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7" r:id="rId19"/>
    <p:sldId id="258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Publishing to </a:t>
            </a:r>
            <a:r>
              <a:rPr lang="en-US" dirty="0" err="1" smtClean="0"/>
              <a:t>WebServices</a:t>
            </a:r>
            <a:r>
              <a:rPr lang="en-US" dirty="0" smtClean="0"/>
              <a:t> Using </a:t>
            </a:r>
            <a:r>
              <a:rPr lang="en-US" dirty="0" err="1" smtClean="0"/>
              <a:t>ArcPro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change the services that are available here</a:t>
            </a:r>
          </a:p>
          <a:p>
            <a:r>
              <a:rPr lang="en-US" dirty="0" smtClean="0"/>
              <a:t>Map ~ WMS (Map is a subset of the features available in WMS)</a:t>
            </a:r>
          </a:p>
          <a:p>
            <a:r>
              <a:rPr lang="en-US" dirty="0" smtClean="0"/>
              <a:t>You can edit each service further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3029" y="1825625"/>
            <a:ext cx="4039942" cy="43513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323871" y="3609142"/>
            <a:ext cx="523568" cy="4687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Keep all the selected options</a:t>
            </a:r>
          </a:p>
          <a:p>
            <a:r>
              <a:rPr lang="en-US" dirty="0" smtClean="0"/>
              <a:t>Dynamic Workspaces</a:t>
            </a:r>
          </a:p>
          <a:p>
            <a:pPr lvl="1"/>
            <a:r>
              <a:rPr lang="en-US" dirty="0" smtClean="0"/>
              <a:t>Allow modifications of </a:t>
            </a:r>
            <a:r>
              <a:rPr lang="en-US" dirty="0" err="1" smtClean="0"/>
              <a:t>symbology</a:t>
            </a:r>
            <a:endParaRPr lang="en-US" dirty="0" smtClean="0"/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Dynamic = small dataset</a:t>
            </a:r>
          </a:p>
          <a:p>
            <a:pPr lvl="1"/>
            <a:r>
              <a:rPr lang="en-US" dirty="0" smtClean="0"/>
              <a:t>Cache = large dataset**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2431" y="1825625"/>
            <a:ext cx="3881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8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WMS Configuration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Notice the additional capabilities</a:t>
            </a:r>
          </a:p>
          <a:p>
            <a:pPr lvl="1"/>
            <a:r>
              <a:rPr lang="en-US" dirty="0" smtClean="0"/>
              <a:t>These are standard WMS (API Calls)</a:t>
            </a:r>
          </a:p>
          <a:p>
            <a:pPr lvl="1"/>
            <a:r>
              <a:rPr lang="en-US" dirty="0" smtClean="0"/>
              <a:t>Keep them enabled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846" y="1825625"/>
            <a:ext cx="3426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WMS Configuration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SLD</a:t>
            </a:r>
          </a:p>
          <a:p>
            <a:pPr lvl="1"/>
            <a:r>
              <a:rPr lang="en-US" dirty="0" smtClean="0"/>
              <a:t>This is for loading from an existing SLD</a:t>
            </a:r>
          </a:p>
          <a:p>
            <a:r>
              <a:rPr lang="en-US" dirty="0" smtClean="0"/>
              <a:t>Spatial Reference Systems</a:t>
            </a:r>
          </a:p>
          <a:p>
            <a:pPr lvl="1"/>
            <a:r>
              <a:rPr lang="en-US" dirty="0" smtClean="0"/>
              <a:t>Leave blank unless necessary</a:t>
            </a:r>
          </a:p>
          <a:p>
            <a:r>
              <a:rPr lang="en-US" dirty="0" smtClean="0"/>
              <a:t>Layer Name</a:t>
            </a:r>
          </a:p>
          <a:p>
            <a:endParaRPr lang="en-US" dirty="0"/>
          </a:p>
          <a:p>
            <a:r>
              <a:rPr lang="en-US" dirty="0" smtClean="0"/>
              <a:t>Analyze </a:t>
            </a:r>
          </a:p>
          <a:p>
            <a:pPr lvl="1"/>
            <a:r>
              <a:rPr lang="en-US" dirty="0" smtClean="0"/>
              <a:t>Fix any errors.</a:t>
            </a:r>
          </a:p>
          <a:p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8900" y="1943894"/>
            <a:ext cx="4648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31" y="2541664"/>
            <a:ext cx="8638263" cy="10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Map 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“Manage the map service”</a:t>
            </a:r>
          </a:p>
          <a:p>
            <a:endParaRPr lang="en-US" dirty="0"/>
          </a:p>
          <a:p>
            <a:r>
              <a:rPr lang="en-US" dirty="0" smtClean="0"/>
              <a:t>Click “ArcGIS JavaScript”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0703" y="1898419"/>
            <a:ext cx="452437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23" y="2932036"/>
            <a:ext cx="4717933" cy="24142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681019" y="3673167"/>
            <a:ext cx="1120878" cy="31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8" y="358769"/>
            <a:ext cx="10862187" cy="57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Web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Saves to your ArcGIS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0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5352" b="78828"/>
          <a:stretch/>
        </p:blipFill>
        <p:spPr>
          <a:xfrm>
            <a:off x="838200" y="2354040"/>
            <a:ext cx="8992096" cy="30907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67517" y="4041057"/>
            <a:ext cx="2271251" cy="796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Web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= Any text (Notice spaces are ok)</a:t>
            </a:r>
          </a:p>
          <a:p>
            <a:r>
              <a:rPr lang="en-US" dirty="0" smtClean="0"/>
              <a:t>Summary = abstract of your map</a:t>
            </a:r>
          </a:p>
          <a:p>
            <a:r>
              <a:rPr lang="en-US" dirty="0" smtClean="0"/>
              <a:t>Tags = keywords</a:t>
            </a:r>
          </a:p>
          <a:p>
            <a:r>
              <a:rPr lang="en-US" dirty="0" smtClean="0"/>
              <a:t>Layer Type</a:t>
            </a:r>
          </a:p>
          <a:p>
            <a:pPr lvl="1"/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Tile</a:t>
            </a:r>
          </a:p>
          <a:p>
            <a:pPr lvl="1"/>
            <a:r>
              <a:rPr lang="en-US" dirty="0" smtClean="0"/>
              <a:t>Vector Tile</a:t>
            </a:r>
          </a:p>
          <a:p>
            <a:r>
              <a:rPr lang="en-US" dirty="0" smtClean="0"/>
              <a:t>Share with</a:t>
            </a:r>
          </a:p>
          <a:p>
            <a:pPr lvl="1"/>
            <a:r>
              <a:rPr lang="en-US" dirty="0" smtClean="0"/>
              <a:t>Determine Public or Private Access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4285" y="507233"/>
            <a:ext cx="2082889" cy="59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ArcGIS Desktop</a:t>
            </a:r>
          </a:p>
        </p:txBody>
      </p:sp>
      <p:sp>
        <p:nvSpPr>
          <p:cNvPr id="3" name="Content Placeholder 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Add Layers (shapefiles) to your map.</a:t>
            </a:r>
          </a:p>
          <a:p>
            <a:pPr lvl="0"/>
            <a:r>
              <a:rPr lang="en-US"/>
              <a:t>Style your map as necessary</a:t>
            </a:r>
          </a:p>
        </p:txBody>
      </p:sp>
    </p:spTree>
    <p:extLst>
      <p:ext uri="{BB962C8B-B14F-4D97-AF65-F5344CB8AC3E}">
        <p14:creationId xmlns:p14="http://schemas.microsoft.com/office/powerpoint/2010/main" val="323095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Layers to publish</a:t>
            </a:r>
          </a:p>
          <a:p>
            <a:pPr lvl="1"/>
            <a:r>
              <a:rPr lang="en-US" dirty="0" smtClean="0"/>
              <a:t>Only WFS are available.</a:t>
            </a:r>
          </a:p>
          <a:p>
            <a:pPr lvl="1"/>
            <a:endParaRPr lang="en-US" dirty="0"/>
          </a:p>
          <a:p>
            <a:r>
              <a:rPr lang="en-US" dirty="0" smtClean="0"/>
              <a:t>Check the edits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8025" y="2134394"/>
            <a:ext cx="3409950" cy="3733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520083" y="3841954"/>
            <a:ext cx="1231491" cy="796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Layer Configuration</a:t>
            </a:r>
            <a:r>
              <a:rPr lang="en-US" dirty="0" smtClean="0">
                <a:sym typeface="Wingdings" panose="05000000000000000000" pitchFamily="2" charset="2"/>
              </a:rPr>
              <a:t>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Only use this if you want to enable editing.</a:t>
            </a:r>
          </a:p>
          <a:p>
            <a:r>
              <a:rPr lang="en-US" dirty="0" smtClean="0"/>
              <a:t>Also you need to have a geodatabase available to store the data.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5050" y="1825625"/>
            <a:ext cx="3615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4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Layer Configuration </a:t>
            </a:r>
            <a:r>
              <a:rPr lang="en-US" dirty="0" smtClean="0">
                <a:sym typeface="Wingdings" panose="05000000000000000000" pitchFamily="2" charset="2"/>
              </a:rPr>
              <a:t>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Content will be publish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Fix any errors.</a:t>
            </a:r>
          </a:p>
          <a:p>
            <a:r>
              <a:rPr lang="en-US" dirty="0"/>
              <a:t>Publish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9245" y="1825625"/>
            <a:ext cx="3147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31" y="2541664"/>
            <a:ext cx="8638263" cy="10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this demo, I made my web map private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973" y="1825625"/>
            <a:ext cx="4418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5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your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in Map Viewer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7879" y="1825625"/>
            <a:ext cx="6425921" cy="36454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93733" y="2315496"/>
            <a:ext cx="1860067" cy="331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1" y="458675"/>
            <a:ext cx="11791337" cy="61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 as Web Services (</a:t>
            </a:r>
            <a:r>
              <a:rPr lang="en-US" dirty="0" err="1" smtClean="0"/>
              <a:t>ArcServer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Share as Web Layer (ArcGIS Online)</a:t>
            </a:r>
            <a:endParaRPr lang="en-US" dirty="0"/>
          </a:p>
        </p:txBody>
      </p:sp>
      <p:pic>
        <p:nvPicPr>
          <p:cNvPr id="12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8" y="2610466"/>
            <a:ext cx="5582982" cy="294017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10466"/>
            <a:ext cx="5589639" cy="29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Catalog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378" y="1690688"/>
            <a:ext cx="3035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9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ArcGIS Server 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Right Click </a:t>
            </a:r>
            <a:r>
              <a:rPr lang="en-US" dirty="0" smtClean="0">
                <a:sym typeface="Wingdings" panose="05000000000000000000" pitchFamily="2" charset="2"/>
              </a:rPr>
              <a:t> New ArcGIS Server Connection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0029" t="16345" b="37312"/>
          <a:stretch/>
        </p:blipFill>
        <p:spPr>
          <a:xfrm>
            <a:off x="6433457" y="1825624"/>
            <a:ext cx="3086100" cy="43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ArcGIS Server</a:t>
            </a:r>
            <a:endParaRPr lang="en-US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Content Placeholder 5"/>
          <p:cNvSpPr txBox="1"/>
          <p:nvPr/>
        </p:nvSpPr>
        <p:spPr>
          <a:xfrm>
            <a:off x="1129165" y="2320655"/>
            <a:ext cx="5059201" cy="3138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entury Gothic"/>
              </a:rPr>
              <a:t>ArcGIS Server URL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User Name</a:t>
            </a:r>
          </a:p>
          <a:p>
            <a:pPr marL="685800" marR="0" lvl="1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 smtClean="0">
                <a:solidFill>
                  <a:srgbClr val="000000"/>
                </a:solidFill>
                <a:latin typeface="Century Gothic"/>
              </a:rPr>
              <a:t>x500 credential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Password</a:t>
            </a:r>
          </a:p>
          <a:p>
            <a:pPr marL="685800" marR="0" lvl="1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entury Gothic"/>
              </a:rPr>
              <a:t>500 credentials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6874" y="2185718"/>
            <a:ext cx="6226926" cy="31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should have a new Arc Server</a:t>
            </a:r>
          </a:p>
          <a:p>
            <a:r>
              <a:rPr lang="en-US" dirty="0" smtClean="0"/>
              <a:t>Click the Arrow down to see connections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6230" y="1825626"/>
            <a:ext cx="5137569" cy="43889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72200" y="4604657"/>
            <a:ext cx="2057400" cy="653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Right-Click on your desired server</a:t>
            </a:r>
          </a:p>
          <a:p>
            <a:r>
              <a:rPr lang="en-US" dirty="0" smtClean="0"/>
              <a:t>Publish </a:t>
            </a:r>
            <a:r>
              <a:rPr lang="en-US" dirty="0" smtClean="0">
                <a:sym typeface="Wingdings" panose="05000000000000000000" pitchFamily="2" charset="2"/>
              </a:rPr>
              <a:t> Map Service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7439" t="16851" b="24810"/>
          <a:stretch/>
        </p:blipFill>
        <p:spPr>
          <a:xfrm>
            <a:off x="6452419" y="1825624"/>
            <a:ext cx="2593610" cy="36239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72200" y="4778477"/>
            <a:ext cx="1334729" cy="2507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your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r>
              <a:rPr lang="en-US" dirty="0" smtClean="0"/>
              <a:t> will require to choose 1 map for creating a map service</a:t>
            </a:r>
          </a:p>
          <a:p>
            <a:pPr marL="0" indent="0">
              <a:buNone/>
            </a:pPr>
            <a:r>
              <a:rPr lang="en-US" dirty="0" smtClean="0"/>
              <a:t>** Make sure all of your styles are correct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1308"/>
            <a:ext cx="5181600" cy="35399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53516" y="4114800"/>
            <a:ext cx="2595716" cy="3244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your map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 = map_[your initials]</a:t>
            </a:r>
          </a:p>
          <a:p>
            <a:r>
              <a:rPr lang="en-US" dirty="0" smtClean="0"/>
              <a:t>Summary = provide a description of your project</a:t>
            </a:r>
          </a:p>
          <a:p>
            <a:r>
              <a:rPr lang="en-US" dirty="0" smtClean="0"/>
              <a:t>Tags </a:t>
            </a:r>
          </a:p>
          <a:p>
            <a:r>
              <a:rPr lang="en-US" dirty="0" smtClean="0"/>
              <a:t>Data = </a:t>
            </a:r>
            <a:r>
              <a:rPr lang="en-US" dirty="0"/>
              <a:t>Copy All Data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sharing a feature layer to ArcGIS Enterprise with the </a:t>
            </a:r>
            <a:r>
              <a:rPr lang="en-US" b="1" dirty="0"/>
              <a:t>Copy all data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option, the service will always be published to your hosting server.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sharing a feature layer to ArcGIS Enterprise with the </a:t>
            </a:r>
            <a:r>
              <a:rPr lang="en-US" b="1" dirty="0"/>
              <a:t>Reference registered data</a:t>
            </a:r>
            <a:r>
              <a:rPr lang="en-US" dirty="0"/>
              <a:t> </a:t>
            </a:r>
            <a:r>
              <a:rPr lang="en-US" dirty="0" err="1"/>
              <a:t>data</a:t>
            </a:r>
            <a:r>
              <a:rPr lang="en-US" dirty="0"/>
              <a:t> option, it's shared as a dependent layer to a map image 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Folder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3334" y="1825625"/>
            <a:ext cx="3119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456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Wingdings</vt:lpstr>
      <vt:lpstr>Office Theme</vt:lpstr>
      <vt:lpstr>Publishing to WebServices Using ArcPro </vt:lpstr>
      <vt:lpstr>ArcGIS Desktop</vt:lpstr>
      <vt:lpstr>Find your Catalog View</vt:lpstr>
      <vt:lpstr>Add a ArcGIS Server Connection</vt:lpstr>
      <vt:lpstr>Setting up ArcGIS Server</vt:lpstr>
      <vt:lpstr>New Arc Server</vt:lpstr>
      <vt:lpstr>Create a new service</vt:lpstr>
      <vt:lpstr>Select your map</vt:lpstr>
      <vt:lpstr>Configure your map service</vt:lpstr>
      <vt:lpstr>Configure Services</vt:lpstr>
      <vt:lpstr>Map Service Configuration</vt:lpstr>
      <vt:lpstr>WMS Configuration (Part 1)</vt:lpstr>
      <vt:lpstr>WMS Configuration (Part 2)</vt:lpstr>
      <vt:lpstr>Success!</vt:lpstr>
      <vt:lpstr>View Map Service</vt:lpstr>
      <vt:lpstr>PowerPoint Presentation</vt:lpstr>
      <vt:lpstr>Share Web Layer</vt:lpstr>
      <vt:lpstr>PowerPoint Presentation</vt:lpstr>
      <vt:lpstr>Create Web Layer</vt:lpstr>
      <vt:lpstr>Web Layer Configuration</vt:lpstr>
      <vt:lpstr>Web Layer Configuration Editing</vt:lpstr>
      <vt:lpstr>Web Layer Configuration  Content</vt:lpstr>
      <vt:lpstr>Success!</vt:lpstr>
      <vt:lpstr>Finalize</vt:lpstr>
      <vt:lpstr>Go to your map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to ArcServer Using ArcPro</dc:title>
  <dc:creator>David Haynes</dc:creator>
  <cp:lastModifiedBy>David Haynes</cp:lastModifiedBy>
  <cp:revision>10</cp:revision>
  <dcterms:created xsi:type="dcterms:W3CDTF">2020-04-07T21:26:39Z</dcterms:created>
  <dcterms:modified xsi:type="dcterms:W3CDTF">2020-04-14T22:43:24Z</dcterms:modified>
</cp:coreProperties>
</file>