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4572000" cy="6400800"/>
  <p:notesSz cx="6858000" cy="9144000"/>
  <p:embeddedFontLst>
    <p:embeddedFont>
      <p:font typeface="Helvetica World" charset="1" panose="020B0500040000020004"/>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4572000" cy="6400800"/>
          </a:xfrm>
          <a:custGeom>
            <a:avLst/>
            <a:gdLst/>
            <a:ahLst/>
            <a:cxnLst/>
            <a:rect r="r" b="b" t="t" l="l"/>
            <a:pathLst>
              <a:path h="6400800" w="4572000">
                <a:moveTo>
                  <a:pt x="0" y="0"/>
                </a:moveTo>
                <a:lnTo>
                  <a:pt x="4572000" y="0"/>
                </a:lnTo>
                <a:lnTo>
                  <a:pt x="4572000" y="6400800"/>
                </a:lnTo>
                <a:lnTo>
                  <a:pt x="0" y="6400800"/>
                </a:lnTo>
                <a:lnTo>
                  <a:pt x="0" y="0"/>
                </a:lnTo>
                <a:close/>
              </a:path>
            </a:pathLst>
          </a:custGeom>
          <a:blipFill>
            <a:blip r:embed="rId2"/>
            <a:stretch>
              <a:fillRect l="-2500" t="-2624" r="-2500" b="-2624"/>
            </a:stretch>
          </a:blipFill>
        </p:spPr>
      </p:sp>
      <p:grpSp>
        <p:nvGrpSpPr>
          <p:cNvPr name="Group 3" id="3"/>
          <p:cNvGrpSpPr>
            <a:grpSpLocks noChangeAspect="true"/>
          </p:cNvGrpSpPr>
          <p:nvPr/>
        </p:nvGrpSpPr>
        <p:grpSpPr>
          <a:xfrm rot="0">
            <a:off x="273810" y="1606969"/>
            <a:ext cx="952355" cy="983592"/>
            <a:chOff x="0" y="0"/>
            <a:chExt cx="6350000" cy="6558280"/>
          </a:xfrm>
        </p:grpSpPr>
        <p:sp>
          <p:nvSpPr>
            <p:cNvPr name="Freeform 4" id="4"/>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5" id="5"/>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6" id="6"/>
          <p:cNvGrpSpPr>
            <a:grpSpLocks noChangeAspect="true"/>
          </p:cNvGrpSpPr>
          <p:nvPr/>
        </p:nvGrpSpPr>
        <p:grpSpPr>
          <a:xfrm rot="0">
            <a:off x="1334480" y="1581712"/>
            <a:ext cx="952355" cy="983592"/>
            <a:chOff x="0" y="0"/>
            <a:chExt cx="6350000" cy="6558280"/>
          </a:xfrm>
        </p:grpSpPr>
        <p:sp>
          <p:nvSpPr>
            <p:cNvPr name="Freeform 7" id="7"/>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8" id="8"/>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9" id="9"/>
          <p:cNvGrpSpPr>
            <a:grpSpLocks noChangeAspect="true"/>
          </p:cNvGrpSpPr>
          <p:nvPr/>
        </p:nvGrpSpPr>
        <p:grpSpPr>
          <a:xfrm rot="0">
            <a:off x="2395150" y="1581712"/>
            <a:ext cx="952355" cy="983592"/>
            <a:chOff x="0" y="0"/>
            <a:chExt cx="6350000" cy="6558280"/>
          </a:xfrm>
        </p:grpSpPr>
        <p:sp>
          <p:nvSpPr>
            <p:cNvPr name="Freeform 10" id="10"/>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11" id="11"/>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12" id="12"/>
          <p:cNvGrpSpPr>
            <a:grpSpLocks noChangeAspect="true"/>
          </p:cNvGrpSpPr>
          <p:nvPr/>
        </p:nvGrpSpPr>
        <p:grpSpPr>
          <a:xfrm rot="0">
            <a:off x="3455821" y="1581712"/>
            <a:ext cx="952355" cy="983592"/>
            <a:chOff x="0" y="0"/>
            <a:chExt cx="6350000" cy="6558280"/>
          </a:xfrm>
        </p:grpSpPr>
        <p:sp>
          <p:nvSpPr>
            <p:cNvPr name="Freeform 13" id="13"/>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14" id="14"/>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15" id="15"/>
          <p:cNvGrpSpPr>
            <a:grpSpLocks noChangeAspect="true"/>
          </p:cNvGrpSpPr>
          <p:nvPr/>
        </p:nvGrpSpPr>
        <p:grpSpPr>
          <a:xfrm rot="0">
            <a:off x="273810" y="2711068"/>
            <a:ext cx="952355" cy="983592"/>
            <a:chOff x="0" y="0"/>
            <a:chExt cx="6350000" cy="6558280"/>
          </a:xfrm>
        </p:grpSpPr>
        <p:sp>
          <p:nvSpPr>
            <p:cNvPr name="Freeform 16" id="16"/>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17" id="17"/>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04AAD"/>
            </a:solidFill>
          </p:spPr>
        </p:sp>
      </p:grpSp>
      <p:grpSp>
        <p:nvGrpSpPr>
          <p:cNvPr name="Group 18" id="18"/>
          <p:cNvGrpSpPr>
            <a:grpSpLocks noChangeAspect="true"/>
          </p:cNvGrpSpPr>
          <p:nvPr/>
        </p:nvGrpSpPr>
        <p:grpSpPr>
          <a:xfrm rot="0">
            <a:off x="1334480" y="2711068"/>
            <a:ext cx="952355" cy="983592"/>
            <a:chOff x="0" y="0"/>
            <a:chExt cx="6350000" cy="6558280"/>
          </a:xfrm>
        </p:grpSpPr>
        <p:sp>
          <p:nvSpPr>
            <p:cNvPr name="Freeform 19" id="19"/>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20" id="20"/>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21" id="21"/>
          <p:cNvGrpSpPr>
            <a:grpSpLocks noChangeAspect="true"/>
          </p:cNvGrpSpPr>
          <p:nvPr/>
        </p:nvGrpSpPr>
        <p:grpSpPr>
          <a:xfrm rot="0">
            <a:off x="2395150" y="2711068"/>
            <a:ext cx="952355" cy="983592"/>
            <a:chOff x="0" y="0"/>
            <a:chExt cx="6350000" cy="6558280"/>
          </a:xfrm>
        </p:grpSpPr>
        <p:sp>
          <p:nvSpPr>
            <p:cNvPr name="Freeform 22" id="22"/>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23" id="23"/>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24" id="24"/>
          <p:cNvGrpSpPr>
            <a:grpSpLocks noChangeAspect="true"/>
          </p:cNvGrpSpPr>
          <p:nvPr/>
        </p:nvGrpSpPr>
        <p:grpSpPr>
          <a:xfrm rot="0">
            <a:off x="3455821" y="2711068"/>
            <a:ext cx="952355" cy="983592"/>
            <a:chOff x="0" y="0"/>
            <a:chExt cx="6350000" cy="6558280"/>
          </a:xfrm>
        </p:grpSpPr>
        <p:sp>
          <p:nvSpPr>
            <p:cNvPr name="Freeform 25" id="25"/>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26" id="26"/>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27" id="27"/>
          <p:cNvGrpSpPr>
            <a:grpSpLocks noChangeAspect="true"/>
          </p:cNvGrpSpPr>
          <p:nvPr/>
        </p:nvGrpSpPr>
        <p:grpSpPr>
          <a:xfrm rot="0">
            <a:off x="273810" y="3839752"/>
            <a:ext cx="952355" cy="983592"/>
            <a:chOff x="0" y="0"/>
            <a:chExt cx="6350000" cy="6558280"/>
          </a:xfrm>
        </p:grpSpPr>
        <p:sp>
          <p:nvSpPr>
            <p:cNvPr name="Freeform 28" id="28"/>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29" id="29"/>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30" id="30"/>
          <p:cNvGrpSpPr>
            <a:grpSpLocks noChangeAspect="true"/>
          </p:cNvGrpSpPr>
          <p:nvPr/>
        </p:nvGrpSpPr>
        <p:grpSpPr>
          <a:xfrm rot="0">
            <a:off x="1334480" y="3839752"/>
            <a:ext cx="952355" cy="983592"/>
            <a:chOff x="0" y="0"/>
            <a:chExt cx="6350000" cy="6558280"/>
          </a:xfrm>
        </p:grpSpPr>
        <p:sp>
          <p:nvSpPr>
            <p:cNvPr name="Freeform 31" id="31"/>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32" id="32"/>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33" id="33"/>
          <p:cNvGrpSpPr>
            <a:grpSpLocks noChangeAspect="true"/>
          </p:cNvGrpSpPr>
          <p:nvPr/>
        </p:nvGrpSpPr>
        <p:grpSpPr>
          <a:xfrm rot="0">
            <a:off x="3455821" y="3839752"/>
            <a:ext cx="952355" cy="983592"/>
            <a:chOff x="0" y="0"/>
            <a:chExt cx="6350000" cy="6558280"/>
          </a:xfrm>
        </p:grpSpPr>
        <p:sp>
          <p:nvSpPr>
            <p:cNvPr name="Freeform 34" id="34"/>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35" id="35"/>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36" id="36"/>
          <p:cNvGrpSpPr>
            <a:grpSpLocks noChangeAspect="true"/>
          </p:cNvGrpSpPr>
          <p:nvPr/>
        </p:nvGrpSpPr>
        <p:grpSpPr>
          <a:xfrm rot="0">
            <a:off x="273810" y="4969780"/>
            <a:ext cx="952355" cy="983592"/>
            <a:chOff x="0" y="0"/>
            <a:chExt cx="6350000" cy="6558280"/>
          </a:xfrm>
        </p:grpSpPr>
        <p:sp>
          <p:nvSpPr>
            <p:cNvPr name="Freeform 37" id="37"/>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38" id="38"/>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39" id="39"/>
          <p:cNvGrpSpPr>
            <a:grpSpLocks noChangeAspect="true"/>
          </p:cNvGrpSpPr>
          <p:nvPr/>
        </p:nvGrpSpPr>
        <p:grpSpPr>
          <a:xfrm rot="0">
            <a:off x="1334480" y="4969780"/>
            <a:ext cx="952355" cy="983592"/>
            <a:chOff x="0" y="0"/>
            <a:chExt cx="6350000" cy="6558280"/>
          </a:xfrm>
        </p:grpSpPr>
        <p:sp>
          <p:nvSpPr>
            <p:cNvPr name="Freeform 40" id="40"/>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41" id="41"/>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42" id="42"/>
          <p:cNvGrpSpPr>
            <a:grpSpLocks noChangeAspect="true"/>
          </p:cNvGrpSpPr>
          <p:nvPr/>
        </p:nvGrpSpPr>
        <p:grpSpPr>
          <a:xfrm rot="0">
            <a:off x="2395150" y="4969780"/>
            <a:ext cx="952355" cy="983592"/>
            <a:chOff x="0" y="0"/>
            <a:chExt cx="6350000" cy="6558280"/>
          </a:xfrm>
        </p:grpSpPr>
        <p:sp>
          <p:nvSpPr>
            <p:cNvPr name="Freeform 43" id="43"/>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44" id="44"/>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grpSp>
        <p:nvGrpSpPr>
          <p:cNvPr name="Group 45" id="45"/>
          <p:cNvGrpSpPr>
            <a:grpSpLocks noChangeAspect="true"/>
          </p:cNvGrpSpPr>
          <p:nvPr/>
        </p:nvGrpSpPr>
        <p:grpSpPr>
          <a:xfrm rot="0">
            <a:off x="3455821" y="4969780"/>
            <a:ext cx="952355" cy="983592"/>
            <a:chOff x="0" y="0"/>
            <a:chExt cx="6350000" cy="6558280"/>
          </a:xfrm>
        </p:grpSpPr>
        <p:sp>
          <p:nvSpPr>
            <p:cNvPr name="Freeform 46" id="46"/>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47" id="47"/>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49918"/>
            </a:solidFill>
          </p:spPr>
        </p:sp>
      </p:grpSp>
      <p:sp>
        <p:nvSpPr>
          <p:cNvPr name="AutoShape 48" id="48"/>
          <p:cNvSpPr/>
          <p:nvPr/>
        </p:nvSpPr>
        <p:spPr>
          <a:xfrm>
            <a:off x="-1223307" y="6218771"/>
            <a:ext cx="1463040" cy="0"/>
          </a:xfrm>
          <a:prstGeom prst="line">
            <a:avLst/>
          </a:prstGeom>
          <a:ln cap="flat" w="38100">
            <a:solidFill>
              <a:srgbClr val="004AAD"/>
            </a:solidFill>
            <a:prstDash val="solid"/>
            <a:headEnd type="none" len="sm" w="sm"/>
            <a:tailEnd type="none" len="sm" w="sm"/>
          </a:ln>
        </p:spPr>
      </p:sp>
      <p:sp>
        <p:nvSpPr>
          <p:cNvPr name="AutoShape 49" id="49"/>
          <p:cNvSpPr/>
          <p:nvPr/>
        </p:nvSpPr>
        <p:spPr>
          <a:xfrm>
            <a:off x="4334332" y="6199721"/>
            <a:ext cx="1463040" cy="0"/>
          </a:xfrm>
          <a:prstGeom prst="line">
            <a:avLst/>
          </a:prstGeom>
          <a:ln cap="flat" w="38100">
            <a:solidFill>
              <a:srgbClr val="004AAD"/>
            </a:solidFill>
            <a:prstDash val="solid"/>
            <a:headEnd type="none" len="sm" w="sm"/>
            <a:tailEnd type="none" len="sm" w="sm"/>
          </a:ln>
        </p:spPr>
      </p:sp>
      <p:grpSp>
        <p:nvGrpSpPr>
          <p:cNvPr name="Group 50" id="50"/>
          <p:cNvGrpSpPr/>
          <p:nvPr/>
        </p:nvGrpSpPr>
        <p:grpSpPr>
          <a:xfrm rot="0">
            <a:off x="-202324" y="-124393"/>
            <a:ext cx="4976648" cy="910463"/>
            <a:chOff x="0" y="0"/>
            <a:chExt cx="2949125" cy="539533"/>
          </a:xfrm>
        </p:grpSpPr>
        <p:sp>
          <p:nvSpPr>
            <p:cNvPr name="Freeform 51" id="51"/>
            <p:cNvSpPr/>
            <p:nvPr/>
          </p:nvSpPr>
          <p:spPr>
            <a:xfrm flipH="false" flipV="false" rot="0">
              <a:off x="0" y="0"/>
              <a:ext cx="2949125" cy="539533"/>
            </a:xfrm>
            <a:custGeom>
              <a:avLst/>
              <a:gdLst/>
              <a:ahLst/>
              <a:cxnLst/>
              <a:rect r="r" b="b" t="t" l="l"/>
              <a:pathLst>
                <a:path h="539533" w="2949125">
                  <a:moveTo>
                    <a:pt x="0" y="0"/>
                  </a:moveTo>
                  <a:lnTo>
                    <a:pt x="2949125" y="0"/>
                  </a:lnTo>
                  <a:lnTo>
                    <a:pt x="2949125" y="539533"/>
                  </a:lnTo>
                  <a:lnTo>
                    <a:pt x="0" y="539533"/>
                  </a:lnTo>
                  <a:close/>
                </a:path>
              </a:pathLst>
            </a:custGeom>
            <a:solidFill>
              <a:srgbClr val="FFBD59"/>
            </a:solidFill>
          </p:spPr>
        </p:sp>
        <p:sp>
          <p:nvSpPr>
            <p:cNvPr name="TextBox 52" id="52"/>
            <p:cNvSpPr txBox="true"/>
            <p:nvPr/>
          </p:nvSpPr>
          <p:spPr>
            <a:xfrm>
              <a:off x="0" y="19050"/>
              <a:ext cx="2949125" cy="520483"/>
            </a:xfrm>
            <a:prstGeom prst="rect">
              <a:avLst/>
            </a:prstGeom>
          </p:spPr>
          <p:txBody>
            <a:bodyPr anchor="ctr" rtlCol="false" tIns="50800" lIns="50800" bIns="50800" rIns="50800"/>
            <a:lstStyle/>
            <a:p>
              <a:pPr algn="ctr">
                <a:lnSpc>
                  <a:spcPts val="1209"/>
                </a:lnSpc>
              </a:pPr>
            </a:p>
          </p:txBody>
        </p:sp>
      </p:grpSp>
      <p:grpSp>
        <p:nvGrpSpPr>
          <p:cNvPr name="Group 53" id="53"/>
          <p:cNvGrpSpPr>
            <a:grpSpLocks noChangeAspect="true"/>
          </p:cNvGrpSpPr>
          <p:nvPr/>
        </p:nvGrpSpPr>
        <p:grpSpPr>
          <a:xfrm rot="0">
            <a:off x="2387724" y="3847188"/>
            <a:ext cx="952355" cy="983592"/>
            <a:chOff x="0" y="0"/>
            <a:chExt cx="6350000" cy="6558280"/>
          </a:xfrm>
        </p:grpSpPr>
        <p:sp>
          <p:nvSpPr>
            <p:cNvPr name="Freeform 54" id="54"/>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solidFill>
              <a:srgbClr val="FFFFFF"/>
            </a:solidFill>
            <a:ln w="12700">
              <a:solidFill>
                <a:srgbClr val="000000"/>
              </a:solidFill>
            </a:ln>
          </p:spPr>
        </p:sp>
        <p:sp>
          <p:nvSpPr>
            <p:cNvPr name="Freeform 55" id="55"/>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04AAD"/>
            </a:solidFill>
          </p:spPr>
        </p:sp>
      </p:grpSp>
      <p:sp>
        <p:nvSpPr>
          <p:cNvPr name="Freeform 56" id="56"/>
          <p:cNvSpPr/>
          <p:nvPr/>
        </p:nvSpPr>
        <p:spPr>
          <a:xfrm flipH="false" flipV="false" rot="0">
            <a:off x="3737319" y="37930"/>
            <a:ext cx="665958" cy="665958"/>
          </a:xfrm>
          <a:custGeom>
            <a:avLst/>
            <a:gdLst/>
            <a:ahLst/>
            <a:cxnLst/>
            <a:rect r="r" b="b" t="t" l="l"/>
            <a:pathLst>
              <a:path h="665958" w="665958">
                <a:moveTo>
                  <a:pt x="0" y="0"/>
                </a:moveTo>
                <a:lnTo>
                  <a:pt x="665958" y="0"/>
                </a:lnTo>
                <a:lnTo>
                  <a:pt x="665958" y="665958"/>
                </a:lnTo>
                <a:lnTo>
                  <a:pt x="0" y="665958"/>
                </a:lnTo>
                <a:lnTo>
                  <a:pt x="0" y="0"/>
                </a:lnTo>
                <a:close/>
              </a:path>
            </a:pathLst>
          </a:custGeom>
          <a:blipFill>
            <a:blip r:embed="rId3"/>
            <a:stretch>
              <a:fillRect l="0" t="0" r="0" b="0"/>
            </a:stretch>
          </a:blipFill>
        </p:spPr>
      </p:sp>
      <p:sp>
        <p:nvSpPr>
          <p:cNvPr name="TextBox 57" id="57"/>
          <p:cNvSpPr txBox="true"/>
          <p:nvPr/>
        </p:nvSpPr>
        <p:spPr>
          <a:xfrm rot="0">
            <a:off x="347653" y="837238"/>
            <a:ext cx="3986679" cy="649224"/>
          </a:xfrm>
          <a:prstGeom prst="rect">
            <a:avLst/>
          </a:prstGeom>
        </p:spPr>
        <p:txBody>
          <a:bodyPr anchor="t" rtlCol="false" tIns="0" lIns="0" bIns="0" rIns="0">
            <a:spAutoFit/>
          </a:bodyPr>
          <a:lstStyle/>
          <a:p>
            <a:pPr algn="ctr">
              <a:lnSpc>
                <a:spcPts val="2568"/>
              </a:lnSpc>
            </a:pPr>
            <a:r>
              <a:rPr lang="en-US" sz="2400" spc="266">
                <a:solidFill>
                  <a:srgbClr val="FFBD59"/>
                </a:solidFill>
                <a:latin typeface="Helvetica World"/>
                <a:ea typeface="Helvetica World"/>
                <a:cs typeface="Helvetica World"/>
                <a:sym typeface="Helvetica World"/>
              </a:rPr>
              <a:t>ALGOSOC X AICON</a:t>
            </a:r>
          </a:p>
          <a:p>
            <a:pPr algn="ctr">
              <a:lnSpc>
                <a:spcPts val="2568"/>
              </a:lnSpc>
            </a:pPr>
            <a:r>
              <a:rPr lang="en-US" sz="2400" spc="266">
                <a:solidFill>
                  <a:srgbClr val="FFBD59"/>
                </a:solidFill>
                <a:latin typeface="Helvetica World"/>
                <a:ea typeface="Helvetica World"/>
                <a:cs typeface="Helvetica World"/>
                <a:sym typeface="Helvetica World"/>
              </a:rPr>
              <a:t>BINGO</a:t>
            </a:r>
          </a:p>
        </p:txBody>
      </p:sp>
      <p:sp>
        <p:nvSpPr>
          <p:cNvPr name="TextBox 58" id="58"/>
          <p:cNvSpPr txBox="true"/>
          <p:nvPr/>
        </p:nvSpPr>
        <p:spPr>
          <a:xfrm rot="0">
            <a:off x="295539" y="1997819"/>
            <a:ext cx="934166" cy="158827"/>
          </a:xfrm>
          <a:prstGeom prst="rect">
            <a:avLst/>
          </a:prstGeom>
        </p:spPr>
        <p:txBody>
          <a:bodyPr anchor="t" rtlCol="false" tIns="0" lIns="0" bIns="0" rIns="0">
            <a:spAutoFit/>
          </a:bodyPr>
          <a:lstStyle/>
          <a:p>
            <a:pPr algn="ctr">
              <a:lnSpc>
                <a:spcPts val="1299"/>
              </a:lnSpc>
            </a:pPr>
            <a:r>
              <a:rPr lang="en-US" sz="1261" spc="63">
                <a:solidFill>
                  <a:srgbClr val="FFFFFF"/>
                </a:solidFill>
                <a:latin typeface="Helvetica World"/>
                <a:ea typeface="Helvetica World"/>
                <a:cs typeface="Helvetica World"/>
                <a:sym typeface="Helvetica World"/>
              </a:rPr>
              <a:t>TEST</a:t>
            </a:r>
          </a:p>
        </p:txBody>
      </p:sp>
      <p:sp>
        <p:nvSpPr>
          <p:cNvPr name="TextBox 59" id="59"/>
          <p:cNvSpPr txBox="true"/>
          <p:nvPr/>
        </p:nvSpPr>
        <p:spPr>
          <a:xfrm rot="0">
            <a:off x="1346949" y="1999192"/>
            <a:ext cx="924376" cy="157454"/>
          </a:xfrm>
          <a:prstGeom prst="rect">
            <a:avLst/>
          </a:prstGeom>
        </p:spPr>
        <p:txBody>
          <a:bodyPr anchor="t" rtlCol="false" tIns="0" lIns="0" bIns="0" rIns="0">
            <a:spAutoFit/>
          </a:bodyPr>
          <a:lstStyle/>
          <a:p>
            <a:pPr algn="ctr">
              <a:lnSpc>
                <a:spcPts val="1289"/>
              </a:lnSpc>
            </a:pPr>
            <a:r>
              <a:rPr lang="en-US" sz="1251" spc="62">
                <a:solidFill>
                  <a:srgbClr val="FFFFFF"/>
                </a:solidFill>
                <a:latin typeface="Helvetica World"/>
                <a:ea typeface="Helvetica World"/>
                <a:cs typeface="Helvetica World"/>
                <a:sym typeface="Helvetica World"/>
              </a:rPr>
              <a:t>TEST</a:t>
            </a:r>
          </a:p>
        </p:txBody>
      </p:sp>
      <p:sp>
        <p:nvSpPr>
          <p:cNvPr name="TextBox 60" id="60"/>
          <p:cNvSpPr txBox="true"/>
          <p:nvPr/>
        </p:nvSpPr>
        <p:spPr>
          <a:xfrm rot="0">
            <a:off x="2415703" y="2009069"/>
            <a:ext cx="924376" cy="157454"/>
          </a:xfrm>
          <a:prstGeom prst="rect">
            <a:avLst/>
          </a:prstGeom>
        </p:spPr>
        <p:txBody>
          <a:bodyPr anchor="t" rtlCol="false" tIns="0" lIns="0" bIns="0" rIns="0">
            <a:spAutoFit/>
          </a:bodyPr>
          <a:lstStyle/>
          <a:p>
            <a:pPr algn="ctr">
              <a:lnSpc>
                <a:spcPts val="1289"/>
              </a:lnSpc>
            </a:pPr>
            <a:r>
              <a:rPr lang="en-US" sz="1251" spc="62">
                <a:solidFill>
                  <a:srgbClr val="FFFFFF"/>
                </a:solidFill>
                <a:latin typeface="Helvetica World"/>
                <a:ea typeface="Helvetica World"/>
                <a:cs typeface="Helvetica World"/>
                <a:sym typeface="Helvetica World"/>
              </a:rPr>
              <a:t>TEST</a:t>
            </a:r>
          </a:p>
        </p:txBody>
      </p:sp>
      <p:sp>
        <p:nvSpPr>
          <p:cNvPr name="TextBox 61" id="61"/>
          <p:cNvSpPr txBox="true"/>
          <p:nvPr/>
        </p:nvSpPr>
        <p:spPr>
          <a:xfrm rot="0">
            <a:off x="3473080" y="2009069"/>
            <a:ext cx="904663"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2" id="62"/>
          <p:cNvSpPr txBox="true"/>
          <p:nvPr/>
        </p:nvSpPr>
        <p:spPr>
          <a:xfrm rot="0">
            <a:off x="1362459" y="3117417"/>
            <a:ext cx="924376" cy="157454"/>
          </a:xfrm>
          <a:prstGeom prst="rect">
            <a:avLst/>
          </a:prstGeom>
        </p:spPr>
        <p:txBody>
          <a:bodyPr anchor="t" rtlCol="false" tIns="0" lIns="0" bIns="0" rIns="0">
            <a:spAutoFit/>
          </a:bodyPr>
          <a:lstStyle/>
          <a:p>
            <a:pPr algn="ctr">
              <a:lnSpc>
                <a:spcPts val="1289"/>
              </a:lnSpc>
            </a:pPr>
            <a:r>
              <a:rPr lang="en-US" sz="1251" spc="62">
                <a:solidFill>
                  <a:srgbClr val="FFFFFF"/>
                </a:solidFill>
                <a:latin typeface="Helvetica World"/>
                <a:ea typeface="Helvetica World"/>
                <a:cs typeface="Helvetica World"/>
                <a:sym typeface="Helvetica World"/>
              </a:rPr>
              <a:t>TEST</a:t>
            </a:r>
          </a:p>
        </p:txBody>
      </p:sp>
      <p:sp>
        <p:nvSpPr>
          <p:cNvPr name="TextBox 63" id="63"/>
          <p:cNvSpPr txBox="true"/>
          <p:nvPr/>
        </p:nvSpPr>
        <p:spPr>
          <a:xfrm rot="0">
            <a:off x="2415703" y="3117417"/>
            <a:ext cx="924376" cy="157454"/>
          </a:xfrm>
          <a:prstGeom prst="rect">
            <a:avLst/>
          </a:prstGeom>
        </p:spPr>
        <p:txBody>
          <a:bodyPr anchor="t" rtlCol="false" tIns="0" lIns="0" bIns="0" rIns="0">
            <a:spAutoFit/>
          </a:bodyPr>
          <a:lstStyle/>
          <a:p>
            <a:pPr algn="ctr">
              <a:lnSpc>
                <a:spcPts val="1289"/>
              </a:lnSpc>
            </a:pPr>
            <a:r>
              <a:rPr lang="en-US" sz="1251" spc="62">
                <a:solidFill>
                  <a:srgbClr val="FFFFFF"/>
                </a:solidFill>
                <a:latin typeface="Helvetica World"/>
                <a:ea typeface="Helvetica World"/>
                <a:cs typeface="Helvetica World"/>
                <a:sym typeface="Helvetica World"/>
              </a:rPr>
              <a:t>TEST</a:t>
            </a:r>
          </a:p>
        </p:txBody>
      </p:sp>
      <p:sp>
        <p:nvSpPr>
          <p:cNvPr name="TextBox 64" id="64"/>
          <p:cNvSpPr txBox="true"/>
          <p:nvPr/>
        </p:nvSpPr>
        <p:spPr>
          <a:xfrm rot="0">
            <a:off x="3480855" y="3119581"/>
            <a:ext cx="904663"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5" id="65"/>
          <p:cNvSpPr txBox="true"/>
          <p:nvPr/>
        </p:nvSpPr>
        <p:spPr>
          <a:xfrm rot="0">
            <a:off x="295539" y="4268191"/>
            <a:ext cx="941011"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6" id="66"/>
          <p:cNvSpPr txBox="true"/>
          <p:nvPr/>
        </p:nvSpPr>
        <p:spPr>
          <a:xfrm rot="0">
            <a:off x="1360948" y="4268863"/>
            <a:ext cx="924376"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7" id="67"/>
          <p:cNvSpPr txBox="true"/>
          <p:nvPr/>
        </p:nvSpPr>
        <p:spPr>
          <a:xfrm rot="0">
            <a:off x="3480855" y="4275627"/>
            <a:ext cx="904663"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8" id="68"/>
          <p:cNvSpPr txBox="true"/>
          <p:nvPr/>
        </p:nvSpPr>
        <p:spPr>
          <a:xfrm rot="0">
            <a:off x="295539" y="5404370"/>
            <a:ext cx="941011"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69" id="69"/>
          <p:cNvSpPr txBox="true"/>
          <p:nvPr/>
        </p:nvSpPr>
        <p:spPr>
          <a:xfrm rot="0">
            <a:off x="1353662" y="5404370"/>
            <a:ext cx="924376"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70" id="70"/>
          <p:cNvSpPr txBox="true"/>
          <p:nvPr/>
        </p:nvSpPr>
        <p:spPr>
          <a:xfrm rot="0">
            <a:off x="2409140" y="5402281"/>
            <a:ext cx="924376"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
        <p:nvSpPr>
          <p:cNvPr name="TextBox 71" id="71"/>
          <p:cNvSpPr txBox="true"/>
          <p:nvPr/>
        </p:nvSpPr>
        <p:spPr>
          <a:xfrm rot="0">
            <a:off x="3498614" y="5413895"/>
            <a:ext cx="904663" cy="155290"/>
          </a:xfrm>
          <a:prstGeom prst="rect">
            <a:avLst/>
          </a:prstGeom>
        </p:spPr>
        <p:txBody>
          <a:bodyPr anchor="t" rtlCol="false" tIns="0" lIns="0" bIns="0" rIns="0">
            <a:spAutoFit/>
          </a:bodyPr>
          <a:lstStyle/>
          <a:p>
            <a:pPr algn="ctr">
              <a:lnSpc>
                <a:spcPts val="1274"/>
              </a:lnSpc>
            </a:pPr>
            <a:r>
              <a:rPr lang="en-US" sz="1237" spc="61">
                <a:solidFill>
                  <a:srgbClr val="FFFFFF"/>
                </a:solidFill>
                <a:latin typeface="Helvetica World"/>
                <a:ea typeface="Helvetica World"/>
                <a:cs typeface="Helvetica World"/>
                <a:sym typeface="Helvetica World"/>
              </a:rPr>
              <a:t>TEST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4572000" cy="6400800"/>
          </a:xfrm>
          <a:custGeom>
            <a:avLst/>
            <a:gdLst/>
            <a:ahLst/>
            <a:cxnLst/>
            <a:rect r="r" b="b" t="t" l="l"/>
            <a:pathLst>
              <a:path h="6400800" w="4572000">
                <a:moveTo>
                  <a:pt x="0" y="0"/>
                </a:moveTo>
                <a:lnTo>
                  <a:pt x="4572000" y="0"/>
                </a:lnTo>
                <a:lnTo>
                  <a:pt x="4572000" y="6400800"/>
                </a:lnTo>
                <a:lnTo>
                  <a:pt x="0" y="6400800"/>
                </a:lnTo>
                <a:lnTo>
                  <a:pt x="0" y="0"/>
                </a:lnTo>
                <a:close/>
              </a:path>
            </a:pathLst>
          </a:custGeom>
          <a:blipFill>
            <a:blip r:embed="rId2"/>
            <a:stretch>
              <a:fillRect l="-2500" t="-2624" r="-2500" b="-2624"/>
            </a:stretch>
          </a:blipFill>
        </p:spPr>
      </p:sp>
      <p:grpSp>
        <p:nvGrpSpPr>
          <p:cNvPr name="Group 3" id="3"/>
          <p:cNvGrpSpPr/>
          <p:nvPr/>
        </p:nvGrpSpPr>
        <p:grpSpPr>
          <a:xfrm rot="0">
            <a:off x="-202324" y="-124393"/>
            <a:ext cx="4976648" cy="910463"/>
            <a:chOff x="0" y="0"/>
            <a:chExt cx="2949125" cy="539533"/>
          </a:xfrm>
        </p:grpSpPr>
        <p:sp>
          <p:nvSpPr>
            <p:cNvPr name="Freeform 4" id="4"/>
            <p:cNvSpPr/>
            <p:nvPr/>
          </p:nvSpPr>
          <p:spPr>
            <a:xfrm flipH="false" flipV="false" rot="0">
              <a:off x="0" y="0"/>
              <a:ext cx="2949125" cy="539533"/>
            </a:xfrm>
            <a:custGeom>
              <a:avLst/>
              <a:gdLst/>
              <a:ahLst/>
              <a:cxnLst/>
              <a:rect r="r" b="b" t="t" l="l"/>
              <a:pathLst>
                <a:path h="539533" w="2949125">
                  <a:moveTo>
                    <a:pt x="0" y="0"/>
                  </a:moveTo>
                  <a:lnTo>
                    <a:pt x="2949125" y="0"/>
                  </a:lnTo>
                  <a:lnTo>
                    <a:pt x="2949125" y="539533"/>
                  </a:lnTo>
                  <a:lnTo>
                    <a:pt x="0" y="539533"/>
                  </a:lnTo>
                  <a:close/>
                </a:path>
              </a:pathLst>
            </a:custGeom>
            <a:solidFill>
              <a:srgbClr val="FFBD59"/>
            </a:solidFill>
          </p:spPr>
        </p:sp>
        <p:sp>
          <p:nvSpPr>
            <p:cNvPr name="TextBox 5" id="5"/>
            <p:cNvSpPr txBox="true"/>
            <p:nvPr/>
          </p:nvSpPr>
          <p:spPr>
            <a:xfrm>
              <a:off x="0" y="19050"/>
              <a:ext cx="2949125" cy="520483"/>
            </a:xfrm>
            <a:prstGeom prst="rect">
              <a:avLst/>
            </a:prstGeom>
          </p:spPr>
          <p:txBody>
            <a:bodyPr anchor="ctr" rtlCol="false" tIns="50800" lIns="50800" bIns="50800" rIns="50800"/>
            <a:lstStyle/>
            <a:p>
              <a:pPr algn="ctr">
                <a:lnSpc>
                  <a:spcPts val="1209"/>
                </a:lnSpc>
              </a:pPr>
            </a:p>
          </p:txBody>
        </p:sp>
      </p:grpSp>
      <p:sp>
        <p:nvSpPr>
          <p:cNvPr name="Freeform 6" id="6"/>
          <p:cNvSpPr/>
          <p:nvPr/>
        </p:nvSpPr>
        <p:spPr>
          <a:xfrm flipH="false" flipV="false" rot="0">
            <a:off x="3737319" y="37930"/>
            <a:ext cx="665958" cy="665958"/>
          </a:xfrm>
          <a:custGeom>
            <a:avLst/>
            <a:gdLst/>
            <a:ahLst/>
            <a:cxnLst/>
            <a:rect r="r" b="b" t="t" l="l"/>
            <a:pathLst>
              <a:path h="665958" w="665958">
                <a:moveTo>
                  <a:pt x="0" y="0"/>
                </a:moveTo>
                <a:lnTo>
                  <a:pt x="665958" y="0"/>
                </a:lnTo>
                <a:lnTo>
                  <a:pt x="665958" y="665958"/>
                </a:lnTo>
                <a:lnTo>
                  <a:pt x="0" y="665958"/>
                </a:lnTo>
                <a:lnTo>
                  <a:pt x="0" y="0"/>
                </a:lnTo>
                <a:close/>
              </a:path>
            </a:pathLst>
          </a:custGeom>
          <a:blipFill>
            <a:blip r:embed="rId3"/>
            <a:stretch>
              <a:fillRect l="0" t="0" r="0" b="0"/>
            </a:stretch>
          </a:blipFill>
        </p:spPr>
      </p:sp>
      <p:sp>
        <p:nvSpPr>
          <p:cNvPr name="TextBox 7" id="7"/>
          <p:cNvSpPr txBox="true"/>
          <p:nvPr/>
        </p:nvSpPr>
        <p:spPr>
          <a:xfrm rot="0">
            <a:off x="347653" y="837238"/>
            <a:ext cx="3986679" cy="325374"/>
          </a:xfrm>
          <a:prstGeom prst="rect">
            <a:avLst/>
          </a:prstGeom>
        </p:spPr>
        <p:txBody>
          <a:bodyPr anchor="t" rtlCol="false" tIns="0" lIns="0" bIns="0" rIns="0">
            <a:spAutoFit/>
          </a:bodyPr>
          <a:lstStyle/>
          <a:p>
            <a:pPr algn="ctr">
              <a:lnSpc>
                <a:spcPts val="2568"/>
              </a:lnSpc>
            </a:pPr>
            <a:r>
              <a:rPr lang="en-US" sz="2400" spc="266">
                <a:solidFill>
                  <a:srgbClr val="FFBD59"/>
                </a:solidFill>
                <a:latin typeface="Helvetica World"/>
                <a:ea typeface="Helvetica World"/>
                <a:cs typeface="Helvetica World"/>
                <a:sym typeface="Helvetica World"/>
              </a:rPr>
              <a:t>INSTRUCTIONS</a:t>
            </a:r>
          </a:p>
        </p:txBody>
      </p:sp>
      <p:sp>
        <p:nvSpPr>
          <p:cNvPr name="AutoShape 8" id="8"/>
          <p:cNvSpPr/>
          <p:nvPr/>
        </p:nvSpPr>
        <p:spPr>
          <a:xfrm>
            <a:off x="-1223307" y="6218771"/>
            <a:ext cx="1463040" cy="0"/>
          </a:xfrm>
          <a:prstGeom prst="line">
            <a:avLst/>
          </a:prstGeom>
          <a:ln cap="flat" w="38100">
            <a:solidFill>
              <a:srgbClr val="004AAD"/>
            </a:solidFill>
            <a:prstDash val="solid"/>
            <a:headEnd type="none" len="sm" w="sm"/>
            <a:tailEnd type="none" len="sm" w="sm"/>
          </a:ln>
        </p:spPr>
      </p:sp>
      <p:sp>
        <p:nvSpPr>
          <p:cNvPr name="AutoShape 9" id="9"/>
          <p:cNvSpPr/>
          <p:nvPr/>
        </p:nvSpPr>
        <p:spPr>
          <a:xfrm>
            <a:off x="4334332" y="6199721"/>
            <a:ext cx="1463040" cy="0"/>
          </a:xfrm>
          <a:prstGeom prst="line">
            <a:avLst/>
          </a:prstGeom>
          <a:ln cap="flat" w="38100">
            <a:solidFill>
              <a:srgbClr val="004AAD"/>
            </a:solidFill>
            <a:prstDash val="solid"/>
            <a:headEnd type="none" len="sm" w="sm"/>
            <a:tailEnd type="none" len="sm" w="sm"/>
          </a:ln>
        </p:spPr>
      </p:sp>
      <p:sp>
        <p:nvSpPr>
          <p:cNvPr name="TextBox 10" id="10"/>
          <p:cNvSpPr txBox="true"/>
          <p:nvPr/>
        </p:nvSpPr>
        <p:spPr>
          <a:xfrm rot="0">
            <a:off x="239733" y="1276912"/>
            <a:ext cx="4070298" cy="1291590"/>
          </a:xfrm>
          <a:prstGeom prst="rect">
            <a:avLst/>
          </a:prstGeom>
        </p:spPr>
        <p:txBody>
          <a:bodyPr anchor="t" rtlCol="false" tIns="0" lIns="0" bIns="0" rIns="0">
            <a:spAutoFit/>
          </a:bodyPr>
          <a:lstStyle/>
          <a:p>
            <a:pPr algn="ctr" marL="259080" indent="-129540" lvl="1">
              <a:lnSpc>
                <a:spcPts val="1320"/>
              </a:lnSpc>
              <a:buAutoNum type="arabicPeriod" startAt="1"/>
            </a:pPr>
            <a:r>
              <a:rPr lang="en-US" sz="1200" spc="60">
                <a:solidFill>
                  <a:srgbClr val="333748"/>
                </a:solidFill>
                <a:latin typeface="Helvetica World"/>
                <a:ea typeface="Helvetica World"/>
                <a:cs typeface="Helvetica World"/>
                <a:sym typeface="Helvetica World"/>
              </a:rPr>
              <a:t>Please take only one bingo card</a:t>
            </a:r>
          </a:p>
          <a:p>
            <a:pPr algn="ctr" marL="259080" indent="-129540" lvl="1">
              <a:lnSpc>
                <a:spcPts val="1320"/>
              </a:lnSpc>
              <a:buAutoNum type="arabicPeriod" startAt="1"/>
            </a:pPr>
            <a:r>
              <a:rPr lang="en-US" sz="1200" spc="60">
                <a:solidFill>
                  <a:srgbClr val="333748"/>
                </a:solidFill>
                <a:latin typeface="Helvetica World"/>
                <a:ea typeface="Helvetica World"/>
                <a:cs typeface="Helvetica World"/>
                <a:sym typeface="Helvetica World"/>
              </a:rPr>
              <a:t>Think of two things you hope to experience and put them in the blue boxes</a:t>
            </a:r>
          </a:p>
          <a:p>
            <a:pPr algn="ctr" marL="259080" indent="-129540" lvl="1">
              <a:lnSpc>
                <a:spcPts val="1320"/>
              </a:lnSpc>
              <a:buAutoNum type="arabicPeriod" startAt="1"/>
            </a:pPr>
            <a:r>
              <a:rPr lang="en-US" sz="1200" spc="60">
                <a:solidFill>
                  <a:srgbClr val="333748"/>
                </a:solidFill>
                <a:latin typeface="Helvetica World"/>
                <a:ea typeface="Helvetica World"/>
                <a:cs typeface="Helvetica World"/>
                <a:sym typeface="Helvetica World"/>
              </a:rPr>
              <a:t>Cross off when you experience something that is mentioned on the card</a:t>
            </a:r>
          </a:p>
          <a:p>
            <a:pPr algn="ctr" marL="259080" indent="-129540" lvl="1">
              <a:lnSpc>
                <a:spcPts val="1320"/>
              </a:lnSpc>
              <a:buAutoNum type="arabicPeriod" startAt="1"/>
            </a:pPr>
            <a:r>
              <a:rPr lang="en-US" sz="1200" spc="60">
                <a:solidFill>
                  <a:srgbClr val="333748"/>
                </a:solidFill>
                <a:latin typeface="Helvetica World"/>
                <a:ea typeface="Helvetica World"/>
                <a:cs typeface="Helvetica World"/>
                <a:sym typeface="Helvetica World"/>
              </a:rPr>
              <a:t>Hand in your card at the “borrel” in the aicon box</a:t>
            </a:r>
          </a:p>
          <a:p>
            <a:pPr algn="ctr" marL="259080" indent="-129540" lvl="1">
              <a:lnSpc>
                <a:spcPts val="1320"/>
              </a:lnSpc>
              <a:buAutoNum type="arabicPeriod" startAt="1"/>
            </a:pPr>
            <a:r>
              <a:rPr lang="en-US" sz="1200" spc="60">
                <a:solidFill>
                  <a:srgbClr val="333748"/>
                </a:solidFill>
                <a:latin typeface="Helvetica World"/>
                <a:ea typeface="Helvetica World"/>
                <a:cs typeface="Helvetica World"/>
                <a:sym typeface="Helvetica World"/>
              </a:rPr>
              <a:t>If you want to win a prize, write your name on the card</a:t>
            </a:r>
          </a:p>
        </p:txBody>
      </p:sp>
      <p:sp>
        <p:nvSpPr>
          <p:cNvPr name="TextBox 11" id="11"/>
          <p:cNvSpPr txBox="true"/>
          <p:nvPr/>
        </p:nvSpPr>
        <p:spPr>
          <a:xfrm rot="0">
            <a:off x="256410" y="2728050"/>
            <a:ext cx="4059180" cy="2665095"/>
          </a:xfrm>
          <a:prstGeom prst="rect">
            <a:avLst/>
          </a:prstGeom>
        </p:spPr>
        <p:txBody>
          <a:bodyPr anchor="t" rtlCol="false" tIns="0" lIns="0" bIns="0" rIns="0">
            <a:spAutoFit/>
          </a:bodyPr>
          <a:lstStyle/>
          <a:p>
            <a:pPr algn="ctr">
              <a:lnSpc>
                <a:spcPts val="1800"/>
              </a:lnSpc>
            </a:pPr>
            <a:r>
              <a:rPr lang="en-US" sz="1200" spc="60">
                <a:solidFill>
                  <a:srgbClr val="333748"/>
                </a:solidFill>
                <a:latin typeface="Helvetica World"/>
                <a:ea typeface="Helvetica World"/>
                <a:cs typeface="Helvetica World"/>
                <a:sym typeface="Helvetica World"/>
              </a:rPr>
              <a:t>This card serves as a reflection tool for your journey. As you participate, we invite you to engage thoughtfully and reflect on your experiences. Each square represents an opportunity to connect, share, and think about the moments you encounter. It’s more than completing the card—it’s about embracing new perspectives and personal growth. Enjoy the process, and remember that every experience, big or small, contributes to your journey. Let this be a reminder of the meaningful moments you’re having along the way.</a:t>
            </a:r>
          </a:p>
          <a:p>
            <a:pPr algn="ctr">
              <a:lnSpc>
                <a:spcPts val="1560"/>
              </a:lnSpc>
            </a:pPr>
            <a:r>
              <a:rPr lang="en-US" sz="1200" spc="60">
                <a:solidFill>
                  <a:srgbClr val="333748"/>
                </a:solidFill>
                <a:latin typeface="Helvetica World"/>
                <a:ea typeface="Helvetica World"/>
                <a:cs typeface="Helvetica World"/>
                <a:sym typeface="Helvetica World"/>
              </a:rPr>
              <a:t>Happy reflecting and engaging!</a:t>
            </a:r>
          </a:p>
          <a:p>
            <a:pPr algn="ctr">
              <a:lnSpc>
                <a:spcPts val="1560"/>
              </a:lnSpc>
            </a:pPr>
          </a:p>
        </p:txBody>
      </p:sp>
      <p:sp>
        <p:nvSpPr>
          <p:cNvPr name="TextBox 12" id="12"/>
          <p:cNvSpPr txBox="true"/>
          <p:nvPr/>
        </p:nvSpPr>
        <p:spPr>
          <a:xfrm rot="0">
            <a:off x="305844" y="5590794"/>
            <a:ext cx="4070298" cy="352806"/>
          </a:xfrm>
          <a:prstGeom prst="rect">
            <a:avLst/>
          </a:prstGeom>
        </p:spPr>
        <p:txBody>
          <a:bodyPr anchor="t" rtlCol="false" tIns="0" lIns="0" bIns="0" rIns="0">
            <a:spAutoFit/>
          </a:bodyPr>
          <a:lstStyle/>
          <a:p>
            <a:pPr algn="ctr">
              <a:lnSpc>
                <a:spcPts val="927"/>
              </a:lnSpc>
            </a:pPr>
            <a:r>
              <a:rPr lang="en-US" sz="900" spc="45">
                <a:solidFill>
                  <a:srgbClr val="545454"/>
                </a:solidFill>
                <a:latin typeface="Helvetica World"/>
                <a:ea typeface="Helvetica World"/>
                <a:cs typeface="Helvetica World"/>
                <a:sym typeface="Helvetica World"/>
              </a:rPr>
              <a:t>CREDITS: AICON &amp; ALGOSOC</a:t>
            </a:r>
          </a:p>
          <a:p>
            <a:pPr algn="ctr">
              <a:lnSpc>
                <a:spcPts val="927"/>
              </a:lnSpc>
            </a:pPr>
            <a:r>
              <a:rPr lang="en-US" sz="900" spc="45">
                <a:solidFill>
                  <a:srgbClr val="545454"/>
                </a:solidFill>
                <a:latin typeface="Helvetica World"/>
                <a:ea typeface="Helvetica World"/>
                <a:cs typeface="Helvetica World"/>
                <a:sym typeface="Helvetica World"/>
              </a:rPr>
              <a:t>BINGOCARD GENERATED BY PYTHON:</a:t>
            </a:r>
          </a:p>
          <a:p>
            <a:pPr algn="ctr">
              <a:lnSpc>
                <a:spcPts val="927"/>
              </a:lnSpc>
              <a:spcBef>
                <a:spcPct val="0"/>
              </a:spcBef>
            </a:pPr>
            <a:r>
              <a:rPr lang="en-US" sz="900" spc="45">
                <a:solidFill>
                  <a:srgbClr val="545454"/>
                </a:solidFill>
                <a:latin typeface="Helvetica World"/>
                <a:ea typeface="Helvetica World"/>
                <a:cs typeface="Helvetica World"/>
                <a:sym typeface="Helvetica World"/>
              </a:rPr>
              <a:t>HTTPS://GITHUB.COM/MGJLOGTENBERG/BINGO-CARD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DAGg8iYw5ig</dc:identifier>
  <dcterms:modified xsi:type="dcterms:W3CDTF">2011-08-01T06:04:30Z</dcterms:modified>
  <cp:revision>1</cp:revision>
  <dc:title>AICON Bingo</dc:title>
</cp:coreProperties>
</file>