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j6zbyDaHmj/eBNWz8HoAwA3DWBK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28BCFA1-5039-4030-9B5E-EDF305C48DFA}">
  <a:tblStyle styleId="{828BCFA1-5039-4030-9B5E-EDF305C48DFA}" styleName="Table_0">
    <a:wholeTbl>
      <a:tcTxStyle b="off" i="off">
        <a:font>
          <a:latin typeface="Calibri"/>
          <a:ea typeface="Calibri"/>
          <a:cs typeface="Calibri"/>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accent5"/>
              </a:solidFill>
              <a:prstDash val="solid"/>
              <a:round/>
              <a:headEnd type="none" w="sm" len="sm"/>
              <a:tailEnd type="none" w="sm" len="sm"/>
            </a:ln>
          </a:top>
        </a:tcBdr>
        <a:fill>
          <a:solidFill>
            <a:srgbClr val="E8EBF5"/>
          </a:solidFill>
        </a:fill>
      </a:tcStyle>
    </a:lastRow>
    <a:seCell>
      <a:tcTxStyle/>
      <a:tcStyle>
        <a:tcBdr/>
      </a:tcStyle>
    </a:seCell>
    <a:swCell>
      <a:tcTxStyle/>
      <a:tcStyle>
        <a:tcBdr/>
      </a:tcStyle>
    </a:swCell>
    <a:firstRow>
      <a:tcTxStyle b="on" i="off"/>
      <a:tcStyle>
        <a:tcBdr/>
        <a:fill>
          <a:solidFill>
            <a:srgbClr val="E8EBF5"/>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2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2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2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2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2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0"/>
          <p:cNvSpPr>
            <a:spLocks noGrp="1"/>
          </p:cNvSpPr>
          <p:nvPr>
            <p:ph type="pic" idx="2"/>
          </p:nvPr>
        </p:nvSpPr>
        <p:spPr>
          <a:xfrm>
            <a:off x="5183188" y="987425"/>
            <a:ext cx="6172200" cy="4873625"/>
          </a:xfrm>
          <a:prstGeom prst="rect">
            <a:avLst/>
          </a:prstGeom>
          <a:noFill/>
          <a:ln>
            <a:noFill/>
          </a:ln>
        </p:spPr>
      </p:sp>
      <p:sp>
        <p:nvSpPr>
          <p:cNvPr id="64" name="Google Shape;64;p3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climate-data.org/asia/india/maharashtra-747/" TargetMode="External"/><Relationship Id="rId7" Type="http://schemas.openxmlformats.org/officeDocument/2006/relationships/hyperlink" Target="http://www.smart-fertilizer.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www.tnau.ac.in" TargetMode="External"/><Relationship Id="rId5" Type="http://schemas.openxmlformats.org/officeDocument/2006/relationships/hyperlink" Target="https://en.climate-data.org/asia/india/jammu-and-kashmir-751/" TargetMode="External"/><Relationship Id="rId4" Type="http://schemas.openxmlformats.org/officeDocument/2006/relationships/hyperlink" Target="https://farmech.dac.gov.in/FarmerGuide/MH/index1.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71400" y="1087626"/>
            <a:ext cx="9144000" cy="9774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54285"/>
              <a:buFont typeface="Calibri"/>
              <a:buNone/>
            </a:pPr>
            <a:r>
              <a:rPr lang="en-US" sz="3500" b="1" dirty="0">
                <a:latin typeface="Times New Roman" panose="02020603050405020304" pitchFamily="18" charset="0"/>
                <a:cs typeface="Times New Roman" panose="02020603050405020304" pitchFamily="18" charset="0"/>
                <a:sym typeface="Calibri"/>
              </a:rPr>
              <a:t>Agrarian Crop  &amp; Fertilizers Proposal Utilizing Machine Learning Approach </a:t>
            </a:r>
            <a:endParaRPr lang="en-US" sz="3500" dirty="0">
              <a:latin typeface="Times New Roman" panose="02020603050405020304" pitchFamily="18" charset="0"/>
              <a:cs typeface="Times New Roman" panose="02020603050405020304" pitchFamily="18" charset="0"/>
              <a:sym typeface="Calibri"/>
            </a:endParaRPr>
          </a:p>
        </p:txBody>
      </p:sp>
      <p:sp>
        <p:nvSpPr>
          <p:cNvPr id="85" name="Google Shape;85;p1"/>
          <p:cNvSpPr txBox="1">
            <a:spLocks noGrp="1"/>
          </p:cNvSpPr>
          <p:nvPr>
            <p:ph type="subTitle" idx="1"/>
          </p:nvPr>
        </p:nvSpPr>
        <p:spPr>
          <a:xfrm>
            <a:off x="1571400" y="3216596"/>
            <a:ext cx="9144000" cy="227847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dirty="0">
                <a:latin typeface="Times New Roman" panose="02020603050405020304" pitchFamily="18" charset="0"/>
                <a:cs typeface="Times New Roman" panose="02020603050405020304" pitchFamily="18" charset="0"/>
              </a:rPr>
              <a:t>GUIDED BY,                                                             PRESENTED BY,</a:t>
            </a:r>
            <a:endParaRPr dirty="0">
              <a:latin typeface="Times New Roman" panose="02020603050405020304" pitchFamily="18" charset="0"/>
              <a:cs typeface="Times New Roman" panose="02020603050405020304" pitchFamily="18" charset="0"/>
            </a:endParaRPr>
          </a:p>
          <a:p>
            <a:pPr marL="0" lvl="0" indent="0" algn="l" rtl="0">
              <a:lnSpc>
                <a:spcPct val="110000"/>
              </a:lnSpc>
              <a:spcBef>
                <a:spcPts val="1000"/>
              </a:spcBef>
              <a:spcAft>
                <a:spcPts val="0"/>
              </a:spcAft>
              <a:buClr>
                <a:schemeClr val="dk1"/>
              </a:buClr>
              <a:buSzPts val="2400"/>
              <a:buNone/>
            </a:pPr>
            <a:r>
              <a:rPr lang="en-US" dirty="0">
                <a:latin typeface="Times New Roman" panose="02020603050405020304" pitchFamily="18" charset="0"/>
                <a:cs typeface="Times New Roman" panose="02020603050405020304" pitchFamily="18" charset="0"/>
              </a:rPr>
              <a:t>Mr. </a:t>
            </a:r>
            <a:r>
              <a:rPr lang="en-US" dirty="0" err="1">
                <a:latin typeface="Times New Roman" panose="02020603050405020304" pitchFamily="18" charset="0"/>
                <a:cs typeface="Times New Roman" panose="02020603050405020304" pitchFamily="18" charset="0"/>
              </a:rPr>
              <a:t>Gunasekaran,M.E</a:t>
            </a:r>
            <a:r>
              <a:rPr lang="en-US" dirty="0">
                <a:latin typeface="Times New Roman" panose="02020603050405020304" pitchFamily="18" charset="0"/>
                <a:cs typeface="Times New Roman" panose="02020603050405020304" pitchFamily="18" charset="0"/>
              </a:rPr>
              <a:t>.                                                Melvingnanaliyes</a:t>
            </a:r>
          </a:p>
          <a:p>
            <a:pPr marL="0" lvl="0" indent="0" algn="l" rtl="0">
              <a:lnSpc>
                <a:spcPct val="150000"/>
              </a:lnSpc>
              <a:spcBef>
                <a:spcPts val="1000"/>
              </a:spcBef>
              <a:spcAft>
                <a:spcPts val="0"/>
              </a:spcAft>
              <a:buClr>
                <a:schemeClr val="dk1"/>
              </a:buClr>
              <a:buSzPts val="2400"/>
              <a:buNone/>
            </a:pPr>
            <a:r>
              <a:rPr lang="en-US" dirty="0">
                <a:latin typeface="Times New Roman" panose="02020603050405020304" pitchFamily="18" charset="0"/>
                <a:cs typeface="Times New Roman" panose="02020603050405020304" pitchFamily="18" charset="0"/>
              </a:rPr>
              <a:t>PROFESSOR, CSE.    		    	             </a:t>
            </a:r>
            <a:r>
              <a:rPr lang="en-US" dirty="0" err="1">
                <a:latin typeface="Times New Roman" panose="02020603050405020304" pitchFamily="18" charset="0"/>
                <a:cs typeface="Times New Roman" panose="02020603050405020304" pitchFamily="18" charset="0"/>
              </a:rPr>
              <a:t>Ragul</a:t>
            </a:r>
            <a:r>
              <a:rPr lang="en-US" dirty="0">
                <a:latin typeface="Times New Roman" panose="02020603050405020304" pitchFamily="18" charset="0"/>
                <a:cs typeface="Times New Roman" panose="02020603050405020304" pitchFamily="18" charset="0"/>
              </a:rPr>
              <a:t> Raj		                                                                         </a:t>
            </a:r>
            <a:r>
              <a:rPr lang="en-US" dirty="0" err="1">
                <a:latin typeface="Times New Roman" panose="02020603050405020304" pitchFamily="18" charset="0"/>
                <a:cs typeface="Times New Roman" panose="02020603050405020304" pitchFamily="18" charset="0"/>
              </a:rPr>
              <a:t>Praveenkanth</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PROBLEM FORMULATION</a:t>
            </a:r>
            <a:endParaRPr dirty="0">
              <a:latin typeface="Times New Roman" panose="02020603050405020304" pitchFamily="18" charset="0"/>
              <a:cs typeface="Times New Roman" panose="02020603050405020304" pitchFamily="18" charset="0"/>
            </a:endParaRPr>
          </a:p>
        </p:txBody>
      </p:sp>
      <p:sp>
        <p:nvSpPr>
          <p:cNvPr id="132" name="Google Shape;132;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dirty="0">
                <a:latin typeface="Times New Roman" panose="02020603050405020304" pitchFamily="18" charset="0"/>
                <a:cs typeface="Times New Roman" panose="02020603050405020304" pitchFamily="18" charset="0"/>
              </a:rPr>
              <a:t>Due to massive population growth, availability of limited renewable resources and rapid changes in environmental factors, which affects crop productivity and profit. Most of the farmers use chemical fertilizers to increase crop yield, which leads to a severe impact on soil. Identifying the equivalent organic manures is a research issue. </a:t>
            </a:r>
            <a:endParaRPr dirty="0">
              <a:solidFill>
                <a:schemeClr val="dk1"/>
              </a:solidFill>
              <a:latin typeface="Times New Roman" panose="02020603050405020304" pitchFamily="18" charset="0"/>
              <a:cs typeface="Times New Roman" panose="02020603050405020304" pitchFamily="18" charset="0"/>
            </a:endParaRPr>
          </a:p>
          <a:p>
            <a:pPr marL="228600" lvl="0" indent="-50800" algn="just" rtl="0">
              <a:lnSpc>
                <a:spcPct val="90000"/>
              </a:lnSpc>
              <a:spcBef>
                <a:spcPts val="1000"/>
              </a:spcBef>
              <a:spcAft>
                <a:spcPts val="0"/>
              </a:spcAft>
              <a:buClr>
                <a:schemeClr val="dk1"/>
              </a:buClr>
              <a:buSzPts val="2800"/>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OBJECTIVE</a:t>
            </a:r>
            <a:endParaRPr dirty="0">
              <a:latin typeface="Times New Roman" panose="02020603050405020304" pitchFamily="18" charset="0"/>
              <a:cs typeface="Times New Roman" panose="02020603050405020304" pitchFamily="18" charset="0"/>
            </a:endParaRPr>
          </a:p>
        </p:txBody>
      </p:sp>
      <p:sp>
        <p:nvSpPr>
          <p:cNvPr id="138" name="Google Shape;138;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latin typeface="Times New Roman" panose="02020603050405020304" pitchFamily="18" charset="0"/>
                <a:cs typeface="Times New Roman" panose="02020603050405020304" pitchFamily="18" charset="0"/>
              </a:rPr>
              <a:t>To recommend an organic manure to increase the crop yield.</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latin typeface="Times New Roman" panose="02020603050405020304" pitchFamily="18" charset="0"/>
                <a:cs typeface="Times New Roman" panose="02020603050405020304" pitchFamily="18" charset="0"/>
              </a:rPr>
              <a:t>METHODOLOGY</a:t>
            </a:r>
            <a:endParaRPr>
              <a:latin typeface="Times New Roman" panose="02020603050405020304" pitchFamily="18" charset="0"/>
              <a:cs typeface="Times New Roman" panose="02020603050405020304" pitchFamily="18" charset="0"/>
            </a:endParaRPr>
          </a:p>
        </p:txBody>
      </p:sp>
      <p:pic>
        <p:nvPicPr>
          <p:cNvPr id="144" name="Google Shape;144;p12"/>
          <p:cNvPicPr preferRelativeResize="0">
            <a:picLocks noGrp="1"/>
          </p:cNvPicPr>
          <p:nvPr>
            <p:ph type="body" idx="1"/>
          </p:nvPr>
        </p:nvPicPr>
        <p:blipFill rotWithShape="1">
          <a:blip r:embed="rId3">
            <a:alphaModFix/>
          </a:blip>
          <a:srcRect/>
          <a:stretch/>
        </p:blipFill>
        <p:spPr>
          <a:xfrm>
            <a:off x="3461657" y="1393766"/>
            <a:ext cx="4924800" cy="4968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3"/>
          <p:cNvSpPr txBox="1">
            <a:spLocks noGrp="1"/>
          </p:cNvSpPr>
          <p:nvPr>
            <p:ph type="body" idx="1"/>
          </p:nvPr>
        </p:nvSpPr>
        <p:spPr>
          <a:xfrm>
            <a:off x="838200" y="341194"/>
            <a:ext cx="10515600" cy="5835769"/>
          </a:xfrm>
          <a:prstGeom prst="rect">
            <a:avLst/>
          </a:prstGeom>
          <a:noFill/>
          <a:ln>
            <a:noFill/>
          </a:ln>
        </p:spPr>
        <p:txBody>
          <a:bodyPr spcFirstLastPara="1" wrap="square" lIns="91425" tIns="45700" rIns="91425" bIns="45700" anchor="t" anchorCtr="0">
            <a:normAutofit fontScale="77500" lnSpcReduction="20000"/>
          </a:bodyPr>
          <a:lstStyle/>
          <a:p>
            <a:pPr marL="228600" lvl="0" indent="-241934" algn="just" rtl="0">
              <a:lnSpc>
                <a:spcPct val="90000"/>
              </a:lnSpc>
              <a:spcBef>
                <a:spcPts val="0"/>
              </a:spcBef>
              <a:spcAft>
                <a:spcPts val="0"/>
              </a:spcAft>
              <a:buClr>
                <a:schemeClr val="dk1"/>
              </a:buClr>
              <a:buSzPct val="100000"/>
              <a:buChar char="•"/>
            </a:pPr>
            <a:r>
              <a:rPr lang="en-US" dirty="0">
                <a:latin typeface="Times New Roman" panose="02020603050405020304" pitchFamily="18" charset="0"/>
                <a:cs typeface="Times New Roman" panose="02020603050405020304" pitchFamily="18" charset="0"/>
              </a:rPr>
              <a:t>DATASET COLLECTION</a:t>
            </a:r>
            <a:endParaRPr dirty="0">
              <a:latin typeface="Times New Roman" panose="02020603050405020304" pitchFamily="18" charset="0"/>
              <a:cs typeface="Times New Roman" panose="02020603050405020304" pitchFamily="18" charset="0"/>
            </a:endParaRPr>
          </a:p>
          <a:p>
            <a:pPr marL="457200" lvl="1" indent="0" algn="just" rtl="0">
              <a:lnSpc>
                <a:spcPct val="90000"/>
              </a:lnSpc>
              <a:spcBef>
                <a:spcPts val="500"/>
              </a:spcBef>
              <a:spcAft>
                <a:spcPts val="0"/>
              </a:spcAft>
              <a:buClr>
                <a:schemeClr val="dk1"/>
              </a:buClr>
              <a:buSzPct val="100000"/>
              <a:buNone/>
            </a:pPr>
            <a:r>
              <a:rPr lang="en-US" dirty="0">
                <a:latin typeface="Times New Roman" panose="02020603050405020304" pitchFamily="18" charset="0"/>
                <a:cs typeface="Times New Roman" panose="02020603050405020304" pitchFamily="18" charset="0"/>
              </a:rPr>
              <a:t>	From soil health card website.</a:t>
            </a:r>
            <a:endParaRPr dirty="0">
              <a:latin typeface="Times New Roman" panose="02020603050405020304" pitchFamily="18" charset="0"/>
              <a:cs typeface="Times New Roman" panose="02020603050405020304" pitchFamily="18" charset="0"/>
            </a:endParaRPr>
          </a:p>
          <a:p>
            <a:pPr marL="228600" lvl="0" indent="-241934" algn="just" rtl="0">
              <a:lnSpc>
                <a:spcPct val="90000"/>
              </a:lnSpc>
              <a:spcBef>
                <a:spcPts val="1000"/>
              </a:spcBef>
              <a:spcAft>
                <a:spcPts val="0"/>
              </a:spcAft>
              <a:buClr>
                <a:schemeClr val="dk1"/>
              </a:buClr>
              <a:buSzPct val="100000"/>
              <a:buChar char="•"/>
            </a:pPr>
            <a:r>
              <a:rPr lang="en-US" dirty="0">
                <a:latin typeface="Times New Roman" panose="02020603050405020304" pitchFamily="18" charset="0"/>
                <a:cs typeface="Times New Roman" panose="02020603050405020304" pitchFamily="18" charset="0"/>
              </a:rPr>
              <a:t>DATA PRE-PROCESSING</a:t>
            </a:r>
            <a:endParaRPr dirty="0">
              <a:latin typeface="Times New Roman" panose="02020603050405020304" pitchFamily="18" charset="0"/>
              <a:cs typeface="Times New Roman" panose="02020603050405020304" pitchFamily="18" charset="0"/>
            </a:endParaRPr>
          </a:p>
          <a:p>
            <a:pPr marL="0" lvl="0" indent="0" algn="just" rtl="0">
              <a:lnSpc>
                <a:spcPct val="90000"/>
              </a:lnSpc>
              <a:spcBef>
                <a:spcPts val="1000"/>
              </a:spcBef>
              <a:spcAft>
                <a:spcPts val="0"/>
              </a:spcAft>
              <a:buClr>
                <a:schemeClr val="dk1"/>
              </a:buClr>
              <a:buSzPct val="100000"/>
              <a:buNone/>
            </a:pPr>
            <a:r>
              <a:rPr lang="en-US" dirty="0">
                <a:latin typeface="Times New Roman" panose="02020603050405020304" pitchFamily="18" charset="0"/>
                <a:cs typeface="Times New Roman" panose="02020603050405020304" pitchFamily="18" charset="0"/>
              </a:rPr>
              <a:t>	Noisy data and missing values are removed during data cleaning process.</a:t>
            </a:r>
            <a:endParaRPr dirty="0">
              <a:latin typeface="Times New Roman" panose="02020603050405020304" pitchFamily="18" charset="0"/>
              <a:cs typeface="Times New Roman" panose="02020603050405020304" pitchFamily="18" charset="0"/>
            </a:endParaRPr>
          </a:p>
          <a:p>
            <a:pPr marL="228600" lvl="0" indent="-241934" algn="just" rtl="0">
              <a:lnSpc>
                <a:spcPct val="90000"/>
              </a:lnSpc>
              <a:spcBef>
                <a:spcPts val="1000"/>
              </a:spcBef>
              <a:spcAft>
                <a:spcPts val="0"/>
              </a:spcAft>
              <a:buClr>
                <a:schemeClr val="dk1"/>
              </a:buClr>
              <a:buSzPct val="100000"/>
              <a:buChar char="•"/>
            </a:pPr>
            <a:r>
              <a:rPr lang="en-US" dirty="0">
                <a:latin typeface="Times New Roman" panose="02020603050405020304" pitchFamily="18" charset="0"/>
                <a:cs typeface="Times New Roman" panose="02020603050405020304" pitchFamily="18" charset="0"/>
              </a:rPr>
              <a:t>FEATURE SELECTION</a:t>
            </a:r>
            <a:endParaRPr dirty="0">
              <a:latin typeface="Times New Roman" panose="02020603050405020304" pitchFamily="18" charset="0"/>
              <a:cs typeface="Times New Roman" panose="02020603050405020304" pitchFamily="18" charset="0"/>
            </a:endParaRPr>
          </a:p>
          <a:p>
            <a:pPr marL="0" lvl="0" indent="0" algn="just" rtl="0">
              <a:lnSpc>
                <a:spcPct val="90000"/>
              </a:lnSpc>
              <a:spcBef>
                <a:spcPts val="1000"/>
              </a:spcBef>
              <a:spcAft>
                <a:spcPts val="0"/>
              </a:spcAft>
              <a:buClr>
                <a:schemeClr val="dk1"/>
              </a:buClr>
              <a:buSzPct val="100000"/>
              <a:buNone/>
            </a:pPr>
            <a:r>
              <a:rPr lang="en-US" dirty="0">
                <a:latin typeface="Times New Roman" panose="02020603050405020304" pitchFamily="18" charset="0"/>
                <a:cs typeface="Times New Roman" panose="02020603050405020304" pitchFamily="18" charset="0"/>
              </a:rPr>
              <a:t>	Recursive feature elimination is a wrapper technique that selects the relevant      </a:t>
            </a:r>
          </a:p>
          <a:p>
            <a:pPr marL="0" lvl="0" indent="0" algn="just" rtl="0">
              <a:lnSpc>
                <a:spcPct val="90000"/>
              </a:lnSpc>
              <a:spcBef>
                <a:spcPts val="1000"/>
              </a:spcBef>
              <a:spcAft>
                <a:spcPts val="0"/>
              </a:spcAft>
              <a:buClr>
                <a:schemeClr val="dk1"/>
              </a:buClr>
              <a:buSzPct val="100000"/>
              <a:buNone/>
            </a:pPr>
            <a:r>
              <a:rPr lang="en-US" dirty="0">
                <a:latin typeface="Times New Roman" panose="02020603050405020304" pitchFamily="18" charset="0"/>
                <a:cs typeface="Times New Roman" panose="02020603050405020304" pitchFamily="18" charset="0"/>
              </a:rPr>
              <a:t>   features based on the Z - Score and Ranking method.</a:t>
            </a:r>
            <a:endParaRPr dirty="0">
              <a:latin typeface="Times New Roman" panose="02020603050405020304" pitchFamily="18" charset="0"/>
              <a:cs typeface="Times New Roman" panose="02020603050405020304" pitchFamily="18" charset="0"/>
            </a:endParaRPr>
          </a:p>
          <a:p>
            <a:pPr marL="228600" lvl="0" indent="-241934" algn="just" rtl="0">
              <a:lnSpc>
                <a:spcPct val="90000"/>
              </a:lnSpc>
              <a:spcBef>
                <a:spcPts val="1000"/>
              </a:spcBef>
              <a:spcAft>
                <a:spcPts val="0"/>
              </a:spcAft>
              <a:buClr>
                <a:schemeClr val="dk1"/>
              </a:buClr>
              <a:buSzPct val="100000"/>
              <a:buChar char="•"/>
            </a:pPr>
            <a:r>
              <a:rPr lang="en-US" dirty="0">
                <a:latin typeface="Times New Roman" panose="02020603050405020304" pitchFamily="18" charset="0"/>
                <a:cs typeface="Times New Roman" panose="02020603050405020304" pitchFamily="18" charset="0"/>
              </a:rPr>
              <a:t>SOIL CLASSIFICATION</a:t>
            </a:r>
            <a:endParaRPr dirty="0">
              <a:latin typeface="Times New Roman" panose="02020603050405020304" pitchFamily="18" charset="0"/>
              <a:cs typeface="Times New Roman" panose="02020603050405020304" pitchFamily="18" charset="0"/>
            </a:endParaRPr>
          </a:p>
          <a:p>
            <a:pPr marL="0" lvl="0" indent="0" algn="just" rtl="0">
              <a:lnSpc>
                <a:spcPct val="90000"/>
              </a:lnSpc>
              <a:spcBef>
                <a:spcPts val="1000"/>
              </a:spcBef>
              <a:spcAft>
                <a:spcPts val="0"/>
              </a:spcAft>
              <a:buClr>
                <a:schemeClr val="dk1"/>
              </a:buClr>
              <a:buSzPct val="100000"/>
              <a:buNone/>
            </a:pPr>
            <a:r>
              <a:rPr lang="en-US" dirty="0">
                <a:latin typeface="Times New Roman" panose="02020603050405020304" pitchFamily="18" charset="0"/>
                <a:cs typeface="Times New Roman" panose="02020603050405020304" pitchFamily="18" charset="0"/>
              </a:rPr>
              <a:t>	The soil in the farm field is classified based on soil textures.</a:t>
            </a:r>
            <a:endParaRPr dirty="0">
              <a:latin typeface="Times New Roman" panose="02020603050405020304" pitchFamily="18" charset="0"/>
              <a:cs typeface="Times New Roman" panose="02020603050405020304" pitchFamily="18" charset="0"/>
            </a:endParaRPr>
          </a:p>
          <a:p>
            <a:pPr marL="228600" lvl="0" indent="-241934" algn="just" rtl="0">
              <a:lnSpc>
                <a:spcPct val="90000"/>
              </a:lnSpc>
              <a:spcBef>
                <a:spcPts val="1000"/>
              </a:spcBef>
              <a:spcAft>
                <a:spcPts val="0"/>
              </a:spcAft>
              <a:buClr>
                <a:schemeClr val="dk1"/>
              </a:buClr>
              <a:buSzPct val="100000"/>
              <a:buChar char="•"/>
            </a:pPr>
            <a:r>
              <a:rPr lang="en-US" dirty="0">
                <a:latin typeface="Times New Roman" panose="02020603050405020304" pitchFamily="18" charset="0"/>
                <a:cs typeface="Times New Roman" panose="02020603050405020304" pitchFamily="18" charset="0"/>
              </a:rPr>
              <a:t>CROP PREDICTION</a:t>
            </a:r>
            <a:endParaRPr dirty="0">
              <a:latin typeface="Times New Roman" panose="02020603050405020304" pitchFamily="18" charset="0"/>
              <a:cs typeface="Times New Roman" panose="02020603050405020304" pitchFamily="18" charset="0"/>
            </a:endParaRPr>
          </a:p>
          <a:p>
            <a:pPr marL="0" lvl="0" indent="0" algn="just" rtl="0">
              <a:lnSpc>
                <a:spcPct val="90000"/>
              </a:lnSpc>
              <a:spcBef>
                <a:spcPts val="1000"/>
              </a:spcBef>
              <a:spcAft>
                <a:spcPts val="0"/>
              </a:spcAft>
              <a:buClr>
                <a:schemeClr val="dk1"/>
              </a:buClr>
              <a:buSzPct val="100000"/>
              <a:buNone/>
            </a:pPr>
            <a:r>
              <a:rPr lang="en-US" dirty="0">
                <a:latin typeface="Times New Roman" panose="02020603050405020304" pitchFamily="18" charset="0"/>
                <a:cs typeface="Times New Roman" panose="02020603050405020304" pitchFamily="18" charset="0"/>
              </a:rPr>
              <a:t>	The crop yield is predicted by mapping nutrients needed for the crop and soil </a:t>
            </a:r>
          </a:p>
          <a:p>
            <a:pPr marL="0" lvl="0" indent="0" algn="just" rtl="0">
              <a:lnSpc>
                <a:spcPct val="90000"/>
              </a:lnSpc>
              <a:spcBef>
                <a:spcPts val="1000"/>
              </a:spcBef>
              <a:spcAft>
                <a:spcPts val="0"/>
              </a:spcAft>
              <a:buClr>
                <a:schemeClr val="dk1"/>
              </a:buClr>
              <a:buSzPct val="100000"/>
              <a:buNone/>
            </a:pPr>
            <a:r>
              <a:rPr lang="en-US" dirty="0">
                <a:latin typeface="Times New Roman" panose="02020603050405020304" pitchFamily="18" charset="0"/>
                <a:cs typeface="Times New Roman" panose="02020603050405020304" pitchFamily="18" charset="0"/>
              </a:rPr>
              <a:t>    nutrient level.</a:t>
            </a:r>
            <a:endParaRPr dirty="0">
              <a:latin typeface="Times New Roman" panose="02020603050405020304" pitchFamily="18" charset="0"/>
              <a:cs typeface="Times New Roman" panose="02020603050405020304" pitchFamily="18" charset="0"/>
            </a:endParaRPr>
          </a:p>
          <a:p>
            <a:pPr marL="0" lvl="0" indent="0" algn="just" rtl="0">
              <a:lnSpc>
                <a:spcPct val="90000"/>
              </a:lnSpc>
              <a:spcBef>
                <a:spcPts val="1000"/>
              </a:spcBef>
              <a:spcAft>
                <a:spcPts val="0"/>
              </a:spcAft>
              <a:buClr>
                <a:schemeClr val="dk1"/>
              </a:buClr>
              <a:buSzPct val="100000"/>
              <a:buNone/>
            </a:pPr>
            <a:r>
              <a:rPr lang="en-US" dirty="0">
                <a:latin typeface="Times New Roman" panose="02020603050405020304" pitchFamily="18" charset="0"/>
                <a:cs typeface="Times New Roman" panose="02020603050405020304" pitchFamily="18" charset="0"/>
              </a:rPr>
              <a:t>	Random Forest algorithm is used for soil classification and crop prediction.</a:t>
            </a:r>
            <a:endParaRPr dirty="0">
              <a:latin typeface="Times New Roman" panose="02020603050405020304" pitchFamily="18" charset="0"/>
              <a:cs typeface="Times New Roman" panose="02020603050405020304" pitchFamily="18" charset="0"/>
            </a:endParaRPr>
          </a:p>
          <a:p>
            <a:pPr marL="228600" lvl="0" indent="-241934" algn="just" rtl="0">
              <a:lnSpc>
                <a:spcPct val="90000"/>
              </a:lnSpc>
              <a:spcBef>
                <a:spcPts val="1000"/>
              </a:spcBef>
              <a:spcAft>
                <a:spcPts val="0"/>
              </a:spcAft>
              <a:buClr>
                <a:schemeClr val="dk1"/>
              </a:buClr>
              <a:buSzPct val="100000"/>
              <a:buChar char="•"/>
            </a:pPr>
            <a:r>
              <a:rPr lang="en-US" dirty="0">
                <a:latin typeface="Times New Roman" panose="02020603050405020304" pitchFamily="18" charset="0"/>
                <a:cs typeface="Times New Roman" panose="02020603050405020304" pitchFamily="18" charset="0"/>
              </a:rPr>
              <a:t>ORGANIC MANURE RECOMMENDATION</a:t>
            </a:r>
            <a:endParaRPr dirty="0">
              <a:latin typeface="Times New Roman" panose="02020603050405020304" pitchFamily="18" charset="0"/>
              <a:cs typeface="Times New Roman" panose="02020603050405020304" pitchFamily="18" charset="0"/>
            </a:endParaRPr>
          </a:p>
          <a:p>
            <a:pPr marL="0" lvl="0" indent="0" algn="just" rtl="0">
              <a:lnSpc>
                <a:spcPct val="90000"/>
              </a:lnSpc>
              <a:spcBef>
                <a:spcPts val="1000"/>
              </a:spcBef>
              <a:spcAft>
                <a:spcPts val="0"/>
              </a:spcAft>
              <a:buClr>
                <a:schemeClr val="dk1"/>
              </a:buClr>
              <a:buSzPct val="100000"/>
              <a:buNone/>
            </a:pPr>
            <a:r>
              <a:rPr lang="en-US" dirty="0">
                <a:latin typeface="Times New Roman" panose="02020603050405020304" pitchFamily="18" charset="0"/>
                <a:cs typeface="Times New Roman" panose="02020603050405020304" pitchFamily="18" charset="0"/>
              </a:rPr>
              <a:t>	The hierarchical clustering algorithm is used to recommend the organic manure and </a:t>
            </a:r>
          </a:p>
          <a:p>
            <a:pPr marL="0" lvl="0" indent="0" algn="just" rtl="0">
              <a:lnSpc>
                <a:spcPct val="90000"/>
              </a:lnSpc>
              <a:spcBef>
                <a:spcPts val="1000"/>
              </a:spcBef>
              <a:spcAft>
                <a:spcPts val="0"/>
              </a:spcAft>
              <a:buClr>
                <a:schemeClr val="dk1"/>
              </a:buClr>
              <a:buSzPct val="100000"/>
              <a:buNone/>
            </a:pPr>
            <a:r>
              <a:rPr lang="en-US" dirty="0">
                <a:latin typeface="Times New Roman" panose="02020603050405020304" pitchFamily="18" charset="0"/>
                <a:cs typeface="Times New Roman" panose="02020603050405020304" pitchFamily="18" charset="0"/>
              </a:rPr>
              <a:t>    its composition.</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IMPLEMENTATION PLATFORM</a:t>
            </a:r>
            <a:endParaRPr dirty="0">
              <a:latin typeface="Times New Roman" panose="02020603050405020304" pitchFamily="18" charset="0"/>
              <a:cs typeface="Times New Roman" panose="02020603050405020304" pitchFamily="18" charset="0"/>
            </a:endParaRPr>
          </a:p>
        </p:txBody>
      </p:sp>
      <p:sp>
        <p:nvSpPr>
          <p:cNvPr id="155" name="Google Shape;155;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342900" lvl="0" indent="-139700" algn="l" rtl="0">
              <a:lnSpc>
                <a:spcPct val="90000"/>
              </a:lnSpc>
              <a:spcBef>
                <a:spcPts val="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LANGUAGE : Python</a:t>
            </a:r>
            <a:endParaRPr dirty="0">
              <a:latin typeface="Times New Roman" panose="02020603050405020304" pitchFamily="18" charset="0"/>
              <a:cs typeface="Times New Roman" panose="02020603050405020304" pitchFamily="18" charset="0"/>
            </a:endParaRPr>
          </a:p>
          <a:p>
            <a:pPr marL="342900" lvl="0" indent="-139700" algn="l" rtl="0">
              <a:lnSpc>
                <a:spcPct val="90000"/>
              </a:lnSpc>
              <a:spcBef>
                <a:spcPts val="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PLATFORM : Google </a:t>
            </a:r>
            <a:r>
              <a:rPr lang="en-US" dirty="0" err="1">
                <a:latin typeface="Times New Roman" panose="02020603050405020304" pitchFamily="18" charset="0"/>
                <a:cs typeface="Times New Roman" panose="02020603050405020304" pitchFamily="18" charset="0"/>
              </a:rPr>
              <a:t>Colab</a:t>
            </a:r>
            <a:endParaRPr dirty="0">
              <a:latin typeface="Times New Roman" panose="02020603050405020304" pitchFamily="18" charset="0"/>
              <a:cs typeface="Times New Roman" panose="02020603050405020304" pitchFamily="18" charset="0"/>
            </a:endParaRPr>
          </a:p>
          <a:p>
            <a:pPr marL="228600" lvl="0" indent="-50800" algn="l" rtl="0">
              <a:lnSpc>
                <a:spcPct val="90000"/>
              </a:lnSpc>
              <a:spcBef>
                <a:spcPts val="1000"/>
              </a:spcBef>
              <a:spcAft>
                <a:spcPts val="0"/>
              </a:spcAft>
              <a:buClr>
                <a:schemeClr val="dk1"/>
              </a:buClr>
              <a:buSzPts val="2800"/>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WORKS COMPLETED</a:t>
            </a:r>
            <a:endParaRPr dirty="0">
              <a:latin typeface="Times New Roman" panose="02020603050405020304" pitchFamily="18" charset="0"/>
              <a:cs typeface="Times New Roman" panose="02020603050405020304" pitchFamily="18" charset="0"/>
            </a:endParaRPr>
          </a:p>
        </p:txBody>
      </p:sp>
      <p:sp>
        <p:nvSpPr>
          <p:cNvPr id="161" name="Google Shape;161;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660400" lvl="0" indent="-457200" algn="l" rtl="0">
              <a:lnSpc>
                <a:spcPct val="90000"/>
              </a:lnSpc>
              <a:spcBef>
                <a:spcPts val="0"/>
              </a:spcBef>
              <a:spcAft>
                <a:spcPts val="0"/>
              </a:spcAft>
              <a:buClr>
                <a:schemeClr val="dk1"/>
              </a:buClr>
              <a:buSzPts val="3200"/>
              <a:buChar char="•"/>
            </a:pPr>
            <a:r>
              <a:rPr lang="en-US" dirty="0">
                <a:latin typeface="Times New Roman" panose="02020603050405020304" pitchFamily="18" charset="0"/>
                <a:cs typeface="Times New Roman" panose="02020603050405020304" pitchFamily="18" charset="0"/>
              </a:rPr>
              <a:t>Literature survey</a:t>
            </a:r>
            <a:endParaRPr dirty="0">
              <a:latin typeface="Times New Roman" panose="02020603050405020304" pitchFamily="18" charset="0"/>
              <a:cs typeface="Times New Roman" panose="02020603050405020304" pitchFamily="18" charset="0"/>
            </a:endParaRPr>
          </a:p>
          <a:p>
            <a:pPr marL="660400" lvl="0" indent="-457200" algn="l" rtl="0">
              <a:lnSpc>
                <a:spcPct val="90000"/>
              </a:lnSpc>
              <a:spcBef>
                <a:spcPts val="0"/>
              </a:spcBef>
              <a:spcAft>
                <a:spcPts val="0"/>
              </a:spcAft>
              <a:buClr>
                <a:schemeClr val="dk1"/>
              </a:buClr>
              <a:buSzPts val="3200"/>
              <a:buChar char="•"/>
            </a:pPr>
            <a:r>
              <a:rPr lang="en-US" dirty="0">
                <a:solidFill>
                  <a:schemeClr val="dk1"/>
                </a:solidFill>
                <a:latin typeface="Times New Roman" panose="02020603050405020304" pitchFamily="18" charset="0"/>
                <a:cs typeface="Times New Roman" panose="02020603050405020304" pitchFamily="18" charset="0"/>
              </a:rPr>
              <a:t>Dataset collected</a:t>
            </a:r>
            <a:endParaRPr dirty="0">
              <a:latin typeface="Times New Roman" panose="02020603050405020304" pitchFamily="18" charset="0"/>
              <a:cs typeface="Times New Roman" panose="02020603050405020304" pitchFamily="18" charset="0"/>
            </a:endParaRPr>
          </a:p>
          <a:p>
            <a:pPr marL="660400" lvl="0" indent="-457200" algn="l" rtl="0">
              <a:lnSpc>
                <a:spcPct val="90000"/>
              </a:lnSpc>
              <a:spcBef>
                <a:spcPts val="0"/>
              </a:spcBef>
              <a:spcAft>
                <a:spcPts val="0"/>
              </a:spcAft>
              <a:buClr>
                <a:schemeClr val="dk1"/>
              </a:buClr>
              <a:buSzPts val="3200"/>
              <a:buChar char="•"/>
            </a:pPr>
            <a:r>
              <a:rPr lang="en-US" dirty="0">
                <a:latin typeface="Times New Roman" panose="02020603050405020304" pitchFamily="18" charset="0"/>
                <a:cs typeface="Times New Roman" panose="02020603050405020304" pitchFamily="18" charset="0"/>
              </a:rPr>
              <a:t>Feature Selection</a:t>
            </a:r>
            <a:endParaRPr dirty="0">
              <a:latin typeface="Times New Roman" panose="02020603050405020304" pitchFamily="18" charset="0"/>
              <a:cs typeface="Times New Roman" panose="02020603050405020304" pitchFamily="18" charset="0"/>
            </a:endParaRPr>
          </a:p>
          <a:p>
            <a:pPr marL="228600" lvl="0" indent="-50800" algn="l" rtl="0">
              <a:lnSpc>
                <a:spcPct val="90000"/>
              </a:lnSpc>
              <a:spcBef>
                <a:spcPts val="1000"/>
              </a:spcBef>
              <a:spcAft>
                <a:spcPts val="0"/>
              </a:spcAft>
              <a:buClr>
                <a:schemeClr val="dk1"/>
              </a:buClr>
              <a:buSzPts val="2800"/>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EXPECTED OUTCOME</a:t>
            </a:r>
            <a:endParaRPr dirty="0">
              <a:latin typeface="Times New Roman" panose="02020603050405020304" pitchFamily="18" charset="0"/>
              <a:cs typeface="Times New Roman" panose="02020603050405020304" pitchFamily="18" charset="0"/>
            </a:endParaRPr>
          </a:p>
        </p:txBody>
      </p:sp>
      <p:sp>
        <p:nvSpPr>
          <p:cNvPr id="167" name="Google Shape;167;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dirty="0">
                <a:latin typeface="Times New Roman" panose="02020603050405020304" pitchFamily="18" charset="0"/>
                <a:cs typeface="Times New Roman" panose="02020603050405020304" pitchFamily="18" charset="0"/>
                <a:sym typeface="Calibri"/>
              </a:rPr>
              <a:t>A recommendation system is designed and developed to suggest organic manure for the crop.</a:t>
            </a:r>
            <a:endParaRPr dirty="0">
              <a:solidFill>
                <a:schemeClr val="dk1"/>
              </a:solidFill>
              <a:latin typeface="Times New Roman" panose="02020603050405020304" pitchFamily="18" charset="0"/>
              <a:cs typeface="Times New Roman" panose="02020603050405020304" pitchFamily="18" charset="0"/>
              <a:sym typeface="Calibri"/>
            </a:endParaRPr>
          </a:p>
          <a:p>
            <a:pPr marL="228600" lvl="0" indent="-50800" algn="just" rtl="0">
              <a:lnSpc>
                <a:spcPct val="90000"/>
              </a:lnSpc>
              <a:spcBef>
                <a:spcPts val="1000"/>
              </a:spcBef>
              <a:spcAft>
                <a:spcPts val="0"/>
              </a:spcAft>
              <a:buClr>
                <a:schemeClr val="dk1"/>
              </a:buClr>
              <a:buSzPts val="2800"/>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7"/>
          <p:cNvSpPr txBox="1">
            <a:spLocks noGrp="1"/>
          </p:cNvSpPr>
          <p:nvPr>
            <p:ph type="title"/>
          </p:nvPr>
        </p:nvSpPr>
        <p:spPr>
          <a:xfrm>
            <a:off x="838200" y="2585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ACTION PLAN</a:t>
            </a:r>
            <a:endParaRPr/>
          </a:p>
        </p:txBody>
      </p:sp>
      <p:graphicFrame>
        <p:nvGraphicFramePr>
          <p:cNvPr id="173" name="Google Shape;173;p17"/>
          <p:cNvGraphicFramePr/>
          <p:nvPr>
            <p:extLst>
              <p:ext uri="{D42A27DB-BD31-4B8C-83A1-F6EECF244321}">
                <p14:modId xmlns:p14="http://schemas.microsoft.com/office/powerpoint/2010/main" val="3118236211"/>
              </p:ext>
            </p:extLst>
          </p:nvPr>
        </p:nvGraphicFramePr>
        <p:xfrm>
          <a:off x="1874404" y="1584213"/>
          <a:ext cx="8834200" cy="3943850"/>
        </p:xfrm>
        <a:graphic>
          <a:graphicData uri="http://schemas.openxmlformats.org/drawingml/2006/table">
            <a:tbl>
              <a:tblPr firstRow="1" bandRow="1">
                <a:noFill/>
                <a:tableStyleId>{828BCFA1-5039-4030-9B5E-EDF305C48DFA}</a:tableStyleId>
              </a:tblPr>
              <a:tblGrid>
                <a:gridCol w="900225">
                  <a:extLst>
                    <a:ext uri="{9D8B030D-6E8A-4147-A177-3AD203B41FA5}">
                      <a16:colId xmlns:a16="http://schemas.microsoft.com/office/drawing/2014/main" val="20000"/>
                    </a:ext>
                  </a:extLst>
                </a:gridCol>
                <a:gridCol w="3370625">
                  <a:extLst>
                    <a:ext uri="{9D8B030D-6E8A-4147-A177-3AD203B41FA5}">
                      <a16:colId xmlns:a16="http://schemas.microsoft.com/office/drawing/2014/main" val="20001"/>
                    </a:ext>
                  </a:extLst>
                </a:gridCol>
                <a:gridCol w="2167725">
                  <a:extLst>
                    <a:ext uri="{9D8B030D-6E8A-4147-A177-3AD203B41FA5}">
                      <a16:colId xmlns:a16="http://schemas.microsoft.com/office/drawing/2014/main" val="20002"/>
                    </a:ext>
                  </a:extLst>
                </a:gridCol>
                <a:gridCol w="2395625">
                  <a:extLst>
                    <a:ext uri="{9D8B030D-6E8A-4147-A177-3AD203B41FA5}">
                      <a16:colId xmlns:a16="http://schemas.microsoft.com/office/drawing/2014/main" val="20003"/>
                    </a:ext>
                  </a:extLst>
                </a:gridCol>
              </a:tblGrid>
              <a:tr h="422450">
                <a:tc>
                  <a:txBody>
                    <a:bodyPr/>
                    <a:lstStyle/>
                    <a:p>
                      <a:pPr marL="0" marR="0" lvl="0" indent="0" algn="ctr" rtl="0">
                        <a:spcBef>
                          <a:spcPts val="0"/>
                        </a:spcBef>
                        <a:spcAft>
                          <a:spcPts val="0"/>
                        </a:spcAft>
                        <a:buNone/>
                      </a:pPr>
                      <a:r>
                        <a:rPr lang="en-US" sz="1800" u="none" strike="noStrike" cap="none"/>
                        <a:t>S.NO</a:t>
                      </a:r>
                      <a:endParaRPr sz="18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800" u="none" strike="noStrike" cap="none"/>
                        <a:t>TASKS</a:t>
                      </a:r>
                      <a:endParaRPr sz="18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800" u="none" strike="noStrike" cap="none"/>
                        <a:t>FROM </a:t>
                      </a:r>
                      <a:endParaRPr sz="18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800" u="none" strike="noStrike" cap="none"/>
                        <a:t>TO</a:t>
                      </a:r>
                      <a:endParaRPr sz="18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422450">
                <a:tc>
                  <a:txBody>
                    <a:bodyPr/>
                    <a:lstStyle/>
                    <a:p>
                      <a:pPr marL="0" marR="0" lvl="0" indent="0" algn="l" rtl="0">
                        <a:spcBef>
                          <a:spcPts val="0"/>
                        </a:spcBef>
                        <a:spcAft>
                          <a:spcPts val="0"/>
                        </a:spcAft>
                        <a:buNone/>
                      </a:pPr>
                      <a:r>
                        <a:rPr lang="en-US" sz="1800" u="none" strike="noStrike" cap="none"/>
                        <a:t>1.</a:t>
                      </a:r>
                      <a:endParaRPr sz="1800" u="none" strike="noStrike" cap="none">
                        <a:latin typeface="Calibri"/>
                        <a:ea typeface="Calibri"/>
                        <a:cs typeface="Calibri"/>
                        <a:sym typeface="Calibri"/>
                      </a:endParaRPr>
                    </a:p>
                  </a:txBody>
                  <a:tcPr marL="91450" marR="91450" marT="45725" marB="45725" anchor="ctr"/>
                </a:tc>
                <a:tc>
                  <a:txBody>
                    <a:bodyPr/>
                    <a:lstStyle/>
                    <a:p>
                      <a:pPr marL="0" marR="0" lvl="0" indent="0" algn="l" rtl="0">
                        <a:spcBef>
                          <a:spcPts val="0"/>
                        </a:spcBef>
                        <a:spcAft>
                          <a:spcPts val="0"/>
                        </a:spcAft>
                        <a:buNone/>
                      </a:pPr>
                      <a:r>
                        <a:rPr lang="en-US" sz="1800" u="none" strike="noStrike" cap="none"/>
                        <a:t>Literature survey</a:t>
                      </a:r>
                      <a:endParaRPr sz="1800" u="none" strike="noStrike" cap="none">
                        <a:latin typeface="Calibri"/>
                        <a:ea typeface="Calibri"/>
                        <a:cs typeface="Calibri"/>
                        <a:sym typeface="Calibri"/>
                      </a:endParaRPr>
                    </a:p>
                  </a:txBody>
                  <a:tcPr marL="91450" marR="91450" marT="45725" marB="45725" anchor="ctr"/>
                </a:tc>
                <a:tc>
                  <a:txBody>
                    <a:bodyPr/>
                    <a:lstStyle/>
                    <a:p>
                      <a:pPr marL="0" marR="0" lvl="0" indent="0" algn="l" rtl="0">
                        <a:spcBef>
                          <a:spcPts val="0"/>
                        </a:spcBef>
                        <a:spcAft>
                          <a:spcPts val="0"/>
                        </a:spcAft>
                        <a:buNone/>
                      </a:pPr>
                      <a:endParaRPr sz="1800" u="none" strike="noStrike" cap="none" dirty="0">
                        <a:latin typeface="Calibri"/>
                        <a:ea typeface="Calibri"/>
                        <a:cs typeface="Calibri"/>
                        <a:sym typeface="Calibri"/>
                      </a:endParaRPr>
                    </a:p>
                  </a:txBody>
                  <a:tcPr marL="91450" marR="91450" marT="45725" marB="45725" anchor="ctr"/>
                </a:tc>
                <a:tc>
                  <a:txBody>
                    <a:bodyPr/>
                    <a:lstStyle/>
                    <a:p>
                      <a:pPr marL="0" marR="0" lvl="0" indent="0" algn="l" rtl="0">
                        <a:spcBef>
                          <a:spcPts val="0"/>
                        </a:spcBef>
                        <a:spcAft>
                          <a:spcPts val="0"/>
                        </a:spcAft>
                        <a:buNone/>
                      </a:pPr>
                      <a:endParaRPr sz="1800" u="none" strike="noStrike" cap="none" dirty="0">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1"/>
                  </a:ext>
                </a:extLst>
              </a:tr>
              <a:tr h="422450">
                <a:tc>
                  <a:txBody>
                    <a:bodyPr/>
                    <a:lstStyle/>
                    <a:p>
                      <a:pPr marL="0" marR="0" lvl="0" indent="0" algn="l" rtl="0">
                        <a:spcBef>
                          <a:spcPts val="0"/>
                        </a:spcBef>
                        <a:spcAft>
                          <a:spcPts val="0"/>
                        </a:spcAft>
                        <a:buNone/>
                      </a:pPr>
                      <a:r>
                        <a:rPr lang="en-US" sz="1800" u="none" strike="noStrike" cap="none"/>
                        <a:t>2.</a:t>
                      </a:r>
                      <a:endParaRPr sz="1800" u="none" strike="noStrike" cap="none">
                        <a:latin typeface="Calibri"/>
                        <a:ea typeface="Calibri"/>
                        <a:cs typeface="Calibri"/>
                        <a:sym typeface="Calibri"/>
                      </a:endParaRPr>
                    </a:p>
                  </a:txBody>
                  <a:tcPr marL="91450" marR="91450" marT="45725" marB="45725" anchor="ctr"/>
                </a:tc>
                <a:tc>
                  <a:txBody>
                    <a:bodyPr/>
                    <a:lstStyle/>
                    <a:p>
                      <a:pPr marL="0" marR="0" lvl="0" indent="0" algn="l" rtl="0">
                        <a:spcBef>
                          <a:spcPts val="0"/>
                        </a:spcBef>
                        <a:spcAft>
                          <a:spcPts val="0"/>
                        </a:spcAft>
                        <a:buNone/>
                      </a:pPr>
                      <a:r>
                        <a:rPr lang="en-US" sz="1800" u="none" strike="noStrike" cap="none"/>
                        <a:t>Dataset Collection</a:t>
                      </a:r>
                      <a:endParaRPr sz="1800" u="none" strike="noStrike" cap="none">
                        <a:latin typeface="Calibri"/>
                        <a:ea typeface="Calibri"/>
                        <a:cs typeface="Calibri"/>
                        <a:sym typeface="Calibri"/>
                      </a:endParaRPr>
                    </a:p>
                  </a:txBody>
                  <a:tcPr marL="91450" marR="91450" marT="45725" marB="45725" anchor="ctr"/>
                </a:tc>
                <a:tc>
                  <a:txBody>
                    <a:bodyPr/>
                    <a:lstStyle/>
                    <a:p>
                      <a:pPr marL="0" marR="0" lvl="0" indent="0" algn="l" rtl="0">
                        <a:spcBef>
                          <a:spcPts val="0"/>
                        </a:spcBef>
                        <a:spcAft>
                          <a:spcPts val="0"/>
                        </a:spcAft>
                        <a:buNone/>
                      </a:pPr>
                      <a:endParaRPr sz="1800" u="none" strike="noStrike" cap="none" dirty="0">
                        <a:latin typeface="Calibri"/>
                        <a:ea typeface="Calibri"/>
                        <a:cs typeface="Calibri"/>
                        <a:sym typeface="Calibri"/>
                      </a:endParaRPr>
                    </a:p>
                  </a:txBody>
                  <a:tcPr marL="91450" marR="91450" marT="45725" marB="45725" anchor="ctr"/>
                </a:tc>
                <a:tc>
                  <a:txBody>
                    <a:bodyPr/>
                    <a:lstStyle/>
                    <a:p>
                      <a:pPr marL="0" marR="0" lvl="0" indent="0" algn="l" rtl="0">
                        <a:spcBef>
                          <a:spcPts val="0"/>
                        </a:spcBef>
                        <a:spcAft>
                          <a:spcPts val="0"/>
                        </a:spcAft>
                        <a:buNone/>
                      </a:pPr>
                      <a:endParaRPr sz="1800" u="none" strike="noStrike" cap="none" dirty="0">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2"/>
                  </a:ext>
                </a:extLst>
              </a:tr>
              <a:tr h="422450">
                <a:tc>
                  <a:txBody>
                    <a:bodyPr/>
                    <a:lstStyle/>
                    <a:p>
                      <a:pPr marL="0" marR="0" lvl="0" indent="0" algn="l" rtl="0">
                        <a:spcBef>
                          <a:spcPts val="0"/>
                        </a:spcBef>
                        <a:spcAft>
                          <a:spcPts val="0"/>
                        </a:spcAft>
                        <a:buNone/>
                      </a:pPr>
                      <a:r>
                        <a:rPr lang="en-US" sz="1800" u="none" strike="noStrike" cap="none"/>
                        <a:t>3.</a:t>
                      </a:r>
                      <a:endParaRPr sz="1800" u="none" strike="noStrike" cap="none">
                        <a:latin typeface="Calibri"/>
                        <a:ea typeface="Calibri"/>
                        <a:cs typeface="Calibri"/>
                        <a:sym typeface="Calibri"/>
                      </a:endParaRPr>
                    </a:p>
                  </a:txBody>
                  <a:tcPr marL="91450" marR="91450" marT="45725" marB="45725" anchor="ctr"/>
                </a:tc>
                <a:tc>
                  <a:txBody>
                    <a:bodyPr/>
                    <a:lstStyle/>
                    <a:p>
                      <a:pPr marL="0" marR="0" lvl="0" indent="0" algn="l" rtl="0">
                        <a:spcBef>
                          <a:spcPts val="0"/>
                        </a:spcBef>
                        <a:spcAft>
                          <a:spcPts val="0"/>
                        </a:spcAft>
                        <a:buNone/>
                      </a:pPr>
                      <a:r>
                        <a:rPr lang="en-US" sz="1800" u="none" strike="noStrike" cap="none"/>
                        <a:t>Data Pre processing</a:t>
                      </a:r>
                      <a:endParaRPr sz="1800" u="none" strike="noStrike" cap="none">
                        <a:latin typeface="Calibri"/>
                        <a:ea typeface="Calibri"/>
                        <a:cs typeface="Calibri"/>
                        <a:sym typeface="Calibri"/>
                      </a:endParaRPr>
                    </a:p>
                  </a:txBody>
                  <a:tcPr marL="91450" marR="91450" marT="45725" marB="45725" anchor="ctr"/>
                </a:tc>
                <a:tc>
                  <a:txBody>
                    <a:bodyPr/>
                    <a:lstStyle/>
                    <a:p>
                      <a:pPr marL="0" marR="0" lvl="0" indent="0" algn="l" rtl="0">
                        <a:spcBef>
                          <a:spcPts val="0"/>
                        </a:spcBef>
                        <a:spcAft>
                          <a:spcPts val="0"/>
                        </a:spcAft>
                        <a:buNone/>
                      </a:pPr>
                      <a:endParaRPr sz="1800" u="none" strike="noStrike" cap="none" dirty="0">
                        <a:latin typeface="Calibri"/>
                        <a:ea typeface="Calibri"/>
                        <a:cs typeface="Calibri"/>
                        <a:sym typeface="Calibri"/>
                      </a:endParaRPr>
                    </a:p>
                  </a:txBody>
                  <a:tcPr marL="91450" marR="91450" marT="45725" marB="45725" anchor="ctr"/>
                </a:tc>
                <a:tc>
                  <a:txBody>
                    <a:bodyPr/>
                    <a:lstStyle/>
                    <a:p>
                      <a:pPr marL="0" marR="0" lvl="0" indent="0" algn="l" rtl="0">
                        <a:spcBef>
                          <a:spcPts val="0"/>
                        </a:spcBef>
                        <a:spcAft>
                          <a:spcPts val="0"/>
                        </a:spcAft>
                        <a:buNone/>
                      </a:pPr>
                      <a:endParaRPr sz="18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3"/>
                  </a:ext>
                </a:extLst>
              </a:tr>
              <a:tr h="422450">
                <a:tc>
                  <a:txBody>
                    <a:bodyPr/>
                    <a:lstStyle/>
                    <a:p>
                      <a:pPr marL="0" marR="0" lvl="0" indent="0" algn="l" rtl="0">
                        <a:spcBef>
                          <a:spcPts val="0"/>
                        </a:spcBef>
                        <a:spcAft>
                          <a:spcPts val="0"/>
                        </a:spcAft>
                        <a:buNone/>
                      </a:pPr>
                      <a:r>
                        <a:rPr lang="en-US" sz="1800" u="none" strike="noStrike" cap="none"/>
                        <a:t>4.</a:t>
                      </a:r>
                      <a:endParaRPr sz="1800" u="none" strike="noStrike" cap="none">
                        <a:latin typeface="Calibri"/>
                        <a:ea typeface="Calibri"/>
                        <a:cs typeface="Calibri"/>
                        <a:sym typeface="Calibri"/>
                      </a:endParaRPr>
                    </a:p>
                  </a:txBody>
                  <a:tcPr marL="91450" marR="91450" marT="45725" marB="45725" anchor="ctr"/>
                </a:tc>
                <a:tc>
                  <a:txBody>
                    <a:bodyPr/>
                    <a:lstStyle/>
                    <a:p>
                      <a:pPr marL="0" marR="0" lvl="0" indent="0" algn="l" rtl="0">
                        <a:spcBef>
                          <a:spcPts val="0"/>
                        </a:spcBef>
                        <a:spcAft>
                          <a:spcPts val="0"/>
                        </a:spcAft>
                        <a:buNone/>
                      </a:pPr>
                      <a:r>
                        <a:rPr lang="en-US" sz="1800" u="none" strike="noStrike" cap="none"/>
                        <a:t>Feature selection</a:t>
                      </a:r>
                      <a:endParaRPr sz="1800" u="none" strike="noStrike" cap="none">
                        <a:latin typeface="Calibri"/>
                        <a:ea typeface="Calibri"/>
                        <a:cs typeface="Calibri"/>
                        <a:sym typeface="Calibri"/>
                      </a:endParaRPr>
                    </a:p>
                  </a:txBody>
                  <a:tcPr marL="91450" marR="91450" marT="45725" marB="45725" anchor="ctr"/>
                </a:tc>
                <a:tc>
                  <a:txBody>
                    <a:bodyPr/>
                    <a:lstStyle/>
                    <a:p>
                      <a:pPr marL="0" marR="0" lvl="0" indent="0" algn="l" rtl="0">
                        <a:spcBef>
                          <a:spcPts val="0"/>
                        </a:spcBef>
                        <a:spcAft>
                          <a:spcPts val="0"/>
                        </a:spcAft>
                        <a:buNone/>
                      </a:pPr>
                      <a:endParaRPr sz="1800" u="none" strike="noStrike" cap="none" dirty="0">
                        <a:latin typeface="Calibri"/>
                        <a:ea typeface="Calibri"/>
                        <a:cs typeface="Calibri"/>
                        <a:sym typeface="Calibri"/>
                      </a:endParaRPr>
                    </a:p>
                  </a:txBody>
                  <a:tcPr marL="91450" marR="91450" marT="45725" marB="45725" anchor="ctr"/>
                </a:tc>
                <a:tc>
                  <a:txBody>
                    <a:bodyPr/>
                    <a:lstStyle/>
                    <a:p>
                      <a:pPr marL="0" marR="0" lvl="0" indent="0" algn="l" rtl="0">
                        <a:spcBef>
                          <a:spcPts val="0"/>
                        </a:spcBef>
                        <a:spcAft>
                          <a:spcPts val="0"/>
                        </a:spcAft>
                        <a:buNone/>
                      </a:pPr>
                      <a:endParaRPr sz="18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4"/>
                  </a:ext>
                </a:extLst>
              </a:tr>
              <a:tr h="422450">
                <a:tc>
                  <a:txBody>
                    <a:bodyPr/>
                    <a:lstStyle/>
                    <a:p>
                      <a:pPr marL="0" marR="0" lvl="0" indent="0" algn="l" rtl="0">
                        <a:spcBef>
                          <a:spcPts val="0"/>
                        </a:spcBef>
                        <a:spcAft>
                          <a:spcPts val="0"/>
                        </a:spcAft>
                        <a:buNone/>
                      </a:pPr>
                      <a:r>
                        <a:rPr lang="en-US" sz="1800" u="none" strike="noStrike" cap="none"/>
                        <a:t>5.</a:t>
                      </a:r>
                      <a:endParaRPr sz="1800" u="none" strike="noStrike" cap="none">
                        <a:latin typeface="Calibri"/>
                        <a:ea typeface="Calibri"/>
                        <a:cs typeface="Calibri"/>
                        <a:sym typeface="Calibri"/>
                      </a:endParaRPr>
                    </a:p>
                  </a:txBody>
                  <a:tcPr marL="91450" marR="91450" marT="45725" marB="45725" anchor="ctr"/>
                </a:tc>
                <a:tc>
                  <a:txBody>
                    <a:bodyPr/>
                    <a:lstStyle/>
                    <a:p>
                      <a:pPr marL="0" marR="0" lvl="0" indent="0" algn="l" rtl="0">
                        <a:spcBef>
                          <a:spcPts val="0"/>
                        </a:spcBef>
                        <a:spcAft>
                          <a:spcPts val="0"/>
                        </a:spcAft>
                        <a:buNone/>
                      </a:pPr>
                      <a:r>
                        <a:rPr lang="en-US" sz="1800" u="none" strike="noStrike" cap="none"/>
                        <a:t>Soil Classification</a:t>
                      </a:r>
                      <a:endParaRPr sz="1800" u="none" strike="noStrike" cap="none">
                        <a:latin typeface="Calibri"/>
                        <a:ea typeface="Calibri"/>
                        <a:cs typeface="Calibri"/>
                        <a:sym typeface="Calibri"/>
                      </a:endParaRPr>
                    </a:p>
                  </a:txBody>
                  <a:tcPr marL="91450" marR="91450" marT="45725" marB="45725" anchor="ctr"/>
                </a:tc>
                <a:tc>
                  <a:txBody>
                    <a:bodyPr/>
                    <a:lstStyle/>
                    <a:p>
                      <a:pPr marL="0" marR="0" lvl="0" indent="0" algn="l" rtl="0">
                        <a:spcBef>
                          <a:spcPts val="0"/>
                        </a:spcBef>
                        <a:spcAft>
                          <a:spcPts val="0"/>
                        </a:spcAft>
                        <a:buNone/>
                      </a:pPr>
                      <a:endParaRPr sz="1800" u="none" strike="noStrike" cap="none" dirty="0">
                        <a:latin typeface="Calibri"/>
                        <a:ea typeface="Calibri"/>
                        <a:cs typeface="Calibri"/>
                        <a:sym typeface="Calibri"/>
                      </a:endParaRPr>
                    </a:p>
                  </a:txBody>
                  <a:tcPr marL="91450" marR="91450" marT="45725" marB="45725" anchor="ctr"/>
                </a:tc>
                <a:tc>
                  <a:txBody>
                    <a:bodyPr/>
                    <a:lstStyle/>
                    <a:p>
                      <a:pPr marL="0" marR="0" lvl="0" indent="0" algn="l" rtl="0">
                        <a:spcBef>
                          <a:spcPts val="0"/>
                        </a:spcBef>
                        <a:spcAft>
                          <a:spcPts val="0"/>
                        </a:spcAft>
                        <a:buNone/>
                      </a:pPr>
                      <a:endParaRPr sz="18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5"/>
                  </a:ext>
                </a:extLst>
              </a:tr>
              <a:tr h="422450">
                <a:tc>
                  <a:txBody>
                    <a:bodyPr/>
                    <a:lstStyle/>
                    <a:p>
                      <a:pPr marL="0" marR="0" lvl="0" indent="0" algn="l" rtl="0">
                        <a:spcBef>
                          <a:spcPts val="0"/>
                        </a:spcBef>
                        <a:spcAft>
                          <a:spcPts val="0"/>
                        </a:spcAft>
                        <a:buNone/>
                      </a:pPr>
                      <a:r>
                        <a:rPr lang="en-US" sz="1800" u="none" strike="noStrike" cap="none"/>
                        <a:t>6.</a:t>
                      </a:r>
                      <a:endParaRPr sz="1800" u="none" strike="noStrike" cap="none">
                        <a:latin typeface="Calibri"/>
                        <a:ea typeface="Calibri"/>
                        <a:cs typeface="Calibri"/>
                        <a:sym typeface="Calibri"/>
                      </a:endParaRPr>
                    </a:p>
                  </a:txBody>
                  <a:tcPr marL="91450" marR="91450" marT="45725" marB="45725" anchor="ctr"/>
                </a:tc>
                <a:tc>
                  <a:txBody>
                    <a:bodyPr/>
                    <a:lstStyle/>
                    <a:p>
                      <a:pPr marL="0" marR="0" lvl="0" indent="0" algn="l" rtl="0">
                        <a:spcBef>
                          <a:spcPts val="0"/>
                        </a:spcBef>
                        <a:spcAft>
                          <a:spcPts val="0"/>
                        </a:spcAft>
                        <a:buNone/>
                      </a:pPr>
                      <a:r>
                        <a:rPr lang="en-US" sz="1800" u="none" strike="noStrike" cap="none"/>
                        <a:t>Crop Prediction </a:t>
                      </a:r>
                      <a:endParaRPr sz="1800" u="none" strike="noStrike" cap="none">
                        <a:latin typeface="Calibri"/>
                        <a:ea typeface="Calibri"/>
                        <a:cs typeface="Calibri"/>
                        <a:sym typeface="Calibri"/>
                      </a:endParaRPr>
                    </a:p>
                  </a:txBody>
                  <a:tcPr marL="91450" marR="91450" marT="45725" marB="45725" anchor="ctr"/>
                </a:tc>
                <a:tc>
                  <a:txBody>
                    <a:bodyPr/>
                    <a:lstStyle/>
                    <a:p>
                      <a:pPr marL="0" marR="0" lvl="0" indent="0" algn="l" rtl="0">
                        <a:spcBef>
                          <a:spcPts val="0"/>
                        </a:spcBef>
                        <a:spcAft>
                          <a:spcPts val="0"/>
                        </a:spcAft>
                        <a:buNone/>
                      </a:pPr>
                      <a:endParaRPr sz="1800" u="none" strike="noStrike" cap="none" dirty="0">
                        <a:latin typeface="Calibri"/>
                        <a:ea typeface="Calibri"/>
                        <a:cs typeface="Calibri"/>
                        <a:sym typeface="Calibri"/>
                      </a:endParaRPr>
                    </a:p>
                  </a:txBody>
                  <a:tcPr marL="91450" marR="91450" marT="45725" marB="45725" anchor="ctr"/>
                </a:tc>
                <a:tc>
                  <a:txBody>
                    <a:bodyPr/>
                    <a:lstStyle/>
                    <a:p>
                      <a:pPr marL="0" marR="0" lvl="0" indent="0" algn="l" rtl="0">
                        <a:spcBef>
                          <a:spcPts val="0"/>
                        </a:spcBef>
                        <a:spcAft>
                          <a:spcPts val="0"/>
                        </a:spcAft>
                        <a:buNone/>
                      </a:pPr>
                      <a:endParaRPr sz="18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6"/>
                  </a:ext>
                </a:extLst>
              </a:tr>
              <a:tr h="564250">
                <a:tc>
                  <a:txBody>
                    <a:bodyPr/>
                    <a:lstStyle/>
                    <a:p>
                      <a:pPr marL="0" marR="0" lvl="0" indent="0" algn="l" rtl="0">
                        <a:spcBef>
                          <a:spcPts val="0"/>
                        </a:spcBef>
                        <a:spcAft>
                          <a:spcPts val="0"/>
                        </a:spcAft>
                        <a:buNone/>
                      </a:pPr>
                      <a:r>
                        <a:rPr lang="en-US" sz="1800" u="none" strike="noStrike" cap="none"/>
                        <a:t>7.</a:t>
                      </a:r>
                      <a:endParaRPr sz="1800" u="none" strike="noStrike" cap="none">
                        <a:latin typeface="Calibri"/>
                        <a:ea typeface="Calibri"/>
                        <a:cs typeface="Calibri"/>
                        <a:sym typeface="Calibri"/>
                      </a:endParaRPr>
                    </a:p>
                  </a:txBody>
                  <a:tcPr marL="91450" marR="91450" marT="45725" marB="45725" anchor="ctr"/>
                </a:tc>
                <a:tc>
                  <a:txBody>
                    <a:bodyPr/>
                    <a:lstStyle/>
                    <a:p>
                      <a:pPr marL="0" marR="0" lvl="0" indent="0" algn="l" rtl="0">
                        <a:spcBef>
                          <a:spcPts val="0"/>
                        </a:spcBef>
                        <a:spcAft>
                          <a:spcPts val="0"/>
                        </a:spcAft>
                        <a:buNone/>
                      </a:pPr>
                      <a:r>
                        <a:rPr lang="en-US" sz="1800" u="none" strike="noStrike" cap="none" dirty="0"/>
                        <a:t>Manure recommendation</a:t>
                      </a:r>
                      <a:endParaRPr sz="1800" u="none" strike="noStrike" cap="none" dirty="0">
                        <a:latin typeface="Calibri"/>
                        <a:ea typeface="Calibri"/>
                        <a:cs typeface="Calibri"/>
                        <a:sym typeface="Calibri"/>
                      </a:endParaRPr>
                    </a:p>
                  </a:txBody>
                  <a:tcPr marL="91450" marR="91450" marT="45725" marB="45725" anchor="ctr"/>
                </a:tc>
                <a:tc>
                  <a:txBody>
                    <a:bodyPr/>
                    <a:lstStyle/>
                    <a:p>
                      <a:pPr marL="0" marR="0" lvl="0" indent="0" algn="l" rtl="0">
                        <a:spcBef>
                          <a:spcPts val="0"/>
                        </a:spcBef>
                        <a:spcAft>
                          <a:spcPts val="0"/>
                        </a:spcAft>
                        <a:buNone/>
                      </a:pPr>
                      <a:endParaRPr sz="1800" u="none" strike="noStrike" cap="none" dirty="0">
                        <a:latin typeface="Calibri"/>
                        <a:ea typeface="Calibri"/>
                        <a:cs typeface="Calibri"/>
                        <a:sym typeface="Calibri"/>
                      </a:endParaRPr>
                    </a:p>
                  </a:txBody>
                  <a:tcPr marL="91450" marR="91450" marT="45725" marB="45725" anchor="ctr"/>
                </a:tc>
                <a:tc>
                  <a:txBody>
                    <a:bodyPr/>
                    <a:lstStyle/>
                    <a:p>
                      <a:pPr marL="0" marR="0" lvl="0" indent="0" algn="l" rtl="0">
                        <a:spcBef>
                          <a:spcPts val="0"/>
                        </a:spcBef>
                        <a:spcAft>
                          <a:spcPts val="0"/>
                        </a:spcAft>
                        <a:buNone/>
                      </a:pPr>
                      <a:endParaRPr sz="18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7"/>
                  </a:ext>
                </a:extLst>
              </a:tr>
              <a:tr h="422450">
                <a:tc>
                  <a:txBody>
                    <a:bodyPr/>
                    <a:lstStyle/>
                    <a:p>
                      <a:pPr marL="0" marR="0" lvl="0" indent="0" algn="l" rtl="0">
                        <a:spcBef>
                          <a:spcPts val="0"/>
                        </a:spcBef>
                        <a:spcAft>
                          <a:spcPts val="0"/>
                        </a:spcAft>
                        <a:buNone/>
                      </a:pPr>
                      <a:r>
                        <a:rPr lang="en-US" sz="1800" u="none" strike="noStrike" cap="none"/>
                        <a:t>8.</a:t>
                      </a:r>
                      <a:endParaRPr sz="1800" u="none" strike="noStrike" cap="none">
                        <a:latin typeface="Calibri"/>
                        <a:ea typeface="Calibri"/>
                        <a:cs typeface="Calibri"/>
                        <a:sym typeface="Calibri"/>
                      </a:endParaRPr>
                    </a:p>
                  </a:txBody>
                  <a:tcPr marL="91450" marR="91450" marT="45725" marB="45725" anchor="ctr"/>
                </a:tc>
                <a:tc>
                  <a:txBody>
                    <a:bodyPr/>
                    <a:lstStyle/>
                    <a:p>
                      <a:pPr marL="0" marR="0" lvl="0" indent="0" algn="l" rtl="0">
                        <a:spcBef>
                          <a:spcPts val="0"/>
                        </a:spcBef>
                        <a:spcAft>
                          <a:spcPts val="0"/>
                        </a:spcAft>
                        <a:buNone/>
                      </a:pPr>
                      <a:r>
                        <a:rPr lang="en-US" sz="1800" u="none" strike="noStrike" cap="none"/>
                        <a:t>Report Submission</a:t>
                      </a:r>
                      <a:endParaRPr sz="1800" u="none" strike="noStrike" cap="none">
                        <a:latin typeface="Calibri"/>
                        <a:ea typeface="Calibri"/>
                        <a:cs typeface="Calibri"/>
                        <a:sym typeface="Calibri"/>
                      </a:endParaRPr>
                    </a:p>
                  </a:txBody>
                  <a:tcPr marL="91450" marR="91450" marT="45725" marB="45725" anchor="ctr"/>
                </a:tc>
                <a:tc>
                  <a:txBody>
                    <a:bodyPr/>
                    <a:lstStyle/>
                    <a:p>
                      <a:pPr marL="0" marR="0" lvl="0" indent="0" algn="l" rtl="0">
                        <a:spcBef>
                          <a:spcPts val="0"/>
                        </a:spcBef>
                        <a:spcAft>
                          <a:spcPts val="0"/>
                        </a:spcAft>
                        <a:buNone/>
                      </a:pPr>
                      <a:endParaRPr sz="1800" u="none" strike="noStrike" cap="none" dirty="0">
                        <a:latin typeface="Calibri"/>
                        <a:ea typeface="Calibri"/>
                        <a:cs typeface="Calibri"/>
                        <a:sym typeface="Calibri"/>
                      </a:endParaRPr>
                    </a:p>
                  </a:txBody>
                  <a:tcPr marL="91450" marR="91450" marT="45725" marB="45725" anchor="ctr"/>
                </a:tc>
                <a:tc>
                  <a:txBody>
                    <a:bodyPr/>
                    <a:lstStyle/>
                    <a:p>
                      <a:pPr marL="0" marR="0" lvl="0" indent="0" algn="l" rtl="0">
                        <a:spcBef>
                          <a:spcPts val="0"/>
                        </a:spcBef>
                        <a:spcAft>
                          <a:spcPts val="0"/>
                        </a:spcAft>
                        <a:buNone/>
                      </a:pPr>
                      <a:endParaRPr sz="1800" u="none" strike="noStrike" cap="none" dirty="0">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REFERENCES</a:t>
            </a:r>
            <a:endParaRPr dirty="0"/>
          </a:p>
        </p:txBody>
      </p:sp>
      <p:sp>
        <p:nvSpPr>
          <p:cNvPr id="179" name="Google Shape;179;p18"/>
          <p:cNvSpPr txBox="1">
            <a:spLocks noGrp="1"/>
          </p:cNvSpPr>
          <p:nvPr>
            <p:ph type="body" idx="1"/>
          </p:nvPr>
        </p:nvSpPr>
        <p:spPr>
          <a:xfrm>
            <a:off x="838200" y="1511650"/>
            <a:ext cx="10515600" cy="4619100"/>
          </a:xfrm>
          <a:prstGeom prst="rect">
            <a:avLst/>
          </a:prstGeom>
          <a:noFill/>
          <a:ln>
            <a:noFill/>
          </a:ln>
        </p:spPr>
        <p:txBody>
          <a:bodyPr spcFirstLastPara="1" wrap="square" lIns="91425" tIns="45700" rIns="91425" bIns="45700" anchor="t" anchorCtr="0">
            <a:noAutofit/>
          </a:bodyPr>
          <a:lstStyle/>
          <a:p>
            <a:pPr marL="0" lvl="0" indent="0" algn="just" rtl="0">
              <a:lnSpc>
                <a:spcPct val="130000"/>
              </a:lnSpc>
              <a:spcBef>
                <a:spcPts val="0"/>
              </a:spcBef>
              <a:spcAft>
                <a:spcPts val="0"/>
              </a:spcAft>
              <a:buClr>
                <a:schemeClr val="dk1"/>
              </a:buClr>
              <a:buSzPts val="1750"/>
              <a:buNone/>
            </a:pPr>
            <a:r>
              <a:rPr lang="en-US" sz="1950"/>
              <a:t>[1] Prasad, N.R., Patel, N.R. &amp; Danodia, A. Crop yield prediction in cotton for regional level using random forest approach. </a:t>
            </a:r>
            <a:r>
              <a:rPr lang="en-US" sz="1950" i="1"/>
              <a:t>Spat. Inf. Res.</a:t>
            </a:r>
            <a:r>
              <a:rPr lang="en-US" sz="1950"/>
              <a:t> 29, 195–206 (2021).</a:t>
            </a:r>
            <a:endParaRPr sz="1950" b="1"/>
          </a:p>
          <a:p>
            <a:pPr marL="0" lvl="0" indent="0" algn="just" rtl="0">
              <a:lnSpc>
                <a:spcPct val="130000"/>
              </a:lnSpc>
              <a:spcBef>
                <a:spcPts val="1000"/>
              </a:spcBef>
              <a:spcAft>
                <a:spcPts val="0"/>
              </a:spcAft>
              <a:buClr>
                <a:schemeClr val="dk1"/>
              </a:buClr>
              <a:buSzPts val="1750"/>
              <a:buNone/>
            </a:pPr>
            <a:r>
              <a:rPr lang="en-US" sz="1950"/>
              <a:t>[2] Mollenhorst, Herman, Michel HA de Haan, Jouke Oenema, and Claudia Kamphuis. "Field and crop specific manure application on a dairy farm based on historical data and machine learning." </a:t>
            </a:r>
            <a:r>
              <a:rPr lang="en-US" sz="1950" i="1"/>
              <a:t>Computers and Electronics in Agriculture</a:t>
            </a:r>
            <a:r>
              <a:rPr lang="en-US" sz="1950"/>
              <a:t> 175 (2020): 105599.</a:t>
            </a:r>
            <a:endParaRPr sz="1950"/>
          </a:p>
          <a:p>
            <a:pPr marL="0" lvl="0" indent="0" algn="just" rtl="0">
              <a:lnSpc>
                <a:spcPct val="130000"/>
              </a:lnSpc>
              <a:spcBef>
                <a:spcPts val="1000"/>
              </a:spcBef>
              <a:spcAft>
                <a:spcPts val="0"/>
              </a:spcAft>
              <a:buClr>
                <a:schemeClr val="dk1"/>
              </a:buClr>
              <a:buSzPts val="1750"/>
              <a:buNone/>
            </a:pPr>
            <a:r>
              <a:rPr lang="en-US" sz="1950"/>
              <a:t>[3] Akhter, Ravesa, and Shabir Ahmad Sofi. "Precision Agriculture using IoT Data Analytics and Machine Learning." </a:t>
            </a:r>
            <a:r>
              <a:rPr lang="en-US" sz="1950" i="1"/>
              <a:t>Journal of King Saud University-Computer and Information Sciences”</a:t>
            </a:r>
            <a:r>
              <a:rPr lang="en-US" sz="1950"/>
              <a:t> (2021).</a:t>
            </a:r>
            <a:endParaRPr sz="1950"/>
          </a:p>
          <a:p>
            <a:pPr marL="0" lvl="0" indent="0" algn="just" rtl="0">
              <a:lnSpc>
                <a:spcPct val="130000"/>
              </a:lnSpc>
              <a:spcBef>
                <a:spcPts val="1000"/>
              </a:spcBef>
              <a:spcAft>
                <a:spcPts val="0"/>
              </a:spcAft>
              <a:buClr>
                <a:schemeClr val="dk1"/>
              </a:buClr>
              <a:buSzPts val="1750"/>
              <a:buNone/>
            </a:pPr>
            <a:r>
              <a:rPr lang="en-US" sz="1950"/>
              <a:t>[4] Mariammal, G., A. Suruliandi, S. P. Raja, and E. Poongothai. "Prediction of Land Suitability for Crop Cultivation Based on Soil and Environmental Characteristics Using Modified Recursive Feature Elimination Technique With Various Classifiers." </a:t>
            </a:r>
            <a:r>
              <a:rPr lang="en-US" sz="1950" i="1"/>
              <a:t>IEEE Transactions on Computational Social Systems</a:t>
            </a:r>
            <a:r>
              <a:rPr lang="en-US" sz="1950"/>
              <a:t> (2021).</a:t>
            </a:r>
            <a:endParaRPr sz="1950"/>
          </a:p>
          <a:p>
            <a:pPr marL="228600" lvl="0" indent="-77470" algn="just" rtl="0">
              <a:lnSpc>
                <a:spcPct val="130000"/>
              </a:lnSpc>
              <a:spcBef>
                <a:spcPts val="1000"/>
              </a:spcBef>
              <a:spcAft>
                <a:spcPts val="0"/>
              </a:spcAft>
              <a:buClr>
                <a:schemeClr val="dk1"/>
              </a:buClr>
              <a:buSzPts val="1750"/>
              <a:buNone/>
            </a:pPr>
            <a:endParaRPr sz="195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9"/>
          <p:cNvSpPr txBox="1">
            <a:spLocks noGrp="1"/>
          </p:cNvSpPr>
          <p:nvPr>
            <p:ph type="body" idx="1"/>
          </p:nvPr>
        </p:nvSpPr>
        <p:spPr>
          <a:xfrm>
            <a:off x="838200" y="834125"/>
            <a:ext cx="10515600" cy="43512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1540"/>
              <a:buNone/>
            </a:pPr>
            <a:r>
              <a:rPr lang="en-US" sz="1740"/>
              <a:t>[5] Chougule, Archana, Vijay Kumar Jha, and Debajyoti Mukhopadhyay. "Crop suitability and fertilizers recommendation using data mining techniques." In Progress in Advanced Computing and Intelligent Engineering, pp. 205-213. Springer, Singapore, 2019.</a:t>
            </a:r>
            <a:endParaRPr sz="1740"/>
          </a:p>
          <a:p>
            <a:pPr marL="0" lvl="0" indent="0" algn="just" rtl="0">
              <a:lnSpc>
                <a:spcPct val="150000"/>
              </a:lnSpc>
              <a:spcBef>
                <a:spcPts val="1000"/>
              </a:spcBef>
              <a:spcAft>
                <a:spcPts val="0"/>
              </a:spcAft>
              <a:buClr>
                <a:schemeClr val="dk1"/>
              </a:buClr>
              <a:buSzPts val="1540"/>
              <a:buNone/>
            </a:pPr>
            <a:r>
              <a:rPr lang="en-US" sz="1740"/>
              <a:t>[6] Gopal, PS Maya, and R. Bhargavi. “A novel approach for efficient crop yield prediction” Computers and Electronics in Agriculture 165 (2019):104968.</a:t>
            </a:r>
            <a:endParaRPr sz="1740"/>
          </a:p>
          <a:p>
            <a:pPr marL="0" lvl="0" indent="0" algn="just" rtl="0">
              <a:lnSpc>
                <a:spcPct val="150000"/>
              </a:lnSpc>
              <a:spcBef>
                <a:spcPts val="1000"/>
              </a:spcBef>
              <a:spcAft>
                <a:spcPts val="0"/>
              </a:spcAft>
              <a:buClr>
                <a:schemeClr val="dk1"/>
              </a:buClr>
              <a:buSzPts val="1540"/>
              <a:buNone/>
            </a:pPr>
            <a:r>
              <a:rPr lang="en-US" sz="1740"/>
              <a:t>[7] Chaudhary, Archana, Savita Kolhe, and Raj Kamal. “An improved random forest classifier for multi-class classification.” Information Processing in Agriculture 3, no. 4 (2016): 215-222.</a:t>
            </a:r>
            <a:endParaRPr sz="1740"/>
          </a:p>
          <a:p>
            <a:pPr marL="0" lvl="0" indent="0" algn="just" rtl="0">
              <a:lnSpc>
                <a:spcPct val="150000"/>
              </a:lnSpc>
              <a:spcBef>
                <a:spcPts val="1000"/>
              </a:spcBef>
              <a:spcAft>
                <a:spcPts val="0"/>
              </a:spcAft>
              <a:buClr>
                <a:schemeClr val="dk1"/>
              </a:buClr>
              <a:buSzPts val="1540"/>
              <a:buNone/>
            </a:pPr>
            <a:r>
              <a:rPr lang="en-US" sz="1740"/>
              <a:t>[8] Whitmire, Christopher D., Jonathan M. Vance, Hend K. Rasheed, Ali Missaoui, Khaled M. Rasheed, and Frederick W. Maier. "Using Machine Learning and Feature Selection for Alfalfa Yield Prediction." </a:t>
            </a:r>
            <a:r>
              <a:rPr lang="en-US" sz="1740" i="1"/>
              <a:t>AI</a:t>
            </a:r>
            <a:r>
              <a:rPr lang="en-US" sz="1740"/>
              <a:t> 2, no. 1 (2021): 71-88.</a:t>
            </a:r>
            <a:endParaRPr sz="1740"/>
          </a:p>
          <a:p>
            <a:pPr marL="0" lvl="0" indent="0" algn="just" rtl="0">
              <a:lnSpc>
                <a:spcPct val="150000"/>
              </a:lnSpc>
              <a:spcBef>
                <a:spcPts val="1000"/>
              </a:spcBef>
              <a:spcAft>
                <a:spcPts val="0"/>
              </a:spcAft>
              <a:buClr>
                <a:schemeClr val="dk1"/>
              </a:buClr>
              <a:buSzPts val="1540"/>
              <a:buNone/>
            </a:pPr>
            <a:r>
              <a:rPr lang="en-US" sz="1740"/>
              <a:t>[9] Suresh, G., A. Senthil Kumar, S. Lekashri, and R. Manikandan. "Efficient crop yield recommendation system using machine learning for digital farming." </a:t>
            </a:r>
            <a:r>
              <a:rPr lang="en-US" sz="1740" i="1"/>
              <a:t>International Journal of Modern Agriculture</a:t>
            </a:r>
            <a:r>
              <a:rPr lang="en-US" sz="1740"/>
              <a:t> 10, no. 1 (2021): 906-914.</a:t>
            </a:r>
            <a:endParaRPr sz="174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p:txBody>
      </p:sp>
      <p:sp>
        <p:nvSpPr>
          <p:cNvPr id="91" name="Google Shape;91;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dirty="0">
                <a:latin typeface="Times New Roman" panose="02020603050405020304" pitchFamily="18" charset="0"/>
                <a:cs typeface="Times New Roman" panose="02020603050405020304" pitchFamily="18" charset="0"/>
              </a:rPr>
              <a:t>Organic manure provides all the nutrients that are required by plants but in limited quantities.</a:t>
            </a:r>
            <a:endParaRPr dirty="0">
              <a:latin typeface="Times New Roman" panose="02020603050405020304" pitchFamily="18" charset="0"/>
              <a:cs typeface="Times New Roman" panose="02020603050405020304" pitchFamily="18" charset="0"/>
            </a:endParaRPr>
          </a:p>
          <a:p>
            <a:pPr marL="228600" lvl="0" indent="-228600" algn="just" rtl="0">
              <a:lnSpc>
                <a:spcPct val="90000"/>
              </a:lnSpc>
              <a:spcBef>
                <a:spcPts val="1000"/>
              </a:spcBef>
              <a:spcAft>
                <a:spcPts val="0"/>
              </a:spcAft>
              <a:buClr>
                <a:schemeClr val="dk1"/>
              </a:buClr>
              <a:buSzPts val="2800"/>
              <a:buChar char="•"/>
            </a:pPr>
            <a:r>
              <a:rPr lang="en-US" dirty="0">
                <a:latin typeface="Times New Roman" panose="02020603050405020304" pitchFamily="18" charset="0"/>
                <a:cs typeface="Times New Roman" panose="02020603050405020304" pitchFamily="18" charset="0"/>
              </a:rPr>
              <a:t>It helps in maintaining C:N ratio in the soil and also increases the fertility and productivity of the soil.</a:t>
            </a:r>
            <a:endParaRPr dirty="0">
              <a:latin typeface="Times New Roman" panose="02020603050405020304" pitchFamily="18" charset="0"/>
              <a:cs typeface="Times New Roman" panose="02020603050405020304" pitchFamily="18" charset="0"/>
            </a:endParaRPr>
          </a:p>
          <a:p>
            <a:pPr marL="228600" lvl="0" indent="-228600" algn="just" rtl="0">
              <a:lnSpc>
                <a:spcPct val="90000"/>
              </a:lnSpc>
              <a:spcBef>
                <a:spcPts val="1000"/>
              </a:spcBef>
              <a:spcAft>
                <a:spcPts val="0"/>
              </a:spcAft>
              <a:buClr>
                <a:schemeClr val="dk1"/>
              </a:buClr>
              <a:buSzPts val="2800"/>
              <a:buChar char="•"/>
            </a:pPr>
            <a:r>
              <a:rPr lang="en-US" dirty="0">
                <a:latin typeface="Times New Roman" panose="02020603050405020304" pitchFamily="18" charset="0"/>
                <a:cs typeface="Times New Roman" panose="02020603050405020304" pitchFamily="18" charset="0"/>
              </a:rPr>
              <a:t>It improves the physical, chemical and biological properties of the soil.</a:t>
            </a:r>
            <a:endParaRPr dirty="0">
              <a:latin typeface="Times New Roman" panose="02020603050405020304" pitchFamily="18" charset="0"/>
              <a:cs typeface="Times New Roman" panose="02020603050405020304" pitchFamily="18" charset="0"/>
            </a:endParaRPr>
          </a:p>
          <a:p>
            <a:pPr marL="228600" lvl="0" indent="-50800" algn="just" rtl="0">
              <a:lnSpc>
                <a:spcPct val="90000"/>
              </a:lnSpc>
              <a:spcBef>
                <a:spcPts val="1000"/>
              </a:spcBef>
              <a:spcAft>
                <a:spcPts val="0"/>
              </a:spcAft>
              <a:buClr>
                <a:schemeClr val="dk1"/>
              </a:buClr>
              <a:buSzPts val="2800"/>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0"/>
          <p:cNvSpPr txBox="1">
            <a:spLocks noGrp="1"/>
          </p:cNvSpPr>
          <p:nvPr>
            <p:ph type="title"/>
          </p:nvPr>
        </p:nvSpPr>
        <p:spPr>
          <a:xfrm>
            <a:off x="865496" y="2644301"/>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THANK YOU</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812074" y="2481308"/>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LITERATURE SURVEY</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graphicFrame>
        <p:nvGraphicFramePr>
          <p:cNvPr id="101" name="Google Shape;101;p4"/>
          <p:cNvGraphicFramePr/>
          <p:nvPr/>
        </p:nvGraphicFramePr>
        <p:xfrm>
          <a:off x="838199" y="1402544"/>
          <a:ext cx="10515600" cy="3271520"/>
        </p:xfrm>
        <a:graphic>
          <a:graphicData uri="http://schemas.openxmlformats.org/drawingml/2006/table">
            <a:tbl>
              <a:tblPr firstRow="1" bandRow="1">
                <a:noFill/>
                <a:tableStyleId>{828BCFA1-5039-4030-9B5E-EDF305C48DFA}</a:tableStyleId>
              </a:tblPr>
              <a:tblGrid>
                <a:gridCol w="703225">
                  <a:extLst>
                    <a:ext uri="{9D8B030D-6E8A-4147-A177-3AD203B41FA5}">
                      <a16:colId xmlns:a16="http://schemas.microsoft.com/office/drawing/2014/main" val="20000"/>
                    </a:ext>
                  </a:extLst>
                </a:gridCol>
                <a:gridCol w="2194550">
                  <a:extLst>
                    <a:ext uri="{9D8B030D-6E8A-4147-A177-3AD203B41FA5}">
                      <a16:colId xmlns:a16="http://schemas.microsoft.com/office/drawing/2014/main" val="20001"/>
                    </a:ext>
                  </a:extLst>
                </a:gridCol>
                <a:gridCol w="1711225">
                  <a:extLst>
                    <a:ext uri="{9D8B030D-6E8A-4147-A177-3AD203B41FA5}">
                      <a16:colId xmlns:a16="http://schemas.microsoft.com/office/drawing/2014/main" val="20002"/>
                    </a:ext>
                  </a:extLst>
                </a:gridCol>
                <a:gridCol w="2455825">
                  <a:extLst>
                    <a:ext uri="{9D8B030D-6E8A-4147-A177-3AD203B41FA5}">
                      <a16:colId xmlns:a16="http://schemas.microsoft.com/office/drawing/2014/main" val="20003"/>
                    </a:ext>
                  </a:extLst>
                </a:gridCol>
                <a:gridCol w="1619800">
                  <a:extLst>
                    <a:ext uri="{9D8B030D-6E8A-4147-A177-3AD203B41FA5}">
                      <a16:colId xmlns:a16="http://schemas.microsoft.com/office/drawing/2014/main" val="20004"/>
                    </a:ext>
                  </a:extLst>
                </a:gridCol>
                <a:gridCol w="1830975">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n-US" sz="1800" u="none" strike="noStrike" cap="none"/>
                        <a:t>S.No</a:t>
                      </a:r>
                      <a:endParaRPr sz="1800" u="none" strike="noStrike" cap="none">
                        <a:latin typeface="Calibri"/>
                        <a:ea typeface="Calibri"/>
                        <a:cs typeface="Calibri"/>
                        <a:sym typeface="Calibri"/>
                      </a:endParaRPr>
                    </a:p>
                  </a:txBody>
                  <a:tcPr marL="63500" marR="63500" marT="63500" marB="63500"/>
                </a:tc>
                <a:tc>
                  <a:txBody>
                    <a:bodyPr/>
                    <a:lstStyle/>
                    <a:p>
                      <a:pPr marL="0" marR="0" lvl="0" indent="0" algn="ctr" rtl="0">
                        <a:spcBef>
                          <a:spcPts val="0"/>
                        </a:spcBef>
                        <a:spcAft>
                          <a:spcPts val="0"/>
                        </a:spcAft>
                        <a:buNone/>
                      </a:pPr>
                      <a:r>
                        <a:rPr lang="en-US" sz="1800" u="none" strike="noStrike" cap="none"/>
                        <a:t>Paper</a:t>
                      </a:r>
                      <a:endParaRPr sz="1800" u="none" strike="noStrike" cap="none">
                        <a:latin typeface="Calibri"/>
                        <a:ea typeface="Calibri"/>
                        <a:cs typeface="Calibri"/>
                        <a:sym typeface="Calibri"/>
                      </a:endParaRPr>
                    </a:p>
                  </a:txBody>
                  <a:tcPr marL="63500" marR="63500" marT="63500" marB="63500"/>
                </a:tc>
                <a:tc>
                  <a:txBody>
                    <a:bodyPr/>
                    <a:lstStyle/>
                    <a:p>
                      <a:pPr marL="0" marR="0" lvl="0" indent="0" algn="ctr" rtl="0">
                        <a:spcBef>
                          <a:spcPts val="0"/>
                        </a:spcBef>
                        <a:spcAft>
                          <a:spcPts val="0"/>
                        </a:spcAft>
                        <a:buNone/>
                      </a:pPr>
                      <a:r>
                        <a:rPr lang="en-US" sz="1800" u="none" strike="noStrike" cap="none"/>
                        <a:t>Journal</a:t>
                      </a:r>
                      <a:endParaRPr sz="1800" u="none" strike="noStrike" cap="none">
                        <a:latin typeface="Calibri"/>
                        <a:ea typeface="Calibri"/>
                        <a:cs typeface="Calibri"/>
                        <a:sym typeface="Calibri"/>
                      </a:endParaRPr>
                    </a:p>
                  </a:txBody>
                  <a:tcPr marL="63500" marR="63500" marT="63500" marB="63500"/>
                </a:tc>
                <a:tc>
                  <a:txBody>
                    <a:bodyPr/>
                    <a:lstStyle/>
                    <a:p>
                      <a:pPr marL="0" marR="0" lvl="0" indent="0" algn="ctr" rtl="0">
                        <a:spcBef>
                          <a:spcPts val="0"/>
                        </a:spcBef>
                        <a:spcAft>
                          <a:spcPts val="0"/>
                        </a:spcAft>
                        <a:buNone/>
                      </a:pPr>
                      <a:r>
                        <a:rPr lang="en-US" sz="1800" u="none" strike="noStrike" cap="none"/>
                        <a:t>Inference</a:t>
                      </a:r>
                      <a:endParaRPr sz="1800" u="none" strike="noStrike" cap="none">
                        <a:latin typeface="Calibri"/>
                        <a:ea typeface="Calibri"/>
                        <a:cs typeface="Calibri"/>
                        <a:sym typeface="Calibri"/>
                      </a:endParaRPr>
                    </a:p>
                  </a:txBody>
                  <a:tcPr marL="63500" marR="63500" marT="63500" marB="63500"/>
                </a:tc>
                <a:tc>
                  <a:txBody>
                    <a:bodyPr/>
                    <a:lstStyle/>
                    <a:p>
                      <a:pPr marL="0" marR="0" lvl="0" indent="0" algn="ctr" rtl="0">
                        <a:spcBef>
                          <a:spcPts val="0"/>
                        </a:spcBef>
                        <a:spcAft>
                          <a:spcPts val="0"/>
                        </a:spcAft>
                        <a:buNone/>
                      </a:pPr>
                      <a:r>
                        <a:rPr lang="en-US" sz="1800" u="none" strike="noStrike" cap="none"/>
                        <a:t>Methodology</a:t>
                      </a:r>
                      <a:endParaRPr sz="1800" u="none" strike="noStrike" cap="none">
                        <a:latin typeface="Calibri"/>
                        <a:ea typeface="Calibri"/>
                        <a:cs typeface="Calibri"/>
                        <a:sym typeface="Calibri"/>
                      </a:endParaRPr>
                    </a:p>
                  </a:txBody>
                  <a:tcPr marL="63500" marR="63500" marT="63500" marB="63500"/>
                </a:tc>
                <a:tc>
                  <a:txBody>
                    <a:bodyPr/>
                    <a:lstStyle/>
                    <a:p>
                      <a:pPr marL="0" marR="0" lvl="0" indent="0" algn="ctr" rtl="0">
                        <a:spcBef>
                          <a:spcPts val="0"/>
                        </a:spcBef>
                        <a:spcAft>
                          <a:spcPts val="0"/>
                        </a:spcAft>
                        <a:buNone/>
                      </a:pPr>
                      <a:r>
                        <a:rPr lang="en-US" sz="1800" u="none" strike="noStrike" cap="none"/>
                        <a:t>Issues</a:t>
                      </a:r>
                      <a:endParaRPr sz="1800" u="none" strike="noStrike" cap="none">
                        <a:latin typeface="Calibri"/>
                        <a:ea typeface="Calibri"/>
                        <a:cs typeface="Calibri"/>
                        <a:sym typeface="Calibri"/>
                      </a:endParaRPr>
                    </a:p>
                  </a:txBody>
                  <a:tcPr marL="63500" marR="63500" marT="63500" marB="63500"/>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b="0" i="0" u="none" strike="noStrike" cap="none">
                          <a:solidFill>
                            <a:srgbClr val="222222"/>
                          </a:solidFill>
                          <a:latin typeface="Calibri"/>
                          <a:ea typeface="Calibri"/>
                          <a:cs typeface="Calibri"/>
                          <a:sym typeface="Calibri"/>
                        </a:rPr>
                        <a:t>[1]</a:t>
                      </a:r>
                      <a:endParaRPr sz="1800" u="none" strike="noStrike" cap="none">
                        <a:latin typeface="Calibri"/>
                        <a:ea typeface="Calibri"/>
                        <a:cs typeface="Calibri"/>
                        <a:sym typeface="Calibri"/>
                      </a:endParaRPr>
                    </a:p>
                  </a:txBody>
                  <a:tcPr marL="63500" marR="63500" marT="63500" marB="63500"/>
                </a:tc>
                <a:tc>
                  <a:txBody>
                    <a:bodyPr/>
                    <a:lstStyle/>
                    <a:p>
                      <a:pPr marL="0" marR="0" lvl="0" indent="0" algn="just" rtl="0">
                        <a:spcBef>
                          <a:spcPts val="0"/>
                        </a:spcBef>
                        <a:spcAft>
                          <a:spcPts val="0"/>
                        </a:spcAft>
                        <a:buNone/>
                      </a:pPr>
                      <a:r>
                        <a:rPr lang="en-US" sz="1800" b="0" i="0" u="none" strike="noStrike" cap="none">
                          <a:solidFill>
                            <a:srgbClr val="000000"/>
                          </a:solidFill>
                          <a:latin typeface="Calibri"/>
                          <a:ea typeface="Calibri"/>
                          <a:cs typeface="Calibri"/>
                          <a:sym typeface="Calibri"/>
                        </a:rPr>
                        <a:t>Crop yield prediction in cotton for regional level using random forest approach</a:t>
                      </a:r>
                      <a:endParaRPr sz="1800" u="none" strike="noStrike" cap="none">
                        <a:latin typeface="Calibri"/>
                        <a:ea typeface="Calibri"/>
                        <a:cs typeface="Calibri"/>
                        <a:sym typeface="Calibri"/>
                      </a:endParaRPr>
                    </a:p>
                  </a:txBody>
                  <a:tcPr marL="63500" marR="63500" marT="63500" marB="63500"/>
                </a:tc>
                <a:tc>
                  <a:txBody>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Spatial Information Research (2021)</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 Springer</a:t>
                      </a:r>
                      <a:endParaRPr sz="180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br>
                        <a:rPr lang="en-US" sz="1800" u="none" strike="noStrike" cap="none">
                          <a:solidFill>
                            <a:schemeClr val="dk1"/>
                          </a:solidFill>
                          <a:latin typeface="Calibri"/>
                          <a:ea typeface="Calibri"/>
                          <a:cs typeface="Calibri"/>
                          <a:sym typeface="Calibri"/>
                        </a:rPr>
                      </a:br>
                      <a:br>
                        <a:rPr lang="en-US" sz="1800" u="none" strike="noStrike" cap="none">
                          <a:solidFill>
                            <a:schemeClr val="dk1"/>
                          </a:solidFill>
                          <a:latin typeface="Calibri"/>
                          <a:ea typeface="Calibri"/>
                          <a:cs typeface="Calibri"/>
                          <a:sym typeface="Calibri"/>
                        </a:rPr>
                      </a:br>
                      <a:endParaRPr sz="1800" u="none" strike="noStrike" cap="none">
                        <a:solidFill>
                          <a:schemeClr val="dk1"/>
                        </a:solidFill>
                        <a:latin typeface="Calibri"/>
                        <a:ea typeface="Calibri"/>
                        <a:cs typeface="Calibri"/>
                        <a:sym typeface="Calibri"/>
                      </a:endParaRPr>
                    </a:p>
                  </a:txBody>
                  <a:tcPr marL="63500" marR="63500" marT="63500" marB="63500"/>
                </a:tc>
                <a:tc>
                  <a:txBody>
                    <a:bodyPr/>
                    <a:lstStyle/>
                    <a:p>
                      <a:pPr marL="0" marR="0" lvl="0" indent="0" algn="l" rtl="0">
                        <a:spcBef>
                          <a:spcPts val="0"/>
                        </a:spcBef>
                        <a:spcAft>
                          <a:spcPts val="0"/>
                        </a:spcAft>
                        <a:buNone/>
                      </a:pPr>
                      <a:r>
                        <a:rPr lang="en-US" sz="1800" b="1" i="0" u="none" strike="noStrike" cap="none">
                          <a:solidFill>
                            <a:srgbClr val="222222"/>
                          </a:solidFill>
                          <a:latin typeface="Calibri"/>
                          <a:ea typeface="Calibri"/>
                          <a:cs typeface="Calibri"/>
                          <a:sym typeface="Calibri"/>
                        </a:rPr>
                        <a:t>DESCRIPTION</a:t>
                      </a:r>
                      <a:r>
                        <a:rPr lang="en-US" sz="1800" b="0" i="0" u="none" strike="noStrike" cap="none">
                          <a:solidFill>
                            <a:srgbClr val="222222"/>
                          </a:solidFill>
                          <a:latin typeface="Calibri"/>
                          <a:ea typeface="Calibri"/>
                          <a:cs typeface="Calibri"/>
                          <a:sym typeface="Calibri"/>
                        </a:rPr>
                        <a:t>:</a:t>
                      </a:r>
                      <a:endParaRPr/>
                    </a:p>
                    <a:p>
                      <a:pPr marL="0" marR="0" lvl="0" indent="0" algn="l" rtl="0">
                        <a:spcBef>
                          <a:spcPts val="0"/>
                        </a:spcBef>
                        <a:spcAft>
                          <a:spcPts val="0"/>
                        </a:spcAft>
                        <a:buNone/>
                      </a:pPr>
                      <a:r>
                        <a:rPr lang="en-US" sz="1800" b="0" i="0" u="none" strike="noStrike" cap="none">
                          <a:solidFill>
                            <a:srgbClr val="222222"/>
                          </a:solidFill>
                          <a:latin typeface="Calibri"/>
                          <a:ea typeface="Calibri"/>
                          <a:cs typeface="Calibri"/>
                          <a:sym typeface="Calibri"/>
                        </a:rPr>
                        <a:t>cotton yield is  predicted for regional level.</a:t>
                      </a:r>
                      <a:endParaRPr sz="1800" u="none" strike="noStrike" cap="none">
                        <a:latin typeface="Calibri"/>
                        <a:ea typeface="Calibri"/>
                        <a:cs typeface="Calibri"/>
                        <a:sym typeface="Calibri"/>
                      </a:endParaRPr>
                    </a:p>
                    <a:p>
                      <a:pPr marL="0" marR="0" lvl="0" indent="0" algn="l" rtl="0">
                        <a:spcBef>
                          <a:spcPts val="0"/>
                        </a:spcBef>
                        <a:spcAft>
                          <a:spcPts val="0"/>
                        </a:spcAft>
                        <a:buNone/>
                      </a:pPr>
                      <a:br>
                        <a:rPr lang="en-US" sz="1800" u="none" strike="noStrike" cap="none">
                          <a:latin typeface="Calibri"/>
                          <a:ea typeface="Calibri"/>
                          <a:cs typeface="Calibri"/>
                          <a:sym typeface="Calibri"/>
                        </a:rPr>
                      </a:br>
                      <a:r>
                        <a:rPr lang="en-US" sz="1800" b="1" i="0" u="none" strike="noStrike" cap="none">
                          <a:solidFill>
                            <a:srgbClr val="222222"/>
                          </a:solidFill>
                          <a:latin typeface="Calibri"/>
                          <a:ea typeface="Calibri"/>
                          <a:cs typeface="Calibri"/>
                          <a:sym typeface="Calibri"/>
                        </a:rPr>
                        <a:t>FEATURES CONSIDERED</a:t>
                      </a:r>
                      <a:r>
                        <a:rPr lang="en-US" sz="1800" b="0" i="0" u="none" strike="noStrike" cap="none">
                          <a:solidFill>
                            <a:srgbClr val="222222"/>
                          </a:solidFill>
                          <a:latin typeface="Calibri"/>
                          <a:ea typeface="Calibri"/>
                          <a:cs typeface="Calibri"/>
                          <a:sym typeface="Calibri"/>
                        </a:rPr>
                        <a:t>:</a:t>
                      </a:r>
                      <a:endParaRPr sz="1800" u="none" strike="noStrike" cap="none">
                        <a:latin typeface="Calibri"/>
                        <a:ea typeface="Calibri"/>
                        <a:cs typeface="Calibri"/>
                        <a:sym typeface="Calibri"/>
                      </a:endParaRPr>
                    </a:p>
                    <a:p>
                      <a:pPr marL="0" marR="0" lvl="0" indent="0" algn="l" rtl="0">
                        <a:spcBef>
                          <a:spcPts val="0"/>
                        </a:spcBef>
                        <a:spcAft>
                          <a:spcPts val="0"/>
                        </a:spcAft>
                        <a:buNone/>
                      </a:pPr>
                      <a:r>
                        <a:rPr lang="en-US" sz="1800" b="0" i="0" u="none" strike="noStrike" cap="none">
                          <a:solidFill>
                            <a:srgbClr val="222222"/>
                          </a:solidFill>
                          <a:latin typeface="Calibri"/>
                          <a:ea typeface="Calibri"/>
                          <a:cs typeface="Calibri"/>
                          <a:sym typeface="Calibri"/>
                        </a:rPr>
                        <a:t>climatic condition, land surface</a:t>
                      </a:r>
                      <a:r>
                        <a:rPr lang="en-US" sz="1800">
                          <a:solidFill>
                            <a:srgbClr val="222222"/>
                          </a:solidFill>
                        </a:rPr>
                        <a:t>.</a:t>
                      </a:r>
                      <a:endParaRPr sz="1800" u="none" strike="noStrike" cap="none">
                        <a:latin typeface="Calibri"/>
                        <a:ea typeface="Calibri"/>
                        <a:cs typeface="Calibri"/>
                        <a:sym typeface="Calibri"/>
                      </a:endParaRPr>
                    </a:p>
                    <a:p>
                      <a:pPr marL="0" marR="0" lvl="0" indent="0" algn="l" rtl="0">
                        <a:spcBef>
                          <a:spcPts val="0"/>
                        </a:spcBef>
                        <a:spcAft>
                          <a:spcPts val="0"/>
                        </a:spcAft>
                        <a:buNone/>
                      </a:pPr>
                      <a:br>
                        <a:rPr lang="en-US" sz="1800" u="none" strike="noStrike" cap="none">
                          <a:latin typeface="Calibri"/>
                          <a:ea typeface="Calibri"/>
                          <a:cs typeface="Calibri"/>
                          <a:sym typeface="Calibri"/>
                        </a:rPr>
                      </a:br>
                      <a:br>
                        <a:rPr lang="en-US" sz="1800" u="none" strike="noStrike" cap="none">
                          <a:latin typeface="Calibri"/>
                          <a:ea typeface="Calibri"/>
                          <a:cs typeface="Calibri"/>
                          <a:sym typeface="Calibri"/>
                        </a:rPr>
                      </a:br>
                      <a:endParaRPr sz="1800" u="none" strike="noStrike" cap="none">
                        <a:latin typeface="Calibri"/>
                        <a:ea typeface="Calibri"/>
                        <a:cs typeface="Calibri"/>
                        <a:sym typeface="Calibri"/>
                      </a:endParaRPr>
                    </a:p>
                  </a:txBody>
                  <a:tcPr marL="63500" marR="63500" marT="63500" marB="63500"/>
                </a:tc>
                <a:tc>
                  <a:txBody>
                    <a:bodyPr/>
                    <a:lstStyle/>
                    <a:p>
                      <a:pPr marL="0" marR="0" lvl="0" indent="0" algn="l" rtl="0">
                        <a:spcBef>
                          <a:spcPts val="0"/>
                        </a:spcBef>
                        <a:spcAft>
                          <a:spcPts val="0"/>
                        </a:spcAft>
                        <a:buNone/>
                      </a:pPr>
                      <a:r>
                        <a:rPr lang="en-US" sz="1800" b="0" i="0" u="none" strike="noStrike" cap="none">
                          <a:solidFill>
                            <a:srgbClr val="222222"/>
                          </a:solidFill>
                          <a:latin typeface="Calibri"/>
                          <a:ea typeface="Calibri"/>
                          <a:cs typeface="Calibri"/>
                          <a:sym typeface="Calibri"/>
                        </a:rPr>
                        <a:t>Random Forest</a:t>
                      </a:r>
                      <a:endParaRPr sz="1800" u="none" strike="noStrike" cap="none">
                        <a:latin typeface="Calibri"/>
                        <a:ea typeface="Calibri"/>
                        <a:cs typeface="Calibri"/>
                        <a:sym typeface="Calibri"/>
                      </a:endParaRPr>
                    </a:p>
                  </a:txBody>
                  <a:tcPr marL="63500" marR="63500" marT="63500" marB="63500"/>
                </a:tc>
                <a:tc>
                  <a:txBody>
                    <a:bodyPr/>
                    <a:lstStyle/>
                    <a:p>
                      <a:pPr marL="0" marR="0" lvl="0" indent="0" algn="l" rtl="0">
                        <a:spcBef>
                          <a:spcPts val="0"/>
                        </a:spcBef>
                        <a:spcAft>
                          <a:spcPts val="0"/>
                        </a:spcAft>
                        <a:buNone/>
                      </a:pPr>
                      <a:r>
                        <a:rPr lang="en-US" sz="1800" b="0" i="0" u="none" strike="noStrike" cap="none">
                          <a:solidFill>
                            <a:srgbClr val="222222"/>
                          </a:solidFill>
                          <a:latin typeface="Calibri"/>
                          <a:ea typeface="Calibri"/>
                          <a:cs typeface="Calibri"/>
                          <a:sym typeface="Calibri"/>
                        </a:rPr>
                        <a:t>Accuracy is low</a:t>
                      </a:r>
                      <a:endParaRPr sz="1800" u="none" strike="noStrike" cap="none">
                        <a:latin typeface="Calibri"/>
                        <a:ea typeface="Calibri"/>
                        <a:cs typeface="Calibri"/>
                        <a:sym typeface="Calibri"/>
                      </a:endParaRPr>
                    </a:p>
                    <a:p>
                      <a:pPr marL="0" marR="0" lvl="0" indent="0" algn="l" rtl="0">
                        <a:spcBef>
                          <a:spcPts val="0"/>
                        </a:spcBef>
                        <a:spcAft>
                          <a:spcPts val="0"/>
                        </a:spcAft>
                        <a:buNone/>
                      </a:pPr>
                      <a:br>
                        <a:rPr lang="en-US" sz="1800" u="none" strike="noStrike" cap="none">
                          <a:latin typeface="Calibri"/>
                          <a:ea typeface="Calibri"/>
                          <a:cs typeface="Calibri"/>
                          <a:sym typeface="Calibri"/>
                        </a:rPr>
                      </a:br>
                      <a:r>
                        <a:rPr lang="en-US" sz="1800" b="0" i="0" u="none" strike="noStrike" cap="none">
                          <a:solidFill>
                            <a:srgbClr val="222222"/>
                          </a:solidFill>
                          <a:latin typeface="Calibri"/>
                          <a:ea typeface="Calibri"/>
                          <a:cs typeface="Calibri"/>
                          <a:sym typeface="Calibri"/>
                        </a:rPr>
                        <a:t>less records are present in dataset</a:t>
                      </a:r>
                      <a:endParaRPr sz="1800" u="none" strike="noStrike" cap="none">
                        <a:latin typeface="Calibri"/>
                        <a:ea typeface="Calibri"/>
                        <a:cs typeface="Calibri"/>
                        <a:sym typeface="Calibri"/>
                      </a:endParaRPr>
                    </a:p>
                  </a:txBody>
                  <a:tcPr marL="63500" marR="63500" marT="63500" marB="63500"/>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graphicFrame>
        <p:nvGraphicFramePr>
          <p:cNvPr id="106" name="Google Shape;106;p5"/>
          <p:cNvGraphicFramePr/>
          <p:nvPr/>
        </p:nvGraphicFramePr>
        <p:xfrm>
          <a:off x="933734" y="1307010"/>
          <a:ext cx="10515575" cy="2997200"/>
        </p:xfrm>
        <a:graphic>
          <a:graphicData uri="http://schemas.openxmlformats.org/drawingml/2006/table">
            <a:tbl>
              <a:tblPr firstRow="1" bandRow="1">
                <a:noFill/>
                <a:tableStyleId>{828BCFA1-5039-4030-9B5E-EDF305C48DFA}</a:tableStyleId>
              </a:tblPr>
              <a:tblGrid>
                <a:gridCol w="703225">
                  <a:extLst>
                    <a:ext uri="{9D8B030D-6E8A-4147-A177-3AD203B41FA5}">
                      <a16:colId xmlns:a16="http://schemas.microsoft.com/office/drawing/2014/main" val="20000"/>
                    </a:ext>
                  </a:extLst>
                </a:gridCol>
                <a:gridCol w="2194550">
                  <a:extLst>
                    <a:ext uri="{9D8B030D-6E8A-4147-A177-3AD203B41FA5}">
                      <a16:colId xmlns:a16="http://schemas.microsoft.com/office/drawing/2014/main" val="20001"/>
                    </a:ext>
                  </a:extLst>
                </a:gridCol>
                <a:gridCol w="1711225">
                  <a:extLst>
                    <a:ext uri="{9D8B030D-6E8A-4147-A177-3AD203B41FA5}">
                      <a16:colId xmlns:a16="http://schemas.microsoft.com/office/drawing/2014/main" val="20002"/>
                    </a:ext>
                  </a:extLst>
                </a:gridCol>
                <a:gridCol w="2599500">
                  <a:extLst>
                    <a:ext uri="{9D8B030D-6E8A-4147-A177-3AD203B41FA5}">
                      <a16:colId xmlns:a16="http://schemas.microsoft.com/office/drawing/2014/main" val="20003"/>
                    </a:ext>
                  </a:extLst>
                </a:gridCol>
                <a:gridCol w="1554475">
                  <a:extLst>
                    <a:ext uri="{9D8B030D-6E8A-4147-A177-3AD203B41FA5}">
                      <a16:colId xmlns:a16="http://schemas.microsoft.com/office/drawing/2014/main" val="20004"/>
                    </a:ext>
                  </a:extLst>
                </a:gridCol>
                <a:gridCol w="1752600">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n-US" sz="1800" u="none" strike="noStrike" cap="none"/>
                        <a:t>S.No</a:t>
                      </a:r>
                      <a:endParaRPr sz="1800" u="none" strike="noStrike" cap="none">
                        <a:latin typeface="Calibri"/>
                        <a:ea typeface="Calibri"/>
                        <a:cs typeface="Calibri"/>
                        <a:sym typeface="Calibri"/>
                      </a:endParaRPr>
                    </a:p>
                  </a:txBody>
                  <a:tcPr marL="63500" marR="63500" marT="63500" marB="63500"/>
                </a:tc>
                <a:tc>
                  <a:txBody>
                    <a:bodyPr/>
                    <a:lstStyle/>
                    <a:p>
                      <a:pPr marL="0" marR="0" lvl="0" indent="0" algn="ctr" rtl="0">
                        <a:spcBef>
                          <a:spcPts val="0"/>
                        </a:spcBef>
                        <a:spcAft>
                          <a:spcPts val="0"/>
                        </a:spcAft>
                        <a:buNone/>
                      </a:pPr>
                      <a:r>
                        <a:rPr lang="en-US" sz="1800" u="none" strike="noStrike" cap="none"/>
                        <a:t>Paper</a:t>
                      </a:r>
                      <a:endParaRPr sz="1800" u="none" strike="noStrike" cap="none">
                        <a:latin typeface="Calibri"/>
                        <a:ea typeface="Calibri"/>
                        <a:cs typeface="Calibri"/>
                        <a:sym typeface="Calibri"/>
                      </a:endParaRPr>
                    </a:p>
                  </a:txBody>
                  <a:tcPr marL="63500" marR="63500" marT="63500" marB="63500"/>
                </a:tc>
                <a:tc>
                  <a:txBody>
                    <a:bodyPr/>
                    <a:lstStyle/>
                    <a:p>
                      <a:pPr marL="0" marR="0" lvl="0" indent="0" algn="ctr" rtl="0">
                        <a:spcBef>
                          <a:spcPts val="0"/>
                        </a:spcBef>
                        <a:spcAft>
                          <a:spcPts val="0"/>
                        </a:spcAft>
                        <a:buNone/>
                      </a:pPr>
                      <a:r>
                        <a:rPr lang="en-US" sz="1800" u="none" strike="noStrike" cap="none"/>
                        <a:t>Journal</a:t>
                      </a:r>
                      <a:endParaRPr sz="1800" u="none" strike="noStrike" cap="none">
                        <a:latin typeface="Calibri"/>
                        <a:ea typeface="Calibri"/>
                        <a:cs typeface="Calibri"/>
                        <a:sym typeface="Calibri"/>
                      </a:endParaRPr>
                    </a:p>
                  </a:txBody>
                  <a:tcPr marL="63500" marR="63500" marT="63500" marB="63500"/>
                </a:tc>
                <a:tc>
                  <a:txBody>
                    <a:bodyPr/>
                    <a:lstStyle/>
                    <a:p>
                      <a:pPr marL="0" marR="0" lvl="0" indent="0" algn="ctr" rtl="0">
                        <a:spcBef>
                          <a:spcPts val="0"/>
                        </a:spcBef>
                        <a:spcAft>
                          <a:spcPts val="0"/>
                        </a:spcAft>
                        <a:buNone/>
                      </a:pPr>
                      <a:r>
                        <a:rPr lang="en-US" sz="1800" u="none" strike="noStrike" cap="none"/>
                        <a:t>Inference</a:t>
                      </a:r>
                      <a:endParaRPr sz="1800" u="none" strike="noStrike" cap="none">
                        <a:latin typeface="Calibri"/>
                        <a:ea typeface="Calibri"/>
                        <a:cs typeface="Calibri"/>
                        <a:sym typeface="Calibri"/>
                      </a:endParaRPr>
                    </a:p>
                  </a:txBody>
                  <a:tcPr marL="63500" marR="63500" marT="63500" marB="63500"/>
                </a:tc>
                <a:tc>
                  <a:txBody>
                    <a:bodyPr/>
                    <a:lstStyle/>
                    <a:p>
                      <a:pPr marL="0" marR="0" lvl="0" indent="0" algn="ctr" rtl="0">
                        <a:spcBef>
                          <a:spcPts val="0"/>
                        </a:spcBef>
                        <a:spcAft>
                          <a:spcPts val="0"/>
                        </a:spcAft>
                        <a:buNone/>
                      </a:pPr>
                      <a:r>
                        <a:rPr lang="en-US" sz="1800" u="none" strike="noStrike" cap="none"/>
                        <a:t>Methodology</a:t>
                      </a:r>
                      <a:endParaRPr sz="1800" u="none" strike="noStrike" cap="none">
                        <a:latin typeface="Calibri"/>
                        <a:ea typeface="Calibri"/>
                        <a:cs typeface="Calibri"/>
                        <a:sym typeface="Calibri"/>
                      </a:endParaRPr>
                    </a:p>
                  </a:txBody>
                  <a:tcPr marL="63500" marR="63500" marT="63500" marB="63500"/>
                </a:tc>
                <a:tc>
                  <a:txBody>
                    <a:bodyPr/>
                    <a:lstStyle/>
                    <a:p>
                      <a:pPr marL="0" marR="0" lvl="0" indent="0" algn="ctr" rtl="0">
                        <a:spcBef>
                          <a:spcPts val="0"/>
                        </a:spcBef>
                        <a:spcAft>
                          <a:spcPts val="0"/>
                        </a:spcAft>
                        <a:buNone/>
                      </a:pPr>
                      <a:r>
                        <a:rPr lang="en-US" sz="1800" u="none" strike="noStrike" cap="none"/>
                        <a:t>Issues</a:t>
                      </a:r>
                      <a:endParaRPr sz="1800" u="none" strike="noStrike" cap="none">
                        <a:latin typeface="Calibri"/>
                        <a:ea typeface="Calibri"/>
                        <a:cs typeface="Calibri"/>
                        <a:sym typeface="Calibri"/>
                      </a:endParaRPr>
                    </a:p>
                  </a:txBody>
                  <a:tcPr marL="63500" marR="63500" marT="63500" marB="63500"/>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b="0" i="0" u="none" strike="noStrike" cap="none">
                          <a:solidFill>
                            <a:srgbClr val="222222"/>
                          </a:solidFill>
                          <a:latin typeface="Calibri"/>
                          <a:ea typeface="Calibri"/>
                          <a:cs typeface="Calibri"/>
                          <a:sym typeface="Calibri"/>
                        </a:rPr>
                        <a:t>[2]</a:t>
                      </a:r>
                      <a:endParaRPr sz="1800" u="none" strike="noStrike" cap="none">
                        <a:latin typeface="Calibri"/>
                        <a:ea typeface="Calibri"/>
                        <a:cs typeface="Calibri"/>
                        <a:sym typeface="Calibri"/>
                      </a:endParaRPr>
                    </a:p>
                  </a:txBody>
                  <a:tcPr marL="63500" marR="63500" marT="63500" marB="63500"/>
                </a:tc>
                <a:tc>
                  <a:txBody>
                    <a:bodyPr/>
                    <a:lstStyle/>
                    <a:p>
                      <a:pPr marL="0" marR="0" lvl="0" indent="0" algn="just" rtl="0">
                        <a:spcBef>
                          <a:spcPts val="0"/>
                        </a:spcBef>
                        <a:spcAft>
                          <a:spcPts val="0"/>
                        </a:spcAft>
                        <a:buNone/>
                      </a:pPr>
                      <a:r>
                        <a:rPr lang="en-US" sz="1800" b="0" i="0" u="none" strike="noStrike" cap="none">
                          <a:solidFill>
                            <a:srgbClr val="000000"/>
                          </a:solidFill>
                          <a:latin typeface="Calibri"/>
                          <a:ea typeface="Calibri"/>
                          <a:cs typeface="Calibri"/>
                          <a:sym typeface="Calibri"/>
                        </a:rPr>
                        <a:t>Field and crop specific manure application on a dairy farm based on historical data and machine learning.</a:t>
                      </a:r>
                      <a:endParaRPr sz="1800" u="none" strike="noStrike" cap="none">
                        <a:latin typeface="Calibri"/>
                        <a:ea typeface="Calibri"/>
                        <a:cs typeface="Calibri"/>
                        <a:sym typeface="Calibri"/>
                      </a:endParaRPr>
                    </a:p>
                  </a:txBody>
                  <a:tcPr marL="63500" marR="63500" marT="63500" marB="63500"/>
                </a:tc>
                <a:tc>
                  <a:txBody>
                    <a:bodyPr/>
                    <a:lstStyle/>
                    <a:p>
                      <a:pPr marL="0" marR="0" lvl="0" indent="0" algn="l" rtl="0">
                        <a:spcBef>
                          <a:spcPts val="0"/>
                        </a:spcBef>
                        <a:spcAft>
                          <a:spcPts val="0"/>
                        </a:spcAft>
                        <a:buNone/>
                      </a:pPr>
                      <a:r>
                        <a:rPr lang="en-US" sz="1800" b="0" i="1" u="none" strike="noStrike" cap="none">
                          <a:solidFill>
                            <a:srgbClr val="000000"/>
                          </a:solidFill>
                          <a:latin typeface="Calibri"/>
                          <a:ea typeface="Calibri"/>
                          <a:cs typeface="Calibri"/>
                          <a:sym typeface="Calibri"/>
                        </a:rPr>
                        <a:t>Computers and Electronics in Agriculture</a:t>
                      </a:r>
                      <a:r>
                        <a:rPr lang="en-US" sz="1800" b="0" i="0" u="none" strike="noStrike" cap="none">
                          <a:solidFill>
                            <a:srgbClr val="000000"/>
                          </a:solidFill>
                          <a:latin typeface="Calibri"/>
                          <a:ea typeface="Calibri"/>
                          <a:cs typeface="Calibri"/>
                          <a:sym typeface="Calibri"/>
                        </a:rPr>
                        <a:t> 175 (2020): 105599</a:t>
                      </a:r>
                      <a:endParaRPr sz="1800" u="none" strike="noStrike" cap="none">
                        <a:latin typeface="Calibri"/>
                        <a:ea typeface="Calibri"/>
                        <a:cs typeface="Calibri"/>
                        <a:sym typeface="Calibri"/>
                      </a:endParaRPr>
                    </a:p>
                    <a:p>
                      <a:pPr marL="0" marR="0" lvl="0" indent="0" algn="l" rtl="0">
                        <a:spcBef>
                          <a:spcPts val="800"/>
                        </a:spcBef>
                        <a:spcAft>
                          <a:spcPts val="0"/>
                        </a:spcAft>
                        <a:buNone/>
                      </a:pPr>
                      <a:r>
                        <a:rPr lang="en-US" sz="1800" b="0" i="0" u="none" strike="noStrike" cap="none">
                          <a:solidFill>
                            <a:srgbClr val="222222"/>
                          </a:solidFill>
                          <a:latin typeface="Calibri"/>
                          <a:ea typeface="Calibri"/>
                          <a:cs typeface="Calibri"/>
                          <a:sym typeface="Calibri"/>
                        </a:rPr>
                        <a:t>- Elsevier</a:t>
                      </a:r>
                      <a:endParaRPr sz="1800" u="none" strike="noStrike" cap="none">
                        <a:latin typeface="Calibri"/>
                        <a:ea typeface="Calibri"/>
                        <a:cs typeface="Calibri"/>
                        <a:sym typeface="Calibri"/>
                      </a:endParaRPr>
                    </a:p>
                    <a:p>
                      <a:pPr marL="0" marR="0" lvl="0" indent="0" algn="l" rtl="0">
                        <a:spcBef>
                          <a:spcPts val="0"/>
                        </a:spcBef>
                        <a:spcAft>
                          <a:spcPts val="0"/>
                        </a:spcAft>
                        <a:buNone/>
                      </a:pPr>
                      <a:br>
                        <a:rPr lang="en-US" sz="1800" u="none" strike="noStrike" cap="none">
                          <a:latin typeface="Calibri"/>
                          <a:ea typeface="Calibri"/>
                          <a:cs typeface="Calibri"/>
                          <a:sym typeface="Calibri"/>
                        </a:rPr>
                      </a:br>
                      <a:endParaRPr sz="1800" u="none" strike="noStrike" cap="none">
                        <a:latin typeface="Calibri"/>
                        <a:ea typeface="Calibri"/>
                        <a:cs typeface="Calibri"/>
                        <a:sym typeface="Calibri"/>
                      </a:endParaRPr>
                    </a:p>
                  </a:txBody>
                  <a:tcPr marL="63500" marR="63500" marT="63500" marB="63500"/>
                </a:tc>
                <a:tc>
                  <a:txBody>
                    <a:bodyPr/>
                    <a:lstStyle/>
                    <a:p>
                      <a:pPr marL="0" marR="0" lvl="0" indent="0" algn="l" rtl="0">
                        <a:spcBef>
                          <a:spcPts val="0"/>
                        </a:spcBef>
                        <a:spcAft>
                          <a:spcPts val="0"/>
                        </a:spcAft>
                        <a:buNone/>
                      </a:pPr>
                      <a:r>
                        <a:rPr lang="en-US" sz="1800" b="1" i="0" u="none" strike="noStrike" cap="none">
                          <a:solidFill>
                            <a:srgbClr val="222222"/>
                          </a:solidFill>
                          <a:latin typeface="Calibri"/>
                          <a:ea typeface="Calibri"/>
                          <a:cs typeface="Calibri"/>
                          <a:sym typeface="Calibri"/>
                        </a:rPr>
                        <a:t>DESCRIPTION</a:t>
                      </a:r>
                      <a:r>
                        <a:rPr lang="en-US" sz="1800" b="0" i="0" u="none" strike="noStrike" cap="none">
                          <a:solidFill>
                            <a:srgbClr val="222222"/>
                          </a:solidFill>
                          <a:latin typeface="Calibri"/>
                          <a:ea typeface="Calibri"/>
                          <a:cs typeface="Calibri"/>
                          <a:sym typeface="Calibri"/>
                        </a:rPr>
                        <a:t>:</a:t>
                      </a:r>
                      <a:endParaRPr sz="1800" u="none" strike="noStrike" cap="none">
                        <a:latin typeface="Calibri"/>
                        <a:ea typeface="Calibri"/>
                        <a:cs typeface="Calibri"/>
                        <a:sym typeface="Calibri"/>
                      </a:endParaRPr>
                    </a:p>
                    <a:p>
                      <a:pPr marL="0" marR="0" lvl="0" indent="0" algn="l" rtl="0">
                        <a:spcBef>
                          <a:spcPts val="0"/>
                        </a:spcBef>
                        <a:spcAft>
                          <a:spcPts val="0"/>
                        </a:spcAft>
                        <a:buNone/>
                      </a:pPr>
                      <a:r>
                        <a:rPr lang="en-US" sz="1800" b="0" i="0" u="none" strike="noStrike" cap="none">
                          <a:solidFill>
                            <a:srgbClr val="2E2E2E"/>
                          </a:solidFill>
                          <a:latin typeface="Calibri"/>
                          <a:ea typeface="Calibri"/>
                          <a:cs typeface="Calibri"/>
                          <a:sym typeface="Calibri"/>
                        </a:rPr>
                        <a:t>Predicting future P yields to balance the P in manure.</a:t>
                      </a:r>
                      <a:endParaRPr sz="1800" u="none" strike="noStrike" cap="none">
                        <a:latin typeface="Calibri"/>
                        <a:ea typeface="Calibri"/>
                        <a:cs typeface="Calibri"/>
                        <a:sym typeface="Calibri"/>
                      </a:endParaRPr>
                    </a:p>
                    <a:p>
                      <a:pPr marL="0" marR="0" lvl="0" indent="0" algn="l" rtl="0">
                        <a:spcBef>
                          <a:spcPts val="0"/>
                        </a:spcBef>
                        <a:spcAft>
                          <a:spcPts val="0"/>
                        </a:spcAft>
                        <a:buNone/>
                      </a:pPr>
                      <a:br>
                        <a:rPr lang="en-US" sz="1800" u="none" strike="noStrike" cap="none">
                          <a:latin typeface="Calibri"/>
                          <a:ea typeface="Calibri"/>
                          <a:cs typeface="Calibri"/>
                          <a:sym typeface="Calibri"/>
                        </a:rPr>
                      </a:br>
                      <a:r>
                        <a:rPr lang="en-US" sz="1800" b="1" i="0" u="none" strike="noStrike" cap="none">
                          <a:solidFill>
                            <a:srgbClr val="222222"/>
                          </a:solidFill>
                          <a:latin typeface="Calibri"/>
                          <a:ea typeface="Calibri"/>
                          <a:cs typeface="Calibri"/>
                          <a:sym typeface="Calibri"/>
                        </a:rPr>
                        <a:t>FEATURES CONSIDERED</a:t>
                      </a:r>
                      <a:r>
                        <a:rPr lang="en-US" sz="1800" b="0" i="0" u="none" strike="noStrike" cap="none">
                          <a:solidFill>
                            <a:srgbClr val="222222"/>
                          </a:solidFill>
                          <a:latin typeface="Calibri"/>
                          <a:ea typeface="Calibri"/>
                          <a:cs typeface="Calibri"/>
                          <a:sym typeface="Calibri"/>
                        </a:rPr>
                        <a:t>:</a:t>
                      </a:r>
                      <a:endParaRPr sz="1800" u="none" strike="noStrike" cap="none">
                        <a:latin typeface="Calibri"/>
                        <a:ea typeface="Calibri"/>
                        <a:cs typeface="Calibri"/>
                        <a:sym typeface="Calibri"/>
                      </a:endParaRPr>
                    </a:p>
                    <a:p>
                      <a:pPr marL="0" marR="0" lvl="0" indent="0" algn="l" rtl="0">
                        <a:spcBef>
                          <a:spcPts val="0"/>
                        </a:spcBef>
                        <a:spcAft>
                          <a:spcPts val="0"/>
                        </a:spcAft>
                        <a:buNone/>
                      </a:pPr>
                      <a:r>
                        <a:rPr lang="en-US" sz="1800" b="0" i="0" u="none" strike="noStrike" cap="none">
                          <a:solidFill>
                            <a:srgbClr val="2E2E2E"/>
                          </a:solidFill>
                          <a:latin typeface="Calibri"/>
                          <a:ea typeface="Calibri"/>
                          <a:cs typeface="Calibri"/>
                          <a:sym typeface="Calibri"/>
                        </a:rPr>
                        <a:t>N , P, irrigation and soil status and local weather </a:t>
                      </a:r>
                      <a:r>
                        <a:rPr lang="en-US" sz="1800">
                          <a:solidFill>
                            <a:srgbClr val="2E2E2E"/>
                          </a:solidFill>
                        </a:rPr>
                        <a:t>condition</a:t>
                      </a:r>
                      <a:endParaRPr sz="1800" u="none" strike="noStrike" cap="none">
                        <a:latin typeface="Calibri"/>
                        <a:ea typeface="Calibri"/>
                        <a:cs typeface="Calibri"/>
                        <a:sym typeface="Calibri"/>
                      </a:endParaRPr>
                    </a:p>
                  </a:txBody>
                  <a:tcPr marL="63500" marR="63500" marT="63500" marB="63500"/>
                </a:tc>
                <a:tc>
                  <a:txBody>
                    <a:bodyPr/>
                    <a:lstStyle/>
                    <a:p>
                      <a:pPr marL="0" marR="0" lvl="0" indent="0" algn="l" rtl="0">
                        <a:spcBef>
                          <a:spcPts val="0"/>
                        </a:spcBef>
                        <a:spcAft>
                          <a:spcPts val="0"/>
                        </a:spcAft>
                        <a:buNone/>
                      </a:pPr>
                      <a:r>
                        <a:rPr lang="en-US" sz="1800" b="0" i="0" u="none" strike="noStrike" cap="none">
                          <a:solidFill>
                            <a:srgbClr val="2E2E2E"/>
                          </a:solidFill>
                          <a:latin typeface="Calibri"/>
                          <a:ea typeface="Calibri"/>
                          <a:cs typeface="Calibri"/>
                          <a:sym typeface="Calibri"/>
                        </a:rPr>
                        <a:t>Gradient Boosting Machine</a:t>
                      </a:r>
                      <a:endParaRPr sz="1800" u="none" strike="noStrike" cap="none">
                        <a:latin typeface="Calibri"/>
                        <a:ea typeface="Calibri"/>
                        <a:cs typeface="Calibri"/>
                        <a:sym typeface="Calibri"/>
                      </a:endParaRPr>
                    </a:p>
                  </a:txBody>
                  <a:tcPr marL="63500" marR="63500" marT="63500" marB="63500"/>
                </a:tc>
                <a:tc>
                  <a:txBody>
                    <a:bodyPr/>
                    <a:lstStyle/>
                    <a:p>
                      <a:pPr marL="0" marR="0" lvl="0" indent="0" algn="l" rtl="0">
                        <a:spcBef>
                          <a:spcPts val="0"/>
                        </a:spcBef>
                        <a:spcAft>
                          <a:spcPts val="0"/>
                        </a:spcAft>
                        <a:buNone/>
                      </a:pPr>
                      <a:r>
                        <a:rPr lang="en-US" sz="1800" b="0" i="0" u="none" strike="noStrike" cap="none">
                          <a:solidFill>
                            <a:srgbClr val="222222"/>
                          </a:solidFill>
                          <a:latin typeface="Calibri"/>
                          <a:ea typeface="Calibri"/>
                          <a:cs typeface="Calibri"/>
                          <a:sym typeface="Calibri"/>
                        </a:rPr>
                        <a:t>Accuracy is low</a:t>
                      </a:r>
                      <a:endParaRPr sz="1800" u="none" strike="noStrike" cap="none">
                        <a:latin typeface="Calibri"/>
                        <a:ea typeface="Calibri"/>
                        <a:cs typeface="Calibri"/>
                        <a:sym typeface="Calibri"/>
                      </a:endParaRPr>
                    </a:p>
                  </a:txBody>
                  <a:tcPr marL="63500" marR="63500" marT="63500" marB="63500"/>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graphicFrame>
        <p:nvGraphicFramePr>
          <p:cNvPr id="111" name="Google Shape;111;p6"/>
          <p:cNvGraphicFramePr/>
          <p:nvPr/>
        </p:nvGraphicFramePr>
        <p:xfrm>
          <a:off x="933734" y="1361601"/>
          <a:ext cx="10515575" cy="2722880"/>
        </p:xfrm>
        <a:graphic>
          <a:graphicData uri="http://schemas.openxmlformats.org/drawingml/2006/table">
            <a:tbl>
              <a:tblPr firstRow="1" bandRow="1">
                <a:noFill/>
                <a:tableStyleId>{828BCFA1-5039-4030-9B5E-EDF305C48DFA}</a:tableStyleId>
              </a:tblPr>
              <a:tblGrid>
                <a:gridCol w="703225">
                  <a:extLst>
                    <a:ext uri="{9D8B030D-6E8A-4147-A177-3AD203B41FA5}">
                      <a16:colId xmlns:a16="http://schemas.microsoft.com/office/drawing/2014/main" val="20000"/>
                    </a:ext>
                  </a:extLst>
                </a:gridCol>
                <a:gridCol w="2194550">
                  <a:extLst>
                    <a:ext uri="{9D8B030D-6E8A-4147-A177-3AD203B41FA5}">
                      <a16:colId xmlns:a16="http://schemas.microsoft.com/office/drawing/2014/main" val="20001"/>
                    </a:ext>
                  </a:extLst>
                </a:gridCol>
                <a:gridCol w="1711225">
                  <a:extLst>
                    <a:ext uri="{9D8B030D-6E8A-4147-A177-3AD203B41FA5}">
                      <a16:colId xmlns:a16="http://schemas.microsoft.com/office/drawing/2014/main" val="20002"/>
                    </a:ext>
                  </a:extLst>
                </a:gridCol>
                <a:gridCol w="2599500">
                  <a:extLst>
                    <a:ext uri="{9D8B030D-6E8A-4147-A177-3AD203B41FA5}">
                      <a16:colId xmlns:a16="http://schemas.microsoft.com/office/drawing/2014/main" val="20003"/>
                    </a:ext>
                  </a:extLst>
                </a:gridCol>
                <a:gridCol w="1554475">
                  <a:extLst>
                    <a:ext uri="{9D8B030D-6E8A-4147-A177-3AD203B41FA5}">
                      <a16:colId xmlns:a16="http://schemas.microsoft.com/office/drawing/2014/main" val="20004"/>
                    </a:ext>
                  </a:extLst>
                </a:gridCol>
                <a:gridCol w="1752600">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n-US" sz="1800" u="none" strike="noStrike" cap="none"/>
                        <a:t>S.No</a:t>
                      </a:r>
                      <a:endParaRPr sz="1800" u="none" strike="noStrike" cap="none">
                        <a:latin typeface="Calibri"/>
                        <a:ea typeface="Calibri"/>
                        <a:cs typeface="Calibri"/>
                        <a:sym typeface="Calibri"/>
                      </a:endParaRPr>
                    </a:p>
                  </a:txBody>
                  <a:tcPr marL="63500" marR="63500" marT="63500" marB="63500"/>
                </a:tc>
                <a:tc>
                  <a:txBody>
                    <a:bodyPr/>
                    <a:lstStyle/>
                    <a:p>
                      <a:pPr marL="0" marR="0" lvl="0" indent="0" algn="ctr" rtl="0">
                        <a:spcBef>
                          <a:spcPts val="0"/>
                        </a:spcBef>
                        <a:spcAft>
                          <a:spcPts val="0"/>
                        </a:spcAft>
                        <a:buNone/>
                      </a:pPr>
                      <a:r>
                        <a:rPr lang="en-US" sz="1800" u="none" strike="noStrike" cap="none"/>
                        <a:t>Paper</a:t>
                      </a:r>
                      <a:endParaRPr sz="1800" u="none" strike="noStrike" cap="none">
                        <a:latin typeface="Calibri"/>
                        <a:ea typeface="Calibri"/>
                        <a:cs typeface="Calibri"/>
                        <a:sym typeface="Calibri"/>
                      </a:endParaRPr>
                    </a:p>
                  </a:txBody>
                  <a:tcPr marL="63500" marR="63500" marT="63500" marB="63500"/>
                </a:tc>
                <a:tc>
                  <a:txBody>
                    <a:bodyPr/>
                    <a:lstStyle/>
                    <a:p>
                      <a:pPr marL="0" marR="0" lvl="0" indent="0" algn="ctr" rtl="0">
                        <a:spcBef>
                          <a:spcPts val="0"/>
                        </a:spcBef>
                        <a:spcAft>
                          <a:spcPts val="0"/>
                        </a:spcAft>
                        <a:buNone/>
                      </a:pPr>
                      <a:r>
                        <a:rPr lang="en-US" sz="1800" u="none" strike="noStrike" cap="none"/>
                        <a:t>Journal</a:t>
                      </a:r>
                      <a:endParaRPr sz="1800" u="none" strike="noStrike" cap="none">
                        <a:latin typeface="Calibri"/>
                        <a:ea typeface="Calibri"/>
                        <a:cs typeface="Calibri"/>
                        <a:sym typeface="Calibri"/>
                      </a:endParaRPr>
                    </a:p>
                  </a:txBody>
                  <a:tcPr marL="63500" marR="63500" marT="63500" marB="63500"/>
                </a:tc>
                <a:tc>
                  <a:txBody>
                    <a:bodyPr/>
                    <a:lstStyle/>
                    <a:p>
                      <a:pPr marL="0" marR="0" lvl="0" indent="0" algn="ctr" rtl="0">
                        <a:spcBef>
                          <a:spcPts val="0"/>
                        </a:spcBef>
                        <a:spcAft>
                          <a:spcPts val="0"/>
                        </a:spcAft>
                        <a:buNone/>
                      </a:pPr>
                      <a:r>
                        <a:rPr lang="en-US" sz="1800" u="none" strike="noStrike" cap="none"/>
                        <a:t>Inference</a:t>
                      </a:r>
                      <a:endParaRPr sz="1800" u="none" strike="noStrike" cap="none">
                        <a:latin typeface="Calibri"/>
                        <a:ea typeface="Calibri"/>
                        <a:cs typeface="Calibri"/>
                        <a:sym typeface="Calibri"/>
                      </a:endParaRPr>
                    </a:p>
                  </a:txBody>
                  <a:tcPr marL="63500" marR="63500" marT="63500" marB="63500"/>
                </a:tc>
                <a:tc>
                  <a:txBody>
                    <a:bodyPr/>
                    <a:lstStyle/>
                    <a:p>
                      <a:pPr marL="0" marR="0" lvl="0" indent="0" algn="ctr" rtl="0">
                        <a:spcBef>
                          <a:spcPts val="0"/>
                        </a:spcBef>
                        <a:spcAft>
                          <a:spcPts val="0"/>
                        </a:spcAft>
                        <a:buNone/>
                      </a:pPr>
                      <a:r>
                        <a:rPr lang="en-US" sz="1800" u="none" strike="noStrike" cap="none"/>
                        <a:t>Methodology</a:t>
                      </a:r>
                      <a:endParaRPr sz="1800" u="none" strike="noStrike" cap="none">
                        <a:latin typeface="Calibri"/>
                        <a:ea typeface="Calibri"/>
                        <a:cs typeface="Calibri"/>
                        <a:sym typeface="Calibri"/>
                      </a:endParaRPr>
                    </a:p>
                  </a:txBody>
                  <a:tcPr marL="63500" marR="63500" marT="63500" marB="63500"/>
                </a:tc>
                <a:tc>
                  <a:txBody>
                    <a:bodyPr/>
                    <a:lstStyle/>
                    <a:p>
                      <a:pPr marL="0" marR="0" lvl="0" indent="0" algn="ctr" rtl="0">
                        <a:spcBef>
                          <a:spcPts val="0"/>
                        </a:spcBef>
                        <a:spcAft>
                          <a:spcPts val="0"/>
                        </a:spcAft>
                        <a:buNone/>
                      </a:pPr>
                      <a:r>
                        <a:rPr lang="en-US" sz="1800" u="none" strike="noStrike" cap="none"/>
                        <a:t>Issues</a:t>
                      </a:r>
                      <a:endParaRPr sz="1800" u="none" strike="noStrike" cap="none">
                        <a:latin typeface="Calibri"/>
                        <a:ea typeface="Calibri"/>
                        <a:cs typeface="Calibri"/>
                        <a:sym typeface="Calibri"/>
                      </a:endParaRPr>
                    </a:p>
                  </a:txBody>
                  <a:tcPr marL="63500" marR="63500" marT="63500" marB="63500"/>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b="0" i="0" u="none" strike="noStrike" cap="none">
                          <a:solidFill>
                            <a:srgbClr val="222222"/>
                          </a:solidFill>
                          <a:latin typeface="Calibri"/>
                          <a:ea typeface="Calibri"/>
                          <a:cs typeface="Calibri"/>
                          <a:sym typeface="Calibri"/>
                        </a:rPr>
                        <a:t>[3]</a:t>
                      </a:r>
                      <a:endParaRPr sz="1800" u="none" strike="noStrike" cap="none">
                        <a:latin typeface="Calibri"/>
                        <a:ea typeface="Calibri"/>
                        <a:cs typeface="Calibri"/>
                        <a:sym typeface="Calibri"/>
                      </a:endParaRPr>
                    </a:p>
                  </a:txBody>
                  <a:tcPr marL="63500" marR="63500" marT="63500" marB="63500"/>
                </a:tc>
                <a:tc>
                  <a:txBody>
                    <a:bodyPr/>
                    <a:lstStyle/>
                    <a:p>
                      <a:pPr marL="0" marR="0" lvl="0" indent="0" algn="just" rtl="0">
                        <a:spcBef>
                          <a:spcPts val="0"/>
                        </a:spcBef>
                        <a:spcAft>
                          <a:spcPts val="0"/>
                        </a:spcAft>
                        <a:buNone/>
                      </a:pPr>
                      <a:r>
                        <a:rPr lang="en-US" sz="1800" b="0" i="0" u="none" strike="noStrike" cap="none">
                          <a:solidFill>
                            <a:srgbClr val="000000"/>
                          </a:solidFill>
                          <a:latin typeface="Calibri"/>
                          <a:ea typeface="Calibri"/>
                          <a:cs typeface="Calibri"/>
                          <a:sym typeface="Calibri"/>
                        </a:rPr>
                        <a:t>Precision agriculture using IoT data analytics and machine learning</a:t>
                      </a:r>
                      <a:endParaRPr sz="1800" u="none" strike="noStrike" cap="none">
                        <a:latin typeface="Calibri"/>
                        <a:ea typeface="Calibri"/>
                        <a:cs typeface="Calibri"/>
                        <a:sym typeface="Calibri"/>
                      </a:endParaRPr>
                    </a:p>
                    <a:p>
                      <a:pPr marL="0" marR="0" lvl="0" indent="0" algn="just" rtl="0">
                        <a:spcBef>
                          <a:spcPts val="800"/>
                        </a:spcBef>
                        <a:spcAft>
                          <a:spcPts val="0"/>
                        </a:spcAft>
                        <a:buNone/>
                      </a:pPr>
                      <a:br>
                        <a:rPr lang="en-US" sz="1800" u="none" strike="noStrike" cap="none">
                          <a:latin typeface="Calibri"/>
                          <a:ea typeface="Calibri"/>
                          <a:cs typeface="Calibri"/>
                          <a:sym typeface="Calibri"/>
                        </a:rPr>
                      </a:br>
                      <a:endParaRPr sz="1800" u="none" strike="noStrike" cap="none">
                        <a:latin typeface="Calibri"/>
                        <a:ea typeface="Calibri"/>
                        <a:cs typeface="Calibri"/>
                        <a:sym typeface="Calibri"/>
                      </a:endParaRPr>
                    </a:p>
                  </a:txBody>
                  <a:tcPr marL="63500" marR="63500" marT="63500" marB="63500"/>
                </a:tc>
                <a:tc>
                  <a:txBody>
                    <a:bodyPr/>
                    <a:lstStyle/>
                    <a:p>
                      <a:pPr marL="0" marR="0" lvl="0" indent="0" algn="l" rtl="0">
                        <a:spcBef>
                          <a:spcPts val="0"/>
                        </a:spcBef>
                        <a:spcAft>
                          <a:spcPts val="0"/>
                        </a:spcAft>
                        <a:buNone/>
                      </a:pPr>
                      <a:r>
                        <a:rPr lang="en-US" sz="1800" b="0" i="1" u="none" strike="noStrike" cap="none">
                          <a:solidFill>
                            <a:srgbClr val="000000"/>
                          </a:solidFill>
                          <a:latin typeface="Calibri"/>
                          <a:ea typeface="Calibri"/>
                          <a:cs typeface="Calibri"/>
                          <a:sym typeface="Calibri"/>
                        </a:rPr>
                        <a:t>Journal of King Saud University-Computer and Information Sciences</a:t>
                      </a:r>
                      <a:r>
                        <a:rPr lang="en-US" sz="1800" b="0" i="0" u="none" strike="noStrike" cap="none">
                          <a:solidFill>
                            <a:srgbClr val="000000"/>
                          </a:solidFill>
                          <a:latin typeface="Calibri"/>
                          <a:ea typeface="Calibri"/>
                          <a:cs typeface="Calibri"/>
                          <a:sym typeface="Calibri"/>
                        </a:rPr>
                        <a:t> (2021).</a:t>
                      </a:r>
                      <a:endParaRPr sz="1800" u="none" strike="noStrike" cap="none">
                        <a:latin typeface="Calibri"/>
                        <a:ea typeface="Calibri"/>
                        <a:cs typeface="Calibri"/>
                        <a:sym typeface="Calibri"/>
                      </a:endParaRPr>
                    </a:p>
                    <a:p>
                      <a:pPr marL="0" marR="0" lvl="0" indent="0" algn="l" rtl="0">
                        <a:spcBef>
                          <a:spcPts val="800"/>
                        </a:spcBef>
                        <a:spcAft>
                          <a:spcPts val="0"/>
                        </a:spcAft>
                        <a:buNone/>
                      </a:pPr>
                      <a:r>
                        <a:rPr lang="en-US" sz="1800" b="0" i="0" u="none" strike="noStrike" cap="none">
                          <a:solidFill>
                            <a:srgbClr val="222222"/>
                          </a:solidFill>
                          <a:latin typeface="Calibri"/>
                          <a:ea typeface="Calibri"/>
                          <a:cs typeface="Calibri"/>
                          <a:sym typeface="Calibri"/>
                        </a:rPr>
                        <a:t>- Elsevier</a:t>
                      </a:r>
                      <a:endParaRPr sz="1800" u="none" strike="noStrike" cap="none">
                        <a:latin typeface="Calibri"/>
                        <a:ea typeface="Calibri"/>
                        <a:cs typeface="Calibri"/>
                        <a:sym typeface="Calibri"/>
                      </a:endParaRPr>
                    </a:p>
                  </a:txBody>
                  <a:tcPr marL="63500" marR="63500" marT="63500" marB="63500"/>
                </a:tc>
                <a:tc>
                  <a:txBody>
                    <a:bodyPr/>
                    <a:lstStyle/>
                    <a:p>
                      <a:pPr marL="0" marR="0" lvl="0" indent="0" algn="l" rtl="0">
                        <a:spcBef>
                          <a:spcPts val="0"/>
                        </a:spcBef>
                        <a:spcAft>
                          <a:spcPts val="0"/>
                        </a:spcAft>
                        <a:buNone/>
                      </a:pPr>
                      <a:r>
                        <a:rPr lang="en-US" sz="1800" b="1" i="0" u="none" strike="noStrike" cap="none">
                          <a:solidFill>
                            <a:schemeClr val="dk1"/>
                          </a:solidFill>
                          <a:latin typeface="Calibri"/>
                          <a:ea typeface="Calibri"/>
                          <a:cs typeface="Calibri"/>
                          <a:sym typeface="Calibri"/>
                        </a:rPr>
                        <a:t>DESCRIPTION:</a:t>
                      </a:r>
                      <a:endParaRPr sz="1800" b="1"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0" i="0" u="none" strike="noStrike" cap="none">
                          <a:solidFill>
                            <a:srgbClr val="222222"/>
                          </a:solidFill>
                          <a:latin typeface="Calibri"/>
                          <a:ea typeface="Calibri"/>
                          <a:cs typeface="Calibri"/>
                          <a:sym typeface="Calibri"/>
                        </a:rPr>
                        <a:t>to predict apple yield in orchards.</a:t>
                      </a:r>
                      <a:endParaRPr sz="1800" u="none" strike="noStrike" cap="none">
                        <a:latin typeface="Calibri"/>
                        <a:ea typeface="Calibri"/>
                        <a:cs typeface="Calibri"/>
                        <a:sym typeface="Calibri"/>
                      </a:endParaRPr>
                    </a:p>
                    <a:p>
                      <a:pPr marL="0" marR="0" lvl="0" indent="0" algn="l" rtl="0">
                        <a:spcBef>
                          <a:spcPts val="0"/>
                        </a:spcBef>
                        <a:spcAft>
                          <a:spcPts val="0"/>
                        </a:spcAft>
                        <a:buNone/>
                      </a:pPr>
                      <a:br>
                        <a:rPr lang="en-US" sz="1800" u="none" strike="noStrike" cap="none">
                          <a:latin typeface="Calibri"/>
                          <a:ea typeface="Calibri"/>
                          <a:cs typeface="Calibri"/>
                          <a:sym typeface="Calibri"/>
                        </a:rPr>
                      </a:br>
                      <a:r>
                        <a:rPr lang="en-US" sz="1800" b="1" i="0" u="none" strike="noStrike" cap="none">
                          <a:solidFill>
                            <a:srgbClr val="222222"/>
                          </a:solidFill>
                          <a:latin typeface="Calibri"/>
                          <a:ea typeface="Calibri"/>
                          <a:cs typeface="Calibri"/>
                          <a:sym typeface="Calibri"/>
                        </a:rPr>
                        <a:t>FEATURES CONSIDERED</a:t>
                      </a:r>
                      <a:r>
                        <a:rPr lang="en-US" sz="1800" b="0" i="0" u="none" strike="noStrike" cap="none">
                          <a:solidFill>
                            <a:srgbClr val="222222"/>
                          </a:solidFill>
                          <a:latin typeface="Calibri"/>
                          <a:ea typeface="Calibri"/>
                          <a:cs typeface="Calibri"/>
                          <a:sym typeface="Calibri"/>
                        </a:rPr>
                        <a:t>:</a:t>
                      </a:r>
                      <a:endParaRPr sz="1800" u="none" strike="noStrike" cap="none">
                        <a:latin typeface="Calibri"/>
                        <a:ea typeface="Calibri"/>
                        <a:cs typeface="Calibri"/>
                        <a:sym typeface="Calibri"/>
                      </a:endParaRPr>
                    </a:p>
                    <a:p>
                      <a:pPr marL="0" marR="0" lvl="0" indent="0" algn="l" rtl="0">
                        <a:spcBef>
                          <a:spcPts val="0"/>
                        </a:spcBef>
                        <a:spcAft>
                          <a:spcPts val="0"/>
                        </a:spcAft>
                        <a:buNone/>
                      </a:pPr>
                      <a:r>
                        <a:rPr lang="en-US" sz="1800" b="0" i="0" u="none" strike="noStrike" cap="none">
                          <a:solidFill>
                            <a:srgbClr val="222222"/>
                          </a:solidFill>
                          <a:latin typeface="Calibri"/>
                          <a:ea typeface="Calibri"/>
                          <a:cs typeface="Calibri"/>
                          <a:sym typeface="Calibri"/>
                        </a:rPr>
                        <a:t>PH, Phosphorous, Potassium, Nitrogen and organic carbon.</a:t>
                      </a:r>
                      <a:endParaRPr sz="1800" u="none" strike="noStrike" cap="none">
                        <a:latin typeface="Calibri"/>
                        <a:ea typeface="Calibri"/>
                        <a:cs typeface="Calibri"/>
                        <a:sym typeface="Calibri"/>
                      </a:endParaRPr>
                    </a:p>
                  </a:txBody>
                  <a:tcPr marL="63500" marR="63500" marT="63500" marB="63500"/>
                </a:tc>
                <a:tc>
                  <a:txBody>
                    <a:bodyPr/>
                    <a:lstStyle/>
                    <a:p>
                      <a:pPr marL="0" marR="0" lvl="0" indent="0" algn="l" rtl="0">
                        <a:spcBef>
                          <a:spcPts val="0"/>
                        </a:spcBef>
                        <a:spcAft>
                          <a:spcPts val="0"/>
                        </a:spcAft>
                        <a:buNone/>
                      </a:pPr>
                      <a:r>
                        <a:rPr lang="en-US" sz="1800" b="0" i="0" u="none" strike="noStrike" cap="none">
                          <a:solidFill>
                            <a:srgbClr val="2E2E2E"/>
                          </a:solidFill>
                          <a:latin typeface="Calibri"/>
                          <a:ea typeface="Calibri"/>
                          <a:cs typeface="Calibri"/>
                          <a:sym typeface="Calibri"/>
                        </a:rPr>
                        <a:t>Linear regression</a:t>
                      </a:r>
                      <a:endParaRPr sz="1800" u="none" strike="noStrike" cap="none">
                        <a:latin typeface="Calibri"/>
                        <a:ea typeface="Calibri"/>
                        <a:cs typeface="Calibri"/>
                        <a:sym typeface="Calibri"/>
                      </a:endParaRPr>
                    </a:p>
                  </a:txBody>
                  <a:tcPr marL="63500" marR="63500" marT="63500" marB="63500"/>
                </a:tc>
                <a:tc>
                  <a:txBody>
                    <a:bodyPr/>
                    <a:lstStyle/>
                    <a:p>
                      <a:pPr marL="0" marR="0" lvl="0" indent="0" algn="l" rtl="0">
                        <a:spcBef>
                          <a:spcPts val="0"/>
                        </a:spcBef>
                        <a:spcAft>
                          <a:spcPts val="0"/>
                        </a:spcAft>
                        <a:buNone/>
                      </a:pPr>
                      <a:r>
                        <a:rPr lang="en-US" sz="1800" b="0" i="0" u="none" strike="noStrike" cap="none">
                          <a:solidFill>
                            <a:srgbClr val="222222"/>
                          </a:solidFill>
                          <a:latin typeface="Calibri"/>
                          <a:ea typeface="Calibri"/>
                          <a:cs typeface="Calibri"/>
                          <a:sym typeface="Calibri"/>
                        </a:rPr>
                        <a:t>less parameters are considered</a:t>
                      </a:r>
                      <a:endParaRPr sz="1800" u="none" strike="noStrike" cap="none">
                        <a:latin typeface="Calibri"/>
                        <a:ea typeface="Calibri"/>
                        <a:cs typeface="Calibri"/>
                        <a:sym typeface="Calibri"/>
                      </a:endParaRPr>
                    </a:p>
                  </a:txBody>
                  <a:tcPr marL="63500" marR="63500" marT="63500" marB="63500"/>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graphicFrame>
        <p:nvGraphicFramePr>
          <p:cNvPr id="116" name="Google Shape;116;p7"/>
          <p:cNvGraphicFramePr/>
          <p:nvPr/>
        </p:nvGraphicFramePr>
        <p:xfrm>
          <a:off x="892791" y="1320658"/>
          <a:ext cx="10515575" cy="3271520"/>
        </p:xfrm>
        <a:graphic>
          <a:graphicData uri="http://schemas.openxmlformats.org/drawingml/2006/table">
            <a:tbl>
              <a:tblPr firstRow="1" bandRow="1">
                <a:noFill/>
                <a:tableStyleId>{828BCFA1-5039-4030-9B5E-EDF305C48DFA}</a:tableStyleId>
              </a:tblPr>
              <a:tblGrid>
                <a:gridCol w="703225">
                  <a:extLst>
                    <a:ext uri="{9D8B030D-6E8A-4147-A177-3AD203B41FA5}">
                      <a16:colId xmlns:a16="http://schemas.microsoft.com/office/drawing/2014/main" val="20000"/>
                    </a:ext>
                  </a:extLst>
                </a:gridCol>
                <a:gridCol w="2194550">
                  <a:extLst>
                    <a:ext uri="{9D8B030D-6E8A-4147-A177-3AD203B41FA5}">
                      <a16:colId xmlns:a16="http://schemas.microsoft.com/office/drawing/2014/main" val="20001"/>
                    </a:ext>
                  </a:extLst>
                </a:gridCol>
                <a:gridCol w="1711225">
                  <a:extLst>
                    <a:ext uri="{9D8B030D-6E8A-4147-A177-3AD203B41FA5}">
                      <a16:colId xmlns:a16="http://schemas.microsoft.com/office/drawing/2014/main" val="20002"/>
                    </a:ext>
                  </a:extLst>
                </a:gridCol>
                <a:gridCol w="2599500">
                  <a:extLst>
                    <a:ext uri="{9D8B030D-6E8A-4147-A177-3AD203B41FA5}">
                      <a16:colId xmlns:a16="http://schemas.microsoft.com/office/drawing/2014/main" val="20003"/>
                    </a:ext>
                  </a:extLst>
                </a:gridCol>
                <a:gridCol w="1554475">
                  <a:extLst>
                    <a:ext uri="{9D8B030D-6E8A-4147-A177-3AD203B41FA5}">
                      <a16:colId xmlns:a16="http://schemas.microsoft.com/office/drawing/2014/main" val="20004"/>
                    </a:ext>
                  </a:extLst>
                </a:gridCol>
                <a:gridCol w="1752600">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n-US" sz="1800" u="none" strike="noStrike" cap="none"/>
                        <a:t>S.No</a:t>
                      </a:r>
                      <a:endParaRPr sz="1800" u="none" strike="noStrike" cap="none">
                        <a:latin typeface="Calibri"/>
                        <a:ea typeface="Calibri"/>
                        <a:cs typeface="Calibri"/>
                        <a:sym typeface="Calibri"/>
                      </a:endParaRPr>
                    </a:p>
                  </a:txBody>
                  <a:tcPr marL="63500" marR="63500" marT="63500" marB="63500"/>
                </a:tc>
                <a:tc>
                  <a:txBody>
                    <a:bodyPr/>
                    <a:lstStyle/>
                    <a:p>
                      <a:pPr marL="0" marR="0" lvl="0" indent="0" algn="ctr" rtl="0">
                        <a:spcBef>
                          <a:spcPts val="0"/>
                        </a:spcBef>
                        <a:spcAft>
                          <a:spcPts val="0"/>
                        </a:spcAft>
                        <a:buNone/>
                      </a:pPr>
                      <a:r>
                        <a:rPr lang="en-US" sz="1800" u="none" strike="noStrike" cap="none"/>
                        <a:t>Paper</a:t>
                      </a:r>
                      <a:endParaRPr sz="1800" u="none" strike="noStrike" cap="none">
                        <a:latin typeface="Calibri"/>
                        <a:ea typeface="Calibri"/>
                        <a:cs typeface="Calibri"/>
                        <a:sym typeface="Calibri"/>
                      </a:endParaRPr>
                    </a:p>
                  </a:txBody>
                  <a:tcPr marL="63500" marR="63500" marT="63500" marB="63500"/>
                </a:tc>
                <a:tc>
                  <a:txBody>
                    <a:bodyPr/>
                    <a:lstStyle/>
                    <a:p>
                      <a:pPr marL="0" marR="0" lvl="0" indent="0" algn="ctr" rtl="0">
                        <a:spcBef>
                          <a:spcPts val="0"/>
                        </a:spcBef>
                        <a:spcAft>
                          <a:spcPts val="0"/>
                        </a:spcAft>
                        <a:buNone/>
                      </a:pPr>
                      <a:r>
                        <a:rPr lang="en-US" sz="1800" u="none" strike="noStrike" cap="none"/>
                        <a:t>Journal</a:t>
                      </a:r>
                      <a:endParaRPr sz="1800" u="none" strike="noStrike" cap="none">
                        <a:latin typeface="Calibri"/>
                        <a:ea typeface="Calibri"/>
                        <a:cs typeface="Calibri"/>
                        <a:sym typeface="Calibri"/>
                      </a:endParaRPr>
                    </a:p>
                  </a:txBody>
                  <a:tcPr marL="63500" marR="63500" marT="63500" marB="63500"/>
                </a:tc>
                <a:tc>
                  <a:txBody>
                    <a:bodyPr/>
                    <a:lstStyle/>
                    <a:p>
                      <a:pPr marL="0" marR="0" lvl="0" indent="0" algn="ctr" rtl="0">
                        <a:spcBef>
                          <a:spcPts val="0"/>
                        </a:spcBef>
                        <a:spcAft>
                          <a:spcPts val="0"/>
                        </a:spcAft>
                        <a:buNone/>
                      </a:pPr>
                      <a:r>
                        <a:rPr lang="en-US" sz="1800" u="none" strike="noStrike" cap="none"/>
                        <a:t>Inference</a:t>
                      </a:r>
                      <a:endParaRPr sz="1800" u="none" strike="noStrike" cap="none">
                        <a:latin typeface="Calibri"/>
                        <a:ea typeface="Calibri"/>
                        <a:cs typeface="Calibri"/>
                        <a:sym typeface="Calibri"/>
                      </a:endParaRPr>
                    </a:p>
                  </a:txBody>
                  <a:tcPr marL="63500" marR="63500" marT="63500" marB="63500"/>
                </a:tc>
                <a:tc>
                  <a:txBody>
                    <a:bodyPr/>
                    <a:lstStyle/>
                    <a:p>
                      <a:pPr marL="0" marR="0" lvl="0" indent="0" algn="ctr" rtl="0">
                        <a:spcBef>
                          <a:spcPts val="0"/>
                        </a:spcBef>
                        <a:spcAft>
                          <a:spcPts val="0"/>
                        </a:spcAft>
                        <a:buNone/>
                      </a:pPr>
                      <a:r>
                        <a:rPr lang="en-US" sz="1800" u="none" strike="noStrike" cap="none"/>
                        <a:t>Methodology</a:t>
                      </a:r>
                      <a:endParaRPr sz="1800" u="none" strike="noStrike" cap="none">
                        <a:latin typeface="Calibri"/>
                        <a:ea typeface="Calibri"/>
                        <a:cs typeface="Calibri"/>
                        <a:sym typeface="Calibri"/>
                      </a:endParaRPr>
                    </a:p>
                  </a:txBody>
                  <a:tcPr marL="63500" marR="63500" marT="63500" marB="63500"/>
                </a:tc>
                <a:tc>
                  <a:txBody>
                    <a:bodyPr/>
                    <a:lstStyle/>
                    <a:p>
                      <a:pPr marL="0" marR="0" lvl="0" indent="0" algn="ctr" rtl="0">
                        <a:spcBef>
                          <a:spcPts val="0"/>
                        </a:spcBef>
                        <a:spcAft>
                          <a:spcPts val="0"/>
                        </a:spcAft>
                        <a:buNone/>
                      </a:pPr>
                      <a:r>
                        <a:rPr lang="en-US" sz="1800" u="none" strike="noStrike" cap="none"/>
                        <a:t>Issues</a:t>
                      </a:r>
                      <a:endParaRPr sz="1800" u="none" strike="noStrike" cap="none">
                        <a:latin typeface="Calibri"/>
                        <a:ea typeface="Calibri"/>
                        <a:cs typeface="Calibri"/>
                        <a:sym typeface="Calibri"/>
                      </a:endParaRPr>
                    </a:p>
                  </a:txBody>
                  <a:tcPr marL="63500" marR="63500" marT="63500" marB="63500"/>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b="0" i="0" u="none" strike="noStrike" cap="none">
                          <a:solidFill>
                            <a:srgbClr val="222222"/>
                          </a:solidFill>
                          <a:latin typeface="Calibri"/>
                          <a:ea typeface="Calibri"/>
                          <a:cs typeface="Calibri"/>
                          <a:sym typeface="Calibri"/>
                        </a:rPr>
                        <a:t>[4]</a:t>
                      </a:r>
                      <a:endParaRPr sz="1800" u="none" strike="noStrike" cap="none">
                        <a:latin typeface="Calibri"/>
                        <a:ea typeface="Calibri"/>
                        <a:cs typeface="Calibri"/>
                        <a:sym typeface="Calibri"/>
                      </a:endParaRPr>
                    </a:p>
                  </a:txBody>
                  <a:tcPr marL="63500" marR="63500" marT="63500" marB="63500"/>
                </a:tc>
                <a:tc>
                  <a:txBody>
                    <a:bodyPr/>
                    <a:lstStyle/>
                    <a:p>
                      <a:pPr marL="0" marR="0" lvl="0" indent="0" algn="l" rtl="0">
                        <a:spcBef>
                          <a:spcPts val="0"/>
                        </a:spcBef>
                        <a:spcAft>
                          <a:spcPts val="0"/>
                        </a:spcAft>
                        <a:buNone/>
                      </a:pPr>
                      <a:r>
                        <a:rPr lang="en-US" sz="1800" b="0" i="0" u="none" strike="noStrike" cap="none">
                          <a:solidFill>
                            <a:srgbClr val="000000"/>
                          </a:solidFill>
                          <a:latin typeface="Calibri"/>
                          <a:ea typeface="Calibri"/>
                          <a:cs typeface="Calibri"/>
                          <a:sym typeface="Calibri"/>
                        </a:rPr>
                        <a:t>Prediction of Land Suitability for Crop Cultivation Based on Soil and Environmental Characteristics Using Modified Recursive Feature Elimination Technique With Various Classifier</a:t>
                      </a:r>
                      <a:endParaRPr sz="1800" u="none" strike="noStrike" cap="none">
                        <a:latin typeface="Calibri"/>
                        <a:ea typeface="Calibri"/>
                        <a:cs typeface="Calibri"/>
                        <a:sym typeface="Calibri"/>
                      </a:endParaRPr>
                    </a:p>
                  </a:txBody>
                  <a:tcPr marL="63500" marR="63500" marT="63500" marB="63500"/>
                </a:tc>
                <a:tc>
                  <a:txBody>
                    <a:bodyPr/>
                    <a:lstStyle/>
                    <a:p>
                      <a:pPr marL="0" marR="0" lvl="0" indent="0" algn="l" rtl="0">
                        <a:spcBef>
                          <a:spcPts val="0"/>
                        </a:spcBef>
                        <a:spcAft>
                          <a:spcPts val="0"/>
                        </a:spcAft>
                        <a:buNone/>
                      </a:pPr>
                      <a:r>
                        <a:rPr lang="en-US" sz="1800" b="0" i="1" u="none" strike="noStrike" cap="none">
                          <a:solidFill>
                            <a:srgbClr val="000000"/>
                          </a:solidFill>
                          <a:latin typeface="Calibri"/>
                          <a:ea typeface="Calibri"/>
                          <a:cs typeface="Calibri"/>
                          <a:sym typeface="Calibri"/>
                        </a:rPr>
                        <a:t>IEEE Transactions on Computational Social Systems</a:t>
                      </a:r>
                      <a:r>
                        <a:rPr lang="en-US" sz="1800" b="0" i="0" u="none" strike="noStrike" cap="none">
                          <a:solidFill>
                            <a:srgbClr val="000000"/>
                          </a:solidFill>
                          <a:latin typeface="Calibri"/>
                          <a:ea typeface="Calibri"/>
                          <a:cs typeface="Calibri"/>
                          <a:sym typeface="Calibri"/>
                        </a:rPr>
                        <a:t> (2021).</a:t>
                      </a:r>
                      <a:endParaRPr sz="1800" u="none" strike="noStrike" cap="none">
                        <a:latin typeface="Calibri"/>
                        <a:ea typeface="Calibri"/>
                        <a:cs typeface="Calibri"/>
                        <a:sym typeface="Calibri"/>
                      </a:endParaRPr>
                    </a:p>
                  </a:txBody>
                  <a:tcPr marL="63500" marR="63500" marT="63500" marB="63500"/>
                </a:tc>
                <a:tc>
                  <a:txBody>
                    <a:bodyPr/>
                    <a:lstStyle/>
                    <a:p>
                      <a:pPr marL="0" marR="0" lvl="0" indent="0" algn="l" rtl="0">
                        <a:spcBef>
                          <a:spcPts val="0"/>
                        </a:spcBef>
                        <a:spcAft>
                          <a:spcPts val="0"/>
                        </a:spcAft>
                        <a:buNone/>
                      </a:pPr>
                      <a:r>
                        <a:rPr lang="en-US" sz="1800" b="1" i="0" u="none" strike="noStrike" cap="none">
                          <a:solidFill>
                            <a:srgbClr val="222222"/>
                          </a:solidFill>
                          <a:latin typeface="Calibri"/>
                          <a:ea typeface="Calibri"/>
                          <a:cs typeface="Calibri"/>
                          <a:sym typeface="Calibri"/>
                        </a:rPr>
                        <a:t>DESCRIPTION:</a:t>
                      </a:r>
                      <a:endParaRPr sz="1800" b="1" u="none" strike="noStrike" cap="none">
                        <a:latin typeface="Calibri"/>
                        <a:ea typeface="Calibri"/>
                        <a:cs typeface="Calibri"/>
                        <a:sym typeface="Calibri"/>
                      </a:endParaRPr>
                    </a:p>
                    <a:p>
                      <a:pPr marL="0" marR="0" lvl="0" indent="0" algn="l" rtl="0">
                        <a:spcBef>
                          <a:spcPts val="0"/>
                        </a:spcBef>
                        <a:spcAft>
                          <a:spcPts val="0"/>
                        </a:spcAft>
                        <a:buNone/>
                      </a:pPr>
                      <a:r>
                        <a:rPr lang="en-US" sz="1800" b="0" i="0" u="none" strike="noStrike" cap="none">
                          <a:solidFill>
                            <a:srgbClr val="222222"/>
                          </a:solidFill>
                          <a:latin typeface="Calibri"/>
                          <a:ea typeface="Calibri"/>
                          <a:cs typeface="Calibri"/>
                          <a:sym typeface="Calibri"/>
                        </a:rPr>
                        <a:t>recursive feature elimination</a:t>
                      </a:r>
                      <a:r>
                        <a:rPr lang="en-US" sz="1800" b="0" i="0" u="none" strike="noStrike" cap="none">
                          <a:solidFill>
                            <a:schemeClr val="dk1"/>
                          </a:solidFill>
                          <a:latin typeface="Calibri"/>
                          <a:ea typeface="Calibri"/>
                          <a:cs typeface="Calibri"/>
                          <a:sym typeface="Calibri"/>
                        </a:rPr>
                        <a:t> </a:t>
                      </a:r>
                      <a:r>
                        <a:rPr lang="en-US" sz="1800" b="0" i="0" u="none" strike="noStrike" cap="none">
                          <a:solidFill>
                            <a:srgbClr val="222222"/>
                          </a:solidFill>
                          <a:latin typeface="Calibri"/>
                          <a:ea typeface="Calibri"/>
                          <a:cs typeface="Calibri"/>
                          <a:sym typeface="Calibri"/>
                        </a:rPr>
                        <a:t>is used to select appropriate features from a data set for crop</a:t>
                      </a:r>
                      <a:r>
                        <a:rPr lang="en-US" sz="1800" b="0" i="0" u="none" strike="noStrike" cap="none">
                          <a:solidFill>
                            <a:schemeClr val="dk1"/>
                          </a:solidFill>
                          <a:latin typeface="Calibri"/>
                          <a:ea typeface="Calibri"/>
                          <a:cs typeface="Calibri"/>
                          <a:sym typeface="Calibri"/>
                        </a:rPr>
                        <a:t> </a:t>
                      </a:r>
                      <a:r>
                        <a:rPr lang="en-US" sz="1800" b="0" i="0" u="none" strike="noStrike" cap="none">
                          <a:solidFill>
                            <a:srgbClr val="222222"/>
                          </a:solidFill>
                          <a:latin typeface="Calibri"/>
                          <a:ea typeface="Calibri"/>
                          <a:cs typeface="Calibri"/>
                          <a:sym typeface="Calibri"/>
                        </a:rPr>
                        <a:t>prediction.</a:t>
                      </a:r>
                      <a:endParaRPr sz="1800" u="none" strike="noStrike" cap="none">
                        <a:latin typeface="Calibri"/>
                        <a:ea typeface="Calibri"/>
                        <a:cs typeface="Calibri"/>
                        <a:sym typeface="Calibri"/>
                      </a:endParaRPr>
                    </a:p>
                    <a:p>
                      <a:pPr marL="0" marR="0" lvl="0" indent="0" algn="l" rtl="0">
                        <a:spcBef>
                          <a:spcPts val="0"/>
                        </a:spcBef>
                        <a:spcAft>
                          <a:spcPts val="0"/>
                        </a:spcAft>
                        <a:buNone/>
                      </a:pPr>
                      <a:br>
                        <a:rPr lang="en-US" sz="1800" u="none" strike="noStrike" cap="none">
                          <a:latin typeface="Calibri"/>
                          <a:ea typeface="Calibri"/>
                          <a:cs typeface="Calibri"/>
                          <a:sym typeface="Calibri"/>
                        </a:rPr>
                      </a:br>
                      <a:r>
                        <a:rPr lang="en-US" sz="1800" b="1" i="0" u="none" strike="noStrike" cap="none">
                          <a:solidFill>
                            <a:srgbClr val="222222"/>
                          </a:solidFill>
                          <a:latin typeface="Calibri"/>
                          <a:ea typeface="Calibri"/>
                          <a:cs typeface="Calibri"/>
                          <a:sym typeface="Calibri"/>
                        </a:rPr>
                        <a:t>FEATURES CONSIDERED:</a:t>
                      </a:r>
                      <a:endParaRPr sz="1800" b="1" u="none" strike="noStrike" cap="none">
                        <a:latin typeface="Calibri"/>
                        <a:ea typeface="Calibri"/>
                        <a:cs typeface="Calibri"/>
                        <a:sym typeface="Calibri"/>
                      </a:endParaRPr>
                    </a:p>
                    <a:p>
                      <a:pPr marL="0" marR="0" lvl="0" indent="0" algn="l" rtl="0">
                        <a:spcBef>
                          <a:spcPts val="0"/>
                        </a:spcBef>
                        <a:spcAft>
                          <a:spcPts val="0"/>
                        </a:spcAft>
                        <a:buNone/>
                      </a:pPr>
                      <a:r>
                        <a:rPr lang="en-US" sz="1800" b="0" i="0" u="none" strike="noStrike" cap="none">
                          <a:solidFill>
                            <a:srgbClr val="222222"/>
                          </a:solidFill>
                          <a:latin typeface="Calibri"/>
                          <a:ea typeface="Calibri"/>
                          <a:cs typeface="Calibri"/>
                          <a:sym typeface="Calibri"/>
                        </a:rPr>
                        <a:t>soil characteristics and environmental factors</a:t>
                      </a:r>
                      <a:endParaRPr sz="1800" u="none" strike="noStrike" cap="none">
                        <a:latin typeface="Calibri"/>
                        <a:ea typeface="Calibri"/>
                        <a:cs typeface="Calibri"/>
                        <a:sym typeface="Calibri"/>
                      </a:endParaRPr>
                    </a:p>
                  </a:txBody>
                  <a:tcPr marL="63500" marR="63500" marT="63500" marB="63500"/>
                </a:tc>
                <a:tc>
                  <a:txBody>
                    <a:bodyPr/>
                    <a:lstStyle/>
                    <a:p>
                      <a:pPr marL="0" marR="0" lvl="0" indent="0" algn="l" rtl="0">
                        <a:spcBef>
                          <a:spcPts val="0"/>
                        </a:spcBef>
                        <a:spcAft>
                          <a:spcPts val="0"/>
                        </a:spcAft>
                        <a:buNone/>
                      </a:pPr>
                      <a:r>
                        <a:rPr lang="en-US" sz="1800" b="0" i="0" u="none" strike="noStrike" cap="none">
                          <a:solidFill>
                            <a:srgbClr val="2E2E2E"/>
                          </a:solidFill>
                          <a:latin typeface="Calibri"/>
                          <a:ea typeface="Calibri"/>
                          <a:cs typeface="Calibri"/>
                          <a:sym typeface="Calibri"/>
                        </a:rPr>
                        <a:t>Bagging</a:t>
                      </a:r>
                      <a:endParaRPr sz="1800" u="none" strike="noStrike" cap="none">
                        <a:latin typeface="Calibri"/>
                        <a:ea typeface="Calibri"/>
                        <a:cs typeface="Calibri"/>
                        <a:sym typeface="Calibri"/>
                      </a:endParaRPr>
                    </a:p>
                  </a:txBody>
                  <a:tcPr marL="63500" marR="63500" marT="63500" marB="63500"/>
                </a:tc>
                <a:tc>
                  <a:txBody>
                    <a:bodyPr/>
                    <a:lstStyle/>
                    <a:p>
                      <a:pPr marL="0" marR="0" lvl="0" indent="0" algn="l" rtl="0">
                        <a:spcBef>
                          <a:spcPts val="0"/>
                        </a:spcBef>
                        <a:spcAft>
                          <a:spcPts val="0"/>
                        </a:spcAft>
                        <a:buNone/>
                      </a:pPr>
                      <a:r>
                        <a:rPr lang="en-US" sz="1800" b="0" i="0" u="none" strike="noStrike" cap="none">
                          <a:solidFill>
                            <a:srgbClr val="222222"/>
                          </a:solidFill>
                          <a:latin typeface="Calibri"/>
                          <a:ea typeface="Calibri"/>
                          <a:cs typeface="Calibri"/>
                          <a:sym typeface="Calibri"/>
                        </a:rPr>
                        <a:t>suitable for smaller dataset</a:t>
                      </a:r>
                      <a:endParaRPr sz="1800" u="none" strike="noStrike" cap="none">
                        <a:latin typeface="Calibri"/>
                        <a:ea typeface="Calibri"/>
                        <a:cs typeface="Calibri"/>
                        <a:sym typeface="Calibri"/>
                      </a:endParaRPr>
                    </a:p>
                  </a:txBody>
                  <a:tcPr marL="63500" marR="63500" marT="63500" marB="63500"/>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graphicFrame>
        <p:nvGraphicFramePr>
          <p:cNvPr id="121" name="Google Shape;121;p8"/>
          <p:cNvGraphicFramePr/>
          <p:nvPr/>
        </p:nvGraphicFramePr>
        <p:xfrm>
          <a:off x="838200" y="1184180"/>
          <a:ext cx="10515600" cy="3271520"/>
        </p:xfrm>
        <a:graphic>
          <a:graphicData uri="http://schemas.openxmlformats.org/drawingml/2006/table">
            <a:tbl>
              <a:tblPr firstRow="1" bandRow="1">
                <a:noFill/>
                <a:tableStyleId>{828BCFA1-5039-4030-9B5E-EDF305C48DFA}</a:tableStyleId>
              </a:tblPr>
              <a:tblGrid>
                <a:gridCol w="703225">
                  <a:extLst>
                    <a:ext uri="{9D8B030D-6E8A-4147-A177-3AD203B41FA5}">
                      <a16:colId xmlns:a16="http://schemas.microsoft.com/office/drawing/2014/main" val="20000"/>
                    </a:ext>
                  </a:extLst>
                </a:gridCol>
                <a:gridCol w="2011675">
                  <a:extLst>
                    <a:ext uri="{9D8B030D-6E8A-4147-A177-3AD203B41FA5}">
                      <a16:colId xmlns:a16="http://schemas.microsoft.com/office/drawing/2014/main" val="20001"/>
                    </a:ext>
                  </a:extLst>
                </a:gridCol>
                <a:gridCol w="1894125">
                  <a:extLst>
                    <a:ext uri="{9D8B030D-6E8A-4147-A177-3AD203B41FA5}">
                      <a16:colId xmlns:a16="http://schemas.microsoft.com/office/drawing/2014/main" val="20002"/>
                    </a:ext>
                  </a:extLst>
                </a:gridCol>
                <a:gridCol w="2599500">
                  <a:extLst>
                    <a:ext uri="{9D8B030D-6E8A-4147-A177-3AD203B41FA5}">
                      <a16:colId xmlns:a16="http://schemas.microsoft.com/office/drawing/2014/main" val="20003"/>
                    </a:ext>
                  </a:extLst>
                </a:gridCol>
                <a:gridCol w="1554475">
                  <a:extLst>
                    <a:ext uri="{9D8B030D-6E8A-4147-A177-3AD203B41FA5}">
                      <a16:colId xmlns:a16="http://schemas.microsoft.com/office/drawing/2014/main" val="20004"/>
                    </a:ext>
                  </a:extLst>
                </a:gridCol>
                <a:gridCol w="1752600">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n-US" sz="1800" u="none" strike="noStrike" cap="none"/>
                        <a:t>S.No</a:t>
                      </a:r>
                      <a:endParaRPr sz="1800" u="none" strike="noStrike" cap="none">
                        <a:latin typeface="Calibri"/>
                        <a:ea typeface="Calibri"/>
                        <a:cs typeface="Calibri"/>
                        <a:sym typeface="Calibri"/>
                      </a:endParaRPr>
                    </a:p>
                  </a:txBody>
                  <a:tcPr marL="63500" marR="63500" marT="63500" marB="63500"/>
                </a:tc>
                <a:tc>
                  <a:txBody>
                    <a:bodyPr/>
                    <a:lstStyle/>
                    <a:p>
                      <a:pPr marL="0" marR="0" lvl="0" indent="0" algn="ctr" rtl="0">
                        <a:spcBef>
                          <a:spcPts val="0"/>
                        </a:spcBef>
                        <a:spcAft>
                          <a:spcPts val="0"/>
                        </a:spcAft>
                        <a:buNone/>
                      </a:pPr>
                      <a:r>
                        <a:rPr lang="en-US" sz="1800" u="none" strike="noStrike" cap="none"/>
                        <a:t>Paper</a:t>
                      </a:r>
                      <a:endParaRPr sz="1800" u="none" strike="noStrike" cap="none">
                        <a:latin typeface="Calibri"/>
                        <a:ea typeface="Calibri"/>
                        <a:cs typeface="Calibri"/>
                        <a:sym typeface="Calibri"/>
                      </a:endParaRPr>
                    </a:p>
                  </a:txBody>
                  <a:tcPr marL="63500" marR="63500" marT="63500" marB="63500"/>
                </a:tc>
                <a:tc>
                  <a:txBody>
                    <a:bodyPr/>
                    <a:lstStyle/>
                    <a:p>
                      <a:pPr marL="0" marR="0" lvl="0" indent="0" algn="ctr" rtl="0">
                        <a:spcBef>
                          <a:spcPts val="0"/>
                        </a:spcBef>
                        <a:spcAft>
                          <a:spcPts val="0"/>
                        </a:spcAft>
                        <a:buNone/>
                      </a:pPr>
                      <a:r>
                        <a:rPr lang="en-US" sz="1800" u="none" strike="noStrike" cap="none"/>
                        <a:t>Journal</a:t>
                      </a:r>
                      <a:endParaRPr sz="1800" u="none" strike="noStrike" cap="none">
                        <a:latin typeface="Calibri"/>
                        <a:ea typeface="Calibri"/>
                        <a:cs typeface="Calibri"/>
                        <a:sym typeface="Calibri"/>
                      </a:endParaRPr>
                    </a:p>
                  </a:txBody>
                  <a:tcPr marL="63500" marR="63500" marT="63500" marB="63500"/>
                </a:tc>
                <a:tc>
                  <a:txBody>
                    <a:bodyPr/>
                    <a:lstStyle/>
                    <a:p>
                      <a:pPr marL="0" marR="0" lvl="0" indent="0" algn="ctr" rtl="0">
                        <a:spcBef>
                          <a:spcPts val="0"/>
                        </a:spcBef>
                        <a:spcAft>
                          <a:spcPts val="0"/>
                        </a:spcAft>
                        <a:buNone/>
                      </a:pPr>
                      <a:r>
                        <a:rPr lang="en-US" sz="1800" u="none" strike="noStrike" cap="none"/>
                        <a:t>Inference</a:t>
                      </a:r>
                      <a:endParaRPr sz="1800" u="none" strike="noStrike" cap="none">
                        <a:latin typeface="Calibri"/>
                        <a:ea typeface="Calibri"/>
                        <a:cs typeface="Calibri"/>
                        <a:sym typeface="Calibri"/>
                      </a:endParaRPr>
                    </a:p>
                  </a:txBody>
                  <a:tcPr marL="63500" marR="63500" marT="63500" marB="63500"/>
                </a:tc>
                <a:tc>
                  <a:txBody>
                    <a:bodyPr/>
                    <a:lstStyle/>
                    <a:p>
                      <a:pPr marL="0" marR="0" lvl="0" indent="0" algn="ctr" rtl="0">
                        <a:spcBef>
                          <a:spcPts val="0"/>
                        </a:spcBef>
                        <a:spcAft>
                          <a:spcPts val="0"/>
                        </a:spcAft>
                        <a:buNone/>
                      </a:pPr>
                      <a:r>
                        <a:rPr lang="en-US" sz="1800" u="none" strike="noStrike" cap="none"/>
                        <a:t>Methodology</a:t>
                      </a:r>
                      <a:endParaRPr sz="1800" u="none" strike="noStrike" cap="none">
                        <a:latin typeface="Calibri"/>
                        <a:ea typeface="Calibri"/>
                        <a:cs typeface="Calibri"/>
                        <a:sym typeface="Calibri"/>
                      </a:endParaRPr>
                    </a:p>
                  </a:txBody>
                  <a:tcPr marL="63500" marR="63500" marT="63500" marB="63500"/>
                </a:tc>
                <a:tc>
                  <a:txBody>
                    <a:bodyPr/>
                    <a:lstStyle/>
                    <a:p>
                      <a:pPr marL="0" marR="0" lvl="0" indent="0" algn="ctr" rtl="0">
                        <a:spcBef>
                          <a:spcPts val="0"/>
                        </a:spcBef>
                        <a:spcAft>
                          <a:spcPts val="0"/>
                        </a:spcAft>
                        <a:buNone/>
                      </a:pPr>
                      <a:r>
                        <a:rPr lang="en-US" sz="1800" u="none" strike="noStrike" cap="none"/>
                        <a:t>Issues</a:t>
                      </a:r>
                      <a:endParaRPr sz="1800" u="none" strike="noStrike" cap="none">
                        <a:latin typeface="Calibri"/>
                        <a:ea typeface="Calibri"/>
                        <a:cs typeface="Calibri"/>
                        <a:sym typeface="Calibri"/>
                      </a:endParaRPr>
                    </a:p>
                  </a:txBody>
                  <a:tcPr marL="63500" marR="63500" marT="63500" marB="63500"/>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b="0" i="0" u="none" strike="noStrike" cap="none">
                          <a:solidFill>
                            <a:srgbClr val="222222"/>
                          </a:solidFill>
                          <a:latin typeface="Calibri"/>
                          <a:ea typeface="Calibri"/>
                          <a:cs typeface="Calibri"/>
                          <a:sym typeface="Calibri"/>
                        </a:rPr>
                        <a:t>[5]</a:t>
                      </a:r>
                      <a:endParaRPr sz="1800" u="none" strike="noStrike" cap="none">
                        <a:latin typeface="Calibri"/>
                        <a:ea typeface="Calibri"/>
                        <a:cs typeface="Calibri"/>
                        <a:sym typeface="Calibri"/>
                      </a:endParaRPr>
                    </a:p>
                  </a:txBody>
                  <a:tcPr marL="63500" marR="63500" marT="63500" marB="63500"/>
                </a:tc>
                <a:tc>
                  <a:txBody>
                    <a:bodyPr/>
                    <a:lstStyle/>
                    <a:p>
                      <a:pPr marL="0" marR="0" lvl="0" indent="0" algn="l" rtl="0">
                        <a:spcBef>
                          <a:spcPts val="0"/>
                        </a:spcBef>
                        <a:spcAft>
                          <a:spcPts val="0"/>
                        </a:spcAft>
                        <a:buNone/>
                      </a:pPr>
                      <a:r>
                        <a:rPr lang="en-US" sz="1800" b="0" i="0" u="none" strike="noStrike" cap="none">
                          <a:solidFill>
                            <a:srgbClr val="000000"/>
                          </a:solidFill>
                          <a:latin typeface="Calibri"/>
                          <a:ea typeface="Calibri"/>
                          <a:cs typeface="Calibri"/>
                          <a:sym typeface="Calibri"/>
                        </a:rPr>
                        <a:t>Crop Suitability and Fertilizer Recommendation Using Data Mining Techniques.</a:t>
                      </a:r>
                      <a:endParaRPr sz="1800" b="1" u="none" strike="noStrike" cap="none">
                        <a:latin typeface="Calibri"/>
                        <a:ea typeface="Calibri"/>
                        <a:cs typeface="Calibri"/>
                        <a:sym typeface="Calibri"/>
                      </a:endParaRPr>
                    </a:p>
                  </a:txBody>
                  <a:tcPr marL="63500" marR="63500" marT="63500" marB="63500"/>
                </a:tc>
                <a:tc>
                  <a:txBody>
                    <a:bodyPr/>
                    <a:lstStyle/>
                    <a:p>
                      <a:pPr marL="0" marR="0" lvl="0" indent="0" algn="l" rtl="0">
                        <a:spcBef>
                          <a:spcPts val="0"/>
                        </a:spcBef>
                        <a:spcAft>
                          <a:spcPts val="0"/>
                        </a:spcAft>
                        <a:buNone/>
                      </a:pPr>
                      <a:r>
                        <a:rPr lang="en-US" sz="1800" b="0" i="0" u="none" strike="noStrike" cap="none">
                          <a:solidFill>
                            <a:srgbClr val="222222"/>
                          </a:solidFill>
                          <a:latin typeface="Calibri"/>
                          <a:ea typeface="Calibri"/>
                          <a:cs typeface="Calibri"/>
                          <a:sym typeface="Calibri"/>
                        </a:rPr>
                        <a:t>In Progress in Advanced Computing and Intelligent Engineering(2019)</a:t>
                      </a:r>
                      <a:endParaRPr sz="1800" u="none" strike="noStrike" cap="none">
                        <a:latin typeface="Calibri"/>
                        <a:ea typeface="Calibri"/>
                        <a:cs typeface="Calibri"/>
                        <a:sym typeface="Calibri"/>
                      </a:endParaRPr>
                    </a:p>
                    <a:p>
                      <a:pPr marL="0" marR="0" lvl="0" indent="0" algn="l" rtl="0">
                        <a:spcBef>
                          <a:spcPts val="800"/>
                        </a:spcBef>
                        <a:spcAft>
                          <a:spcPts val="0"/>
                        </a:spcAft>
                        <a:buNone/>
                      </a:pPr>
                      <a:r>
                        <a:rPr lang="en-US" sz="1800" b="0" i="0" u="none" strike="noStrike" cap="none">
                          <a:solidFill>
                            <a:srgbClr val="000000"/>
                          </a:solidFill>
                          <a:latin typeface="Calibri"/>
                          <a:ea typeface="Calibri"/>
                          <a:cs typeface="Calibri"/>
                          <a:sym typeface="Calibri"/>
                        </a:rPr>
                        <a:t>- Springer</a:t>
                      </a:r>
                      <a:endParaRPr sz="1800" u="none" strike="noStrike" cap="none">
                        <a:latin typeface="Calibri"/>
                        <a:ea typeface="Calibri"/>
                        <a:cs typeface="Calibri"/>
                        <a:sym typeface="Calibri"/>
                      </a:endParaRPr>
                    </a:p>
                  </a:txBody>
                  <a:tcPr marL="63500" marR="63500" marT="63500" marB="63500"/>
                </a:tc>
                <a:tc>
                  <a:txBody>
                    <a:bodyPr/>
                    <a:lstStyle/>
                    <a:p>
                      <a:pPr marL="0" marR="0" lvl="0" indent="0" algn="l" rtl="0">
                        <a:spcBef>
                          <a:spcPts val="0"/>
                        </a:spcBef>
                        <a:spcAft>
                          <a:spcPts val="0"/>
                        </a:spcAft>
                        <a:buNone/>
                      </a:pPr>
                      <a:r>
                        <a:rPr lang="en-US" sz="1800" b="1" i="0" u="none" strike="noStrike" cap="none">
                          <a:solidFill>
                            <a:srgbClr val="222222"/>
                          </a:solidFill>
                          <a:latin typeface="Calibri"/>
                          <a:ea typeface="Calibri"/>
                          <a:cs typeface="Calibri"/>
                          <a:sym typeface="Calibri"/>
                        </a:rPr>
                        <a:t>DESCRIPTION</a:t>
                      </a:r>
                      <a:r>
                        <a:rPr lang="en-US" sz="1800" b="1" i="0" u="none" strike="noStrike" cap="none">
                          <a:solidFill>
                            <a:schemeClr val="dk1"/>
                          </a:solidFill>
                          <a:latin typeface="Calibri"/>
                          <a:ea typeface="Calibri"/>
                          <a:cs typeface="Calibri"/>
                          <a:sym typeface="Calibri"/>
                        </a:rPr>
                        <a:t>:</a:t>
                      </a:r>
                      <a:br>
                        <a:rPr lang="en-US" sz="1800" u="none" strike="noStrike" cap="none">
                          <a:latin typeface="Calibri"/>
                          <a:ea typeface="Calibri"/>
                          <a:cs typeface="Calibri"/>
                          <a:sym typeface="Calibri"/>
                        </a:rPr>
                      </a:br>
                      <a:r>
                        <a:rPr lang="en-US" sz="1800" b="0" i="0" u="none" strike="noStrike" cap="none">
                          <a:solidFill>
                            <a:srgbClr val="222222"/>
                          </a:solidFill>
                          <a:latin typeface="Calibri"/>
                          <a:ea typeface="Calibri"/>
                          <a:cs typeface="Calibri"/>
                          <a:sym typeface="Calibri"/>
                        </a:rPr>
                        <a:t>It recommends the</a:t>
                      </a:r>
                      <a:r>
                        <a:rPr lang="en-US" sz="1800" b="0" i="0" u="none" strike="noStrike" cap="none">
                          <a:solidFill>
                            <a:schemeClr val="dk1"/>
                          </a:solidFill>
                          <a:latin typeface="Calibri"/>
                          <a:ea typeface="Calibri"/>
                          <a:cs typeface="Calibri"/>
                          <a:sym typeface="Calibri"/>
                        </a:rPr>
                        <a:t> </a:t>
                      </a:r>
                      <a:r>
                        <a:rPr lang="en-US" sz="1800" b="0" i="0" u="none" strike="noStrike" cap="none">
                          <a:solidFill>
                            <a:srgbClr val="222222"/>
                          </a:solidFill>
                          <a:latin typeface="Calibri"/>
                          <a:ea typeface="Calibri"/>
                          <a:cs typeface="Calibri"/>
                          <a:sym typeface="Calibri"/>
                        </a:rPr>
                        <a:t>crop and fertilizer</a:t>
                      </a:r>
                      <a:r>
                        <a:rPr lang="en-US" sz="1800" b="0" i="0" u="none" strike="noStrike" cap="none">
                          <a:solidFill>
                            <a:schemeClr val="dk1"/>
                          </a:solidFill>
                          <a:latin typeface="Calibri"/>
                          <a:ea typeface="Calibri"/>
                          <a:cs typeface="Calibri"/>
                          <a:sym typeface="Calibri"/>
                        </a:rPr>
                        <a:t> </a:t>
                      </a:r>
                      <a:r>
                        <a:rPr lang="en-US" sz="1800" b="0" i="0" u="none" strike="noStrike" cap="none">
                          <a:solidFill>
                            <a:srgbClr val="222222"/>
                          </a:solidFill>
                          <a:latin typeface="Calibri"/>
                          <a:ea typeface="Calibri"/>
                          <a:cs typeface="Calibri"/>
                          <a:sym typeface="Calibri"/>
                        </a:rPr>
                        <a:t>suitable for the</a:t>
                      </a:r>
                      <a:r>
                        <a:rPr lang="en-US" sz="1800" b="0" i="0" u="none" strike="noStrike" cap="none">
                          <a:solidFill>
                            <a:schemeClr val="dk1"/>
                          </a:solidFill>
                          <a:latin typeface="Calibri"/>
                          <a:ea typeface="Calibri"/>
                          <a:cs typeface="Calibri"/>
                          <a:sym typeface="Calibri"/>
                        </a:rPr>
                        <a:t> </a:t>
                      </a:r>
                      <a:r>
                        <a:rPr lang="en-US" sz="1800" b="0" i="0" u="none" strike="noStrike" cap="none">
                          <a:solidFill>
                            <a:srgbClr val="222222"/>
                          </a:solidFill>
                          <a:latin typeface="Calibri"/>
                          <a:ea typeface="Calibri"/>
                          <a:cs typeface="Calibri"/>
                          <a:sym typeface="Calibri"/>
                        </a:rPr>
                        <a:t>region.</a:t>
                      </a:r>
                      <a:endParaRPr sz="1800" u="none" strike="noStrike" cap="none">
                        <a:latin typeface="Calibri"/>
                        <a:ea typeface="Calibri"/>
                        <a:cs typeface="Calibri"/>
                        <a:sym typeface="Calibri"/>
                      </a:endParaRPr>
                    </a:p>
                    <a:p>
                      <a:pPr marL="0" marR="0" lvl="0" indent="0" algn="l" rtl="0">
                        <a:spcBef>
                          <a:spcPts val="0"/>
                        </a:spcBef>
                        <a:spcAft>
                          <a:spcPts val="0"/>
                        </a:spcAft>
                        <a:buNone/>
                      </a:pPr>
                      <a:br>
                        <a:rPr lang="en-US" sz="1800" u="none" strike="noStrike" cap="none">
                          <a:latin typeface="Calibri"/>
                          <a:ea typeface="Calibri"/>
                          <a:cs typeface="Calibri"/>
                          <a:sym typeface="Calibri"/>
                        </a:rPr>
                      </a:br>
                      <a:r>
                        <a:rPr lang="en-US" sz="1800" b="1" i="0" u="none" strike="noStrike" cap="none">
                          <a:solidFill>
                            <a:srgbClr val="222222"/>
                          </a:solidFill>
                          <a:latin typeface="Calibri"/>
                          <a:ea typeface="Calibri"/>
                          <a:cs typeface="Calibri"/>
                          <a:sym typeface="Calibri"/>
                        </a:rPr>
                        <a:t>FEATURES</a:t>
                      </a:r>
                      <a:r>
                        <a:rPr lang="en-US" sz="1800" b="1" i="0" u="none" strike="noStrike" cap="none">
                          <a:solidFill>
                            <a:schemeClr val="dk1"/>
                          </a:solidFill>
                          <a:latin typeface="Calibri"/>
                          <a:ea typeface="Calibri"/>
                          <a:cs typeface="Calibri"/>
                          <a:sym typeface="Calibri"/>
                        </a:rPr>
                        <a:t> </a:t>
                      </a:r>
                      <a:r>
                        <a:rPr lang="en-US" sz="1800" b="1" i="0" u="none" strike="noStrike" cap="none">
                          <a:solidFill>
                            <a:srgbClr val="222222"/>
                          </a:solidFill>
                          <a:latin typeface="Calibri"/>
                          <a:ea typeface="Calibri"/>
                          <a:cs typeface="Calibri"/>
                          <a:sym typeface="Calibri"/>
                        </a:rPr>
                        <a:t>CONSIDERED:</a:t>
                      </a:r>
                      <a:br>
                        <a:rPr lang="en-US" sz="1800" u="none" strike="noStrike" cap="none">
                          <a:latin typeface="Calibri"/>
                          <a:ea typeface="Calibri"/>
                          <a:cs typeface="Calibri"/>
                          <a:sym typeface="Calibri"/>
                        </a:rPr>
                      </a:br>
                      <a:r>
                        <a:rPr lang="en-US" sz="1800" b="0" i="0" u="none" strike="noStrike" cap="none">
                          <a:solidFill>
                            <a:srgbClr val="222222"/>
                          </a:solidFill>
                          <a:latin typeface="Calibri"/>
                          <a:ea typeface="Calibri"/>
                          <a:cs typeface="Calibri"/>
                          <a:sym typeface="Calibri"/>
                        </a:rPr>
                        <a:t>Soil</a:t>
                      </a:r>
                      <a:r>
                        <a:rPr lang="en-US" sz="1800" b="0" i="0" u="none" strike="noStrike" cap="none">
                          <a:solidFill>
                            <a:schemeClr val="dk1"/>
                          </a:solidFill>
                          <a:latin typeface="Calibri"/>
                          <a:ea typeface="Calibri"/>
                          <a:cs typeface="Calibri"/>
                          <a:sym typeface="Calibri"/>
                        </a:rPr>
                        <a:t> </a:t>
                      </a:r>
                      <a:r>
                        <a:rPr lang="en-US" sz="1800" b="0" i="0" u="none" strike="noStrike" cap="none">
                          <a:solidFill>
                            <a:srgbClr val="222222"/>
                          </a:solidFill>
                          <a:latin typeface="Calibri"/>
                          <a:ea typeface="Calibri"/>
                          <a:cs typeface="Calibri"/>
                          <a:sym typeface="Calibri"/>
                        </a:rPr>
                        <a:t>micronutrients and</a:t>
                      </a:r>
                      <a:endParaRPr sz="1800" u="none" strike="noStrike" cap="none">
                        <a:latin typeface="Calibri"/>
                        <a:ea typeface="Calibri"/>
                        <a:cs typeface="Calibri"/>
                        <a:sym typeface="Calibri"/>
                      </a:endParaRPr>
                    </a:p>
                    <a:p>
                      <a:pPr marL="0" marR="0" lvl="0" indent="0" algn="l" rtl="0">
                        <a:spcBef>
                          <a:spcPts val="0"/>
                        </a:spcBef>
                        <a:spcAft>
                          <a:spcPts val="0"/>
                        </a:spcAft>
                        <a:buNone/>
                      </a:pPr>
                      <a:r>
                        <a:rPr lang="en-US" sz="1800" b="0" i="0" u="none" strike="noStrike" cap="none">
                          <a:solidFill>
                            <a:srgbClr val="222222"/>
                          </a:solidFill>
                          <a:latin typeface="Calibri"/>
                          <a:ea typeface="Calibri"/>
                          <a:cs typeface="Calibri"/>
                          <a:sym typeface="Calibri"/>
                        </a:rPr>
                        <a:t>Macronutrients, seasonal rainfall,</a:t>
                      </a:r>
                      <a:r>
                        <a:rPr lang="en-US" sz="1800" b="0" i="0" u="none" strike="noStrike" cap="none">
                          <a:solidFill>
                            <a:schemeClr val="dk1"/>
                          </a:solidFill>
                          <a:latin typeface="Calibri"/>
                          <a:ea typeface="Calibri"/>
                          <a:cs typeface="Calibri"/>
                          <a:sym typeface="Calibri"/>
                        </a:rPr>
                        <a:t> </a:t>
                      </a:r>
                      <a:r>
                        <a:rPr lang="en-US" sz="1800" b="0" i="0" u="none" strike="noStrike" cap="none">
                          <a:solidFill>
                            <a:srgbClr val="222222"/>
                          </a:solidFill>
                          <a:latin typeface="Calibri"/>
                          <a:ea typeface="Calibri"/>
                          <a:cs typeface="Calibri"/>
                          <a:sym typeface="Calibri"/>
                        </a:rPr>
                        <a:t>temperature.</a:t>
                      </a:r>
                      <a:endParaRPr sz="1800" u="none" strike="noStrike" cap="none">
                        <a:latin typeface="Calibri"/>
                        <a:ea typeface="Calibri"/>
                        <a:cs typeface="Calibri"/>
                        <a:sym typeface="Calibri"/>
                      </a:endParaRPr>
                    </a:p>
                    <a:p>
                      <a:pPr marL="0" marR="0" lvl="0" indent="0" algn="l" rtl="0">
                        <a:spcBef>
                          <a:spcPts val="0"/>
                        </a:spcBef>
                        <a:spcAft>
                          <a:spcPts val="0"/>
                        </a:spcAft>
                        <a:buNone/>
                      </a:pPr>
                      <a:r>
                        <a:rPr lang="en-US" sz="1800" b="0" i="0" u="none" strike="noStrike" cap="none">
                          <a:solidFill>
                            <a:srgbClr val="222222"/>
                          </a:solidFill>
                          <a:latin typeface="Calibri"/>
                          <a:ea typeface="Calibri"/>
                          <a:cs typeface="Calibri"/>
                          <a:sym typeface="Calibri"/>
                        </a:rPr>
                        <a:t>of the dirt.</a:t>
                      </a:r>
                      <a:endParaRPr sz="1800" u="none" strike="noStrike" cap="none">
                        <a:latin typeface="Calibri"/>
                        <a:ea typeface="Calibri"/>
                        <a:cs typeface="Calibri"/>
                        <a:sym typeface="Calibri"/>
                      </a:endParaRPr>
                    </a:p>
                  </a:txBody>
                  <a:tcPr marL="63500" marR="63500" marT="63500" marB="63500"/>
                </a:tc>
                <a:tc>
                  <a:txBody>
                    <a:bodyPr/>
                    <a:lstStyle/>
                    <a:p>
                      <a:pPr marL="0" marR="0" lvl="0" indent="0" algn="l" rtl="0">
                        <a:spcBef>
                          <a:spcPts val="0"/>
                        </a:spcBef>
                        <a:spcAft>
                          <a:spcPts val="0"/>
                        </a:spcAft>
                        <a:buNone/>
                      </a:pPr>
                      <a:r>
                        <a:rPr lang="en-US" sz="1800" b="0" i="0" u="none" strike="noStrike" cap="none">
                          <a:solidFill>
                            <a:srgbClr val="2E2E2E"/>
                          </a:solidFill>
                          <a:latin typeface="Calibri"/>
                          <a:ea typeface="Calibri"/>
                          <a:cs typeface="Calibri"/>
                          <a:sym typeface="Calibri"/>
                        </a:rPr>
                        <a:t>Random Forest</a:t>
                      </a:r>
                      <a:endParaRPr sz="1800" u="none" strike="noStrike" cap="none">
                        <a:latin typeface="Calibri"/>
                        <a:ea typeface="Calibri"/>
                        <a:cs typeface="Calibri"/>
                        <a:sym typeface="Calibri"/>
                      </a:endParaRPr>
                    </a:p>
                    <a:p>
                      <a:pPr marL="0" marR="0" lvl="0" indent="0" algn="l" rtl="0">
                        <a:spcBef>
                          <a:spcPts val="0"/>
                        </a:spcBef>
                        <a:spcAft>
                          <a:spcPts val="0"/>
                        </a:spcAft>
                        <a:buNone/>
                      </a:pPr>
                      <a:r>
                        <a:rPr lang="en-US" sz="1800" b="0" i="0" u="none" strike="noStrike" cap="none">
                          <a:solidFill>
                            <a:srgbClr val="2E2E2E"/>
                          </a:solidFill>
                          <a:latin typeface="Calibri"/>
                          <a:ea typeface="Calibri"/>
                          <a:cs typeface="Calibri"/>
                          <a:sym typeface="Calibri"/>
                        </a:rPr>
                        <a:t>algorithm,</a:t>
                      </a:r>
                      <a:endParaRPr sz="1800" u="none" strike="noStrike" cap="none">
                        <a:latin typeface="Calibri"/>
                        <a:ea typeface="Calibri"/>
                        <a:cs typeface="Calibri"/>
                        <a:sym typeface="Calibri"/>
                      </a:endParaRPr>
                    </a:p>
                    <a:p>
                      <a:pPr marL="0" marR="0" lvl="0" indent="0" algn="l" rtl="0">
                        <a:spcBef>
                          <a:spcPts val="0"/>
                        </a:spcBef>
                        <a:spcAft>
                          <a:spcPts val="0"/>
                        </a:spcAft>
                        <a:buNone/>
                      </a:pPr>
                      <a:r>
                        <a:rPr lang="en-US" sz="1800" b="0" i="0" u="none" strike="noStrike" cap="none">
                          <a:solidFill>
                            <a:srgbClr val="2E2E2E"/>
                          </a:solidFill>
                          <a:latin typeface="Calibri"/>
                          <a:ea typeface="Calibri"/>
                          <a:cs typeface="Calibri"/>
                          <a:sym typeface="Calibri"/>
                        </a:rPr>
                        <a:t>k-Means</a:t>
                      </a:r>
                      <a:endParaRPr sz="1800" u="none" strike="noStrike" cap="none">
                        <a:latin typeface="Calibri"/>
                        <a:ea typeface="Calibri"/>
                        <a:cs typeface="Calibri"/>
                        <a:sym typeface="Calibri"/>
                      </a:endParaRPr>
                    </a:p>
                    <a:p>
                      <a:pPr marL="0" marR="0" lvl="0" indent="0" algn="l" rtl="0">
                        <a:spcBef>
                          <a:spcPts val="0"/>
                        </a:spcBef>
                        <a:spcAft>
                          <a:spcPts val="0"/>
                        </a:spcAft>
                        <a:buNone/>
                      </a:pPr>
                      <a:r>
                        <a:rPr lang="en-US" sz="1800" b="0" i="0" u="none" strike="noStrike" cap="none">
                          <a:solidFill>
                            <a:srgbClr val="2E2E2E"/>
                          </a:solidFill>
                          <a:latin typeface="Calibri"/>
                          <a:ea typeface="Calibri"/>
                          <a:cs typeface="Calibri"/>
                          <a:sym typeface="Calibri"/>
                        </a:rPr>
                        <a:t>clustering.</a:t>
                      </a:r>
                      <a:endParaRPr sz="1800" u="none" strike="noStrike" cap="none">
                        <a:latin typeface="Calibri"/>
                        <a:ea typeface="Calibri"/>
                        <a:cs typeface="Calibri"/>
                        <a:sym typeface="Calibri"/>
                      </a:endParaRPr>
                    </a:p>
                    <a:p>
                      <a:pPr marL="0" marR="0" lvl="0" indent="0" algn="l" rtl="0">
                        <a:spcBef>
                          <a:spcPts val="0"/>
                        </a:spcBef>
                        <a:spcAft>
                          <a:spcPts val="0"/>
                        </a:spcAft>
                        <a:buNone/>
                      </a:pPr>
                      <a:br>
                        <a:rPr lang="en-US" sz="1800" u="none" strike="noStrike" cap="none">
                          <a:latin typeface="Calibri"/>
                          <a:ea typeface="Calibri"/>
                          <a:cs typeface="Calibri"/>
                          <a:sym typeface="Calibri"/>
                        </a:rPr>
                      </a:br>
                      <a:endParaRPr sz="1800" u="none" strike="noStrike" cap="none">
                        <a:latin typeface="Calibri"/>
                        <a:ea typeface="Calibri"/>
                        <a:cs typeface="Calibri"/>
                        <a:sym typeface="Calibri"/>
                      </a:endParaRPr>
                    </a:p>
                  </a:txBody>
                  <a:tcPr marL="63500" marR="63500" marT="63500" marB="63500"/>
                </a:tc>
                <a:tc>
                  <a:txBody>
                    <a:bodyPr/>
                    <a:lstStyle/>
                    <a:p>
                      <a:pPr marL="0" marR="0" lvl="0" indent="0" algn="l" rtl="0">
                        <a:spcBef>
                          <a:spcPts val="0"/>
                        </a:spcBef>
                        <a:spcAft>
                          <a:spcPts val="0"/>
                        </a:spcAft>
                        <a:buNone/>
                      </a:pPr>
                      <a:r>
                        <a:rPr lang="en-US" sz="1800" b="0" i="0" u="none" strike="noStrike" cap="none">
                          <a:solidFill>
                            <a:srgbClr val="222222"/>
                          </a:solidFill>
                          <a:latin typeface="Calibri"/>
                          <a:ea typeface="Calibri"/>
                          <a:cs typeface="Calibri"/>
                          <a:sym typeface="Calibri"/>
                        </a:rPr>
                        <a:t>Implementation is</a:t>
                      </a:r>
                      <a:r>
                        <a:rPr lang="en-US" sz="1800" b="0" i="0" u="none" strike="noStrike" cap="none">
                          <a:solidFill>
                            <a:schemeClr val="dk1"/>
                          </a:solidFill>
                          <a:latin typeface="Calibri"/>
                          <a:ea typeface="Calibri"/>
                          <a:cs typeface="Calibri"/>
                          <a:sym typeface="Calibri"/>
                        </a:rPr>
                        <a:t> </a:t>
                      </a:r>
                      <a:r>
                        <a:rPr lang="en-US" sz="1800" b="0" i="0" u="none" strike="noStrike" cap="none">
                          <a:solidFill>
                            <a:srgbClr val="222222"/>
                          </a:solidFill>
                          <a:latin typeface="Calibri"/>
                          <a:ea typeface="Calibri"/>
                          <a:cs typeface="Calibri"/>
                          <a:sym typeface="Calibri"/>
                        </a:rPr>
                        <a:t>difficult.</a:t>
                      </a:r>
                      <a:endParaRPr sz="1800" u="none" strike="noStrike" cap="none">
                        <a:latin typeface="Calibri"/>
                        <a:ea typeface="Calibri"/>
                        <a:cs typeface="Calibri"/>
                        <a:sym typeface="Calibri"/>
                      </a:endParaRPr>
                    </a:p>
                    <a:p>
                      <a:pPr marL="0" marR="0" lvl="0" indent="0" algn="l" rtl="0">
                        <a:spcBef>
                          <a:spcPts val="0"/>
                        </a:spcBef>
                        <a:spcAft>
                          <a:spcPts val="0"/>
                        </a:spcAft>
                        <a:buNone/>
                      </a:pPr>
                      <a:br>
                        <a:rPr lang="en-US" sz="1800" u="none" strike="noStrike" cap="none">
                          <a:latin typeface="Calibri"/>
                          <a:ea typeface="Calibri"/>
                          <a:cs typeface="Calibri"/>
                          <a:sym typeface="Calibri"/>
                        </a:rPr>
                      </a:br>
                      <a:r>
                        <a:rPr lang="en-US" sz="1800" b="0" i="0" u="none" strike="noStrike" cap="none">
                          <a:solidFill>
                            <a:srgbClr val="222222"/>
                          </a:solidFill>
                          <a:latin typeface="Calibri"/>
                          <a:ea typeface="Calibri"/>
                          <a:cs typeface="Calibri"/>
                          <a:sym typeface="Calibri"/>
                        </a:rPr>
                        <a:t>Slow real time</a:t>
                      </a:r>
                      <a:endParaRPr sz="1800" u="none" strike="noStrike" cap="none">
                        <a:latin typeface="Calibri"/>
                        <a:ea typeface="Calibri"/>
                        <a:cs typeface="Calibri"/>
                        <a:sym typeface="Calibri"/>
                      </a:endParaRPr>
                    </a:p>
                    <a:p>
                      <a:pPr marL="0" marR="0" lvl="0" indent="0" algn="l" rtl="0">
                        <a:spcBef>
                          <a:spcPts val="0"/>
                        </a:spcBef>
                        <a:spcAft>
                          <a:spcPts val="0"/>
                        </a:spcAft>
                        <a:buNone/>
                      </a:pPr>
                      <a:r>
                        <a:rPr lang="en-US" sz="1800" b="0" i="0" u="none" strike="noStrike" cap="none">
                          <a:solidFill>
                            <a:srgbClr val="222222"/>
                          </a:solidFill>
                          <a:latin typeface="Calibri"/>
                          <a:ea typeface="Calibri"/>
                          <a:cs typeface="Calibri"/>
                          <a:sym typeface="Calibri"/>
                        </a:rPr>
                        <a:t>prediction.</a:t>
                      </a:r>
                      <a:endParaRPr sz="1800" u="none" strike="noStrike" cap="none">
                        <a:latin typeface="Calibri"/>
                        <a:ea typeface="Calibri"/>
                        <a:cs typeface="Calibri"/>
                        <a:sym typeface="Calibri"/>
                      </a:endParaRPr>
                    </a:p>
                    <a:p>
                      <a:pPr marL="0" marR="0" lvl="0" indent="0" algn="l" rtl="0">
                        <a:spcBef>
                          <a:spcPts val="0"/>
                        </a:spcBef>
                        <a:spcAft>
                          <a:spcPts val="0"/>
                        </a:spcAft>
                        <a:buNone/>
                      </a:pPr>
                      <a:br>
                        <a:rPr lang="en-US" sz="1800" u="none" strike="noStrike" cap="none">
                          <a:latin typeface="Calibri"/>
                          <a:ea typeface="Calibri"/>
                          <a:cs typeface="Calibri"/>
                          <a:sym typeface="Calibri"/>
                        </a:rPr>
                      </a:br>
                      <a:endParaRPr sz="1800" u="none" strike="noStrike" cap="none">
                        <a:latin typeface="Calibri"/>
                        <a:ea typeface="Calibri"/>
                        <a:cs typeface="Calibri"/>
                        <a:sym typeface="Calibri"/>
                      </a:endParaRPr>
                    </a:p>
                  </a:txBody>
                  <a:tcPr marL="63500" marR="63500" marT="63500" marB="63500"/>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graphicFrame>
        <p:nvGraphicFramePr>
          <p:cNvPr id="126" name="Google Shape;126;p9"/>
          <p:cNvGraphicFramePr/>
          <p:nvPr/>
        </p:nvGraphicFramePr>
        <p:xfrm>
          <a:off x="409431" y="357915"/>
          <a:ext cx="11341275" cy="6370065"/>
        </p:xfrm>
        <a:graphic>
          <a:graphicData uri="http://schemas.openxmlformats.org/drawingml/2006/table">
            <a:tbl>
              <a:tblPr firstRow="1" bandRow="1">
                <a:noFill/>
                <a:tableStyleId>{828BCFA1-5039-4030-9B5E-EDF305C48DFA}</a:tableStyleId>
              </a:tblPr>
              <a:tblGrid>
                <a:gridCol w="3289100">
                  <a:extLst>
                    <a:ext uri="{9D8B030D-6E8A-4147-A177-3AD203B41FA5}">
                      <a16:colId xmlns:a16="http://schemas.microsoft.com/office/drawing/2014/main" val="20000"/>
                    </a:ext>
                  </a:extLst>
                </a:gridCol>
                <a:gridCol w="3043650">
                  <a:extLst>
                    <a:ext uri="{9D8B030D-6E8A-4147-A177-3AD203B41FA5}">
                      <a16:colId xmlns:a16="http://schemas.microsoft.com/office/drawing/2014/main" val="20001"/>
                    </a:ext>
                  </a:extLst>
                </a:gridCol>
                <a:gridCol w="1801300">
                  <a:extLst>
                    <a:ext uri="{9D8B030D-6E8A-4147-A177-3AD203B41FA5}">
                      <a16:colId xmlns:a16="http://schemas.microsoft.com/office/drawing/2014/main" val="20002"/>
                    </a:ext>
                  </a:extLst>
                </a:gridCol>
                <a:gridCol w="1514900">
                  <a:extLst>
                    <a:ext uri="{9D8B030D-6E8A-4147-A177-3AD203B41FA5}">
                      <a16:colId xmlns:a16="http://schemas.microsoft.com/office/drawing/2014/main" val="20003"/>
                    </a:ext>
                  </a:extLst>
                </a:gridCol>
                <a:gridCol w="1692325">
                  <a:extLst>
                    <a:ext uri="{9D8B030D-6E8A-4147-A177-3AD203B41FA5}">
                      <a16:colId xmlns:a16="http://schemas.microsoft.com/office/drawing/2014/main" val="20004"/>
                    </a:ext>
                  </a:extLst>
                </a:gridCol>
              </a:tblGrid>
              <a:tr h="411225">
                <a:tc>
                  <a:txBody>
                    <a:bodyPr/>
                    <a:lstStyle/>
                    <a:p>
                      <a:pPr marL="0" marR="0" lvl="0" indent="0" algn="ctr" rtl="0">
                        <a:spcBef>
                          <a:spcPts val="0"/>
                        </a:spcBef>
                        <a:spcAft>
                          <a:spcPts val="0"/>
                        </a:spcAft>
                        <a:buNone/>
                      </a:pPr>
                      <a:r>
                        <a:rPr lang="en-US" sz="1800" u="none" strike="noStrike" cap="none"/>
                        <a:t>Paper</a:t>
                      </a:r>
                      <a:endParaRPr sz="1800" u="none" strike="noStrike" cap="none">
                        <a:latin typeface="Calibri"/>
                        <a:ea typeface="Calibri"/>
                        <a:cs typeface="Calibri"/>
                        <a:sym typeface="Calibri"/>
                      </a:endParaRPr>
                    </a:p>
                  </a:txBody>
                  <a:tcPr marL="63500" marR="63500" marT="63500" marB="63500"/>
                </a:tc>
                <a:tc>
                  <a:txBody>
                    <a:bodyPr/>
                    <a:lstStyle/>
                    <a:p>
                      <a:pPr marL="0" marR="0" lvl="0" indent="0" algn="ctr" rtl="0">
                        <a:spcBef>
                          <a:spcPts val="0"/>
                        </a:spcBef>
                        <a:spcAft>
                          <a:spcPts val="0"/>
                        </a:spcAft>
                        <a:buNone/>
                      </a:pPr>
                      <a:r>
                        <a:rPr lang="en-US" sz="1800"/>
                        <a:t>Dataset</a:t>
                      </a:r>
                      <a:endParaRPr sz="1800" u="none" strike="noStrike" cap="none">
                        <a:latin typeface="Calibri"/>
                        <a:ea typeface="Calibri"/>
                        <a:cs typeface="Calibri"/>
                        <a:sym typeface="Calibri"/>
                      </a:endParaRPr>
                    </a:p>
                  </a:txBody>
                  <a:tcPr marL="63500" marR="63500" marT="63500" marB="63500"/>
                </a:tc>
                <a:tc>
                  <a:txBody>
                    <a:bodyPr/>
                    <a:lstStyle/>
                    <a:p>
                      <a:pPr marL="0" marR="0" lvl="0" indent="0" algn="ctr" rtl="0">
                        <a:spcBef>
                          <a:spcPts val="0"/>
                        </a:spcBef>
                        <a:spcAft>
                          <a:spcPts val="0"/>
                        </a:spcAft>
                        <a:buNone/>
                      </a:pPr>
                      <a:r>
                        <a:rPr lang="en-US" sz="1800" u="none" strike="noStrike" cap="none"/>
                        <a:t>Inference</a:t>
                      </a:r>
                      <a:endParaRPr sz="1800" u="none" strike="noStrike" cap="none">
                        <a:latin typeface="Calibri"/>
                        <a:ea typeface="Calibri"/>
                        <a:cs typeface="Calibri"/>
                        <a:sym typeface="Calibri"/>
                      </a:endParaRPr>
                    </a:p>
                  </a:txBody>
                  <a:tcPr marL="63500" marR="63500" marT="63500" marB="63500"/>
                </a:tc>
                <a:tc>
                  <a:txBody>
                    <a:bodyPr/>
                    <a:lstStyle/>
                    <a:p>
                      <a:pPr marL="0" marR="0" lvl="0" indent="0" algn="ctr" rtl="0">
                        <a:spcBef>
                          <a:spcPts val="0"/>
                        </a:spcBef>
                        <a:spcAft>
                          <a:spcPts val="0"/>
                        </a:spcAft>
                        <a:buNone/>
                      </a:pPr>
                      <a:r>
                        <a:rPr lang="en-US" sz="1800" u="none" strike="noStrike" cap="none"/>
                        <a:t>Methodology</a:t>
                      </a:r>
                      <a:endParaRPr sz="1800" u="none" strike="noStrike" cap="none">
                        <a:latin typeface="Calibri"/>
                        <a:ea typeface="Calibri"/>
                        <a:cs typeface="Calibri"/>
                        <a:sym typeface="Calibri"/>
                      </a:endParaRPr>
                    </a:p>
                  </a:txBody>
                  <a:tcPr marL="63500" marR="63500" marT="63500" marB="63500"/>
                </a:tc>
                <a:tc>
                  <a:txBody>
                    <a:bodyPr/>
                    <a:lstStyle/>
                    <a:p>
                      <a:pPr marL="0" marR="0" lvl="0" indent="0" algn="ctr" rtl="0">
                        <a:spcBef>
                          <a:spcPts val="0"/>
                        </a:spcBef>
                        <a:spcAft>
                          <a:spcPts val="0"/>
                        </a:spcAft>
                        <a:buNone/>
                      </a:pPr>
                      <a:r>
                        <a:rPr lang="en-US" sz="1800" u="none" strike="noStrike" cap="none"/>
                        <a:t>Issues</a:t>
                      </a:r>
                      <a:endParaRPr sz="1800" u="none" strike="noStrike" cap="none">
                        <a:latin typeface="Calibri"/>
                        <a:ea typeface="Calibri"/>
                        <a:cs typeface="Calibri"/>
                        <a:sym typeface="Calibri"/>
                      </a:endParaRPr>
                    </a:p>
                  </a:txBody>
                  <a:tcPr marL="63500" marR="63500" marT="63500" marB="63500"/>
                </a:tc>
                <a:extLst>
                  <a:ext uri="{0D108BD9-81ED-4DB2-BD59-A6C34878D82A}">
                    <a16:rowId xmlns:a16="http://schemas.microsoft.com/office/drawing/2014/main" val="10000"/>
                  </a:ext>
                </a:extLst>
              </a:tr>
              <a:tr h="1095850">
                <a:tc>
                  <a:txBody>
                    <a:bodyPr/>
                    <a:lstStyle/>
                    <a:p>
                      <a:pPr marL="0" marR="0" lvl="0" indent="0" algn="l" rtl="0">
                        <a:spcBef>
                          <a:spcPts val="0"/>
                        </a:spcBef>
                        <a:spcAft>
                          <a:spcPts val="0"/>
                        </a:spcAft>
                        <a:buNone/>
                      </a:pPr>
                      <a:r>
                        <a:rPr lang="en-US" sz="1400" u="none" strike="noStrike" cap="none"/>
                        <a:t>Crop yield prediction in cotton for regional level using random forest approach</a:t>
                      </a:r>
                      <a:endParaRPr sz="1400" u="none" strike="noStrike" cap="none">
                        <a:latin typeface="Calibri"/>
                        <a:ea typeface="Calibri"/>
                        <a:cs typeface="Calibri"/>
                        <a:sym typeface="Calibri"/>
                      </a:endParaRPr>
                    </a:p>
                  </a:txBody>
                  <a:tcPr marL="63500" marR="63500" marT="63500" marB="63500"/>
                </a:tc>
                <a:tc>
                  <a:txBody>
                    <a:bodyPr/>
                    <a:lstStyle/>
                    <a:p>
                      <a:pPr marL="0" lvl="0" indent="0" algn="l" rtl="0">
                        <a:spcBef>
                          <a:spcPts val="0"/>
                        </a:spcBef>
                        <a:spcAft>
                          <a:spcPts val="0"/>
                        </a:spcAft>
                        <a:buClr>
                          <a:schemeClr val="dk1"/>
                        </a:buClr>
                        <a:buFont typeface="Arial"/>
                        <a:buNone/>
                      </a:pPr>
                      <a:r>
                        <a:rPr lang="en-US" b="1">
                          <a:solidFill>
                            <a:srgbClr val="222222"/>
                          </a:solidFill>
                        </a:rPr>
                        <a:t>climatic condition</a:t>
                      </a:r>
                      <a:endParaRPr b="1">
                        <a:solidFill>
                          <a:srgbClr val="222222"/>
                        </a:solidFill>
                      </a:endParaRPr>
                    </a:p>
                    <a:p>
                      <a:pPr marL="0" marR="0" lvl="0" indent="0" algn="l" rtl="0">
                        <a:spcBef>
                          <a:spcPts val="0"/>
                        </a:spcBef>
                        <a:spcAft>
                          <a:spcPts val="0"/>
                        </a:spcAft>
                        <a:buNone/>
                      </a:pPr>
                      <a:r>
                        <a:rPr lang="en-US" u="sng">
                          <a:solidFill>
                            <a:schemeClr val="hlink"/>
                          </a:solidFill>
                          <a:hlinkClick r:id="rId3"/>
                        </a:rPr>
                        <a:t>https://en.climate-data.org/asia/india/maharashtra-747/</a:t>
                      </a:r>
                      <a:endParaRPr/>
                    </a:p>
                    <a:p>
                      <a:pPr marL="0" marR="0" lvl="0" indent="0" algn="l" rtl="0">
                        <a:spcBef>
                          <a:spcPts val="0"/>
                        </a:spcBef>
                        <a:spcAft>
                          <a:spcPts val="0"/>
                        </a:spcAft>
                        <a:buNone/>
                      </a:pPr>
                      <a:r>
                        <a:rPr lang="en-US" b="1"/>
                        <a:t>land features</a:t>
                      </a:r>
                      <a:endParaRPr b="1"/>
                    </a:p>
                    <a:p>
                      <a:pPr marL="0" marR="0" lvl="0" indent="0" algn="l" rtl="0">
                        <a:spcBef>
                          <a:spcPts val="0"/>
                        </a:spcBef>
                        <a:spcAft>
                          <a:spcPts val="0"/>
                        </a:spcAft>
                        <a:buNone/>
                      </a:pPr>
                      <a:r>
                        <a:rPr lang="en-US" u="sng">
                          <a:solidFill>
                            <a:schemeClr val="hlink"/>
                          </a:solidFill>
                          <a:hlinkClick r:id="rId4"/>
                        </a:rPr>
                        <a:t>https://farmech.dac.gov.in/FarmerGuide/MH/index1.html</a:t>
                      </a:r>
                      <a:r>
                        <a:rPr lang="en-US"/>
                        <a:t> </a:t>
                      </a:r>
                      <a:endParaRPr/>
                    </a:p>
                  </a:txBody>
                  <a:tcPr marL="63500" marR="63500" marT="63500" marB="63500"/>
                </a:tc>
                <a:tc>
                  <a:txBody>
                    <a:bodyPr/>
                    <a:lstStyle/>
                    <a:p>
                      <a:pPr marL="0" marR="0" lvl="0" indent="0" algn="l" rtl="0">
                        <a:spcBef>
                          <a:spcPts val="0"/>
                        </a:spcBef>
                        <a:spcAft>
                          <a:spcPts val="0"/>
                        </a:spcAft>
                        <a:buNone/>
                      </a:pPr>
                      <a:r>
                        <a:rPr lang="en-US"/>
                        <a:t>Accuracy is  69 %</a:t>
                      </a:r>
                      <a:endParaRPr sz="1400" u="none" strike="noStrike" cap="none">
                        <a:latin typeface="Calibri"/>
                        <a:ea typeface="Calibri"/>
                        <a:cs typeface="Calibri"/>
                        <a:sym typeface="Calibri"/>
                      </a:endParaRPr>
                    </a:p>
                  </a:txBody>
                  <a:tcPr marL="63500" marR="63500" marT="63500" marB="63500"/>
                </a:tc>
                <a:tc>
                  <a:txBody>
                    <a:bodyPr/>
                    <a:lstStyle/>
                    <a:p>
                      <a:pPr marL="0" marR="0" lvl="0" indent="0" algn="l" rtl="0">
                        <a:spcBef>
                          <a:spcPts val="0"/>
                        </a:spcBef>
                        <a:spcAft>
                          <a:spcPts val="0"/>
                        </a:spcAft>
                        <a:buNone/>
                      </a:pPr>
                      <a:r>
                        <a:rPr lang="en-US" sz="1400" u="none" strike="noStrike" cap="none"/>
                        <a:t>Random Forest</a:t>
                      </a:r>
                      <a:endParaRPr sz="1400" u="none" strike="noStrike" cap="none">
                        <a:latin typeface="Calibri"/>
                        <a:ea typeface="Calibri"/>
                        <a:cs typeface="Calibri"/>
                        <a:sym typeface="Calibri"/>
                      </a:endParaRPr>
                    </a:p>
                  </a:txBody>
                  <a:tcPr marL="63500" marR="63500" marT="63500" marB="63500"/>
                </a:tc>
                <a:tc>
                  <a:txBody>
                    <a:bodyPr/>
                    <a:lstStyle/>
                    <a:p>
                      <a:pPr marL="0" marR="0" lvl="0" indent="0" algn="l" rtl="0">
                        <a:spcBef>
                          <a:spcPts val="0"/>
                        </a:spcBef>
                        <a:spcAft>
                          <a:spcPts val="0"/>
                        </a:spcAft>
                        <a:buNone/>
                      </a:pPr>
                      <a:r>
                        <a:rPr lang="en-US" sz="1400" u="none" strike="noStrike" cap="none"/>
                        <a:t>Accuracy is low</a:t>
                      </a:r>
                      <a:endParaRPr sz="1400" u="none" strike="noStrike" cap="none"/>
                    </a:p>
                    <a:p>
                      <a:pPr marL="0" marR="0" lvl="0" indent="0" algn="l" rtl="0">
                        <a:spcBef>
                          <a:spcPts val="0"/>
                        </a:spcBef>
                        <a:spcAft>
                          <a:spcPts val="0"/>
                        </a:spcAft>
                        <a:buNone/>
                      </a:pPr>
                      <a:br>
                        <a:rPr lang="en-US" sz="1400" u="none" strike="noStrike" cap="none"/>
                      </a:br>
                      <a:r>
                        <a:rPr lang="en-US" sz="1400" u="none" strike="noStrike" cap="none"/>
                        <a:t>less records present in dataset</a:t>
                      </a:r>
                      <a:endParaRPr sz="1400" u="none" strike="noStrike" cap="none">
                        <a:latin typeface="Calibri"/>
                        <a:ea typeface="Calibri"/>
                        <a:cs typeface="Calibri"/>
                        <a:sym typeface="Calibri"/>
                      </a:endParaRPr>
                    </a:p>
                  </a:txBody>
                  <a:tcPr marL="63500" marR="63500" marT="63500" marB="63500"/>
                </a:tc>
                <a:extLst>
                  <a:ext uri="{0D108BD9-81ED-4DB2-BD59-A6C34878D82A}">
                    <a16:rowId xmlns:a16="http://schemas.microsoft.com/office/drawing/2014/main" val="10001"/>
                  </a:ext>
                </a:extLst>
              </a:tr>
              <a:tr h="916225">
                <a:tc>
                  <a:txBody>
                    <a:bodyPr/>
                    <a:lstStyle/>
                    <a:p>
                      <a:pPr marL="0" marR="0" lvl="0" indent="0" algn="l" rtl="0">
                        <a:spcBef>
                          <a:spcPts val="0"/>
                        </a:spcBef>
                        <a:spcAft>
                          <a:spcPts val="0"/>
                        </a:spcAft>
                        <a:buNone/>
                      </a:pPr>
                      <a:r>
                        <a:rPr lang="en-US" sz="1400" u="none" strike="noStrike" cap="none"/>
                        <a:t>Field and crop specific manure application on a dairy farm based on historical data and machine learning.</a:t>
                      </a:r>
                      <a:endParaRPr sz="1400" u="none" strike="noStrike" cap="none">
                        <a:latin typeface="Calibri"/>
                        <a:ea typeface="Calibri"/>
                        <a:cs typeface="Calibri"/>
                        <a:sym typeface="Calibri"/>
                      </a:endParaRPr>
                    </a:p>
                  </a:txBody>
                  <a:tcPr marL="63500" marR="63500" marT="63500" marB="63500"/>
                </a:tc>
                <a:tc>
                  <a:txBody>
                    <a:bodyPr/>
                    <a:lstStyle/>
                    <a:p>
                      <a:pPr marL="0" marR="0" lvl="0" indent="0" algn="l" rtl="0">
                        <a:spcBef>
                          <a:spcPts val="0"/>
                        </a:spcBef>
                        <a:spcAft>
                          <a:spcPts val="0"/>
                        </a:spcAft>
                        <a:buNone/>
                      </a:pPr>
                      <a:r>
                        <a:rPr lang="en-US"/>
                        <a:t>weather condition</a:t>
                      </a:r>
                      <a:endParaRPr/>
                    </a:p>
                    <a:p>
                      <a:pPr marL="0" marR="0" lvl="0" indent="0" algn="l" rtl="0">
                        <a:spcBef>
                          <a:spcPts val="0"/>
                        </a:spcBef>
                        <a:spcAft>
                          <a:spcPts val="0"/>
                        </a:spcAft>
                        <a:buNone/>
                      </a:pPr>
                      <a:r>
                        <a:rPr lang="en-US" u="sng">
                          <a:solidFill>
                            <a:schemeClr val="hlink"/>
                          </a:solidFill>
                          <a:hlinkClick r:id="rId5"/>
                        </a:rPr>
                        <a:t>https://en.climate-data.org/asia/india/jammu-and-kashmir-751/</a:t>
                      </a:r>
                      <a:endParaRPr/>
                    </a:p>
                    <a:p>
                      <a:pPr marL="0" marR="0" lvl="0" indent="0" algn="l" rtl="0">
                        <a:spcBef>
                          <a:spcPts val="800"/>
                        </a:spcBef>
                        <a:spcAft>
                          <a:spcPts val="0"/>
                        </a:spcAft>
                        <a:buNone/>
                      </a:pPr>
                      <a:endParaRPr/>
                    </a:p>
                  </a:txBody>
                  <a:tcPr marL="63500" marR="63500" marT="63500" marB="63500"/>
                </a:tc>
                <a:tc>
                  <a:txBody>
                    <a:bodyPr/>
                    <a:lstStyle/>
                    <a:p>
                      <a:pPr marL="0" lvl="0" indent="0" algn="l" rtl="0">
                        <a:spcBef>
                          <a:spcPts val="0"/>
                        </a:spcBef>
                        <a:spcAft>
                          <a:spcPts val="0"/>
                        </a:spcAft>
                        <a:buClr>
                          <a:schemeClr val="dk1"/>
                        </a:buClr>
                        <a:buFont typeface="Arial"/>
                        <a:buNone/>
                      </a:pPr>
                      <a:r>
                        <a:rPr lang="en-US"/>
                        <a:t>Accuracy is  63 %</a:t>
                      </a:r>
                      <a:endParaRPr sz="1400" u="none" strike="noStrike" cap="none">
                        <a:latin typeface="Calibri"/>
                        <a:ea typeface="Calibri"/>
                        <a:cs typeface="Calibri"/>
                        <a:sym typeface="Calibri"/>
                      </a:endParaRPr>
                    </a:p>
                  </a:txBody>
                  <a:tcPr marL="63500" marR="63500" marT="63500" marB="63500"/>
                </a:tc>
                <a:tc>
                  <a:txBody>
                    <a:bodyPr/>
                    <a:lstStyle/>
                    <a:p>
                      <a:pPr marL="0" marR="0" lvl="0" indent="0" algn="l" rtl="0">
                        <a:spcBef>
                          <a:spcPts val="0"/>
                        </a:spcBef>
                        <a:spcAft>
                          <a:spcPts val="0"/>
                        </a:spcAft>
                        <a:buNone/>
                      </a:pPr>
                      <a:r>
                        <a:rPr lang="en-US" sz="1400" u="none" strike="noStrike" cap="none"/>
                        <a:t>Gradient Boosting Machine</a:t>
                      </a:r>
                      <a:endParaRPr sz="1400" u="none" strike="noStrike" cap="none">
                        <a:latin typeface="Calibri"/>
                        <a:ea typeface="Calibri"/>
                        <a:cs typeface="Calibri"/>
                        <a:sym typeface="Calibri"/>
                      </a:endParaRPr>
                    </a:p>
                  </a:txBody>
                  <a:tcPr marL="63500" marR="63500" marT="63500" marB="63500"/>
                </a:tc>
                <a:tc>
                  <a:txBody>
                    <a:bodyPr/>
                    <a:lstStyle/>
                    <a:p>
                      <a:pPr marL="0" marR="0" lvl="0" indent="0" algn="l" rtl="0">
                        <a:spcBef>
                          <a:spcPts val="0"/>
                        </a:spcBef>
                        <a:spcAft>
                          <a:spcPts val="0"/>
                        </a:spcAft>
                        <a:buNone/>
                      </a:pPr>
                      <a:r>
                        <a:rPr lang="en-US" sz="1400" u="none" strike="noStrike" cap="none"/>
                        <a:t>Accuracy is low</a:t>
                      </a:r>
                      <a:endParaRPr sz="1400" u="none" strike="noStrike" cap="none">
                        <a:latin typeface="Calibri"/>
                        <a:ea typeface="Calibri"/>
                        <a:cs typeface="Calibri"/>
                        <a:sym typeface="Calibri"/>
                      </a:endParaRPr>
                    </a:p>
                  </a:txBody>
                  <a:tcPr marL="63500" marR="63500" marT="63500" marB="63500"/>
                </a:tc>
                <a:extLst>
                  <a:ext uri="{0D108BD9-81ED-4DB2-BD59-A6C34878D82A}">
                    <a16:rowId xmlns:a16="http://schemas.microsoft.com/office/drawing/2014/main" val="10002"/>
                  </a:ext>
                </a:extLst>
              </a:tr>
              <a:tr h="626825">
                <a:tc>
                  <a:txBody>
                    <a:bodyPr/>
                    <a:lstStyle/>
                    <a:p>
                      <a:pPr marL="0" marR="0" lvl="0" indent="0" algn="l" rtl="0">
                        <a:spcBef>
                          <a:spcPts val="0"/>
                        </a:spcBef>
                        <a:spcAft>
                          <a:spcPts val="0"/>
                        </a:spcAft>
                        <a:buNone/>
                      </a:pPr>
                      <a:r>
                        <a:rPr lang="en-US" sz="1400" u="none" strike="noStrike" cap="none"/>
                        <a:t>Precision agriculture using IoT data analytics and machine learning</a:t>
                      </a:r>
                      <a:endParaRPr sz="1400" u="none" strike="noStrike" cap="none"/>
                    </a:p>
                    <a:p>
                      <a:pPr marL="0" marR="0" lvl="0" indent="0" algn="l" rtl="0">
                        <a:spcBef>
                          <a:spcPts val="800"/>
                        </a:spcBef>
                        <a:spcAft>
                          <a:spcPts val="0"/>
                        </a:spcAft>
                        <a:buNone/>
                      </a:pPr>
                      <a:endParaRPr sz="1400" u="none" strike="noStrike" cap="none">
                        <a:latin typeface="Calibri"/>
                        <a:ea typeface="Calibri"/>
                        <a:cs typeface="Calibri"/>
                        <a:sym typeface="Calibri"/>
                      </a:endParaRPr>
                    </a:p>
                  </a:txBody>
                  <a:tcPr marL="63500" marR="63500" marT="63500" marB="63500"/>
                </a:tc>
                <a:tc>
                  <a:txBody>
                    <a:bodyPr/>
                    <a:lstStyle/>
                    <a:p>
                      <a:pPr marL="0" marR="0" lvl="0" indent="0" algn="l" rtl="0">
                        <a:spcBef>
                          <a:spcPts val="0"/>
                        </a:spcBef>
                        <a:spcAft>
                          <a:spcPts val="0"/>
                        </a:spcAft>
                        <a:buClr>
                          <a:srgbClr val="000000"/>
                        </a:buClr>
                        <a:buFont typeface="Arial"/>
                        <a:buNone/>
                      </a:pPr>
                      <a:r>
                        <a:rPr lang="en-US"/>
                        <a:t>departments of Soil and Pathology, Kashmir.</a:t>
                      </a:r>
                      <a:endParaRPr sz="1400" u="none" strike="noStrike" cap="none">
                        <a:latin typeface="Calibri"/>
                        <a:ea typeface="Calibri"/>
                        <a:cs typeface="Calibri"/>
                        <a:sym typeface="Calibri"/>
                      </a:endParaRPr>
                    </a:p>
                  </a:txBody>
                  <a:tcPr marL="63500" marR="63500" marT="63500" marB="63500"/>
                </a:tc>
                <a:tc>
                  <a:txBody>
                    <a:bodyPr/>
                    <a:lstStyle/>
                    <a:p>
                      <a:pPr marL="0" marR="0" lvl="0" indent="0" algn="l" rtl="0">
                        <a:spcBef>
                          <a:spcPts val="0"/>
                        </a:spcBef>
                        <a:spcAft>
                          <a:spcPts val="0"/>
                        </a:spcAft>
                        <a:buNone/>
                      </a:pPr>
                      <a:r>
                        <a:rPr lang="en-US"/>
                        <a:t>Accuracy is 70%</a:t>
                      </a:r>
                      <a:r>
                        <a:rPr lang="en-US" sz="1400" u="none" strike="noStrike" cap="none"/>
                        <a:t>.</a:t>
                      </a:r>
                      <a:endParaRPr sz="1400" u="none" strike="noStrike" cap="none"/>
                    </a:p>
                    <a:p>
                      <a:pPr marL="0" marR="0" lvl="0" indent="0" algn="l" rtl="0">
                        <a:spcBef>
                          <a:spcPts val="0"/>
                        </a:spcBef>
                        <a:spcAft>
                          <a:spcPts val="0"/>
                        </a:spcAft>
                        <a:buNone/>
                      </a:pPr>
                      <a:br>
                        <a:rPr lang="en-US" sz="1400" u="none" strike="noStrike" cap="none"/>
                      </a:br>
                      <a:endParaRPr sz="1400" u="none" strike="noStrike" cap="none">
                        <a:latin typeface="Calibri"/>
                        <a:ea typeface="Calibri"/>
                        <a:cs typeface="Calibri"/>
                        <a:sym typeface="Calibri"/>
                      </a:endParaRPr>
                    </a:p>
                  </a:txBody>
                  <a:tcPr marL="63500" marR="63500" marT="63500" marB="63500"/>
                </a:tc>
                <a:tc>
                  <a:txBody>
                    <a:bodyPr/>
                    <a:lstStyle/>
                    <a:p>
                      <a:pPr marL="0" marR="0" lvl="0" indent="0" algn="l" rtl="0">
                        <a:spcBef>
                          <a:spcPts val="0"/>
                        </a:spcBef>
                        <a:spcAft>
                          <a:spcPts val="0"/>
                        </a:spcAft>
                        <a:buNone/>
                      </a:pPr>
                      <a:r>
                        <a:rPr lang="en-US" sz="1400" u="none" strike="noStrike" cap="none"/>
                        <a:t>Linear regression</a:t>
                      </a:r>
                      <a:endParaRPr sz="1400" u="none" strike="noStrike" cap="none">
                        <a:latin typeface="Calibri"/>
                        <a:ea typeface="Calibri"/>
                        <a:cs typeface="Calibri"/>
                        <a:sym typeface="Calibri"/>
                      </a:endParaRPr>
                    </a:p>
                  </a:txBody>
                  <a:tcPr marL="63500" marR="63500" marT="63500" marB="63500"/>
                </a:tc>
                <a:tc>
                  <a:txBody>
                    <a:bodyPr/>
                    <a:lstStyle/>
                    <a:p>
                      <a:pPr marL="0" marR="0" lvl="0" indent="0" algn="l" rtl="0">
                        <a:spcBef>
                          <a:spcPts val="0"/>
                        </a:spcBef>
                        <a:spcAft>
                          <a:spcPts val="0"/>
                        </a:spcAft>
                        <a:buNone/>
                      </a:pPr>
                      <a:r>
                        <a:rPr lang="en-US" sz="1400" u="none" strike="noStrike" cap="none"/>
                        <a:t>less parameters are considered</a:t>
                      </a:r>
                      <a:endParaRPr sz="1400" u="none" strike="noStrike" cap="none">
                        <a:latin typeface="Calibri"/>
                        <a:ea typeface="Calibri"/>
                        <a:cs typeface="Calibri"/>
                        <a:sym typeface="Calibri"/>
                      </a:endParaRPr>
                    </a:p>
                  </a:txBody>
                  <a:tcPr marL="63500" marR="63500" marT="63500" marB="63500"/>
                </a:tc>
                <a:extLst>
                  <a:ext uri="{0D108BD9-81ED-4DB2-BD59-A6C34878D82A}">
                    <a16:rowId xmlns:a16="http://schemas.microsoft.com/office/drawing/2014/main" val="10003"/>
                  </a:ext>
                </a:extLst>
              </a:tr>
              <a:tr h="626825">
                <a:tc>
                  <a:txBody>
                    <a:bodyPr/>
                    <a:lstStyle/>
                    <a:p>
                      <a:pPr marL="0" marR="0" lvl="0" indent="0" algn="l" rtl="0">
                        <a:spcBef>
                          <a:spcPts val="0"/>
                        </a:spcBef>
                        <a:spcAft>
                          <a:spcPts val="0"/>
                        </a:spcAft>
                        <a:buNone/>
                      </a:pPr>
                      <a:r>
                        <a:rPr lang="en-US" sz="1400" u="none" strike="noStrike" cap="none"/>
                        <a:t>Prediction of Land Suitability for Crop Cultivation Based on Soil and Environmental Characteristics Using Modified Recursive Feature Elimination Technique With Various Classifier</a:t>
                      </a:r>
                      <a:endParaRPr sz="1400" u="none" strike="noStrike" cap="none">
                        <a:latin typeface="Calibri"/>
                        <a:ea typeface="Calibri"/>
                        <a:cs typeface="Calibri"/>
                        <a:sym typeface="Calibri"/>
                      </a:endParaRPr>
                    </a:p>
                  </a:txBody>
                  <a:tcPr marL="63500" marR="63500" marT="63500" marB="63500"/>
                </a:tc>
                <a:tc>
                  <a:txBody>
                    <a:bodyPr/>
                    <a:lstStyle/>
                    <a:p>
                      <a:pPr marL="0" marR="0" lvl="0" indent="0" algn="l" rtl="0">
                        <a:spcBef>
                          <a:spcPts val="0"/>
                        </a:spcBef>
                        <a:spcAft>
                          <a:spcPts val="0"/>
                        </a:spcAft>
                        <a:buNone/>
                      </a:pPr>
                      <a:r>
                        <a:rPr lang="en-US" b="1"/>
                        <a:t>environment factor</a:t>
                      </a:r>
                      <a:r>
                        <a:rPr lang="en-US"/>
                        <a:t>s</a:t>
                      </a:r>
                      <a:endParaRPr/>
                    </a:p>
                    <a:p>
                      <a:pPr marL="0" marR="0" lvl="0" indent="0" algn="l" rtl="0">
                        <a:spcBef>
                          <a:spcPts val="0"/>
                        </a:spcBef>
                        <a:spcAft>
                          <a:spcPts val="0"/>
                        </a:spcAft>
                        <a:buSzPts val="1100"/>
                        <a:buNone/>
                      </a:pPr>
                      <a:r>
                        <a:rPr lang="en-US" u="sng">
                          <a:solidFill>
                            <a:schemeClr val="hlink"/>
                          </a:solidFill>
                          <a:hlinkClick r:id="rId6"/>
                        </a:rPr>
                        <a:t>www.tnau.ac.in</a:t>
                      </a:r>
                      <a:endParaRPr/>
                    </a:p>
                    <a:p>
                      <a:pPr marL="0" marR="0" lvl="0" indent="0" algn="l" rtl="0">
                        <a:spcBef>
                          <a:spcPts val="0"/>
                        </a:spcBef>
                        <a:spcAft>
                          <a:spcPts val="0"/>
                        </a:spcAft>
                        <a:buSzPts val="1100"/>
                        <a:buNone/>
                      </a:pPr>
                      <a:r>
                        <a:rPr lang="en-US" b="1"/>
                        <a:t>soil characteristics</a:t>
                      </a:r>
                      <a:endParaRPr b="1"/>
                    </a:p>
                    <a:p>
                      <a:pPr marL="0" marR="0" lvl="0" indent="0" algn="l" rtl="0">
                        <a:spcBef>
                          <a:spcPts val="0"/>
                        </a:spcBef>
                        <a:spcAft>
                          <a:spcPts val="0"/>
                        </a:spcAft>
                        <a:buSzPts val="1100"/>
                        <a:buNone/>
                      </a:pPr>
                      <a:r>
                        <a:rPr lang="en-US"/>
                        <a:t>Department of Agriculture, Sankarankovil Taluk, Tenkasi.</a:t>
                      </a:r>
                      <a:endParaRPr/>
                    </a:p>
                  </a:txBody>
                  <a:tcPr marL="63500" marR="63500" marT="63500" marB="63500"/>
                </a:tc>
                <a:tc>
                  <a:txBody>
                    <a:bodyPr/>
                    <a:lstStyle/>
                    <a:p>
                      <a:pPr marL="0" marR="0" lvl="0" indent="0" algn="l" rtl="0">
                        <a:spcBef>
                          <a:spcPts val="0"/>
                        </a:spcBef>
                        <a:spcAft>
                          <a:spcPts val="0"/>
                        </a:spcAft>
                        <a:buNone/>
                      </a:pPr>
                      <a:r>
                        <a:rPr lang="en-US"/>
                        <a:t>Accuracy is 85%</a:t>
                      </a:r>
                      <a:endParaRPr sz="1400" u="none" strike="noStrike" cap="none">
                        <a:latin typeface="Calibri"/>
                        <a:ea typeface="Calibri"/>
                        <a:cs typeface="Calibri"/>
                        <a:sym typeface="Calibri"/>
                      </a:endParaRPr>
                    </a:p>
                  </a:txBody>
                  <a:tcPr marL="63500" marR="63500" marT="63500" marB="63500"/>
                </a:tc>
                <a:tc>
                  <a:txBody>
                    <a:bodyPr/>
                    <a:lstStyle/>
                    <a:p>
                      <a:pPr marL="0" marR="0" lvl="0" indent="0" algn="l" rtl="0">
                        <a:spcBef>
                          <a:spcPts val="0"/>
                        </a:spcBef>
                        <a:spcAft>
                          <a:spcPts val="0"/>
                        </a:spcAft>
                        <a:buNone/>
                      </a:pPr>
                      <a:r>
                        <a:rPr lang="en-US" sz="1400" u="none" strike="noStrike" cap="none"/>
                        <a:t>Bagging</a:t>
                      </a:r>
                      <a:endParaRPr sz="1400" u="none" strike="noStrike" cap="none">
                        <a:latin typeface="Calibri"/>
                        <a:ea typeface="Calibri"/>
                        <a:cs typeface="Calibri"/>
                        <a:sym typeface="Calibri"/>
                      </a:endParaRPr>
                    </a:p>
                  </a:txBody>
                  <a:tcPr marL="63500" marR="63500" marT="63500" marB="63500"/>
                </a:tc>
                <a:tc>
                  <a:txBody>
                    <a:bodyPr/>
                    <a:lstStyle/>
                    <a:p>
                      <a:pPr marL="0" marR="0" lvl="0" indent="0" algn="l" rtl="0">
                        <a:spcBef>
                          <a:spcPts val="0"/>
                        </a:spcBef>
                        <a:spcAft>
                          <a:spcPts val="0"/>
                        </a:spcAft>
                        <a:buNone/>
                      </a:pPr>
                      <a:r>
                        <a:rPr lang="en-US" sz="1400" u="none" strike="noStrike" cap="none"/>
                        <a:t>suitable for smaller dataset</a:t>
                      </a:r>
                      <a:endParaRPr sz="1400" u="none" strike="noStrike" cap="none">
                        <a:latin typeface="Calibri"/>
                        <a:ea typeface="Calibri"/>
                        <a:cs typeface="Calibri"/>
                        <a:sym typeface="Calibri"/>
                      </a:endParaRPr>
                    </a:p>
                  </a:txBody>
                  <a:tcPr marL="63500" marR="63500" marT="63500" marB="63500"/>
                </a:tc>
                <a:extLst>
                  <a:ext uri="{0D108BD9-81ED-4DB2-BD59-A6C34878D82A}">
                    <a16:rowId xmlns:a16="http://schemas.microsoft.com/office/drawing/2014/main" val="10004"/>
                  </a:ext>
                </a:extLst>
              </a:tr>
              <a:tr h="1016125">
                <a:tc>
                  <a:txBody>
                    <a:bodyPr/>
                    <a:lstStyle/>
                    <a:p>
                      <a:pPr marL="0" marR="0" lvl="0" indent="0" algn="l" rtl="0">
                        <a:spcBef>
                          <a:spcPts val="0"/>
                        </a:spcBef>
                        <a:spcAft>
                          <a:spcPts val="0"/>
                        </a:spcAft>
                        <a:buNone/>
                      </a:pPr>
                      <a:r>
                        <a:rPr lang="en-US" sz="1400" u="none" strike="noStrike" cap="none"/>
                        <a:t>Crop Suitability and Fertilizer Recommendation Using Data Mining Techniques.</a:t>
                      </a:r>
                      <a:endParaRPr sz="1400" b="1" u="none" strike="noStrike" cap="none">
                        <a:latin typeface="Calibri"/>
                        <a:ea typeface="Calibri"/>
                        <a:cs typeface="Calibri"/>
                        <a:sym typeface="Calibri"/>
                      </a:endParaRPr>
                    </a:p>
                  </a:txBody>
                  <a:tcPr marL="63500" marR="63500" marT="63500" marB="63500"/>
                </a:tc>
                <a:tc>
                  <a:txBody>
                    <a:bodyPr/>
                    <a:lstStyle/>
                    <a:p>
                      <a:pPr marL="0" marR="0" lvl="0" indent="0" algn="l" rtl="0">
                        <a:spcBef>
                          <a:spcPts val="800"/>
                        </a:spcBef>
                        <a:spcAft>
                          <a:spcPts val="0"/>
                        </a:spcAft>
                        <a:buNone/>
                      </a:pPr>
                      <a:r>
                        <a:rPr lang="en-US" u="sng">
                          <a:solidFill>
                            <a:schemeClr val="hlink"/>
                          </a:solidFill>
                          <a:hlinkClick r:id="rId7"/>
                        </a:rPr>
                        <a:t>http://www.smart-fertilizer.com/</a:t>
                      </a:r>
                      <a:endParaRPr/>
                    </a:p>
                  </a:txBody>
                  <a:tcPr marL="63500" marR="63500" marT="63500" marB="63500"/>
                </a:tc>
                <a:tc>
                  <a:txBody>
                    <a:bodyPr/>
                    <a:lstStyle/>
                    <a:p>
                      <a:pPr marL="0" marR="0" lvl="0" indent="0" algn="l" rtl="0">
                        <a:spcBef>
                          <a:spcPts val="0"/>
                        </a:spcBef>
                        <a:spcAft>
                          <a:spcPts val="0"/>
                        </a:spcAft>
                        <a:buNone/>
                      </a:pPr>
                      <a:r>
                        <a:rPr lang="en-US"/>
                        <a:t>Accuracy is 87%</a:t>
                      </a:r>
                      <a:endParaRPr sz="1400" u="none" strike="noStrike" cap="none"/>
                    </a:p>
                    <a:p>
                      <a:pPr marL="0" marR="0" lvl="0" indent="0" algn="l" rtl="0">
                        <a:spcBef>
                          <a:spcPts val="0"/>
                        </a:spcBef>
                        <a:spcAft>
                          <a:spcPts val="0"/>
                        </a:spcAft>
                        <a:buNone/>
                      </a:pPr>
                      <a:endParaRPr sz="1400" u="none" strike="noStrike" cap="none">
                        <a:latin typeface="Calibri"/>
                        <a:ea typeface="Calibri"/>
                        <a:cs typeface="Calibri"/>
                        <a:sym typeface="Calibri"/>
                      </a:endParaRPr>
                    </a:p>
                  </a:txBody>
                  <a:tcPr marL="63500" marR="63500" marT="63500" marB="63500"/>
                </a:tc>
                <a:tc>
                  <a:txBody>
                    <a:bodyPr/>
                    <a:lstStyle/>
                    <a:p>
                      <a:pPr marL="0" marR="0" lvl="0" indent="0" algn="l" rtl="0">
                        <a:spcBef>
                          <a:spcPts val="0"/>
                        </a:spcBef>
                        <a:spcAft>
                          <a:spcPts val="0"/>
                        </a:spcAft>
                        <a:buNone/>
                      </a:pPr>
                      <a:r>
                        <a:rPr lang="en-US" sz="1400" u="none" strike="noStrike" cap="none"/>
                        <a:t>Random Forest</a:t>
                      </a:r>
                      <a:endParaRPr sz="1400" u="none" strike="noStrike" cap="none"/>
                    </a:p>
                    <a:p>
                      <a:pPr marL="0" marR="0" lvl="0" indent="0" algn="l" rtl="0">
                        <a:spcBef>
                          <a:spcPts val="0"/>
                        </a:spcBef>
                        <a:spcAft>
                          <a:spcPts val="0"/>
                        </a:spcAft>
                        <a:buNone/>
                      </a:pPr>
                      <a:r>
                        <a:rPr lang="en-US" sz="1400" u="none" strike="noStrike" cap="none"/>
                        <a:t>algorithm,</a:t>
                      </a:r>
                      <a:endParaRPr sz="1400" u="none" strike="noStrike" cap="none"/>
                    </a:p>
                    <a:p>
                      <a:pPr marL="0" marR="0" lvl="0" indent="0" algn="l" rtl="0">
                        <a:spcBef>
                          <a:spcPts val="0"/>
                        </a:spcBef>
                        <a:spcAft>
                          <a:spcPts val="0"/>
                        </a:spcAft>
                        <a:buNone/>
                      </a:pPr>
                      <a:r>
                        <a:rPr lang="en-US" sz="1400" u="none" strike="noStrike" cap="none"/>
                        <a:t>k-Means</a:t>
                      </a:r>
                      <a:endParaRPr sz="1400" u="none" strike="noStrike" cap="none"/>
                    </a:p>
                    <a:p>
                      <a:pPr marL="0" marR="0" lvl="0" indent="0" algn="l" rtl="0">
                        <a:spcBef>
                          <a:spcPts val="0"/>
                        </a:spcBef>
                        <a:spcAft>
                          <a:spcPts val="0"/>
                        </a:spcAft>
                        <a:buNone/>
                      </a:pPr>
                      <a:r>
                        <a:rPr lang="en-US" sz="1400" u="none" strike="noStrike" cap="none"/>
                        <a:t>clustering.</a:t>
                      </a:r>
                      <a:endParaRPr sz="1400" u="none" strike="noStrike" cap="none"/>
                    </a:p>
                    <a:p>
                      <a:pPr marL="0" marR="0" lvl="0" indent="0" algn="l" rtl="0">
                        <a:spcBef>
                          <a:spcPts val="0"/>
                        </a:spcBef>
                        <a:spcAft>
                          <a:spcPts val="0"/>
                        </a:spcAft>
                        <a:buNone/>
                      </a:pPr>
                      <a:endParaRPr sz="1400" u="none" strike="noStrike" cap="none">
                        <a:latin typeface="Calibri"/>
                        <a:ea typeface="Calibri"/>
                        <a:cs typeface="Calibri"/>
                        <a:sym typeface="Calibri"/>
                      </a:endParaRPr>
                    </a:p>
                  </a:txBody>
                  <a:tcPr marL="63500" marR="63500" marT="63500" marB="63500"/>
                </a:tc>
                <a:tc>
                  <a:txBody>
                    <a:bodyPr/>
                    <a:lstStyle/>
                    <a:p>
                      <a:pPr marL="0" marR="0" lvl="0" indent="0" algn="l" rtl="0">
                        <a:spcBef>
                          <a:spcPts val="0"/>
                        </a:spcBef>
                        <a:spcAft>
                          <a:spcPts val="0"/>
                        </a:spcAft>
                        <a:buNone/>
                      </a:pPr>
                      <a:r>
                        <a:rPr lang="en-US" sz="1400" u="none" strike="noStrike" cap="none"/>
                        <a:t>Implementation is difficult.</a:t>
                      </a:r>
                      <a:endParaRPr sz="1400" u="none" strike="noStrike" cap="none"/>
                    </a:p>
                    <a:p>
                      <a:pPr marL="0" marR="0" lvl="0" indent="0" algn="l" rtl="0">
                        <a:spcBef>
                          <a:spcPts val="0"/>
                        </a:spcBef>
                        <a:spcAft>
                          <a:spcPts val="0"/>
                        </a:spcAft>
                        <a:buNone/>
                      </a:pPr>
                      <a:br>
                        <a:rPr lang="en-US" sz="1400" u="none" strike="noStrike" cap="none"/>
                      </a:br>
                      <a:r>
                        <a:rPr lang="en-US" sz="1400" u="none" strike="noStrike" cap="none"/>
                        <a:t>Slow real time</a:t>
                      </a:r>
                      <a:endParaRPr sz="1400" u="none" strike="noStrike" cap="none"/>
                    </a:p>
                    <a:p>
                      <a:pPr marL="0" marR="0" lvl="0" indent="0" algn="l" rtl="0">
                        <a:spcBef>
                          <a:spcPts val="0"/>
                        </a:spcBef>
                        <a:spcAft>
                          <a:spcPts val="0"/>
                        </a:spcAft>
                        <a:buNone/>
                      </a:pPr>
                      <a:r>
                        <a:rPr lang="en-US" sz="1400" u="none" strike="noStrike" cap="none"/>
                        <a:t>prediction.</a:t>
                      </a:r>
                      <a:endParaRPr sz="1400" u="none" strike="noStrike" cap="none">
                        <a:latin typeface="Calibri"/>
                        <a:ea typeface="Calibri"/>
                        <a:cs typeface="Calibri"/>
                        <a:sym typeface="Calibri"/>
                      </a:endParaRPr>
                    </a:p>
                  </a:txBody>
                  <a:tcPr marL="63500" marR="63500" marT="63500" marB="63500"/>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932</TotalTime>
  <Words>1365</Words>
  <Application>Microsoft Office PowerPoint</Application>
  <PresentationFormat>Widescreen</PresentationFormat>
  <Paragraphs>206</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Office Theme</vt:lpstr>
      <vt:lpstr>Agrarian Crop  &amp; Fertilizers Proposal Utilizing Machine Learning Approach </vt:lpstr>
      <vt:lpstr>INTRODUCTION</vt:lpstr>
      <vt:lpstr>LITERATURE SURVEY</vt:lpstr>
      <vt:lpstr>PowerPoint Presentation</vt:lpstr>
      <vt:lpstr>PowerPoint Presentation</vt:lpstr>
      <vt:lpstr>PowerPoint Presentation</vt:lpstr>
      <vt:lpstr>PowerPoint Presentation</vt:lpstr>
      <vt:lpstr>PowerPoint Presentation</vt:lpstr>
      <vt:lpstr>PowerPoint Presentation</vt:lpstr>
      <vt:lpstr>PROBLEM FORMULATION</vt:lpstr>
      <vt:lpstr>OBJECTIVE</vt:lpstr>
      <vt:lpstr>METHODOLOGY</vt:lpstr>
      <vt:lpstr>PowerPoint Presentation</vt:lpstr>
      <vt:lpstr>IMPLEMENTATION PLATFORM</vt:lpstr>
      <vt:lpstr>WORKS COMPLETED</vt:lpstr>
      <vt:lpstr>EXPECTED OUTCOME</vt:lpstr>
      <vt:lpstr>ACTION PLAN</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Approach for Organic Manure Recommendation System</dc:title>
  <dc:creator>student</dc:creator>
  <cp:lastModifiedBy>Melvingnanaliyes Selvam</cp:lastModifiedBy>
  <cp:revision>2</cp:revision>
  <dcterms:created xsi:type="dcterms:W3CDTF">2021-09-28T07:11:47Z</dcterms:created>
  <dcterms:modified xsi:type="dcterms:W3CDTF">2022-05-23T15:46:46Z</dcterms:modified>
</cp:coreProperties>
</file>