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01BCDC79-F1D0-481D-9207-DAE6CCFFDC96}">
          <p14:sldIdLst>
            <p14:sldId id="256"/>
            <p14:sldId id="257"/>
          </p14:sldIdLst>
        </p14:section>
        <p14:section name="Untitled Section" id="{3A4DB68F-6F0F-45F0-B2D0-C57717240749}">
          <p14:sldIdLst>
            <p14:sldId id="258"/>
            <p14:sldId id="259"/>
            <p14:sldId id="260"/>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79" d="100"/>
          <a:sy n="79" d="100"/>
        </p:scale>
        <p:origin x="-342"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53FA50-FCD2-4F37-B047-E171DB58F1FC}" type="datetimeFigureOut">
              <a:rPr lang="en-IN" smtClean="0"/>
              <a:pPr/>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F71F4-F40E-4DF4-91D6-5421AE0326FE}" type="slidenum">
              <a:rPr lang="en-IN" smtClean="0"/>
              <a:pPr/>
              <a:t>‹#›</a:t>
            </a:fld>
            <a:endParaRPr lang="en-IN"/>
          </a:p>
        </p:txBody>
      </p:sp>
    </p:spTree>
    <p:extLst>
      <p:ext uri="{BB962C8B-B14F-4D97-AF65-F5344CB8AC3E}">
        <p14:creationId xmlns:p14="http://schemas.microsoft.com/office/powerpoint/2010/main" xmlns="" val="252849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3FA50-FCD2-4F37-B047-E171DB58F1FC}" type="datetimeFigureOut">
              <a:rPr lang="en-IN" smtClean="0"/>
              <a:pPr/>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F71F4-F40E-4DF4-91D6-5421AE0326FE}" type="slidenum">
              <a:rPr lang="en-IN" smtClean="0"/>
              <a:pPr/>
              <a:t>‹#›</a:t>
            </a:fld>
            <a:endParaRPr lang="en-IN"/>
          </a:p>
        </p:txBody>
      </p:sp>
    </p:spTree>
    <p:extLst>
      <p:ext uri="{BB962C8B-B14F-4D97-AF65-F5344CB8AC3E}">
        <p14:creationId xmlns:p14="http://schemas.microsoft.com/office/powerpoint/2010/main" xmlns="" val="3581565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3FA50-FCD2-4F37-B047-E171DB58F1FC}" type="datetimeFigureOut">
              <a:rPr lang="en-IN" smtClean="0"/>
              <a:pPr/>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F71F4-F40E-4DF4-91D6-5421AE0326FE}" type="slidenum">
              <a:rPr lang="en-IN" smtClean="0"/>
              <a:pPr/>
              <a:t>‹#›</a:t>
            </a:fld>
            <a:endParaRPr lang="en-IN"/>
          </a:p>
        </p:txBody>
      </p:sp>
    </p:spTree>
    <p:extLst>
      <p:ext uri="{BB962C8B-B14F-4D97-AF65-F5344CB8AC3E}">
        <p14:creationId xmlns:p14="http://schemas.microsoft.com/office/powerpoint/2010/main" xmlns="" val="2026890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53FA50-FCD2-4F37-B047-E171DB58F1FC}" type="datetimeFigureOut">
              <a:rPr lang="en-IN" smtClean="0"/>
              <a:pPr/>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F71F4-F40E-4DF4-91D6-5421AE0326FE}" type="slidenum">
              <a:rPr lang="en-IN" smtClean="0"/>
              <a:pPr/>
              <a:t>‹#›</a:t>
            </a:fld>
            <a:endParaRPr lang="en-IN"/>
          </a:p>
        </p:txBody>
      </p:sp>
    </p:spTree>
    <p:extLst>
      <p:ext uri="{BB962C8B-B14F-4D97-AF65-F5344CB8AC3E}">
        <p14:creationId xmlns:p14="http://schemas.microsoft.com/office/powerpoint/2010/main" xmlns="" val="1940624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53FA50-FCD2-4F37-B047-E171DB58F1FC}" type="datetimeFigureOut">
              <a:rPr lang="en-IN" smtClean="0"/>
              <a:pPr/>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5F71F4-F40E-4DF4-91D6-5421AE0326FE}" type="slidenum">
              <a:rPr lang="en-IN" smtClean="0"/>
              <a:pPr/>
              <a:t>‹#›</a:t>
            </a:fld>
            <a:endParaRPr lang="en-IN"/>
          </a:p>
        </p:txBody>
      </p:sp>
    </p:spTree>
    <p:extLst>
      <p:ext uri="{BB962C8B-B14F-4D97-AF65-F5344CB8AC3E}">
        <p14:creationId xmlns:p14="http://schemas.microsoft.com/office/powerpoint/2010/main" xmlns="" val="249116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53FA50-FCD2-4F37-B047-E171DB58F1FC}" type="datetimeFigureOut">
              <a:rPr lang="en-IN" smtClean="0"/>
              <a:pPr/>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F71F4-F40E-4DF4-91D6-5421AE0326FE}" type="slidenum">
              <a:rPr lang="en-IN" smtClean="0"/>
              <a:pPr/>
              <a:t>‹#›</a:t>
            </a:fld>
            <a:endParaRPr lang="en-IN"/>
          </a:p>
        </p:txBody>
      </p:sp>
    </p:spTree>
    <p:extLst>
      <p:ext uri="{BB962C8B-B14F-4D97-AF65-F5344CB8AC3E}">
        <p14:creationId xmlns:p14="http://schemas.microsoft.com/office/powerpoint/2010/main" xmlns="" val="4291080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53FA50-FCD2-4F37-B047-E171DB58F1FC}" type="datetimeFigureOut">
              <a:rPr lang="en-IN" smtClean="0"/>
              <a:pPr/>
              <a:t>10-10-2023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5F71F4-F40E-4DF4-91D6-5421AE0326FE}" type="slidenum">
              <a:rPr lang="en-IN" smtClean="0"/>
              <a:pPr/>
              <a:t>‹#›</a:t>
            </a:fld>
            <a:endParaRPr lang="en-IN"/>
          </a:p>
        </p:txBody>
      </p:sp>
    </p:spTree>
    <p:extLst>
      <p:ext uri="{BB962C8B-B14F-4D97-AF65-F5344CB8AC3E}">
        <p14:creationId xmlns:p14="http://schemas.microsoft.com/office/powerpoint/2010/main" xmlns="" val="1191438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53FA50-FCD2-4F37-B047-E171DB58F1FC}" type="datetimeFigureOut">
              <a:rPr lang="en-IN" smtClean="0"/>
              <a:pPr/>
              <a:t>10-10-2023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5F71F4-F40E-4DF4-91D6-5421AE0326FE}" type="slidenum">
              <a:rPr lang="en-IN" smtClean="0"/>
              <a:pPr/>
              <a:t>‹#›</a:t>
            </a:fld>
            <a:endParaRPr lang="en-IN"/>
          </a:p>
        </p:txBody>
      </p:sp>
    </p:spTree>
    <p:extLst>
      <p:ext uri="{BB962C8B-B14F-4D97-AF65-F5344CB8AC3E}">
        <p14:creationId xmlns:p14="http://schemas.microsoft.com/office/powerpoint/2010/main" xmlns="" val="126247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3FA50-FCD2-4F37-B047-E171DB58F1FC}" type="datetimeFigureOut">
              <a:rPr lang="en-IN" smtClean="0"/>
              <a:pPr/>
              <a:t>10-10-2023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5F71F4-F40E-4DF4-91D6-5421AE0326FE}" type="slidenum">
              <a:rPr lang="en-IN" smtClean="0"/>
              <a:pPr/>
              <a:t>‹#›</a:t>
            </a:fld>
            <a:endParaRPr lang="en-IN"/>
          </a:p>
        </p:txBody>
      </p:sp>
    </p:spTree>
    <p:extLst>
      <p:ext uri="{BB962C8B-B14F-4D97-AF65-F5344CB8AC3E}">
        <p14:creationId xmlns:p14="http://schemas.microsoft.com/office/powerpoint/2010/main" xmlns="" val="330627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53FA50-FCD2-4F37-B047-E171DB58F1FC}" type="datetimeFigureOut">
              <a:rPr lang="en-IN" smtClean="0"/>
              <a:pPr/>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F71F4-F40E-4DF4-91D6-5421AE0326FE}" type="slidenum">
              <a:rPr lang="en-IN" smtClean="0"/>
              <a:pPr/>
              <a:t>‹#›</a:t>
            </a:fld>
            <a:endParaRPr lang="en-IN"/>
          </a:p>
        </p:txBody>
      </p:sp>
    </p:spTree>
    <p:extLst>
      <p:ext uri="{BB962C8B-B14F-4D97-AF65-F5344CB8AC3E}">
        <p14:creationId xmlns:p14="http://schemas.microsoft.com/office/powerpoint/2010/main" xmlns="" val="1369072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53FA50-FCD2-4F37-B047-E171DB58F1FC}" type="datetimeFigureOut">
              <a:rPr lang="en-IN" smtClean="0"/>
              <a:pPr/>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5F71F4-F40E-4DF4-91D6-5421AE0326FE}" type="slidenum">
              <a:rPr lang="en-IN" smtClean="0"/>
              <a:pPr/>
              <a:t>‹#›</a:t>
            </a:fld>
            <a:endParaRPr lang="en-IN"/>
          </a:p>
        </p:txBody>
      </p:sp>
    </p:spTree>
    <p:extLst>
      <p:ext uri="{BB962C8B-B14F-4D97-AF65-F5344CB8AC3E}">
        <p14:creationId xmlns:p14="http://schemas.microsoft.com/office/powerpoint/2010/main" xmlns="" val="3784557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3FA50-FCD2-4F37-B047-E171DB58F1FC}" type="datetimeFigureOut">
              <a:rPr lang="en-IN" smtClean="0"/>
              <a:pPr/>
              <a:t>10-10-2023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F71F4-F40E-4DF4-91D6-5421AE0326FE}" type="slidenum">
              <a:rPr lang="en-IN" smtClean="0"/>
              <a:pPr/>
              <a:t>‹#›</a:t>
            </a:fld>
            <a:endParaRPr lang="en-IN"/>
          </a:p>
        </p:txBody>
      </p:sp>
    </p:spTree>
    <p:extLst>
      <p:ext uri="{BB962C8B-B14F-4D97-AF65-F5344CB8AC3E}">
        <p14:creationId xmlns:p14="http://schemas.microsoft.com/office/powerpoint/2010/main" xmlns="" val="14927849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888771-C0D1-29F3-8C5C-5F0375C469C0}"/>
              </a:ext>
            </a:extLst>
          </p:cNvPr>
          <p:cNvSpPr>
            <a:spLocks noGrp="1"/>
          </p:cNvSpPr>
          <p:nvPr>
            <p:ph type="ctrTitle"/>
          </p:nvPr>
        </p:nvSpPr>
        <p:spPr>
          <a:xfrm>
            <a:off x="5984680" y="1111071"/>
            <a:ext cx="5634824" cy="2387600"/>
          </a:xfrm>
        </p:spPr>
        <p:txBody>
          <a:bodyPr>
            <a:normAutofit fontScale="90000"/>
          </a:bodyPr>
          <a:lstStyle/>
          <a:p>
            <a:r>
              <a:rPr lang="en-IN" dirty="0">
                <a:latin typeface="Aldhabi" panose="01000000000000000000" pitchFamily="2" charset="-78"/>
                <a:cs typeface="Aldhabi" panose="01000000000000000000" pitchFamily="2" charset="-78"/>
              </a:rPr>
              <a:t>EARTHQUAKE </a:t>
            </a:r>
            <a:br>
              <a:rPr lang="en-IN" dirty="0">
                <a:latin typeface="Aldhabi" panose="01000000000000000000" pitchFamily="2" charset="-78"/>
                <a:cs typeface="Aldhabi" panose="01000000000000000000" pitchFamily="2" charset="-78"/>
              </a:rPr>
            </a:br>
            <a:r>
              <a:rPr lang="en-IN" dirty="0">
                <a:latin typeface="Aldhabi" panose="01000000000000000000" pitchFamily="2" charset="-78"/>
                <a:cs typeface="Aldhabi" panose="01000000000000000000" pitchFamily="2" charset="-78"/>
              </a:rPr>
              <a:t>PREDICTION MODEL</a:t>
            </a:r>
            <a:br>
              <a:rPr lang="en-IN" dirty="0">
                <a:latin typeface="Aldhabi" panose="01000000000000000000" pitchFamily="2" charset="-78"/>
                <a:cs typeface="Aldhabi" panose="01000000000000000000" pitchFamily="2" charset="-78"/>
              </a:rPr>
            </a:br>
            <a:r>
              <a:rPr lang="en-IN" dirty="0">
                <a:latin typeface="Aldhabi" panose="01000000000000000000" pitchFamily="2" charset="-78"/>
                <a:cs typeface="Aldhabi" panose="01000000000000000000" pitchFamily="2" charset="-78"/>
              </a:rPr>
              <a:t>USING PYTHON</a:t>
            </a:r>
          </a:p>
        </p:txBody>
      </p:sp>
      <p:sp>
        <p:nvSpPr>
          <p:cNvPr id="3" name="Subtitle 2">
            <a:extLst>
              <a:ext uri="{FF2B5EF4-FFF2-40B4-BE49-F238E27FC236}">
                <a16:creationId xmlns:a16="http://schemas.microsoft.com/office/drawing/2014/main" xmlns="" id="{8269A12B-ADE9-596B-4D5A-07FA323E148F}"/>
              </a:ext>
            </a:extLst>
          </p:cNvPr>
          <p:cNvSpPr>
            <a:spLocks noGrp="1"/>
          </p:cNvSpPr>
          <p:nvPr>
            <p:ph type="subTitle" idx="1"/>
          </p:nvPr>
        </p:nvSpPr>
        <p:spPr>
          <a:xfrm>
            <a:off x="6692630" y="3832626"/>
            <a:ext cx="4826158" cy="2120702"/>
          </a:xfrm>
        </p:spPr>
        <p:txBody>
          <a:bodyPr>
            <a:normAutofit fontScale="85000" lnSpcReduction="20000"/>
          </a:bodyPr>
          <a:lstStyle/>
          <a:p>
            <a:r>
              <a:rPr lang="en-IN" dirty="0">
                <a:latin typeface="Aptos Narrow" panose="020B0004020202020204" pitchFamily="34" charset="0"/>
              </a:rPr>
              <a:t>TEAM: </a:t>
            </a:r>
          </a:p>
          <a:p>
            <a:r>
              <a:rPr lang="en-IN" dirty="0" smtClean="0">
                <a:latin typeface="Aptos Narrow" panose="020B0004020202020204" pitchFamily="34" charset="0"/>
              </a:rPr>
              <a:t>Shiva </a:t>
            </a:r>
            <a:r>
              <a:rPr lang="en-IN" dirty="0" err="1" smtClean="0">
                <a:latin typeface="Aptos Narrow" panose="020B0004020202020204" pitchFamily="34" charset="0"/>
              </a:rPr>
              <a:t>Dharshini.N.K</a:t>
            </a:r>
            <a:endParaRPr lang="en-IN" dirty="0" smtClean="0">
              <a:latin typeface="Aptos Narrow" panose="020B0004020202020204" pitchFamily="34" charset="0"/>
            </a:endParaRPr>
          </a:p>
          <a:p>
            <a:r>
              <a:rPr lang="en-IN" dirty="0" err="1" smtClean="0">
                <a:latin typeface="Aptos Narrow" panose="020B0004020202020204" pitchFamily="34" charset="0"/>
              </a:rPr>
              <a:t>Ninny.P.A</a:t>
            </a:r>
            <a:endParaRPr lang="en-IN" dirty="0" smtClean="0">
              <a:latin typeface="Aptos Narrow" panose="020B0004020202020204" pitchFamily="34" charset="0"/>
            </a:endParaRPr>
          </a:p>
          <a:p>
            <a:r>
              <a:rPr lang="en-IN" dirty="0" err="1" smtClean="0">
                <a:latin typeface="Aptos Narrow" panose="020B0004020202020204" pitchFamily="34" charset="0"/>
              </a:rPr>
              <a:t>Manju.M</a:t>
            </a:r>
            <a:endParaRPr lang="en-IN" dirty="0" smtClean="0">
              <a:latin typeface="Aptos Narrow" panose="020B0004020202020204" pitchFamily="34" charset="0"/>
            </a:endParaRPr>
          </a:p>
          <a:p>
            <a:r>
              <a:rPr lang="en-IN" dirty="0" err="1" smtClean="0">
                <a:latin typeface="Aptos Narrow" panose="020B0004020202020204" pitchFamily="34" charset="0"/>
              </a:rPr>
              <a:t>Linisha.M.G</a:t>
            </a:r>
            <a:endParaRPr lang="en-IN" dirty="0" smtClean="0">
              <a:latin typeface="Aptos Narrow" panose="020B0004020202020204" pitchFamily="34" charset="0"/>
            </a:endParaRPr>
          </a:p>
          <a:p>
            <a:r>
              <a:rPr lang="en-IN" dirty="0" err="1" smtClean="0">
                <a:latin typeface="Aptos Narrow" panose="020B0004020202020204" pitchFamily="34" charset="0"/>
              </a:rPr>
              <a:t>Josheba</a:t>
            </a:r>
            <a:r>
              <a:rPr lang="en-IN" dirty="0" smtClean="0">
                <a:latin typeface="Aptos Narrow" panose="020B0004020202020204" pitchFamily="34" charset="0"/>
              </a:rPr>
              <a:t> </a:t>
            </a:r>
            <a:r>
              <a:rPr lang="en-IN" dirty="0" err="1" smtClean="0">
                <a:latin typeface="Aptos Narrow" panose="020B0004020202020204" pitchFamily="34" charset="0"/>
              </a:rPr>
              <a:t>Agnes.J.F</a:t>
            </a:r>
            <a:endParaRPr lang="en-IN" dirty="0">
              <a:latin typeface="Aptos Narrow" panose="020B0004020202020204" pitchFamily="34" charset="0"/>
            </a:endParaRPr>
          </a:p>
        </p:txBody>
      </p:sp>
      <p:pic>
        <p:nvPicPr>
          <p:cNvPr id="5" name="Picture 4">
            <a:extLst>
              <a:ext uri="{FF2B5EF4-FFF2-40B4-BE49-F238E27FC236}">
                <a16:creationId xmlns:a16="http://schemas.microsoft.com/office/drawing/2014/main" xmlns="" id="{AE12CC43-4A1A-9D4F-0A41-AD34E112DE5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6284068" cy="3616622"/>
          </a:xfrm>
          <a:prstGeom prst="rect">
            <a:avLst/>
          </a:prstGeom>
          <a:effectLst>
            <a:glow>
              <a:schemeClr val="accent1">
                <a:alpha val="0"/>
              </a:schemeClr>
            </a:glow>
            <a:reflection endPos="65000" dir="5400000" sy="-100000" algn="bl" rotWithShape="0"/>
            <a:softEdge rad="76200"/>
          </a:effectLst>
        </p:spPr>
      </p:pic>
    </p:spTree>
    <p:extLst>
      <p:ext uri="{BB962C8B-B14F-4D97-AF65-F5344CB8AC3E}">
        <p14:creationId xmlns:p14="http://schemas.microsoft.com/office/powerpoint/2010/main" xmlns="" val="2864316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ED75963F-012B-EF07-E352-308FA706B0C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948C6D21-2659-4C06-D0B9-92FFC427B620}"/>
              </a:ext>
            </a:extLst>
          </p:cNvPr>
          <p:cNvSpPr>
            <a:spLocks noGrp="1"/>
          </p:cNvSpPr>
          <p:nvPr>
            <p:ph type="title"/>
          </p:nvPr>
        </p:nvSpPr>
        <p:spPr/>
        <p:txBody>
          <a:bodyPr/>
          <a:lstStyle/>
          <a:p>
            <a:r>
              <a:rPr lang="en-IN" dirty="0">
                <a:latin typeface="Broadway" panose="04040905080B02020502" pitchFamily="82" charset="0"/>
              </a:rPr>
              <a:t>INTRODUCTION</a:t>
            </a:r>
          </a:p>
        </p:txBody>
      </p:sp>
      <p:sp>
        <p:nvSpPr>
          <p:cNvPr id="7" name="Content Placeholder 6">
            <a:extLst>
              <a:ext uri="{FF2B5EF4-FFF2-40B4-BE49-F238E27FC236}">
                <a16:creationId xmlns:a16="http://schemas.microsoft.com/office/drawing/2014/main" xmlns="" id="{245CB170-C8D1-309C-4B8D-A5A694A5FC7A}"/>
              </a:ext>
            </a:extLst>
          </p:cNvPr>
          <p:cNvSpPr>
            <a:spLocks noGrp="1"/>
          </p:cNvSpPr>
          <p:nvPr>
            <p:ph idx="1"/>
          </p:nvPr>
        </p:nvSpPr>
        <p:spPr>
          <a:xfrm>
            <a:off x="329119" y="1815897"/>
            <a:ext cx="5766881" cy="4351338"/>
          </a:xfrm>
        </p:spPr>
        <p:txBody>
          <a:bodyPr/>
          <a:lstStyle/>
          <a:p>
            <a:pPr marL="0" indent="0">
              <a:buNone/>
            </a:pPr>
            <a:r>
              <a:rPr lang="en-US" b="0" i="0" dirty="0">
                <a:effectLst/>
                <a:latin typeface="Söhne"/>
              </a:rPr>
              <a:t>Predicting earthquakes with high accuracy is a complex and challenging task. While there is ongoing research in this area, it's important to note that earthquake prediction remains uncertain. However, you can build a basic earthquake prediction model using Python that can help analyze historical earthquake data and identify patterns or trends</a:t>
            </a:r>
            <a:r>
              <a:rPr lang="en-US" b="0" i="0" dirty="0">
                <a:solidFill>
                  <a:srgbClr val="D1D5DB"/>
                </a:solidFill>
                <a:effectLst/>
                <a:latin typeface="Söhne"/>
              </a:rPr>
              <a:t>.</a:t>
            </a:r>
            <a:endParaRPr lang="en-IN" dirty="0"/>
          </a:p>
          <a:p>
            <a:pPr marL="0" indent="0">
              <a:buNone/>
            </a:pPr>
            <a:endParaRPr lang="en-IN" dirty="0">
              <a:latin typeface="Aptos" panose="020B0004020202020204" pitchFamily="34" charset="0"/>
            </a:endParaRPr>
          </a:p>
        </p:txBody>
      </p:sp>
      <p:pic>
        <p:nvPicPr>
          <p:cNvPr id="12" name="Picture 11">
            <a:extLst>
              <a:ext uri="{FF2B5EF4-FFF2-40B4-BE49-F238E27FC236}">
                <a16:creationId xmlns:a16="http://schemas.microsoft.com/office/drawing/2014/main" xmlns="" id="{074889DA-95B8-4C3A-0238-F8CF09F9AEA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360958" y="1238656"/>
            <a:ext cx="5336027" cy="3894306"/>
          </a:xfrm>
          <a:prstGeom prst="rect">
            <a:avLst/>
          </a:prstGeom>
          <a:effectLst>
            <a:glow>
              <a:schemeClr val="accent1">
                <a:alpha val="40000"/>
              </a:schemeClr>
            </a:glow>
            <a:outerShdw blurRad="355600" dist="241300" dir="21540000" sx="103000" sy="103000" algn="ctr" rotWithShape="0">
              <a:srgbClr val="000000"/>
            </a:outerShdw>
            <a:reflection stA="0" endPos="65000" dist="50800" dir="5400000" sy="-100000" algn="bl" rotWithShape="0"/>
            <a:softEdge rad="31750"/>
          </a:effectLst>
        </p:spPr>
      </p:pic>
    </p:spTree>
    <p:extLst>
      <p:ext uri="{BB962C8B-B14F-4D97-AF65-F5344CB8AC3E}">
        <p14:creationId xmlns:p14="http://schemas.microsoft.com/office/powerpoint/2010/main" xmlns="" val="3642503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2EEB63C7-E09B-BED1-B5CC-3B6CE2D6070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84AD0E2F-CAC9-72A8-51CD-AF5864301264}"/>
              </a:ext>
            </a:extLst>
          </p:cNvPr>
          <p:cNvSpPr>
            <a:spLocks noGrp="1"/>
          </p:cNvSpPr>
          <p:nvPr>
            <p:ph type="title"/>
          </p:nvPr>
        </p:nvSpPr>
        <p:spPr/>
        <p:txBody>
          <a:bodyPr/>
          <a:lstStyle/>
          <a:p>
            <a:r>
              <a:rPr lang="en-IN" dirty="0">
                <a:latin typeface="Broadway" panose="04040905080B02020502" pitchFamily="82" charset="0"/>
              </a:rPr>
              <a:t>SOME PYHTON LIBRARIES</a:t>
            </a:r>
          </a:p>
        </p:txBody>
      </p:sp>
      <p:sp>
        <p:nvSpPr>
          <p:cNvPr id="3" name="Content Placeholder 2">
            <a:extLst>
              <a:ext uri="{FF2B5EF4-FFF2-40B4-BE49-F238E27FC236}">
                <a16:creationId xmlns:a16="http://schemas.microsoft.com/office/drawing/2014/main" xmlns="" id="{1652002F-0863-21C5-5D89-EBA72DDE57D5}"/>
              </a:ext>
            </a:extLst>
          </p:cNvPr>
          <p:cNvSpPr>
            <a:spLocks noGrp="1"/>
          </p:cNvSpPr>
          <p:nvPr>
            <p:ph idx="1"/>
          </p:nvPr>
        </p:nvSpPr>
        <p:spPr>
          <a:xfrm>
            <a:off x="639417" y="1655943"/>
            <a:ext cx="10515600" cy="4351338"/>
          </a:xfrm>
        </p:spPr>
        <p:txBody>
          <a:bodyPr/>
          <a:lstStyle/>
          <a:p>
            <a:pPr>
              <a:buFont typeface="Wingdings" panose="05000000000000000000" pitchFamily="2" charset="2"/>
              <a:buChar char="v"/>
            </a:pPr>
            <a:r>
              <a:rPr lang="en-IN" dirty="0">
                <a:latin typeface="Berlin Sans FB" panose="020E0602020502020306" pitchFamily="34" charset="0"/>
                <a:ea typeface="ADLaM Display" panose="02010000000000000000" pitchFamily="2" charset="0"/>
                <a:cs typeface="ADLaM Display" panose="02010000000000000000" pitchFamily="2" charset="0"/>
              </a:rPr>
              <a:t> </a:t>
            </a:r>
            <a:r>
              <a:rPr lang="en-IN" sz="4400" dirty="0">
                <a:latin typeface="Aldhabi" panose="01000000000000000000" pitchFamily="2" charset="-78"/>
                <a:ea typeface="ADLaM Display" panose="02010000000000000000" pitchFamily="2" charset="0"/>
                <a:cs typeface="Aldhabi" panose="01000000000000000000" pitchFamily="2" charset="-78"/>
              </a:rPr>
              <a:t>DATA</a:t>
            </a:r>
            <a:r>
              <a:rPr lang="en-IN" dirty="0">
                <a:latin typeface="Aldhabi" panose="01000000000000000000" pitchFamily="2" charset="-78"/>
                <a:ea typeface="ADLaM Display" panose="02010000000000000000" pitchFamily="2" charset="0"/>
                <a:cs typeface="Aldhabi" panose="01000000000000000000" pitchFamily="2" charset="-78"/>
              </a:rPr>
              <a:t> </a:t>
            </a:r>
            <a:r>
              <a:rPr lang="en-IN" sz="4400" dirty="0">
                <a:latin typeface="Aldhabi" panose="01000000000000000000" pitchFamily="2" charset="-78"/>
                <a:ea typeface="ADLaM Display" panose="02010000000000000000" pitchFamily="2" charset="0"/>
                <a:cs typeface="Aldhabi" panose="01000000000000000000" pitchFamily="2" charset="-78"/>
              </a:rPr>
              <a:t>COLLECTION</a:t>
            </a:r>
          </a:p>
          <a:p>
            <a:pPr marL="0" indent="0">
              <a:buNone/>
            </a:pPr>
            <a:r>
              <a:rPr lang="en-IN" dirty="0">
                <a:latin typeface="Berlin Sans FB" panose="020E0602020502020306" pitchFamily="34" charset="0"/>
                <a:ea typeface="ADLaM Display" panose="02010000000000000000" pitchFamily="2" charset="0"/>
                <a:cs typeface="ADLaM Display" panose="02010000000000000000" pitchFamily="2" charset="0"/>
              </a:rPr>
              <a:t>	</a:t>
            </a:r>
            <a:r>
              <a:rPr lang="en-US" b="0" i="0" dirty="0">
                <a:effectLst/>
                <a:latin typeface="Söhne"/>
              </a:rPr>
              <a:t> Obtain </a:t>
            </a:r>
            <a:r>
              <a:rPr lang="en-US" dirty="0">
                <a:latin typeface="Aptos Narrow" panose="020B0004020202020204" pitchFamily="34" charset="0"/>
                <a:ea typeface="ADLaM Display" panose="02010000000000000000" pitchFamily="2" charset="0"/>
                <a:cs typeface="ADLaM Display" panose="02010000000000000000" pitchFamily="2" charset="0"/>
              </a:rPr>
              <a:t>earthquake</a:t>
            </a:r>
            <a:r>
              <a:rPr lang="en-US" b="0" i="0" dirty="0">
                <a:effectLst/>
                <a:latin typeface="Söhne"/>
              </a:rPr>
              <a:t> data from reliable sources. The United States Geological Survey (USGS) provides earthquake data through their API</a:t>
            </a:r>
            <a:r>
              <a:rPr lang="en-US" b="0" i="0" dirty="0">
                <a:solidFill>
                  <a:srgbClr val="D1D5DB"/>
                </a:solidFill>
                <a:effectLst/>
                <a:latin typeface="Söhne"/>
              </a:rPr>
              <a:t>.</a:t>
            </a:r>
            <a:endParaRPr lang="en-IN" dirty="0">
              <a:latin typeface="Aldhabi" panose="01000000000000000000" pitchFamily="2" charset="-78"/>
              <a:ea typeface="ADLaM Display" panose="02010000000000000000" pitchFamily="2" charset="0"/>
              <a:cs typeface="Aldhabi" panose="01000000000000000000" pitchFamily="2" charset="-78"/>
            </a:endParaRPr>
          </a:p>
          <a:p>
            <a:pPr>
              <a:buFont typeface="Wingdings" panose="05000000000000000000" pitchFamily="2" charset="2"/>
              <a:buChar char="v"/>
            </a:pPr>
            <a:r>
              <a:rPr lang="en-IN" sz="4000" dirty="0">
                <a:latin typeface="Aldhabi" panose="01000000000000000000" pitchFamily="2" charset="-78"/>
                <a:ea typeface="ADLaM Display" panose="02010000000000000000" pitchFamily="2" charset="0"/>
                <a:cs typeface="Aldhabi" panose="01000000000000000000" pitchFamily="2" charset="-78"/>
              </a:rPr>
              <a:t>DATA</a:t>
            </a:r>
            <a:r>
              <a:rPr lang="en-IN" sz="4400" dirty="0">
                <a:latin typeface="Aldhabi" panose="01000000000000000000" pitchFamily="2" charset="-78"/>
                <a:ea typeface="ADLaM Display" panose="02010000000000000000" pitchFamily="2" charset="0"/>
                <a:cs typeface="Aldhabi" panose="01000000000000000000" pitchFamily="2" charset="-78"/>
              </a:rPr>
              <a:t> </a:t>
            </a:r>
            <a:r>
              <a:rPr lang="en-IN" dirty="0">
                <a:latin typeface="Aldhabi" panose="01000000000000000000" pitchFamily="2" charset="-78"/>
                <a:ea typeface="ADLaM Display" panose="02010000000000000000" pitchFamily="2" charset="0"/>
                <a:cs typeface="Aldhabi" panose="01000000000000000000" pitchFamily="2" charset="-78"/>
              </a:rPr>
              <a:t> </a:t>
            </a:r>
            <a:r>
              <a:rPr lang="en-IN" sz="4000" dirty="0">
                <a:latin typeface="Aldhabi" panose="01000000000000000000" pitchFamily="2" charset="-78"/>
                <a:ea typeface="ADLaM Display" panose="02010000000000000000" pitchFamily="2" charset="0"/>
                <a:cs typeface="Aldhabi" panose="01000000000000000000" pitchFamily="2" charset="-78"/>
              </a:rPr>
              <a:t>PREPROCESSING</a:t>
            </a:r>
          </a:p>
          <a:p>
            <a:pPr marL="0" indent="0">
              <a:buNone/>
            </a:pPr>
            <a:r>
              <a:rPr lang="en-IN" sz="4400" dirty="0">
                <a:latin typeface="Aldhabi" panose="01000000000000000000" pitchFamily="2" charset="-78"/>
                <a:ea typeface="ADLaM Display" panose="02010000000000000000" pitchFamily="2" charset="0"/>
                <a:cs typeface="Aldhabi" panose="01000000000000000000" pitchFamily="2" charset="-78"/>
              </a:rPr>
              <a:t>	</a:t>
            </a:r>
            <a:r>
              <a:rPr lang="en-US" sz="3200" b="0" i="0" dirty="0">
                <a:effectLst/>
                <a:latin typeface="Sitka Banner" pitchFamily="2" charset="0"/>
              </a:rPr>
              <a:t>Clean and </a:t>
            </a:r>
            <a:r>
              <a:rPr lang="en-US" b="0" i="0" dirty="0">
                <a:effectLst/>
                <a:latin typeface="Sitka Banner" pitchFamily="2" charset="0"/>
              </a:rPr>
              <a:t>preprocess</a:t>
            </a:r>
            <a:r>
              <a:rPr lang="en-US" sz="3200" b="0" i="0" dirty="0">
                <a:effectLst/>
                <a:latin typeface="Sitka Banner" pitchFamily="2" charset="0"/>
              </a:rPr>
              <a:t> the data to make it suitable for analysis. This includes removing duplicates, handling missing values, and converting data types</a:t>
            </a:r>
            <a:r>
              <a:rPr lang="en-US" sz="3200" b="0" i="0" dirty="0">
                <a:solidFill>
                  <a:srgbClr val="D1D5DB"/>
                </a:solidFill>
                <a:effectLst/>
                <a:latin typeface="Söhne"/>
              </a:rPr>
              <a:t>.</a:t>
            </a:r>
            <a:endParaRPr lang="en-IN" sz="4400" dirty="0">
              <a:latin typeface="Aldhabi" panose="01000000000000000000" pitchFamily="2" charset="-78"/>
              <a:ea typeface="ADLaM Display" panose="02010000000000000000" pitchFamily="2" charset="0"/>
              <a:cs typeface="Aldhabi" panose="01000000000000000000" pitchFamily="2" charset="-78"/>
            </a:endParaRPr>
          </a:p>
        </p:txBody>
      </p:sp>
    </p:spTree>
    <p:extLst>
      <p:ext uri="{BB962C8B-B14F-4D97-AF65-F5344CB8AC3E}">
        <p14:creationId xmlns:p14="http://schemas.microsoft.com/office/powerpoint/2010/main" xmlns="" val="604278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ED369C4-6333-76B5-EC21-4C1BE14F33D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10B60661-72BC-910F-085B-42931508CAE2}"/>
              </a:ext>
            </a:extLst>
          </p:cNvPr>
          <p:cNvSpPr>
            <a:spLocks noGrp="1"/>
          </p:cNvSpPr>
          <p:nvPr>
            <p:ph type="title"/>
          </p:nvPr>
        </p:nvSpPr>
        <p:spPr>
          <a:xfrm>
            <a:off x="55659" y="4412976"/>
            <a:ext cx="10515600" cy="206734"/>
          </a:xfrm>
        </p:spPr>
        <p:txBody>
          <a:bodyPr>
            <a:normAutofit fontScale="90000"/>
          </a:bodyPr>
          <a:lstStyle/>
          <a:p>
            <a:pPr marL="571500" indent="-571500">
              <a:buFont typeface="Wingdings" panose="05000000000000000000" pitchFamily="2" charset="2"/>
              <a:buChar char="v"/>
            </a:pPr>
            <a:r>
              <a:rPr lang="en-US" b="1" i="0" dirty="0">
                <a:effectLst/>
                <a:latin typeface="Aldhabi" panose="01000000000000000000" pitchFamily="2" charset="-78"/>
                <a:cs typeface="Aldhabi" panose="01000000000000000000" pitchFamily="2" charset="-78"/>
              </a:rPr>
              <a:t>Machine Learning Model </a:t>
            </a:r>
            <a:br>
              <a:rPr lang="en-US" b="1" i="0" dirty="0">
                <a:effectLst/>
                <a:latin typeface="Aldhabi" panose="01000000000000000000" pitchFamily="2" charset="-78"/>
                <a:cs typeface="Aldhabi" panose="01000000000000000000" pitchFamily="2" charset="-78"/>
              </a:rPr>
            </a:br>
            <a:r>
              <a:rPr lang="en-US" b="1" i="0" dirty="0">
                <a:effectLst/>
                <a:latin typeface="Aldhabi" panose="01000000000000000000" pitchFamily="2" charset="-78"/>
                <a:cs typeface="Aldhabi" panose="01000000000000000000" pitchFamily="2" charset="-78"/>
              </a:rPr>
              <a:t>	</a:t>
            </a:r>
            <a:r>
              <a:rPr lang="en-US" sz="3100" b="0" i="0" dirty="0">
                <a:effectLst/>
                <a:latin typeface="Söhne"/>
              </a:rPr>
              <a:t>Train a machine learning model to identify patterns in earthquake data. You can use libraries like Scikit-learn for this purpose. Here's a simple example using a Decision Tree classifier:</a:t>
            </a:r>
            <a:endParaRPr lang="en-IN" dirty="0"/>
          </a:p>
        </p:txBody>
      </p:sp>
      <p:sp>
        <p:nvSpPr>
          <p:cNvPr id="3" name="Content Placeholder 2">
            <a:extLst>
              <a:ext uri="{FF2B5EF4-FFF2-40B4-BE49-F238E27FC236}">
                <a16:creationId xmlns:a16="http://schemas.microsoft.com/office/drawing/2014/main" xmlns="" id="{5D22F7F5-1F0E-5742-BA10-6D68BB71ED6D}"/>
              </a:ext>
            </a:extLst>
          </p:cNvPr>
          <p:cNvSpPr>
            <a:spLocks noGrp="1"/>
          </p:cNvSpPr>
          <p:nvPr>
            <p:ph idx="1"/>
          </p:nvPr>
        </p:nvSpPr>
        <p:spPr>
          <a:xfrm>
            <a:off x="55659" y="184867"/>
            <a:ext cx="10515600" cy="3244133"/>
          </a:xfrm>
        </p:spPr>
        <p:txBody>
          <a:bodyPr>
            <a:normAutofit fontScale="92500" lnSpcReduction="10000"/>
          </a:bodyPr>
          <a:lstStyle/>
          <a:p>
            <a:pPr>
              <a:buFont typeface="Wingdings" panose="05000000000000000000" pitchFamily="2" charset="2"/>
              <a:buChar char="v"/>
            </a:pPr>
            <a:r>
              <a:rPr lang="en-US" sz="4400" b="1" i="0" dirty="0">
                <a:effectLst/>
                <a:latin typeface="Aldhabi" panose="01000000000000000000" pitchFamily="2" charset="-78"/>
                <a:cs typeface="Aldhabi" panose="01000000000000000000" pitchFamily="2" charset="-78"/>
              </a:rPr>
              <a:t>Feature Engineering</a:t>
            </a:r>
            <a:r>
              <a:rPr lang="en-US" b="0" i="0" dirty="0">
                <a:effectLst/>
                <a:latin typeface="Söhne"/>
              </a:rPr>
              <a:t>:</a:t>
            </a:r>
          </a:p>
          <a:p>
            <a:pPr marL="0" indent="0">
              <a:buNone/>
            </a:pPr>
            <a:r>
              <a:rPr lang="en-US" dirty="0">
                <a:latin typeface="Söhne"/>
              </a:rPr>
              <a:t> 	</a:t>
            </a:r>
            <a:r>
              <a:rPr lang="en-US" b="0" i="0" dirty="0">
                <a:effectLst/>
                <a:latin typeface="Söhne"/>
              </a:rPr>
              <a:t> Create relevant features that might be useful for prediction. Common features include date, time, location (latitude and longitude), depth, magnitude, and more.</a:t>
            </a:r>
          </a:p>
          <a:p>
            <a:pPr algn="l">
              <a:buFont typeface="Wingdings" panose="05000000000000000000" pitchFamily="2" charset="2"/>
              <a:buChar char="v"/>
            </a:pPr>
            <a:r>
              <a:rPr lang="en-US" sz="4000" b="1" i="0" dirty="0">
                <a:effectLst/>
                <a:latin typeface="Aldhabi" panose="01000000000000000000" pitchFamily="2" charset="-78"/>
                <a:cs typeface="Aldhabi" panose="01000000000000000000" pitchFamily="2" charset="-78"/>
              </a:rPr>
              <a:t>Exploratory Data Analysis (EDA)</a:t>
            </a:r>
            <a:r>
              <a:rPr lang="en-US" sz="4000" b="0" i="0" dirty="0">
                <a:effectLst/>
                <a:latin typeface="Aldhabi" panose="01000000000000000000" pitchFamily="2" charset="-78"/>
                <a:cs typeface="Aldhabi" panose="01000000000000000000" pitchFamily="2" charset="-78"/>
              </a:rPr>
              <a:t>:</a:t>
            </a:r>
          </a:p>
          <a:p>
            <a:pPr marL="0" indent="0" algn="l">
              <a:buNone/>
            </a:pPr>
            <a:r>
              <a:rPr lang="en-US" sz="4000" dirty="0">
                <a:latin typeface="Aldhabi" panose="01000000000000000000" pitchFamily="2" charset="-78"/>
                <a:cs typeface="Aldhabi" panose="01000000000000000000" pitchFamily="2" charset="-78"/>
              </a:rPr>
              <a:t>	</a:t>
            </a:r>
            <a:r>
              <a:rPr lang="en-US" b="0" i="0" dirty="0">
                <a:effectLst/>
                <a:latin typeface="Söhne"/>
              </a:rPr>
              <a:t> Use libraries like Matplotlib or Seaborn to visualize the data and gain insights into earthquake patterns.</a:t>
            </a:r>
          </a:p>
          <a:p>
            <a:pPr marL="0" indent="0">
              <a:buNone/>
            </a:pPr>
            <a:endParaRPr lang="en-IN" dirty="0">
              <a:latin typeface="Aldhabi" panose="01000000000000000000" pitchFamily="2" charset="-78"/>
              <a:ea typeface="ADLaM Display" panose="02010000000000000000" pitchFamily="2" charset="0"/>
              <a:cs typeface="Aldhabi" panose="01000000000000000000" pitchFamily="2" charset="-78"/>
            </a:endParaRPr>
          </a:p>
        </p:txBody>
      </p:sp>
    </p:spTree>
    <p:extLst>
      <p:ext uri="{BB962C8B-B14F-4D97-AF65-F5344CB8AC3E}">
        <p14:creationId xmlns:p14="http://schemas.microsoft.com/office/powerpoint/2010/main" xmlns="" val="688483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2672CDD-3B9F-F0F3-F8B5-933B40D6297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75262AE8-4F0F-BB2E-8806-13A5E16CC13C}"/>
              </a:ext>
            </a:extLst>
          </p:cNvPr>
          <p:cNvSpPr>
            <a:spLocks noGrp="1"/>
          </p:cNvSpPr>
          <p:nvPr>
            <p:ph type="title" idx="4294967295"/>
          </p:nvPr>
        </p:nvSpPr>
        <p:spPr>
          <a:xfrm>
            <a:off x="0" y="0"/>
            <a:ext cx="10515600" cy="565150"/>
          </a:xfrm>
        </p:spPr>
        <p:txBody>
          <a:bodyPr>
            <a:normAutofit fontScale="90000"/>
          </a:bodyPr>
          <a:lstStyle/>
          <a:p>
            <a:r>
              <a:rPr lang="en-IN" dirty="0">
                <a:latin typeface="Aldhabi" panose="01000000000000000000" pitchFamily="2" charset="-78"/>
                <a:cs typeface="Aldhabi" panose="01000000000000000000" pitchFamily="2" charset="-78"/>
              </a:rPr>
              <a:t>SAMPLE CODE</a:t>
            </a:r>
          </a:p>
        </p:txBody>
      </p:sp>
      <p:sp>
        <p:nvSpPr>
          <p:cNvPr id="3" name="Content Placeholder 2">
            <a:extLst>
              <a:ext uri="{FF2B5EF4-FFF2-40B4-BE49-F238E27FC236}">
                <a16:creationId xmlns:a16="http://schemas.microsoft.com/office/drawing/2014/main" xmlns="" id="{B9AA1F30-5C1E-735E-3D8F-BBC00FCE1D1B}"/>
              </a:ext>
            </a:extLst>
          </p:cNvPr>
          <p:cNvSpPr>
            <a:spLocks noGrp="1"/>
          </p:cNvSpPr>
          <p:nvPr>
            <p:ph idx="4294967295"/>
          </p:nvPr>
        </p:nvSpPr>
        <p:spPr>
          <a:xfrm>
            <a:off x="0" y="565150"/>
            <a:ext cx="10515600" cy="5886450"/>
          </a:xfrm>
        </p:spPr>
        <p:txBody>
          <a:bodyPr>
            <a:normAutofit fontScale="25000" lnSpcReduction="20000"/>
          </a:bodyPr>
          <a:lstStyle/>
          <a:p>
            <a:pPr marL="0" indent="0">
              <a:buNone/>
            </a:pPr>
            <a:r>
              <a:rPr lang="en-IN" sz="6400" b="1" dirty="0"/>
              <a:t>from </a:t>
            </a:r>
            <a:r>
              <a:rPr lang="en-IN" sz="6400" b="1" dirty="0" err="1"/>
              <a:t>sklearn.model_selection</a:t>
            </a:r>
            <a:r>
              <a:rPr lang="en-IN" sz="6400" b="1" dirty="0"/>
              <a:t> import </a:t>
            </a:r>
            <a:r>
              <a:rPr lang="en-IN" sz="6400" b="1" dirty="0" err="1"/>
              <a:t>train_test_split</a:t>
            </a:r>
            <a:endParaRPr lang="en-IN" sz="6400" b="1" dirty="0"/>
          </a:p>
          <a:p>
            <a:pPr marL="0" indent="0">
              <a:buNone/>
            </a:pPr>
            <a:r>
              <a:rPr lang="en-IN" sz="6400" b="1" dirty="0"/>
              <a:t>from </a:t>
            </a:r>
            <a:r>
              <a:rPr lang="en-IN" sz="6400" b="1" dirty="0" err="1"/>
              <a:t>sklearn.tree</a:t>
            </a:r>
            <a:r>
              <a:rPr lang="en-IN" sz="6400" b="1" dirty="0"/>
              <a:t> import </a:t>
            </a:r>
            <a:r>
              <a:rPr lang="en-IN" sz="6400" b="1" dirty="0" err="1"/>
              <a:t>DecisionTreeClassifier</a:t>
            </a:r>
            <a:endParaRPr lang="en-IN" sz="6400" b="1" dirty="0"/>
          </a:p>
          <a:p>
            <a:pPr marL="0" indent="0">
              <a:buNone/>
            </a:pPr>
            <a:r>
              <a:rPr lang="en-IN" sz="6400" b="1" dirty="0"/>
              <a:t>from </a:t>
            </a:r>
            <a:r>
              <a:rPr lang="en-IN" sz="6400" b="1" dirty="0" err="1"/>
              <a:t>sklearn.metrics</a:t>
            </a:r>
            <a:r>
              <a:rPr lang="en-IN" sz="6400" b="1" dirty="0"/>
              <a:t> import </a:t>
            </a:r>
            <a:r>
              <a:rPr lang="en-IN" sz="6400" b="1" dirty="0" err="1"/>
              <a:t>accuracy_score</a:t>
            </a:r>
            <a:endParaRPr lang="en-IN" sz="6400" b="1" dirty="0"/>
          </a:p>
          <a:p>
            <a:pPr marL="0" indent="0">
              <a:buNone/>
            </a:pPr>
            <a:endParaRPr lang="en-IN" sz="6400" b="1" dirty="0"/>
          </a:p>
          <a:p>
            <a:pPr marL="0" indent="0">
              <a:buNone/>
            </a:pPr>
            <a:r>
              <a:rPr lang="en-IN" sz="6400" b="1" dirty="0"/>
              <a:t># Assuming you have a </a:t>
            </a:r>
            <a:r>
              <a:rPr lang="en-IN" sz="6400" b="1" dirty="0" err="1"/>
              <a:t>DataFrame</a:t>
            </a:r>
            <a:r>
              <a:rPr lang="en-IN" sz="6400" b="1" dirty="0"/>
              <a:t> '</a:t>
            </a:r>
            <a:r>
              <a:rPr lang="en-IN" sz="6400" b="1" dirty="0" err="1"/>
              <a:t>earthquake_data</a:t>
            </a:r>
            <a:r>
              <a:rPr lang="en-IN" sz="6400" b="1" dirty="0"/>
              <a:t>' with relevant features</a:t>
            </a:r>
          </a:p>
          <a:p>
            <a:pPr marL="0" indent="0">
              <a:buNone/>
            </a:pPr>
            <a:r>
              <a:rPr lang="en-IN" sz="6400" b="1" dirty="0"/>
              <a:t>X = </a:t>
            </a:r>
            <a:r>
              <a:rPr lang="en-IN" sz="6400" b="1" dirty="0" err="1"/>
              <a:t>earthquake_data.drop</a:t>
            </a:r>
            <a:r>
              <a:rPr lang="en-IN" sz="6400" b="1" dirty="0"/>
              <a:t>("</a:t>
            </a:r>
            <a:r>
              <a:rPr lang="en-IN" sz="6400" b="1" dirty="0" err="1"/>
              <a:t>target_column</a:t>
            </a:r>
            <a:r>
              <a:rPr lang="en-IN" sz="6400" b="1" dirty="0"/>
              <a:t>", axis=1)  # Features</a:t>
            </a:r>
          </a:p>
          <a:p>
            <a:pPr marL="0" indent="0">
              <a:buNone/>
            </a:pPr>
            <a:r>
              <a:rPr lang="en-IN" sz="6400" b="1" dirty="0"/>
              <a:t>y = </a:t>
            </a:r>
            <a:r>
              <a:rPr lang="en-IN" sz="6400" b="1" dirty="0" err="1"/>
              <a:t>earthquake_data</a:t>
            </a:r>
            <a:r>
              <a:rPr lang="en-IN" sz="6400" b="1" dirty="0"/>
              <a:t>["</a:t>
            </a:r>
            <a:r>
              <a:rPr lang="en-IN" sz="6400" b="1" dirty="0" err="1"/>
              <a:t>target_column</a:t>
            </a:r>
            <a:r>
              <a:rPr lang="en-IN" sz="6400" b="1" dirty="0"/>
              <a:t>"]  # Target variable</a:t>
            </a:r>
          </a:p>
          <a:p>
            <a:endParaRPr lang="en-IN" sz="6400" b="1" dirty="0"/>
          </a:p>
          <a:p>
            <a:pPr marL="0" indent="0">
              <a:buNone/>
            </a:pPr>
            <a:r>
              <a:rPr lang="en-IN" sz="6400" b="1" dirty="0"/>
              <a:t># Split the data into training and testing sets</a:t>
            </a:r>
          </a:p>
          <a:p>
            <a:pPr marL="0" indent="0">
              <a:buNone/>
            </a:pPr>
            <a:r>
              <a:rPr lang="en-IN" sz="6400" b="1" dirty="0" err="1"/>
              <a:t>X_train</a:t>
            </a:r>
            <a:r>
              <a:rPr lang="en-IN" sz="6400" b="1" dirty="0"/>
              <a:t>, </a:t>
            </a:r>
            <a:r>
              <a:rPr lang="en-IN" sz="6400" b="1" dirty="0" err="1"/>
              <a:t>X_test</a:t>
            </a:r>
            <a:r>
              <a:rPr lang="en-IN" sz="6400" b="1" dirty="0"/>
              <a:t>, </a:t>
            </a:r>
            <a:r>
              <a:rPr lang="en-IN" sz="6400" b="1" dirty="0" err="1"/>
              <a:t>y_train</a:t>
            </a:r>
            <a:r>
              <a:rPr lang="en-IN" sz="6400" b="1" dirty="0"/>
              <a:t>, </a:t>
            </a:r>
            <a:r>
              <a:rPr lang="en-IN" sz="6400" b="1" dirty="0" err="1"/>
              <a:t>y_test</a:t>
            </a:r>
            <a:r>
              <a:rPr lang="en-IN" sz="6400" b="1" dirty="0"/>
              <a:t> = </a:t>
            </a:r>
            <a:r>
              <a:rPr lang="en-IN" sz="6400" b="1" dirty="0" err="1"/>
              <a:t>train_test_split</a:t>
            </a:r>
            <a:r>
              <a:rPr lang="en-IN" sz="6400" b="1" dirty="0"/>
              <a:t>(X, y, </a:t>
            </a:r>
            <a:r>
              <a:rPr lang="en-IN" sz="6400" b="1" dirty="0" err="1"/>
              <a:t>test_size</a:t>
            </a:r>
            <a:r>
              <a:rPr lang="en-IN" sz="6400" b="1" dirty="0"/>
              <a:t>=0.2, </a:t>
            </a:r>
            <a:r>
              <a:rPr lang="en-IN" sz="6400" b="1" dirty="0" err="1"/>
              <a:t>random_state</a:t>
            </a:r>
            <a:r>
              <a:rPr lang="en-IN" sz="6400" b="1" dirty="0"/>
              <a:t>=42)</a:t>
            </a:r>
          </a:p>
          <a:p>
            <a:endParaRPr lang="en-IN" sz="6400" b="1" dirty="0"/>
          </a:p>
          <a:p>
            <a:pPr marL="0" indent="0">
              <a:buNone/>
            </a:pPr>
            <a:r>
              <a:rPr lang="en-IN" sz="6400" b="1" dirty="0"/>
              <a:t># Create and train a Decision Tree classifier</a:t>
            </a:r>
          </a:p>
          <a:p>
            <a:pPr marL="0" indent="0">
              <a:buNone/>
            </a:pPr>
            <a:r>
              <a:rPr lang="en-IN" sz="6400" b="1" dirty="0"/>
              <a:t>model = </a:t>
            </a:r>
            <a:r>
              <a:rPr lang="en-IN" sz="6400" b="1" dirty="0" err="1"/>
              <a:t>DecisionTreeClassifier</a:t>
            </a:r>
            <a:r>
              <a:rPr lang="en-IN" sz="6400" b="1" dirty="0"/>
              <a:t>()</a:t>
            </a:r>
          </a:p>
          <a:p>
            <a:pPr marL="0" indent="0">
              <a:buNone/>
            </a:pPr>
            <a:r>
              <a:rPr lang="en-IN" sz="6400" b="1" dirty="0" err="1"/>
              <a:t>model.fit</a:t>
            </a:r>
            <a:r>
              <a:rPr lang="en-IN" sz="6400" b="1" dirty="0"/>
              <a:t>(</a:t>
            </a:r>
            <a:r>
              <a:rPr lang="en-IN" sz="6400" b="1" dirty="0" err="1"/>
              <a:t>X_train</a:t>
            </a:r>
            <a:r>
              <a:rPr lang="en-IN" sz="6400" b="1" dirty="0"/>
              <a:t>, </a:t>
            </a:r>
            <a:r>
              <a:rPr lang="en-IN" sz="6400" b="1" dirty="0" err="1"/>
              <a:t>y_train</a:t>
            </a:r>
            <a:r>
              <a:rPr lang="en-IN" sz="6400" b="1" dirty="0"/>
              <a:t>)</a:t>
            </a:r>
          </a:p>
          <a:p>
            <a:endParaRPr lang="en-IN" sz="6400" b="1" dirty="0"/>
          </a:p>
          <a:p>
            <a:pPr marL="0" indent="0">
              <a:buNone/>
            </a:pPr>
            <a:r>
              <a:rPr lang="en-IN" sz="6400" b="1" dirty="0"/>
              <a:t># Make predictions on the test set</a:t>
            </a:r>
          </a:p>
          <a:p>
            <a:pPr marL="0" indent="0">
              <a:buNone/>
            </a:pPr>
            <a:r>
              <a:rPr lang="en-IN" sz="6400" b="1" dirty="0" err="1"/>
              <a:t>y_pred</a:t>
            </a:r>
            <a:r>
              <a:rPr lang="en-IN" sz="6400" b="1" dirty="0"/>
              <a:t> = </a:t>
            </a:r>
            <a:r>
              <a:rPr lang="en-IN" sz="6400" b="1" dirty="0" err="1"/>
              <a:t>model.predict</a:t>
            </a:r>
            <a:r>
              <a:rPr lang="en-IN" sz="6400" b="1" dirty="0"/>
              <a:t>(</a:t>
            </a:r>
            <a:r>
              <a:rPr lang="en-IN" sz="6400" b="1" dirty="0" err="1"/>
              <a:t>X_test</a:t>
            </a:r>
            <a:r>
              <a:rPr lang="en-IN" sz="6400" b="1" dirty="0"/>
              <a:t>)</a:t>
            </a:r>
          </a:p>
          <a:p>
            <a:endParaRPr lang="en-IN" sz="6400" b="1" dirty="0"/>
          </a:p>
          <a:p>
            <a:pPr marL="0" indent="0">
              <a:buNone/>
            </a:pPr>
            <a:r>
              <a:rPr lang="en-IN" sz="6400" b="1" dirty="0"/>
              <a:t># Evaluate the model</a:t>
            </a:r>
          </a:p>
          <a:p>
            <a:pPr marL="0" indent="0">
              <a:buNone/>
            </a:pPr>
            <a:r>
              <a:rPr lang="en-IN" sz="6400" b="1" dirty="0"/>
              <a:t>accuracy = </a:t>
            </a:r>
            <a:r>
              <a:rPr lang="en-IN" sz="6400" b="1" dirty="0" err="1"/>
              <a:t>accuracy_score</a:t>
            </a:r>
            <a:r>
              <a:rPr lang="en-IN" sz="6400" b="1" dirty="0"/>
              <a:t>(</a:t>
            </a:r>
            <a:r>
              <a:rPr lang="en-IN" sz="6400" b="1" dirty="0" err="1"/>
              <a:t>y_test</a:t>
            </a:r>
            <a:r>
              <a:rPr lang="en-IN" sz="6400" b="1" dirty="0"/>
              <a:t>, </a:t>
            </a:r>
            <a:r>
              <a:rPr lang="en-IN" sz="6400" b="1" dirty="0" err="1"/>
              <a:t>y_pred</a:t>
            </a:r>
            <a:r>
              <a:rPr lang="en-IN" sz="6400" b="1" dirty="0"/>
              <a:t>)</a:t>
            </a:r>
          </a:p>
          <a:p>
            <a:pPr marL="0" indent="0">
              <a:buNone/>
            </a:pPr>
            <a:r>
              <a:rPr lang="en-IN" sz="6400" b="1" dirty="0"/>
              <a:t>print(</a:t>
            </a:r>
            <a:r>
              <a:rPr lang="en-IN" sz="6400" b="1" dirty="0" err="1"/>
              <a:t>f"Accuracy</a:t>
            </a:r>
            <a:r>
              <a:rPr lang="en-IN" sz="6400" b="1" dirty="0"/>
              <a:t>: {accuracy}")</a:t>
            </a:r>
          </a:p>
          <a:p>
            <a:endParaRPr lang="en-IN" dirty="0"/>
          </a:p>
        </p:txBody>
      </p:sp>
    </p:spTree>
    <p:extLst>
      <p:ext uri="{BB962C8B-B14F-4D97-AF65-F5344CB8AC3E}">
        <p14:creationId xmlns:p14="http://schemas.microsoft.com/office/powerpoint/2010/main" xmlns="" val="1617236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2E8A32E-AA1E-8EBA-235C-DDCB1C3E997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xmlns="" id="{EF180E86-EDD7-9311-3BEC-F06AE81616EC}"/>
              </a:ext>
            </a:extLst>
          </p:cNvPr>
          <p:cNvSpPr>
            <a:spLocks noGrp="1"/>
          </p:cNvSpPr>
          <p:nvPr>
            <p:ph type="title"/>
          </p:nvPr>
        </p:nvSpPr>
        <p:spPr>
          <a:xfrm>
            <a:off x="210047" y="458083"/>
            <a:ext cx="10515600" cy="445908"/>
          </a:xfrm>
        </p:spPr>
        <p:txBody>
          <a:bodyPr>
            <a:normAutofit fontScale="90000"/>
          </a:bodyPr>
          <a:lstStyle/>
          <a:p>
            <a:pPr marL="571500" indent="-571500">
              <a:buFont typeface="Wingdings" panose="05000000000000000000" pitchFamily="2" charset="2"/>
              <a:buChar char="Ø"/>
            </a:pPr>
            <a:r>
              <a:rPr lang="en-IN" dirty="0">
                <a:latin typeface="Aldhabi" panose="01000000000000000000" pitchFamily="2" charset="-78"/>
                <a:cs typeface="Aldhabi" panose="01000000000000000000" pitchFamily="2" charset="-78"/>
              </a:rPr>
              <a:t>MODEL EVALUATION</a:t>
            </a:r>
            <a:br>
              <a:rPr lang="en-IN" dirty="0">
                <a:latin typeface="Aldhabi" panose="01000000000000000000" pitchFamily="2" charset="-78"/>
                <a:cs typeface="Aldhabi" panose="01000000000000000000" pitchFamily="2" charset="-78"/>
              </a:rPr>
            </a:br>
            <a:endParaRPr lang="en-IN" dirty="0">
              <a:latin typeface="Aldhabi" panose="01000000000000000000" pitchFamily="2" charset="-78"/>
              <a:cs typeface="Aldhabi" panose="01000000000000000000" pitchFamily="2" charset="-78"/>
            </a:endParaRPr>
          </a:p>
        </p:txBody>
      </p:sp>
      <p:sp>
        <p:nvSpPr>
          <p:cNvPr id="3" name="Content Placeholder 2">
            <a:extLst>
              <a:ext uri="{FF2B5EF4-FFF2-40B4-BE49-F238E27FC236}">
                <a16:creationId xmlns:a16="http://schemas.microsoft.com/office/drawing/2014/main" xmlns="" id="{D49C1CEE-1299-9A17-00BB-BD435F71741E}"/>
              </a:ext>
            </a:extLst>
          </p:cNvPr>
          <p:cNvSpPr>
            <a:spLocks noGrp="1"/>
          </p:cNvSpPr>
          <p:nvPr>
            <p:ph idx="1"/>
          </p:nvPr>
        </p:nvSpPr>
        <p:spPr>
          <a:xfrm>
            <a:off x="210047" y="1149764"/>
            <a:ext cx="10515600" cy="4351338"/>
          </a:xfrm>
        </p:spPr>
        <p:txBody>
          <a:bodyPr/>
          <a:lstStyle/>
          <a:p>
            <a:pPr marL="0" indent="0" algn="l">
              <a:buNone/>
            </a:pPr>
            <a:r>
              <a:rPr lang="en-US" b="0" i="0" dirty="0">
                <a:effectLst/>
                <a:latin typeface="Söhne"/>
              </a:rPr>
              <a:t>	Use appropriate metrics to evaluate the model's performance. In the example above, we used accuracy as a metric, but for earthquake prediction, you may need different metrics depending on the problem formulation.</a:t>
            </a:r>
          </a:p>
          <a:p>
            <a:pPr marL="0" indent="0" algn="l">
              <a:buNone/>
            </a:pPr>
            <a:endParaRPr lang="en-US" dirty="0">
              <a:solidFill>
                <a:srgbClr val="D1D5DB"/>
              </a:solidFill>
              <a:latin typeface="Söhne"/>
            </a:endParaRPr>
          </a:p>
          <a:p>
            <a:pPr algn="l">
              <a:buFont typeface="Wingdings" panose="05000000000000000000" pitchFamily="2" charset="2"/>
              <a:buChar char="Ø"/>
            </a:pPr>
            <a:r>
              <a:rPr lang="en-US" sz="4400" i="0" dirty="0">
                <a:effectLst/>
                <a:latin typeface="Aldhabi" panose="01000000000000000000" pitchFamily="2" charset="-78"/>
                <a:cs typeface="Aldhabi" panose="01000000000000000000" pitchFamily="2" charset="-78"/>
              </a:rPr>
              <a:t>DEPLOYMENT</a:t>
            </a:r>
          </a:p>
          <a:p>
            <a:pPr marL="0" indent="0" algn="l">
              <a:buNone/>
            </a:pPr>
            <a:r>
              <a:rPr lang="en-US" dirty="0">
                <a:solidFill>
                  <a:srgbClr val="D1D5DB"/>
                </a:solidFill>
                <a:latin typeface="Söhne"/>
              </a:rPr>
              <a:t>	</a:t>
            </a:r>
            <a:r>
              <a:rPr lang="en-US" b="0" i="0" dirty="0">
                <a:solidFill>
                  <a:srgbClr val="D1D5DB"/>
                </a:solidFill>
                <a:effectLst/>
                <a:latin typeface="Söhne"/>
              </a:rPr>
              <a:t> </a:t>
            </a:r>
            <a:r>
              <a:rPr lang="en-US" b="0" i="0" dirty="0">
                <a:effectLst/>
                <a:latin typeface="Söhne"/>
              </a:rPr>
              <a:t>If you want to make predictions based on real-time data, you can create a web application or an API using frameworks like Flask or Django.</a:t>
            </a:r>
          </a:p>
          <a:p>
            <a:endParaRPr lang="en-IN" dirty="0"/>
          </a:p>
        </p:txBody>
      </p:sp>
    </p:spTree>
    <p:extLst>
      <p:ext uri="{BB962C8B-B14F-4D97-AF65-F5344CB8AC3E}">
        <p14:creationId xmlns:p14="http://schemas.microsoft.com/office/powerpoint/2010/main" xmlns="" val="1489306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8AAA3CE-8B94-65C2-DADB-A625C8AD0DB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xmlns="" id="{C78A0E92-F404-5ECB-7EB4-5D674D5B3BE7}"/>
              </a:ext>
            </a:extLst>
          </p:cNvPr>
          <p:cNvSpPr>
            <a:spLocks noGrp="1"/>
          </p:cNvSpPr>
          <p:nvPr>
            <p:ph type="title"/>
          </p:nvPr>
        </p:nvSpPr>
        <p:spPr>
          <a:xfrm>
            <a:off x="87464" y="0"/>
            <a:ext cx="6456459" cy="778655"/>
          </a:xfrm>
        </p:spPr>
        <p:txBody>
          <a:bodyPr/>
          <a:lstStyle/>
          <a:p>
            <a:pPr marL="571500" indent="-571500">
              <a:buFont typeface="Wingdings" panose="05000000000000000000" pitchFamily="2" charset="2"/>
              <a:buChar char="q"/>
            </a:pPr>
            <a:r>
              <a:rPr lang="en-IN" dirty="0">
                <a:latin typeface="Aldhabi" panose="01000000000000000000" pitchFamily="2" charset="-78"/>
                <a:cs typeface="Aldhabi" panose="01000000000000000000" pitchFamily="2" charset="-78"/>
              </a:rPr>
              <a:t>FLOW CHART</a:t>
            </a:r>
          </a:p>
        </p:txBody>
      </p:sp>
      <p:pic>
        <p:nvPicPr>
          <p:cNvPr id="6" name="Picture 5">
            <a:extLst>
              <a:ext uri="{FF2B5EF4-FFF2-40B4-BE49-F238E27FC236}">
                <a16:creationId xmlns:a16="http://schemas.microsoft.com/office/drawing/2014/main" xmlns="" id="{35D8AA19-C018-0E08-BE5A-56D31D3951D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78011" y="1176794"/>
            <a:ext cx="9732396" cy="5224006"/>
          </a:xfrm>
          <a:prstGeom prst="rect">
            <a:avLst/>
          </a:prstGeom>
        </p:spPr>
      </p:pic>
    </p:spTree>
    <p:extLst>
      <p:ext uri="{BB962C8B-B14F-4D97-AF65-F5344CB8AC3E}">
        <p14:creationId xmlns:p14="http://schemas.microsoft.com/office/powerpoint/2010/main" xmlns="" val="949251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DF601893-33EB-337D-2C1D-DB5672AA05A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xmlns="" id="{7CDD172F-49B3-5F28-DBA6-A1E0FB2EAC81}"/>
              </a:ext>
            </a:extLst>
          </p:cNvPr>
          <p:cNvSpPr>
            <a:spLocks noGrp="1"/>
          </p:cNvSpPr>
          <p:nvPr>
            <p:ph type="title"/>
          </p:nvPr>
        </p:nvSpPr>
        <p:spPr>
          <a:xfrm>
            <a:off x="345219" y="484396"/>
            <a:ext cx="9657522" cy="875278"/>
          </a:xfrm>
        </p:spPr>
        <p:txBody>
          <a:bodyPr/>
          <a:lstStyle/>
          <a:p>
            <a:r>
              <a:rPr lang="en-IN" dirty="0">
                <a:latin typeface="Aldhabi" panose="01000000000000000000" pitchFamily="2" charset="-78"/>
                <a:cs typeface="Aldhabi" panose="01000000000000000000" pitchFamily="2" charset="-78"/>
              </a:rPr>
              <a:t>CONCLUSION</a:t>
            </a:r>
          </a:p>
        </p:txBody>
      </p:sp>
      <p:sp>
        <p:nvSpPr>
          <p:cNvPr id="4" name="Content Placeholder 3">
            <a:extLst>
              <a:ext uri="{FF2B5EF4-FFF2-40B4-BE49-F238E27FC236}">
                <a16:creationId xmlns:a16="http://schemas.microsoft.com/office/drawing/2014/main" xmlns="" id="{70B58C25-7F85-AA46-5720-8AD20C0E40A5}"/>
              </a:ext>
            </a:extLst>
          </p:cNvPr>
          <p:cNvSpPr>
            <a:spLocks noGrp="1"/>
          </p:cNvSpPr>
          <p:nvPr>
            <p:ph idx="1"/>
          </p:nvPr>
        </p:nvSpPr>
        <p:spPr>
          <a:xfrm>
            <a:off x="345219" y="1874366"/>
            <a:ext cx="10515600" cy="4499238"/>
          </a:xfrm>
        </p:spPr>
        <p:txBody>
          <a:bodyPr/>
          <a:lstStyle/>
          <a:p>
            <a:pPr marL="0" indent="0">
              <a:buNone/>
            </a:pPr>
            <a:r>
              <a:rPr lang="en-US" b="0" i="0" dirty="0">
                <a:effectLst/>
                <a:latin typeface="Söhne"/>
              </a:rPr>
              <a:t>Predicting earthquakes is a challenging task, and while there are various models and techniques used for earthquake prediction, it's important to note that no model can accurately predict the exact time, location, and magnitude of future earthquakes with high precision. However, you can build a basic earthquake prediction model using historical earthquake data and machine learning techniques to identify areas with a higher likelihood of seismic activity</a:t>
            </a:r>
            <a:endParaRPr lang="en-IN" dirty="0"/>
          </a:p>
        </p:txBody>
      </p:sp>
    </p:spTree>
    <p:extLst>
      <p:ext uri="{BB962C8B-B14F-4D97-AF65-F5344CB8AC3E}">
        <p14:creationId xmlns:p14="http://schemas.microsoft.com/office/powerpoint/2010/main" xmlns="" val="3672420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7E0BB5A-9874-2BE2-6301-F4FEFA4259C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xmlns="" id="{88E7413B-9B2D-8B15-079C-9F0FB7DD3009}"/>
              </a:ext>
            </a:extLst>
          </p:cNvPr>
          <p:cNvSpPr>
            <a:spLocks noGrp="1"/>
          </p:cNvSpPr>
          <p:nvPr>
            <p:ph type="title"/>
          </p:nvPr>
        </p:nvSpPr>
        <p:spPr>
          <a:xfrm>
            <a:off x="2767053" y="2225730"/>
            <a:ext cx="6162261" cy="1893046"/>
          </a:xfrm>
        </p:spPr>
        <p:txBody>
          <a:bodyPr/>
          <a:lstStyle/>
          <a:p>
            <a:r>
              <a:rPr lang="en-IN" dirty="0"/>
              <a:t>     </a:t>
            </a:r>
            <a:r>
              <a:rPr lang="en-IN" sz="6000" dirty="0">
                <a:latin typeface="Broadway" panose="04040905080B02020502" pitchFamily="82" charset="0"/>
              </a:rPr>
              <a:t>THANK YOU </a:t>
            </a:r>
            <a:endParaRPr lang="en-IN" dirty="0">
              <a:latin typeface="Broadway" panose="04040905080B02020502" pitchFamily="82" charset="0"/>
            </a:endParaRPr>
          </a:p>
        </p:txBody>
      </p:sp>
    </p:spTree>
    <p:extLst>
      <p:ext uri="{BB962C8B-B14F-4D97-AF65-F5344CB8AC3E}">
        <p14:creationId xmlns:p14="http://schemas.microsoft.com/office/powerpoint/2010/main" xmlns="" val="12451727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104</TotalTime>
  <Words>272</Words>
  <Application>Microsoft Office PowerPoint</Application>
  <PresentationFormat>Custom</PresentationFormat>
  <Paragraphs>50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EARTHQUAKE  PREDICTION MODEL USING PYTHON</vt:lpstr>
      <vt:lpstr>INTRODUCTION</vt:lpstr>
      <vt:lpstr>SOME PYHTON LIBRARIES</vt:lpstr>
      <vt:lpstr>Machine Learning Model   Train a machine learning model to identify patterns in earthquake data. You can use libraries like Scikit-learn for this purpose. Here's a simple example using a Decision Tree classifier:</vt:lpstr>
      <vt:lpstr>SAMPLE CODE</vt:lpstr>
      <vt:lpstr>MODEL EVALUATION </vt:lpstr>
      <vt:lpstr>FLOW CHART</vt:lpstr>
      <vt:lpstr>CONCLUSION</vt:lpstr>
      <vt:lpstr>     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 MODEL USING PYTHON</dc:title>
  <dc:creator>Ashmi Sharon</dc:creator>
  <cp:lastModifiedBy>Admin</cp:lastModifiedBy>
  <cp:revision>2</cp:revision>
  <dcterms:created xsi:type="dcterms:W3CDTF">2023-10-09T15:35:51Z</dcterms:created>
  <dcterms:modified xsi:type="dcterms:W3CDTF">2023-10-10T14:05:49Z</dcterms:modified>
</cp:coreProperties>
</file>