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charset="1" panose="020B0606030504020204"/>
      <p:regular r:id="rId10"/>
    </p:embeddedFont>
    <p:embeddedFont>
      <p:font typeface="Open Sans Bold" charset="1" panose="020B0806030504020204"/>
      <p:regular r:id="rId11"/>
    </p:embeddedFont>
    <p:embeddedFont>
      <p:font typeface="Open Sans Italics" charset="1" panose="020B0606030504020204"/>
      <p:regular r:id="rId12"/>
    </p:embeddedFont>
    <p:embeddedFont>
      <p:font typeface="Open Sans Bold Italics" charset="1" panose="020B0806030504020204"/>
      <p:regular r:id="rId13"/>
    </p:embeddedFont>
    <p:embeddedFont>
      <p:font typeface="Montserrat" charset="1" panose="00000500000000000000"/>
      <p:regular r:id="rId14"/>
    </p:embeddedFont>
    <p:embeddedFont>
      <p:font typeface="Montserrat Bold" charset="1" panose="00000600000000000000"/>
      <p:regular r:id="rId15"/>
    </p:embeddedFont>
    <p:embeddedFont>
      <p:font typeface="Montserrat Italics" charset="1" panose="00000500000000000000"/>
      <p:regular r:id="rId16"/>
    </p:embeddedFont>
    <p:embeddedFont>
      <p:font typeface="Montserrat Bold Italics" charset="1" panose="000006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TextBox 3" id="3"/>
          <p:cNvSpPr txBox="true"/>
          <p:nvPr/>
        </p:nvSpPr>
        <p:spPr>
          <a:xfrm rot="0">
            <a:off x="2244255" y="1060294"/>
            <a:ext cx="13799489" cy="3804287"/>
          </a:xfrm>
          <a:prstGeom prst="rect">
            <a:avLst/>
          </a:prstGeom>
        </p:spPr>
        <p:txBody>
          <a:bodyPr anchor="t" rtlCol="false" tIns="0" lIns="0" bIns="0" rIns="0">
            <a:spAutoFit/>
          </a:bodyPr>
          <a:lstStyle/>
          <a:p>
            <a:pPr algn="ctr">
              <a:lnSpc>
                <a:spcPts val="9720"/>
              </a:lnSpc>
            </a:pPr>
            <a:r>
              <a:rPr lang="en-US" sz="9000">
                <a:solidFill>
                  <a:srgbClr val="FFFFFF"/>
                </a:solidFill>
                <a:latin typeface="Arimo"/>
              </a:rPr>
              <a:t>EARTHQUAKE PREDICTION </a:t>
            </a:r>
          </a:p>
          <a:p>
            <a:pPr algn="ctr">
              <a:lnSpc>
                <a:spcPts val="9720"/>
              </a:lnSpc>
            </a:pPr>
            <a:r>
              <a:rPr lang="en-US" sz="9000">
                <a:solidFill>
                  <a:srgbClr val="FFFFFF"/>
                </a:solidFill>
                <a:latin typeface="Arimo"/>
              </a:rPr>
              <a:t>MODEL USING PYHTON</a:t>
            </a:r>
          </a:p>
        </p:txBody>
      </p:sp>
      <p:sp>
        <p:nvSpPr>
          <p:cNvPr name="TextBox 4" id="4"/>
          <p:cNvSpPr txBox="true"/>
          <p:nvPr/>
        </p:nvSpPr>
        <p:spPr>
          <a:xfrm rot="0">
            <a:off x="2244255" y="6704184"/>
            <a:ext cx="13942612" cy="1702201"/>
          </a:xfrm>
          <a:prstGeom prst="rect">
            <a:avLst/>
          </a:prstGeom>
        </p:spPr>
        <p:txBody>
          <a:bodyPr anchor="t" rtlCol="false" tIns="0" lIns="0" bIns="0" rIns="0">
            <a:spAutoFit/>
          </a:bodyPr>
          <a:lstStyle/>
          <a:p>
            <a:pPr algn="ctr">
              <a:lnSpc>
                <a:spcPts val="2643"/>
              </a:lnSpc>
            </a:pPr>
            <a:r>
              <a:rPr lang="en-US" sz="3060" spc="-36">
                <a:solidFill>
                  <a:srgbClr val="FFFFFF"/>
                </a:solidFill>
                <a:latin typeface="Montserrat"/>
              </a:rPr>
              <a:t>N.K.Shiva Dharshini</a:t>
            </a:r>
          </a:p>
          <a:p>
            <a:pPr algn="ctr">
              <a:lnSpc>
                <a:spcPts val="2643"/>
              </a:lnSpc>
            </a:pPr>
            <a:r>
              <a:rPr lang="en-US" sz="3060" spc="-36">
                <a:solidFill>
                  <a:srgbClr val="FFFFFF"/>
                </a:solidFill>
                <a:latin typeface="Montserrat"/>
              </a:rPr>
              <a:t>M.G.Linisha</a:t>
            </a:r>
          </a:p>
          <a:p>
            <a:pPr algn="ctr">
              <a:lnSpc>
                <a:spcPts val="2643"/>
              </a:lnSpc>
            </a:pPr>
            <a:r>
              <a:rPr lang="en-US" sz="3060" spc="-36">
                <a:solidFill>
                  <a:srgbClr val="FFFFFF"/>
                </a:solidFill>
                <a:latin typeface="Montserrat"/>
              </a:rPr>
              <a:t>M.Manju</a:t>
            </a:r>
          </a:p>
          <a:p>
            <a:pPr algn="ctr">
              <a:lnSpc>
                <a:spcPts val="2643"/>
              </a:lnSpc>
            </a:pPr>
            <a:r>
              <a:rPr lang="en-US" sz="3060" spc="-36">
                <a:solidFill>
                  <a:srgbClr val="FFFFFF"/>
                </a:solidFill>
                <a:latin typeface="Montserrat"/>
              </a:rPr>
              <a:t>P.A.Ninny</a:t>
            </a:r>
          </a:p>
          <a:p>
            <a:pPr algn="ctr">
              <a:lnSpc>
                <a:spcPts val="2643"/>
              </a:lnSpc>
            </a:pPr>
            <a:r>
              <a:rPr lang="en-US" sz="3060" spc="-38">
                <a:solidFill>
                  <a:srgbClr val="FFFFFF"/>
                </a:solidFill>
                <a:latin typeface="Montserrat"/>
              </a:rPr>
              <a:t>J.F.Josheba Agnes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6998"/>
          </a:xfrm>
          <a:custGeom>
            <a:avLst/>
            <a:gdLst/>
            <a:ahLst/>
            <a:cxnLst/>
            <a:rect r="r" b="b" t="t" l="l"/>
            <a:pathLst>
              <a:path h="10286998" w="18288000">
                <a:moveTo>
                  <a:pt x="0" y="0"/>
                </a:moveTo>
                <a:lnTo>
                  <a:pt x="18288000" y="0"/>
                </a:lnTo>
                <a:lnTo>
                  <a:pt x="18288000" y="10286998"/>
                </a:lnTo>
                <a:lnTo>
                  <a:pt x="0" y="10286998"/>
                </a:lnTo>
                <a:lnTo>
                  <a:pt x="0" y="0"/>
                </a:lnTo>
                <a:close/>
              </a:path>
            </a:pathLst>
          </a:custGeom>
          <a:blipFill>
            <a:blip r:embed="rId2"/>
            <a:stretch>
              <a:fillRect l="-44" t="0" r="-44" b="0"/>
            </a:stretch>
          </a:blipFill>
        </p:spPr>
      </p:sp>
      <p:sp>
        <p:nvSpPr>
          <p:cNvPr name="TextBox 3" id="3"/>
          <p:cNvSpPr txBox="true"/>
          <p:nvPr/>
        </p:nvSpPr>
        <p:spPr>
          <a:xfrm rot="0">
            <a:off x="203752" y="254649"/>
            <a:ext cx="10462923" cy="272126"/>
          </a:xfrm>
          <a:prstGeom prst="rect">
            <a:avLst/>
          </a:prstGeom>
        </p:spPr>
        <p:txBody>
          <a:bodyPr anchor="t" rtlCol="false" tIns="0" lIns="0" bIns="0" rIns="0">
            <a:spAutoFit/>
          </a:bodyPr>
          <a:lstStyle/>
          <a:p>
            <a:pPr algn="l">
              <a:lnSpc>
                <a:spcPts val="3499"/>
              </a:lnSpc>
            </a:pPr>
            <a:r>
              <a:rPr lang="en-US" sz="3240">
                <a:solidFill>
                  <a:srgbClr val="FFFFFF"/>
                </a:solidFill>
                <a:latin typeface="Arimo"/>
              </a:rPr>
              <a:t>CODE FOR EARTHQUAKE PREDICTION MODEL</a:t>
            </a:r>
          </a:p>
        </p:txBody>
      </p:sp>
      <p:sp>
        <p:nvSpPr>
          <p:cNvPr name="TextBox 4" id="4"/>
          <p:cNvSpPr txBox="true"/>
          <p:nvPr/>
        </p:nvSpPr>
        <p:spPr>
          <a:xfrm rot="0">
            <a:off x="645049" y="1574648"/>
            <a:ext cx="15590520" cy="6368892"/>
          </a:xfrm>
          <a:prstGeom prst="rect">
            <a:avLst/>
          </a:prstGeom>
        </p:spPr>
        <p:txBody>
          <a:bodyPr anchor="t" rtlCol="false" tIns="0" lIns="0" bIns="0" rIns="0">
            <a:spAutoFit/>
          </a:bodyPr>
          <a:lstStyle/>
          <a:p>
            <a:pPr algn="l">
              <a:lnSpc>
                <a:spcPts val="2332"/>
              </a:lnSpc>
            </a:pPr>
            <a:r>
              <a:rPr lang="en-US" sz="2700">
                <a:solidFill>
                  <a:srgbClr val="FFFFFF"/>
                </a:solidFill>
                <a:latin typeface="Arimo"/>
              </a:rPr>
              <a:t>import pandas as pd</a:t>
            </a:r>
          </a:p>
          <a:p>
            <a:pPr algn="l">
              <a:lnSpc>
                <a:spcPts val="2332"/>
              </a:lnSpc>
            </a:pPr>
            <a:r>
              <a:rPr lang="en-US" sz="2700">
                <a:solidFill>
                  <a:srgbClr val="FFFFFF"/>
                </a:solidFill>
                <a:latin typeface="Arimo"/>
              </a:rPr>
              <a:t>from sklearn.model_selection import train_test_split</a:t>
            </a:r>
          </a:p>
          <a:p>
            <a:pPr algn="l">
              <a:lnSpc>
                <a:spcPts val="2332"/>
              </a:lnSpc>
            </a:pPr>
            <a:r>
              <a:rPr lang="en-US" sz="2700">
                <a:solidFill>
                  <a:srgbClr val="FFFFFF"/>
                </a:solidFill>
                <a:latin typeface="Arimo"/>
              </a:rPr>
              <a:t>from sklearn.ensemble import RandomForestRegressor</a:t>
            </a:r>
          </a:p>
          <a:p>
            <a:pPr algn="l">
              <a:lnSpc>
                <a:spcPts val="2332"/>
              </a:lnSpc>
            </a:pPr>
            <a:r>
              <a:rPr lang="en-US" sz="2700">
                <a:solidFill>
                  <a:srgbClr val="FFFFFF"/>
                </a:solidFill>
                <a:latin typeface="Arimo"/>
              </a:rPr>
              <a:t>from sklearn.metrics import mean_squared_error</a:t>
            </a:r>
          </a:p>
          <a:p>
            <a:pPr algn="l">
              <a:lnSpc>
                <a:spcPts val="2332"/>
              </a:lnSpc>
            </a:pPr>
          </a:p>
          <a:p>
            <a:pPr algn="l">
              <a:lnSpc>
                <a:spcPts val="2332"/>
              </a:lnSpc>
            </a:pPr>
            <a:r>
              <a:rPr lang="en-US" sz="2700">
                <a:solidFill>
                  <a:srgbClr val="FFFFFF"/>
                </a:solidFill>
                <a:latin typeface="Arimo"/>
              </a:rPr>
              <a:t># Load earthquake data (you'll need to replace 'earthquake_data.csv' with your dataset)</a:t>
            </a:r>
          </a:p>
          <a:p>
            <a:pPr algn="l">
              <a:lnSpc>
                <a:spcPts val="2332"/>
              </a:lnSpc>
            </a:pPr>
            <a:r>
              <a:rPr lang="en-US" sz="2700">
                <a:solidFill>
                  <a:srgbClr val="FFFFFF"/>
                </a:solidFill>
                <a:latin typeface="Arimo"/>
              </a:rPr>
              <a:t>data = pd.read_csv('earthquake_data.csv')</a:t>
            </a:r>
          </a:p>
          <a:p>
            <a:pPr algn="l">
              <a:lnSpc>
                <a:spcPts val="2332"/>
              </a:lnSpc>
            </a:pPr>
          </a:p>
          <a:p>
            <a:pPr algn="l">
              <a:lnSpc>
                <a:spcPts val="2332"/>
              </a:lnSpc>
            </a:pPr>
            <a:r>
              <a:rPr lang="en-US" sz="2700">
                <a:solidFill>
                  <a:srgbClr val="FFFFFF"/>
                </a:solidFill>
                <a:latin typeface="Arimo"/>
              </a:rPr>
              <a:t># Feature selection</a:t>
            </a:r>
          </a:p>
          <a:p>
            <a:pPr algn="l">
              <a:lnSpc>
                <a:spcPts val="2332"/>
              </a:lnSpc>
            </a:pPr>
            <a:r>
              <a:rPr lang="en-US" sz="2700">
                <a:solidFill>
                  <a:srgbClr val="FFFFFF"/>
                </a:solidFill>
                <a:latin typeface="Arimo"/>
              </a:rPr>
              <a:t>features = ['depth', 'latitude', 'longitude', 'time']</a:t>
            </a:r>
          </a:p>
          <a:p>
            <a:pPr algn="l">
              <a:lnSpc>
                <a:spcPts val="2332"/>
              </a:lnSpc>
            </a:pPr>
          </a:p>
          <a:p>
            <a:pPr algn="l">
              <a:lnSpc>
                <a:spcPts val="2332"/>
              </a:lnSpc>
            </a:pPr>
            <a:r>
              <a:rPr lang="en-US" sz="2700">
                <a:solidFill>
                  <a:srgbClr val="FFFFFF"/>
                </a:solidFill>
                <a:latin typeface="Arimo"/>
              </a:rPr>
              <a:t># Split the data into training and testing sets</a:t>
            </a:r>
          </a:p>
          <a:p>
            <a:pPr algn="l">
              <a:lnSpc>
                <a:spcPts val="2332"/>
              </a:lnSpc>
            </a:pPr>
            <a:r>
              <a:rPr lang="en-US" sz="2700">
                <a:solidFill>
                  <a:srgbClr val="FFFFFF"/>
                </a:solidFill>
                <a:latin typeface="Arimo"/>
              </a:rPr>
              <a:t>X_train, X_test, y_train, y_test = train_test_split(data[features],</a:t>
            </a:r>
          </a:p>
          <a:p>
            <a:pPr algn="l">
              <a:lnSpc>
                <a:spcPts val="2332"/>
              </a:lnSpc>
            </a:pPr>
            <a:r>
              <a:rPr lang="en-US" sz="2700">
                <a:solidFill>
                  <a:srgbClr val="FFFFFF"/>
                </a:solidFill>
                <a:latin typeface="Arimo"/>
              </a:rPr>
              <a:t>   data['magnitude'], test_size=0.2, random_state=42)</a:t>
            </a:r>
          </a:p>
          <a:p>
            <a:pPr algn="l">
              <a:lnSpc>
                <a:spcPts val="2332"/>
              </a:lnSpc>
            </a:pPr>
          </a:p>
          <a:p>
            <a:pPr algn="l">
              <a:lnSpc>
                <a:spcPts val="2332"/>
              </a:lnSpc>
            </a:pPr>
            <a:r>
              <a:rPr lang="en-US" sz="2700">
                <a:solidFill>
                  <a:srgbClr val="FFFFFF"/>
                </a:solidFill>
                <a:latin typeface="Arimo"/>
              </a:rPr>
              <a:t># Create a RandomForestRegressor model</a:t>
            </a:r>
          </a:p>
          <a:p>
            <a:pPr algn="l">
              <a:lnSpc>
                <a:spcPts val="2332"/>
              </a:lnSpc>
            </a:pPr>
            <a:r>
              <a:rPr lang="en-US" sz="2700">
                <a:solidFill>
                  <a:srgbClr val="FFFFFF"/>
                </a:solidFill>
                <a:latin typeface="Arimo"/>
              </a:rPr>
              <a:t>model = RandomForestRegressor()</a:t>
            </a:r>
          </a:p>
          <a:p>
            <a:pPr algn="l">
              <a:lnSpc>
                <a:spcPts val="2332"/>
              </a:lnSpc>
            </a:pPr>
          </a:p>
          <a:p>
            <a:pPr algn="l">
              <a:lnSpc>
                <a:spcPts val="2332"/>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6998"/>
          </a:xfrm>
          <a:custGeom>
            <a:avLst/>
            <a:gdLst/>
            <a:ahLst/>
            <a:cxnLst/>
            <a:rect r="r" b="b" t="t" l="l"/>
            <a:pathLst>
              <a:path h="10286998" w="18288000">
                <a:moveTo>
                  <a:pt x="0" y="0"/>
                </a:moveTo>
                <a:lnTo>
                  <a:pt x="18288000" y="0"/>
                </a:lnTo>
                <a:lnTo>
                  <a:pt x="18288000" y="10286998"/>
                </a:lnTo>
                <a:lnTo>
                  <a:pt x="0" y="10286998"/>
                </a:lnTo>
                <a:lnTo>
                  <a:pt x="0" y="0"/>
                </a:lnTo>
                <a:close/>
              </a:path>
            </a:pathLst>
          </a:custGeom>
          <a:blipFill>
            <a:blip r:embed="rId2"/>
            <a:stretch>
              <a:fillRect l="-44" t="0" r="-44" b="0"/>
            </a:stretch>
          </a:blipFill>
        </p:spPr>
      </p:sp>
      <p:sp>
        <p:nvSpPr>
          <p:cNvPr name="TextBox 3" id="3"/>
          <p:cNvSpPr txBox="true"/>
          <p:nvPr/>
        </p:nvSpPr>
        <p:spPr>
          <a:xfrm rot="0">
            <a:off x="547647" y="880989"/>
            <a:ext cx="14448513" cy="5061615"/>
          </a:xfrm>
          <a:prstGeom prst="rect">
            <a:avLst/>
          </a:prstGeom>
        </p:spPr>
        <p:txBody>
          <a:bodyPr anchor="t" rtlCol="false" tIns="0" lIns="0" bIns="0" rIns="0">
            <a:spAutoFit/>
          </a:bodyPr>
          <a:lstStyle/>
          <a:p>
            <a:pPr algn="l">
              <a:lnSpc>
                <a:spcPts val="4320"/>
              </a:lnSpc>
            </a:pPr>
            <a:r>
              <a:rPr lang="en-US" sz="3600">
                <a:solidFill>
                  <a:srgbClr val="FFFFFF"/>
                </a:solidFill>
                <a:latin typeface="Arimo"/>
              </a:rPr>
              <a:t># Train the model</a:t>
            </a:r>
          </a:p>
          <a:p>
            <a:pPr algn="l">
              <a:lnSpc>
                <a:spcPts val="4320"/>
              </a:lnSpc>
            </a:pPr>
            <a:r>
              <a:rPr lang="en-US" sz="3600">
                <a:solidFill>
                  <a:srgbClr val="FFFFFF"/>
                </a:solidFill>
                <a:latin typeface="Arimo"/>
              </a:rPr>
              <a:t>model.fit(X_train, y_train)</a:t>
            </a:r>
          </a:p>
          <a:p>
            <a:pPr algn="l">
              <a:lnSpc>
                <a:spcPts val="4320"/>
              </a:lnSpc>
            </a:pPr>
          </a:p>
          <a:p>
            <a:pPr algn="l">
              <a:lnSpc>
                <a:spcPts val="4320"/>
              </a:lnSpc>
            </a:pPr>
            <a:r>
              <a:rPr lang="en-US" sz="3600">
                <a:solidFill>
                  <a:srgbClr val="FFFFFF"/>
                </a:solidFill>
                <a:latin typeface="Arimo"/>
              </a:rPr>
              <a:t># Make predictions on the test data</a:t>
            </a:r>
          </a:p>
          <a:p>
            <a:pPr algn="l">
              <a:lnSpc>
                <a:spcPts val="4320"/>
              </a:lnSpc>
            </a:pPr>
            <a:r>
              <a:rPr lang="en-US" sz="3600">
                <a:solidFill>
                  <a:srgbClr val="FFFFFF"/>
                </a:solidFill>
                <a:latin typeface="Arimo"/>
              </a:rPr>
              <a:t>y_pred = model.predict(X_test)</a:t>
            </a:r>
          </a:p>
          <a:p>
            <a:pPr algn="l">
              <a:lnSpc>
                <a:spcPts val="4320"/>
              </a:lnSpc>
            </a:pPr>
          </a:p>
          <a:p>
            <a:pPr algn="l">
              <a:lnSpc>
                <a:spcPts val="4320"/>
              </a:lnSpc>
            </a:pPr>
            <a:r>
              <a:rPr lang="en-US" sz="3600">
                <a:solidFill>
                  <a:srgbClr val="FFFFFF"/>
                </a:solidFill>
                <a:latin typeface="Arimo"/>
              </a:rPr>
              <a:t># Evaluate the model</a:t>
            </a:r>
          </a:p>
          <a:p>
            <a:pPr algn="l">
              <a:lnSpc>
                <a:spcPts val="4320"/>
              </a:lnSpc>
            </a:pPr>
            <a:r>
              <a:rPr lang="en-US" sz="3600">
                <a:solidFill>
                  <a:srgbClr val="FFFFFF"/>
                </a:solidFill>
                <a:latin typeface="Arimo"/>
              </a:rPr>
              <a:t>mse = mean_squared_error(y_test, y_pred)</a:t>
            </a:r>
          </a:p>
          <a:p>
            <a:pPr algn="l">
              <a:lnSpc>
                <a:spcPts val="4320"/>
              </a:lnSpc>
            </a:pPr>
            <a:r>
              <a:rPr lang="en-US" sz="3600">
                <a:solidFill>
                  <a:srgbClr val="FFFFFF"/>
                </a:solidFill>
                <a:latin typeface="Arimo"/>
              </a:rPr>
              <a:t>print(f"Mean Squared Error: {mse}")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135" y="0"/>
            <a:ext cx="18296135" cy="10282426"/>
          </a:xfrm>
          <a:custGeom>
            <a:avLst/>
            <a:gdLst/>
            <a:ahLst/>
            <a:cxnLst/>
            <a:rect r="r" b="b" t="t" l="l"/>
            <a:pathLst>
              <a:path h="10282426" w="18296135">
                <a:moveTo>
                  <a:pt x="0" y="0"/>
                </a:moveTo>
                <a:lnTo>
                  <a:pt x="18296135" y="0"/>
                </a:lnTo>
                <a:lnTo>
                  <a:pt x="18296135" y="10282426"/>
                </a:lnTo>
                <a:lnTo>
                  <a:pt x="0" y="10282426"/>
                </a:lnTo>
                <a:lnTo>
                  <a:pt x="0" y="0"/>
                </a:lnTo>
                <a:close/>
              </a:path>
            </a:pathLst>
          </a:custGeom>
          <a:blipFill>
            <a:blip r:embed="rId2"/>
            <a:stretch>
              <a:fillRect l="0" t="0" r="0" b="0"/>
            </a:stretch>
          </a:blipFill>
        </p:spPr>
      </p:sp>
      <p:sp>
        <p:nvSpPr>
          <p:cNvPr name="TextBox 3" id="3"/>
          <p:cNvSpPr txBox="true"/>
          <p:nvPr/>
        </p:nvSpPr>
        <p:spPr>
          <a:xfrm rot="0">
            <a:off x="1348740" y="631507"/>
            <a:ext cx="15590520" cy="1858804"/>
          </a:xfrm>
          <a:prstGeom prst="rect">
            <a:avLst/>
          </a:prstGeom>
        </p:spPr>
        <p:txBody>
          <a:bodyPr anchor="t" rtlCol="false" tIns="0" lIns="0" bIns="0" rIns="0">
            <a:spAutoFit/>
          </a:bodyPr>
          <a:lstStyle/>
          <a:p>
            <a:pPr algn="l">
              <a:lnSpc>
                <a:spcPts val="7128"/>
              </a:lnSpc>
            </a:pPr>
            <a:r>
              <a:rPr lang="en-US" sz="6600">
                <a:solidFill>
                  <a:srgbClr val="FFFFFF"/>
                </a:solidFill>
                <a:latin typeface="Arimo"/>
              </a:rPr>
              <a:t>DATASET</a:t>
            </a:r>
          </a:p>
        </p:txBody>
      </p:sp>
      <p:graphicFrame>
        <p:nvGraphicFramePr>
          <p:cNvPr name="Table 4" id="4"/>
          <p:cNvGraphicFramePr>
            <a:graphicFrameLocks noGrp="true"/>
          </p:cNvGraphicFramePr>
          <p:nvPr/>
        </p:nvGraphicFramePr>
        <p:xfrm>
          <a:off x="1257300" y="3083720"/>
          <a:ext cx="14630400" cy="5943600"/>
        </p:xfrm>
        <a:graphic>
          <a:graphicData uri="http://schemas.openxmlformats.org/drawingml/2006/table">
            <a:tbl>
              <a:tblPr/>
              <a:tblGrid>
                <a:gridCol w="2419348"/>
                <a:gridCol w="2419348"/>
                <a:gridCol w="2419348"/>
                <a:gridCol w="2419348"/>
                <a:gridCol w="2419348"/>
                <a:gridCol w="2533660"/>
              </a:tblGrid>
              <a:tr h="990600">
                <a:tc>
                  <a:txBody>
                    <a:bodyPr anchor="t" rtlCol="false"/>
                    <a:lstStyle/>
                    <a:p>
                      <a:pPr algn="l">
                        <a:lnSpc>
                          <a:spcPts val="3240"/>
                        </a:lnSpc>
                        <a:defRPr/>
                      </a:pPr>
                      <a:r>
                        <a:rPr lang="en-US" sz="2700" spc="-107">
                          <a:solidFill>
                            <a:srgbClr val="000000"/>
                          </a:solidFill>
                          <a:latin typeface="Open Sans"/>
                        </a:rPr>
                        <a:t>DATE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sz="2700" spc="-107">
                          <a:solidFill>
                            <a:srgbClr val="000000"/>
                          </a:solidFill>
                          <a:latin typeface="Open Sans"/>
                        </a:rPr>
                        <a:t>TIME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sz="2700" spc="-107">
                          <a:solidFill>
                            <a:srgbClr val="000000"/>
                          </a:solidFill>
                          <a:latin typeface="Open Sans"/>
                        </a:rPr>
                        <a:t>LATITUDE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sz="2700" spc="-107">
                          <a:solidFill>
                            <a:srgbClr val="000000"/>
                          </a:solidFill>
                          <a:latin typeface="Open Sans"/>
                        </a:rPr>
                        <a:t>LOGITUDE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sz="2700" spc="-107">
                          <a:solidFill>
                            <a:srgbClr val="000000"/>
                          </a:solidFill>
                          <a:latin typeface="Open Sans"/>
                        </a:rPr>
                        <a:t>DEPTH</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c>
                  <a:txBody>
                    <a:bodyPr anchor="t" rtlCol="false"/>
                    <a:lstStyle/>
                    <a:p>
                      <a:pPr algn="l">
                        <a:lnSpc>
                          <a:spcPts val="3240"/>
                        </a:lnSpc>
                        <a:defRPr/>
                      </a:pPr>
                      <a:r>
                        <a:rPr lang="en-US" sz="2700" spc="-107">
                          <a:solidFill>
                            <a:srgbClr val="000000"/>
                          </a:solidFill>
                          <a:latin typeface="Open Sans"/>
                        </a:rPr>
                        <a:t>MAGNITUDE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472C4"/>
                    </a:solidFill>
                  </a:tcPr>
                </a:tc>
              </a:tr>
              <a:tr h="990600">
                <a:tc>
                  <a:txBody>
                    <a:bodyPr anchor="t" rtlCol="false"/>
                    <a:lstStyle/>
                    <a:p>
                      <a:pPr algn="l">
                        <a:lnSpc>
                          <a:spcPts val="3240"/>
                        </a:lnSpc>
                        <a:defRPr/>
                      </a:pPr>
                      <a:r>
                        <a:rPr lang="en-US" sz="2700" spc="-107">
                          <a:solidFill>
                            <a:srgbClr val="000000"/>
                          </a:solidFill>
                          <a:latin typeface="Open Sans"/>
                        </a:rPr>
                        <a:t>O1/02/1965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13:44:18</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19.246</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145.616</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131.6</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6.0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r h="990600">
                <a:tc>
                  <a:txBody>
                    <a:bodyPr anchor="t" rtlCol="false"/>
                    <a:lstStyle/>
                    <a:p>
                      <a:pPr algn="l">
                        <a:lnSpc>
                          <a:spcPts val="3240"/>
                        </a:lnSpc>
                        <a:defRPr/>
                      </a:pPr>
                      <a:r>
                        <a:rPr lang="en-US" sz="2700" spc="-107">
                          <a:solidFill>
                            <a:srgbClr val="000000"/>
                          </a:solidFill>
                          <a:latin typeface="Open Sans"/>
                        </a:rPr>
                        <a:t>01/04/1965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11:29:49</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1.863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127.352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80.0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5.8</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r>
              <a:tr h="990600">
                <a:tc>
                  <a:txBody>
                    <a:bodyPr anchor="t" rtlCol="false"/>
                    <a:lstStyle/>
                    <a:p>
                      <a:pPr algn="l">
                        <a:lnSpc>
                          <a:spcPts val="3240"/>
                        </a:lnSpc>
                        <a:defRPr/>
                      </a:pPr>
                      <a:r>
                        <a:rPr lang="en-US" sz="2700" spc="-107">
                          <a:solidFill>
                            <a:srgbClr val="000000"/>
                          </a:solidFill>
                          <a:latin typeface="Open Sans"/>
                        </a:rPr>
                        <a:t>01/05/1965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18:05:58</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-20.576</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-173.972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20.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6.2</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r h="990600">
                <a:tc>
                  <a:txBody>
                    <a:bodyPr anchor="t" rtlCol="false"/>
                    <a:lstStyle/>
                    <a:p>
                      <a:pPr algn="l">
                        <a:lnSpc>
                          <a:spcPts val="3240"/>
                        </a:lnSpc>
                        <a:defRPr/>
                      </a:pPr>
                      <a:r>
                        <a:rPr lang="en-US" sz="2700" spc="-107">
                          <a:solidFill>
                            <a:srgbClr val="000000"/>
                          </a:solidFill>
                          <a:latin typeface="Open Sans"/>
                        </a:rPr>
                        <a:t>01/08/1965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18:49:43</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-59.076</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-23.557</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16.0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c>
                  <a:txBody>
                    <a:bodyPr anchor="t" rtlCol="false"/>
                    <a:lstStyle/>
                    <a:p>
                      <a:pPr algn="l">
                        <a:lnSpc>
                          <a:spcPts val="3240"/>
                        </a:lnSpc>
                        <a:defRPr/>
                      </a:pPr>
                      <a:r>
                        <a:rPr lang="en-US" sz="2700" spc="-107">
                          <a:solidFill>
                            <a:srgbClr val="000000"/>
                          </a:solidFill>
                          <a:latin typeface="Open Sans"/>
                        </a:rPr>
                        <a:t>5.8</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9EBF5"/>
                    </a:solidFill>
                  </a:tcPr>
                </a:tc>
              </a:tr>
              <a:tr h="990600">
                <a:tc>
                  <a:txBody>
                    <a:bodyPr anchor="t" rtlCol="false"/>
                    <a:lstStyle/>
                    <a:p>
                      <a:pPr algn="l">
                        <a:lnSpc>
                          <a:spcPts val="3240"/>
                        </a:lnSpc>
                        <a:defRPr/>
                      </a:pPr>
                      <a:r>
                        <a:rPr lang="en-US" sz="2700" spc="-107">
                          <a:solidFill>
                            <a:srgbClr val="000000"/>
                          </a:solidFill>
                          <a:latin typeface="Open Sans"/>
                        </a:rPr>
                        <a:t>01/09/1965</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13:32:50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11.938</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126.427</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15.0</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c>
                  <a:txBody>
                    <a:bodyPr anchor="t" rtlCol="false"/>
                    <a:lstStyle/>
                    <a:p>
                      <a:pPr algn="l">
                        <a:lnSpc>
                          <a:spcPts val="3240"/>
                        </a:lnSpc>
                        <a:defRPr/>
                      </a:pPr>
                      <a:r>
                        <a:rPr lang="en-US" sz="2700" spc="-107">
                          <a:solidFill>
                            <a:srgbClr val="000000"/>
                          </a:solidFill>
                          <a:latin typeface="Open Sans"/>
                        </a:rPr>
                        <a:t>5.8</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5EA"/>
                    </a:solidFill>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
            <a:ext cx="18288000" cy="10286998"/>
          </a:xfrm>
          <a:custGeom>
            <a:avLst/>
            <a:gdLst/>
            <a:ahLst/>
            <a:cxnLst/>
            <a:rect r="r" b="b" t="t" l="l"/>
            <a:pathLst>
              <a:path h="10286998" w="18288000">
                <a:moveTo>
                  <a:pt x="0" y="0"/>
                </a:moveTo>
                <a:lnTo>
                  <a:pt x="18288000" y="0"/>
                </a:lnTo>
                <a:lnTo>
                  <a:pt x="18288000" y="10286999"/>
                </a:lnTo>
                <a:lnTo>
                  <a:pt x="0" y="10286999"/>
                </a:lnTo>
                <a:lnTo>
                  <a:pt x="0" y="0"/>
                </a:lnTo>
                <a:close/>
              </a:path>
            </a:pathLst>
          </a:custGeom>
          <a:blipFill>
            <a:blip r:embed="rId2"/>
            <a:stretch>
              <a:fillRect l="-44" t="0" r="-44" b="0"/>
            </a:stretch>
          </a:blipFill>
        </p:spPr>
      </p:sp>
      <p:sp>
        <p:nvSpPr>
          <p:cNvPr name="TextBox 3" id="3"/>
          <p:cNvSpPr txBox="true"/>
          <p:nvPr/>
        </p:nvSpPr>
        <p:spPr>
          <a:xfrm rot="0">
            <a:off x="1348740" y="621982"/>
            <a:ext cx="15590520" cy="1868329"/>
          </a:xfrm>
          <a:prstGeom prst="rect">
            <a:avLst/>
          </a:prstGeom>
        </p:spPr>
        <p:txBody>
          <a:bodyPr anchor="t" rtlCol="false" tIns="0" lIns="0" bIns="0" rIns="0">
            <a:spAutoFit/>
          </a:bodyPr>
          <a:lstStyle/>
          <a:p>
            <a:pPr algn="l">
              <a:lnSpc>
                <a:spcPts val="4536"/>
              </a:lnSpc>
            </a:pPr>
            <a:r>
              <a:rPr lang="en-US" sz="4200">
                <a:solidFill>
                  <a:srgbClr val="FFFFFF"/>
                </a:solidFill>
                <a:latin typeface="Arimo"/>
              </a:rPr>
              <a:t>DATA VISULAIZATION</a:t>
            </a:r>
          </a:p>
        </p:txBody>
      </p:sp>
      <p:sp>
        <p:nvSpPr>
          <p:cNvPr name="Freeform 4" id="4"/>
          <p:cNvSpPr/>
          <p:nvPr/>
        </p:nvSpPr>
        <p:spPr>
          <a:xfrm flipH="false" flipV="false" rot="0">
            <a:off x="3923967" y="2536032"/>
            <a:ext cx="9601198" cy="7023177"/>
          </a:xfrm>
          <a:custGeom>
            <a:avLst/>
            <a:gdLst/>
            <a:ahLst/>
            <a:cxnLst/>
            <a:rect r="r" b="b" t="t" l="l"/>
            <a:pathLst>
              <a:path h="7023177" w="9601198">
                <a:moveTo>
                  <a:pt x="0" y="0"/>
                </a:moveTo>
                <a:lnTo>
                  <a:pt x="9601199" y="0"/>
                </a:lnTo>
                <a:lnTo>
                  <a:pt x="9601199" y="7023177"/>
                </a:lnTo>
                <a:lnTo>
                  <a:pt x="0" y="7023177"/>
                </a:lnTo>
                <a:lnTo>
                  <a:pt x="0" y="0"/>
                </a:lnTo>
                <a:close/>
              </a:path>
            </a:pathLst>
          </a:custGeom>
          <a:blipFill>
            <a:blip r:embed="rId3"/>
            <a:stretch>
              <a:fillRect l="0" t="-1396" r="0" b="-1396"/>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6998"/>
          </a:xfrm>
          <a:custGeom>
            <a:avLst/>
            <a:gdLst/>
            <a:ahLst/>
            <a:cxnLst/>
            <a:rect r="r" b="b" t="t" l="l"/>
            <a:pathLst>
              <a:path h="10286998" w="18288000">
                <a:moveTo>
                  <a:pt x="0" y="0"/>
                </a:moveTo>
                <a:lnTo>
                  <a:pt x="18288000" y="0"/>
                </a:lnTo>
                <a:lnTo>
                  <a:pt x="18288000" y="10286998"/>
                </a:lnTo>
                <a:lnTo>
                  <a:pt x="0" y="10286998"/>
                </a:lnTo>
                <a:lnTo>
                  <a:pt x="0" y="0"/>
                </a:lnTo>
                <a:close/>
              </a:path>
            </a:pathLst>
          </a:custGeom>
          <a:blipFill>
            <a:blip r:embed="rId2"/>
            <a:stretch>
              <a:fillRect l="-44" t="0" r="-44" b="0"/>
            </a:stretch>
          </a:blipFill>
        </p:spPr>
      </p:sp>
      <p:sp>
        <p:nvSpPr>
          <p:cNvPr name="TextBox 3" id="3"/>
          <p:cNvSpPr txBox="true"/>
          <p:nvPr/>
        </p:nvSpPr>
        <p:spPr>
          <a:xfrm rot="0">
            <a:off x="1348740" y="631507"/>
            <a:ext cx="8280290" cy="897131"/>
          </a:xfrm>
          <a:prstGeom prst="rect">
            <a:avLst/>
          </a:prstGeom>
        </p:spPr>
        <p:txBody>
          <a:bodyPr anchor="t" rtlCol="false" tIns="0" lIns="0" bIns="0" rIns="0">
            <a:spAutoFit/>
          </a:bodyPr>
          <a:lstStyle/>
          <a:p>
            <a:pPr algn="l">
              <a:lnSpc>
                <a:spcPts val="5184"/>
              </a:lnSpc>
            </a:pPr>
            <a:r>
              <a:rPr lang="en-US" sz="4800">
                <a:solidFill>
                  <a:srgbClr val="FFFFFF"/>
                </a:solidFill>
                <a:latin typeface="Arimo"/>
              </a:rPr>
              <a:t>SPLITTING THE DATASET</a:t>
            </a:r>
          </a:p>
        </p:txBody>
      </p:sp>
      <p:sp>
        <p:nvSpPr>
          <p:cNvPr name="TextBox 4" id="4"/>
          <p:cNvSpPr txBox="true"/>
          <p:nvPr/>
        </p:nvSpPr>
        <p:spPr>
          <a:xfrm rot="0">
            <a:off x="1348740" y="2283184"/>
            <a:ext cx="15590520" cy="6936540"/>
          </a:xfrm>
          <a:prstGeom prst="rect">
            <a:avLst/>
          </a:prstGeom>
        </p:spPr>
        <p:txBody>
          <a:bodyPr anchor="t" rtlCol="false" tIns="0" lIns="0" bIns="0" rIns="0">
            <a:spAutoFit/>
          </a:bodyPr>
          <a:lstStyle/>
          <a:p>
            <a:pPr algn="l" marL="380048" indent="-190024" lvl="1">
              <a:lnSpc>
                <a:spcPts val="2268"/>
              </a:lnSpc>
              <a:buFont typeface="Arial"/>
              <a:buChar char="•"/>
            </a:pPr>
            <a:r>
              <a:rPr lang="en-US" sz="2100">
                <a:solidFill>
                  <a:srgbClr val="FFFFFF"/>
                </a:solidFill>
                <a:latin typeface="Arimo"/>
              </a:rPr>
              <a:t>to create the earthquake prediction model, we need to divide the data into Xs and ys which respectively will be entered into the model as inputs to receive the output from the model.</a:t>
            </a:r>
          </a:p>
          <a:p>
            <a:pPr algn="l" marL="380048" indent="-190024" lvl="1">
              <a:lnSpc>
                <a:spcPts val="2268"/>
              </a:lnSpc>
              <a:buFont typeface="Arial"/>
              <a:buChar char="•"/>
            </a:pPr>
            <a:r>
              <a:rPr lang="en-US" sz="2100">
                <a:solidFill>
                  <a:srgbClr val="FFFFFF"/>
                </a:solidFill>
                <a:latin typeface="Arimo"/>
              </a:rPr>
              <a:t>Here the inputs are TImestamp, Latitude and Longitude and the outputs are Magnitude and Depth. I’m going to split the xs and ys into train and test with validation. The training set contains 80% and the test set contains 20%:</a:t>
            </a:r>
          </a:p>
          <a:p>
            <a:pPr algn="l" marL="488632" indent="-244316" lvl="1">
              <a:lnSpc>
                <a:spcPts val="2916"/>
              </a:lnSpc>
            </a:pPr>
            <a:r>
              <a:rPr lang="en-US" sz="2700">
                <a:solidFill>
                  <a:srgbClr val="FFFFFF"/>
                </a:solidFill>
                <a:latin typeface="Arimo"/>
              </a:rPr>
              <a:t>	</a:t>
            </a:r>
          </a:p>
          <a:p>
            <a:pPr algn="l" marL="488632" indent="-244316" lvl="1">
              <a:lnSpc>
                <a:spcPts val="2916"/>
              </a:lnSpc>
            </a:pPr>
            <a:r>
              <a:rPr lang="en-US" sz="2700">
                <a:solidFill>
                  <a:srgbClr val="FFFFFF"/>
                </a:solidFill>
                <a:latin typeface="Arimo"/>
              </a:rPr>
              <a:t>	x=final_data[[‘Timestam’,’Latitude’,’Longitude’]]</a:t>
            </a:r>
          </a:p>
          <a:p>
            <a:pPr algn="l" marL="488632" indent="-244316" lvl="1">
              <a:lnSpc>
                <a:spcPts val="2916"/>
              </a:lnSpc>
            </a:pPr>
            <a:r>
              <a:rPr lang="en-US" sz="2700">
                <a:solidFill>
                  <a:srgbClr val="FFFFFF"/>
                </a:solidFill>
                <a:latin typeface="Arimo"/>
              </a:rPr>
              <a:t>	y= final_data[[‘magnitude’,’depth’]]</a:t>
            </a:r>
          </a:p>
          <a:p>
            <a:pPr algn="l" marL="488632" indent="-244316" lvl="1">
              <a:lnSpc>
                <a:spcPts val="2916"/>
              </a:lnSpc>
            </a:pPr>
            <a:r>
              <a:rPr lang="en-US" sz="2700">
                <a:solidFill>
                  <a:srgbClr val="FFFFFF"/>
                </a:solidFill>
                <a:latin typeface="Arimo"/>
              </a:rPr>
              <a:t>	from sklearn.cross_validation import train_test_split</a:t>
            </a:r>
          </a:p>
          <a:p>
            <a:pPr algn="l" marL="488632" indent="-244316" lvl="1">
              <a:lnSpc>
                <a:spcPts val="2916"/>
              </a:lnSpc>
            </a:pPr>
            <a:r>
              <a:rPr lang="en-US" sz="2700">
                <a:solidFill>
                  <a:srgbClr val="FFFFFF"/>
                </a:solidFill>
                <a:latin typeface="Arimo"/>
              </a:rPr>
              <a:t>	x_train,y+train,y_teat=train_test_split(x,y,test_size=0.2,random_state=42)</a:t>
            </a:r>
          </a:p>
          <a:p>
            <a:pPr algn="l" marL="488632" indent="-244316" lvl="1">
              <a:lnSpc>
                <a:spcPts val="2916"/>
              </a:lnSpc>
            </a:pPr>
            <a:r>
              <a:rPr lang="en-US" sz="2700">
                <a:solidFill>
                  <a:srgbClr val="FFFFFF"/>
                </a:solidFill>
                <a:latin typeface="Arimo"/>
              </a:rPr>
              <a:t>	print(x_train.shape,x_test.shape,y_train.shape,x_test.shape)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6998"/>
          </a:xfrm>
          <a:custGeom>
            <a:avLst/>
            <a:gdLst/>
            <a:ahLst/>
            <a:cxnLst/>
            <a:rect r="r" b="b" t="t" l="l"/>
            <a:pathLst>
              <a:path h="10286998" w="18288000">
                <a:moveTo>
                  <a:pt x="0" y="0"/>
                </a:moveTo>
                <a:lnTo>
                  <a:pt x="18288000" y="0"/>
                </a:lnTo>
                <a:lnTo>
                  <a:pt x="18288000" y="10286998"/>
                </a:lnTo>
                <a:lnTo>
                  <a:pt x="0" y="10286998"/>
                </a:lnTo>
                <a:lnTo>
                  <a:pt x="0" y="0"/>
                </a:lnTo>
                <a:close/>
              </a:path>
            </a:pathLst>
          </a:custGeom>
          <a:blipFill>
            <a:blip r:embed="rId2"/>
            <a:stretch>
              <a:fillRect l="-44" t="0" r="-44" b="0"/>
            </a:stretch>
          </a:blipFill>
        </p:spPr>
      </p:sp>
      <p:sp>
        <p:nvSpPr>
          <p:cNvPr name="TextBox 3" id="3"/>
          <p:cNvSpPr txBox="true"/>
          <p:nvPr/>
        </p:nvSpPr>
        <p:spPr>
          <a:xfrm rot="0">
            <a:off x="5061005" y="3653788"/>
            <a:ext cx="8165990" cy="2292297"/>
          </a:xfrm>
          <a:prstGeom prst="rect">
            <a:avLst/>
          </a:prstGeom>
        </p:spPr>
        <p:txBody>
          <a:bodyPr anchor="t" rtlCol="false" tIns="0" lIns="0" bIns="0" rIns="0">
            <a:spAutoFit/>
          </a:bodyPr>
          <a:lstStyle/>
          <a:p>
            <a:pPr algn="l">
              <a:lnSpc>
                <a:spcPts val="11664"/>
              </a:lnSpc>
            </a:pPr>
            <a:r>
              <a:rPr lang="en-US" sz="10800">
                <a:solidFill>
                  <a:srgbClr val="FFFFFF"/>
                </a:solidFill>
                <a:latin typeface="Arimo"/>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DAFximhTr0I</dc:identifier>
  <dcterms:modified xsi:type="dcterms:W3CDTF">2011-08-01T06:04:30Z</dcterms:modified>
  <cp:revision>1</cp:revision>
  <dc:title>EARTHQUAKE PREDICTION PHASE 3.pptx</dc:title>
</cp:coreProperties>
</file>