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askerville Display PT" charset="1" panose="02030602080406020203"/>
      <p:regular r:id="rId10"/>
    </p:embeddedFont>
    <p:embeddedFont>
      <p:font typeface="Baskerville Display PT Bold" charset="1" panose="02030702080406020203"/>
      <p:regular r:id="rId11"/>
    </p:embeddedFont>
    <p:embeddedFont>
      <p:font typeface="Baskerville Display PT Italics" charset="1" panose="02030602080406090203"/>
      <p:regular r:id="rId12"/>
    </p:embeddedFont>
    <p:embeddedFont>
      <p:font typeface="Baskerville Display PT Bold Italics" charset="1" panose="020307020804060902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4090" y="-418752"/>
            <a:ext cx="18287998" cy="10283652"/>
          </a:xfrm>
          <a:custGeom>
            <a:avLst/>
            <a:gdLst/>
            <a:ahLst/>
            <a:cxnLst/>
            <a:rect r="r" b="b" t="t" l="l"/>
            <a:pathLst>
              <a:path h="10283652" w="18287998">
                <a:moveTo>
                  <a:pt x="0" y="0"/>
                </a:moveTo>
                <a:lnTo>
                  <a:pt x="18287999" y="0"/>
                </a:lnTo>
                <a:lnTo>
                  <a:pt x="18287999" y="10283652"/>
                </a:lnTo>
                <a:lnTo>
                  <a:pt x="0" y="10283652"/>
                </a:lnTo>
                <a:lnTo>
                  <a:pt x="0" y="0"/>
                </a:lnTo>
                <a:close/>
              </a:path>
            </a:pathLst>
          </a:custGeom>
          <a:blipFill>
            <a:blip r:embed="rId2"/>
            <a:stretch>
              <a:fillRect l="0" t="-16759" r="0" b="-16759"/>
            </a:stretch>
          </a:blipFill>
        </p:spPr>
      </p:sp>
      <p:sp>
        <p:nvSpPr>
          <p:cNvPr name="TextBox 3" id="3"/>
          <p:cNvSpPr txBox="true"/>
          <p:nvPr/>
        </p:nvSpPr>
        <p:spPr>
          <a:xfrm rot="0">
            <a:off x="1719460" y="456850"/>
            <a:ext cx="6452152" cy="3681984"/>
          </a:xfrm>
          <a:prstGeom prst="rect">
            <a:avLst/>
          </a:prstGeom>
        </p:spPr>
        <p:txBody>
          <a:bodyPr anchor="t" rtlCol="false" tIns="0" lIns="0" bIns="0" rIns="0">
            <a:spAutoFit/>
          </a:bodyPr>
          <a:lstStyle/>
          <a:p>
            <a:pPr algn="l">
              <a:lnSpc>
                <a:spcPts val="7128"/>
              </a:lnSpc>
            </a:pPr>
            <a:r>
              <a:rPr lang="en-US" sz="6600">
                <a:solidFill>
                  <a:srgbClr val="FFFFFF"/>
                </a:solidFill>
                <a:latin typeface="Arimo"/>
              </a:rPr>
              <a:t>EARTHQUAKE PREDICTION MODEL USING PYHTON</a:t>
            </a:r>
          </a:p>
        </p:txBody>
      </p:sp>
      <p:sp>
        <p:nvSpPr>
          <p:cNvPr name="Freeform 4" id="4"/>
          <p:cNvSpPr/>
          <p:nvPr/>
        </p:nvSpPr>
        <p:spPr>
          <a:xfrm flipH="false" flipV="false" rot="0">
            <a:off x="9338806" y="418750"/>
            <a:ext cx="7931428" cy="9446150"/>
          </a:xfrm>
          <a:custGeom>
            <a:avLst/>
            <a:gdLst/>
            <a:ahLst/>
            <a:cxnLst/>
            <a:rect r="r" b="b" t="t" l="l"/>
            <a:pathLst>
              <a:path h="9446150" w="7931428">
                <a:moveTo>
                  <a:pt x="0" y="0"/>
                </a:moveTo>
                <a:lnTo>
                  <a:pt x="7931429" y="0"/>
                </a:lnTo>
                <a:lnTo>
                  <a:pt x="7931429" y="9446150"/>
                </a:lnTo>
                <a:lnTo>
                  <a:pt x="0" y="9446150"/>
                </a:lnTo>
                <a:lnTo>
                  <a:pt x="0" y="0"/>
                </a:lnTo>
                <a:close/>
              </a:path>
            </a:pathLst>
          </a:custGeom>
          <a:blipFill>
            <a:blip r:embed="rId3"/>
            <a:stretch>
              <a:fillRect l="-55825" t="0" r="-55827" b="0"/>
            </a:stretch>
          </a:blipFill>
        </p:spPr>
      </p:sp>
      <p:sp>
        <p:nvSpPr>
          <p:cNvPr name="TextBox 5" id="5"/>
          <p:cNvSpPr txBox="true"/>
          <p:nvPr/>
        </p:nvSpPr>
        <p:spPr>
          <a:xfrm rot="0">
            <a:off x="1719460" y="5218025"/>
            <a:ext cx="7424540" cy="3466199"/>
          </a:xfrm>
          <a:prstGeom prst="rect">
            <a:avLst/>
          </a:prstGeom>
        </p:spPr>
        <p:txBody>
          <a:bodyPr anchor="t" rtlCol="false" tIns="0" lIns="0" bIns="0" rIns="0">
            <a:spAutoFit/>
          </a:bodyPr>
          <a:lstStyle/>
          <a:p>
            <a:pPr algn="l">
              <a:lnSpc>
                <a:spcPts val="3030"/>
              </a:lnSpc>
            </a:pPr>
            <a:r>
              <a:rPr lang="en-US" sz="3117" spc="53">
                <a:solidFill>
                  <a:srgbClr val="FFFFFF"/>
                </a:solidFill>
                <a:latin typeface="Baskerville Display PT"/>
              </a:rPr>
              <a:t>TEAM:</a:t>
            </a:r>
          </a:p>
          <a:p>
            <a:pPr algn="l">
              <a:lnSpc>
                <a:spcPts val="3030"/>
              </a:lnSpc>
            </a:pPr>
          </a:p>
          <a:p>
            <a:pPr algn="l">
              <a:lnSpc>
                <a:spcPts val="3030"/>
              </a:lnSpc>
            </a:pPr>
            <a:r>
              <a:rPr lang="en-US" sz="3117" spc="53">
                <a:solidFill>
                  <a:srgbClr val="FFFFFF"/>
                </a:solidFill>
                <a:latin typeface="Baskerville Display PT"/>
              </a:rPr>
              <a:t>	Shiva Dharshini.N.K</a:t>
            </a:r>
          </a:p>
          <a:p>
            <a:pPr algn="l">
              <a:lnSpc>
                <a:spcPts val="3030"/>
              </a:lnSpc>
            </a:pPr>
            <a:r>
              <a:rPr lang="en-US" sz="3117" spc="53">
                <a:solidFill>
                  <a:srgbClr val="FFFFFF"/>
                </a:solidFill>
                <a:latin typeface="Baskerville Display PT"/>
              </a:rPr>
              <a:t>    </a:t>
            </a:r>
            <a:r>
              <a:rPr lang="en-US" sz="3117" spc="53">
                <a:solidFill>
                  <a:srgbClr val="FFFFFF"/>
                </a:solidFill>
                <a:latin typeface="Baskerville Display PT"/>
              </a:rPr>
              <a:t>Linisha.M.G</a:t>
            </a:r>
          </a:p>
          <a:p>
            <a:pPr algn="l">
              <a:lnSpc>
                <a:spcPts val="3030"/>
              </a:lnSpc>
            </a:pPr>
            <a:r>
              <a:rPr lang="en-US" sz="3117" spc="53">
                <a:solidFill>
                  <a:srgbClr val="FFFFFF"/>
                </a:solidFill>
                <a:latin typeface="Baskerville Display PT"/>
              </a:rPr>
              <a:t>    </a:t>
            </a:r>
            <a:r>
              <a:rPr lang="en-US" sz="3117" spc="53">
                <a:solidFill>
                  <a:srgbClr val="FFFFFF"/>
                </a:solidFill>
                <a:latin typeface="Baskerville Display PT"/>
              </a:rPr>
              <a:t>Manju.M</a:t>
            </a:r>
          </a:p>
          <a:p>
            <a:pPr algn="l">
              <a:lnSpc>
                <a:spcPts val="3030"/>
              </a:lnSpc>
            </a:pPr>
            <a:r>
              <a:rPr lang="en-US" sz="3117" spc="53">
                <a:solidFill>
                  <a:srgbClr val="FFFFFF"/>
                </a:solidFill>
                <a:latin typeface="Baskerville Display PT"/>
              </a:rPr>
              <a:t>    </a:t>
            </a:r>
            <a:r>
              <a:rPr lang="en-US" sz="3117" spc="53">
                <a:solidFill>
                  <a:srgbClr val="FFFFFF"/>
                </a:solidFill>
                <a:latin typeface="Baskerville Display PT"/>
              </a:rPr>
              <a:t>Ninny.P.A</a:t>
            </a:r>
          </a:p>
          <a:p>
            <a:pPr algn="l">
              <a:lnSpc>
                <a:spcPts val="3030"/>
              </a:lnSpc>
            </a:pPr>
            <a:r>
              <a:rPr lang="en-US" sz="3117" spc="56">
                <a:solidFill>
                  <a:srgbClr val="FFFFFF"/>
                </a:solidFill>
                <a:latin typeface="Baskerville Display PT"/>
              </a:rPr>
              <a:t>    </a:t>
            </a:r>
            <a:r>
              <a:rPr lang="en-US" sz="3117" spc="56">
                <a:solidFill>
                  <a:srgbClr val="FFFFFF"/>
                </a:solidFill>
                <a:latin typeface="Baskerville Display PT"/>
              </a:rPr>
              <a:t>Josheba Agnes.J.F</a:t>
            </a:r>
          </a:p>
          <a:p>
            <a:pPr algn="l">
              <a:lnSpc>
                <a:spcPts val="3030"/>
              </a:lnSpc>
            </a:pPr>
            <a:r>
              <a:rPr lang="en-US" sz="3117" spc="56">
                <a:solidFill>
                  <a:srgbClr val="FFFFFF"/>
                </a:solidFill>
                <a:latin typeface="Baskerville Display PT"/>
              </a:rPr>
              <a:t>	</a:t>
            </a:r>
          </a:p>
          <a:p>
            <a:pPr algn="l">
              <a:lnSpc>
                <a:spcPts val="3030"/>
              </a:lnSpc>
            </a:pPr>
            <a:r>
              <a:rPr lang="en-US" sz="3117" spc="56">
                <a:solidFill>
                  <a:srgbClr val="FFFFFF"/>
                </a:solidFill>
                <a:latin typeface="Baskerville Display PT"/>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573489" y="669691"/>
            <a:ext cx="5024230" cy="823167"/>
          </a:xfrm>
          <a:prstGeom prst="rect">
            <a:avLst/>
          </a:prstGeom>
        </p:spPr>
        <p:txBody>
          <a:bodyPr anchor="t" rtlCol="false" tIns="0" lIns="0" bIns="0" rIns="0">
            <a:spAutoFit/>
          </a:bodyPr>
          <a:lstStyle/>
          <a:p>
            <a:pPr algn="l">
              <a:lnSpc>
                <a:spcPts val="6415"/>
              </a:lnSpc>
            </a:pPr>
            <a:r>
              <a:rPr lang="en-US" sz="5940">
                <a:solidFill>
                  <a:srgbClr val="FFFFFF"/>
                </a:solidFill>
                <a:latin typeface="Arimo"/>
              </a:rPr>
              <a:t>IMPORTING LIBARIES</a:t>
            </a:r>
          </a:p>
        </p:txBody>
      </p:sp>
      <p:sp>
        <p:nvSpPr>
          <p:cNvPr name="TextBox 4" id="4"/>
          <p:cNvSpPr txBox="true"/>
          <p:nvPr/>
        </p:nvSpPr>
        <p:spPr>
          <a:xfrm rot="0">
            <a:off x="573489" y="2569390"/>
            <a:ext cx="15590520" cy="6387942"/>
          </a:xfrm>
          <a:prstGeom prst="rect">
            <a:avLst/>
          </a:prstGeom>
        </p:spPr>
        <p:txBody>
          <a:bodyPr anchor="t" rtlCol="false" tIns="0" lIns="0" bIns="0" rIns="0">
            <a:spAutoFit/>
          </a:bodyPr>
          <a:lstStyle/>
          <a:p>
            <a:pPr algn="just">
              <a:lnSpc>
                <a:spcPts val="4536"/>
              </a:lnSpc>
            </a:pPr>
            <a:r>
              <a:rPr lang="en-US" sz="4200" spc="75">
                <a:solidFill>
                  <a:srgbClr val="FFFFFF"/>
                </a:solidFill>
                <a:latin typeface="Baskerville Display PT Bold"/>
              </a:rPr>
              <a:t>import</a:t>
            </a:r>
            <a:r>
              <a:rPr lang="en-US" sz="4200" spc="75">
                <a:solidFill>
                  <a:srgbClr val="FFFFFF"/>
                </a:solidFill>
                <a:latin typeface="Baskerville Display PT"/>
              </a:rPr>
              <a:t> numpy as np  </a:t>
            </a:r>
          </a:p>
          <a:p>
            <a:pPr algn="just">
              <a:lnSpc>
                <a:spcPts val="4536"/>
              </a:lnSpc>
            </a:pPr>
            <a:r>
              <a:rPr lang="en-US" sz="4200" spc="75">
                <a:solidFill>
                  <a:srgbClr val="FFFFFF"/>
                </a:solidFill>
                <a:latin typeface="Baskerville Display PT Bold"/>
              </a:rPr>
              <a:t>import</a:t>
            </a:r>
            <a:r>
              <a:rPr lang="en-US" sz="4200" spc="75">
                <a:solidFill>
                  <a:srgbClr val="FFFFFF"/>
                </a:solidFill>
                <a:latin typeface="Baskerville Display PT"/>
              </a:rPr>
              <a:t> pandas as pd  </a:t>
            </a:r>
          </a:p>
          <a:p>
            <a:pPr algn="just">
              <a:lnSpc>
                <a:spcPts val="4536"/>
              </a:lnSpc>
            </a:pPr>
            <a:r>
              <a:rPr lang="en-US" sz="4200" spc="75">
                <a:solidFill>
                  <a:srgbClr val="FFFFFF"/>
                </a:solidFill>
                <a:latin typeface="Baskerville Display PT Bold"/>
              </a:rPr>
              <a:t>import</a:t>
            </a:r>
            <a:r>
              <a:rPr lang="en-US" sz="4200" spc="75">
                <a:solidFill>
                  <a:srgbClr val="FFFFFF"/>
                </a:solidFill>
                <a:latin typeface="Baskerville Display PT"/>
              </a:rPr>
              <a:t> matplotlib.pyplot as plt  </a:t>
            </a:r>
          </a:p>
          <a:p>
            <a:pPr algn="just">
              <a:lnSpc>
                <a:spcPts val="4536"/>
              </a:lnSpc>
            </a:pPr>
            <a:r>
              <a:rPr lang="en-US" sz="4200" spc="75">
                <a:solidFill>
                  <a:srgbClr val="FFFFFF"/>
                </a:solidFill>
                <a:latin typeface="Baskerville Display PT Bold"/>
              </a:rPr>
              <a:t>import</a:t>
            </a:r>
            <a:r>
              <a:rPr lang="en-US" sz="4200" spc="75">
                <a:solidFill>
                  <a:srgbClr val="FFFFFF"/>
                </a:solidFill>
                <a:latin typeface="Baskerville Display PT"/>
              </a:rPr>
              <a:t> os  </a:t>
            </a:r>
          </a:p>
          <a:p>
            <a:pPr algn="just">
              <a:lnSpc>
                <a:spcPts val="4536"/>
              </a:lnSpc>
            </a:pPr>
            <a:r>
              <a:rPr lang="en-US" sz="4200" spc="75">
                <a:solidFill>
                  <a:srgbClr val="FFFFFF"/>
                </a:solidFill>
                <a:latin typeface="Baskerville Display PT"/>
              </a:rPr>
              <a:t>print(os.listdir("../input"))  </a:t>
            </a:r>
          </a:p>
          <a:p>
            <a:pPr algn="l">
              <a:lnSpc>
                <a:spcPts val="4536"/>
              </a:lnSpc>
            </a:pPr>
          </a:p>
          <a:p>
            <a:pPr algn="l">
              <a:lnSpc>
                <a:spcPts val="4536"/>
              </a:lnSpc>
            </a:pPr>
            <a:r>
              <a:rPr lang="en-US" sz="4200" spc="75">
                <a:solidFill>
                  <a:srgbClr val="FFFFFF"/>
                </a:solidFill>
                <a:latin typeface="Baskerville Display PT"/>
              </a:rPr>
              <a:t>OUTPUT</a:t>
            </a:r>
          </a:p>
          <a:p>
            <a:pPr algn="l">
              <a:lnSpc>
                <a:spcPts val="4536"/>
              </a:lnSpc>
            </a:pPr>
            <a:r>
              <a:rPr lang="en-US" sz="4200" spc="75">
                <a:solidFill>
                  <a:srgbClr val="FFFFFF"/>
                </a:solidFill>
                <a:latin typeface="Baskerville Display PT"/>
              </a:rPr>
              <a:t>	[‘database.csv’]</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299168" y="539447"/>
            <a:ext cx="5441674" cy="805878"/>
          </a:xfrm>
          <a:prstGeom prst="rect">
            <a:avLst/>
          </a:prstGeom>
        </p:spPr>
        <p:txBody>
          <a:bodyPr anchor="t" rtlCol="false" tIns="0" lIns="0" bIns="0" rIns="0">
            <a:spAutoFit/>
          </a:bodyPr>
          <a:lstStyle/>
          <a:p>
            <a:pPr algn="l">
              <a:lnSpc>
                <a:spcPts val="6415"/>
              </a:lnSpc>
            </a:pPr>
            <a:r>
              <a:rPr lang="en-US" sz="5940">
                <a:solidFill>
                  <a:srgbClr val="FFFFFF"/>
                </a:solidFill>
                <a:latin typeface="Arimo"/>
              </a:rPr>
              <a:t>READ THE DATASET</a:t>
            </a:r>
          </a:p>
        </p:txBody>
      </p:sp>
      <p:sp>
        <p:nvSpPr>
          <p:cNvPr name="TextBox 4" id="4"/>
          <p:cNvSpPr txBox="true"/>
          <p:nvPr/>
        </p:nvSpPr>
        <p:spPr>
          <a:xfrm rot="0">
            <a:off x="1193690" y="2445359"/>
            <a:ext cx="15590520" cy="5833938"/>
          </a:xfrm>
          <a:prstGeom prst="rect">
            <a:avLst/>
          </a:prstGeom>
        </p:spPr>
        <p:txBody>
          <a:bodyPr anchor="t" rtlCol="false" tIns="0" lIns="0" bIns="0" rIns="0">
            <a:spAutoFit/>
          </a:bodyPr>
          <a:lstStyle/>
          <a:p>
            <a:pPr algn="l">
              <a:lnSpc>
                <a:spcPts val="3240"/>
              </a:lnSpc>
            </a:pPr>
            <a:r>
              <a:rPr lang="en-US" sz="3000" spc="53">
                <a:solidFill>
                  <a:srgbClr val="FFFFFF"/>
                </a:solidFill>
                <a:latin typeface="Baskerville Display PT"/>
              </a:rPr>
              <a:t>Now we will read the dataset and look for the various features in the dataset</a:t>
            </a:r>
          </a:p>
          <a:p>
            <a:pPr algn="l">
              <a:lnSpc>
                <a:spcPts val="3240"/>
              </a:lnSpc>
            </a:pPr>
            <a:r>
              <a:rPr lang="en-US" sz="3000" spc="53">
                <a:solidFill>
                  <a:srgbClr val="FFFFFF"/>
                </a:solidFill>
                <a:latin typeface="Baskerville Display PT"/>
              </a:rPr>
              <a:t>	data = pd.read_csv("../input/database.csv")  </a:t>
            </a:r>
          </a:p>
          <a:p>
            <a:pPr algn="just">
              <a:lnSpc>
                <a:spcPts val="3240"/>
              </a:lnSpc>
            </a:pPr>
            <a:r>
              <a:rPr lang="en-US" sz="3000" spc="53">
                <a:solidFill>
                  <a:srgbClr val="FFFFFF"/>
                </a:solidFill>
                <a:latin typeface="Baskerville Display PT"/>
              </a:rPr>
              <a:t>	data.head()  </a:t>
            </a:r>
          </a:p>
          <a:p>
            <a:pPr algn="just">
              <a:lnSpc>
                <a:spcPts val="3240"/>
              </a:lnSpc>
            </a:pPr>
          </a:p>
          <a:p>
            <a:pPr algn="just">
              <a:lnSpc>
                <a:spcPts val="3240"/>
              </a:lnSpc>
            </a:pPr>
            <a:r>
              <a:rPr lang="en-US" sz="3000" spc="53">
                <a:solidFill>
                  <a:srgbClr val="FFFFFF"/>
                </a:solidFill>
                <a:latin typeface="Baskerville Display PT"/>
              </a:rPr>
              <a:t>OUTPUT</a:t>
            </a:r>
          </a:p>
          <a:p>
            <a:pPr algn="just">
              <a:lnSpc>
                <a:spcPts val="3240"/>
              </a:lnSpc>
            </a:pPr>
          </a:p>
          <a:p>
            <a:pPr algn="just">
              <a:lnSpc>
                <a:spcPts val="3240"/>
              </a:lnSpc>
            </a:pPr>
          </a:p>
          <a:p>
            <a:pPr algn="just">
              <a:lnSpc>
                <a:spcPts val="3240"/>
              </a:lnSpc>
            </a:pPr>
          </a:p>
          <a:p>
            <a:pPr algn="just">
              <a:lnSpc>
                <a:spcPts val="3240"/>
              </a:lnSpc>
            </a:pPr>
          </a:p>
          <a:p>
            <a:pPr algn="just">
              <a:lnSpc>
                <a:spcPts val="3240"/>
              </a:lnSpc>
            </a:pPr>
          </a:p>
          <a:p>
            <a:pPr algn="just">
              <a:lnSpc>
                <a:spcPts val="3240"/>
              </a:lnSpc>
            </a:pPr>
          </a:p>
          <a:p>
            <a:pPr algn="just">
              <a:lnSpc>
                <a:spcPts val="3240"/>
              </a:lnSpc>
            </a:pPr>
          </a:p>
          <a:p>
            <a:pPr algn="just">
              <a:lnSpc>
                <a:spcPts val="3240"/>
              </a:lnSpc>
            </a:pPr>
          </a:p>
          <a:p>
            <a:pPr algn="l">
              <a:lnSpc>
                <a:spcPts val="3240"/>
              </a:lnSpc>
            </a:pPr>
          </a:p>
        </p:txBody>
      </p:sp>
      <p:sp>
        <p:nvSpPr>
          <p:cNvPr name="Freeform 5" id="5"/>
          <p:cNvSpPr/>
          <p:nvPr/>
        </p:nvSpPr>
        <p:spPr>
          <a:xfrm flipH="false" flipV="false" rot="0">
            <a:off x="2393810" y="5410114"/>
            <a:ext cx="12116850" cy="2914902"/>
          </a:xfrm>
          <a:custGeom>
            <a:avLst/>
            <a:gdLst/>
            <a:ahLst/>
            <a:cxnLst/>
            <a:rect r="r" b="b" t="t" l="l"/>
            <a:pathLst>
              <a:path h="2914902" w="12116850">
                <a:moveTo>
                  <a:pt x="0" y="0"/>
                </a:moveTo>
                <a:lnTo>
                  <a:pt x="12116849" y="0"/>
                </a:lnTo>
                <a:lnTo>
                  <a:pt x="12116849" y="2914902"/>
                </a:lnTo>
                <a:lnTo>
                  <a:pt x="0" y="2914902"/>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382656" y="414867"/>
            <a:ext cx="3390237" cy="751605"/>
          </a:xfrm>
          <a:prstGeom prst="rect">
            <a:avLst/>
          </a:prstGeom>
        </p:spPr>
        <p:txBody>
          <a:bodyPr anchor="t" rtlCol="false" tIns="0" lIns="0" bIns="0" rIns="0">
            <a:spAutoFit/>
          </a:bodyPr>
          <a:lstStyle/>
          <a:p>
            <a:pPr algn="l">
              <a:lnSpc>
                <a:spcPts val="6415"/>
              </a:lnSpc>
            </a:pPr>
            <a:r>
              <a:rPr lang="en-US" sz="5940">
                <a:solidFill>
                  <a:srgbClr val="FFFFFF"/>
                </a:solidFill>
                <a:latin typeface="Arimo"/>
              </a:rPr>
              <a:t>data.columns</a:t>
            </a:r>
          </a:p>
        </p:txBody>
      </p:sp>
      <p:sp>
        <p:nvSpPr>
          <p:cNvPr name="TextBox 4" id="4"/>
          <p:cNvSpPr txBox="true"/>
          <p:nvPr/>
        </p:nvSpPr>
        <p:spPr>
          <a:xfrm rot="0">
            <a:off x="412475" y="1617657"/>
            <a:ext cx="1829793" cy="508725"/>
          </a:xfrm>
          <a:prstGeom prst="rect">
            <a:avLst/>
          </a:prstGeom>
        </p:spPr>
        <p:txBody>
          <a:bodyPr anchor="t" rtlCol="false" tIns="0" lIns="0" bIns="0" rIns="0">
            <a:spAutoFit/>
          </a:bodyPr>
          <a:lstStyle/>
          <a:p>
            <a:pPr algn="l">
              <a:lnSpc>
                <a:spcPts val="3600"/>
              </a:lnSpc>
            </a:pPr>
            <a:r>
              <a:rPr lang="en-US" sz="3000" spc="53">
                <a:solidFill>
                  <a:srgbClr val="FFFFFF"/>
                </a:solidFill>
                <a:latin typeface="Baskerville Display PT Bold"/>
              </a:rPr>
              <a:t>Output:</a:t>
            </a:r>
          </a:p>
        </p:txBody>
      </p:sp>
      <p:sp>
        <p:nvSpPr>
          <p:cNvPr name="Freeform 5" id="5"/>
          <p:cNvSpPr/>
          <p:nvPr/>
        </p:nvSpPr>
        <p:spPr>
          <a:xfrm flipH="false" flipV="false" rot="0">
            <a:off x="1413106" y="2400254"/>
            <a:ext cx="11168078" cy="1954700"/>
          </a:xfrm>
          <a:custGeom>
            <a:avLst/>
            <a:gdLst/>
            <a:ahLst/>
            <a:cxnLst/>
            <a:rect r="r" b="b" t="t" l="l"/>
            <a:pathLst>
              <a:path h="1954700" w="11168078">
                <a:moveTo>
                  <a:pt x="0" y="0"/>
                </a:moveTo>
                <a:lnTo>
                  <a:pt x="11168078" y="0"/>
                </a:lnTo>
                <a:lnTo>
                  <a:pt x="11168078" y="1954699"/>
                </a:lnTo>
                <a:lnTo>
                  <a:pt x="0" y="1954699"/>
                </a:lnTo>
                <a:lnTo>
                  <a:pt x="0" y="0"/>
                </a:lnTo>
                <a:close/>
              </a:path>
            </a:pathLst>
          </a:custGeom>
          <a:blipFill>
            <a:blip r:embed="rId3"/>
            <a:stretch>
              <a:fillRect l="0" t="0" r="0" b="0"/>
            </a:stretch>
          </a:blipFill>
        </p:spPr>
      </p:sp>
      <p:sp>
        <p:nvSpPr>
          <p:cNvPr name="TextBox 6" id="6"/>
          <p:cNvSpPr txBox="true"/>
          <p:nvPr/>
        </p:nvSpPr>
        <p:spPr>
          <a:xfrm rot="0">
            <a:off x="412475" y="4673818"/>
            <a:ext cx="10820732" cy="508725"/>
          </a:xfrm>
          <a:prstGeom prst="rect">
            <a:avLst/>
          </a:prstGeom>
        </p:spPr>
        <p:txBody>
          <a:bodyPr anchor="t" rtlCol="false" tIns="0" lIns="0" bIns="0" rIns="0">
            <a:spAutoFit/>
          </a:bodyPr>
          <a:lstStyle/>
          <a:p>
            <a:pPr algn="l">
              <a:lnSpc>
                <a:spcPts val="3600"/>
              </a:lnSpc>
            </a:pPr>
            <a:r>
              <a:rPr lang="en-US" sz="3000" spc="53">
                <a:solidFill>
                  <a:srgbClr val="FFFFFF"/>
                </a:solidFill>
                <a:latin typeface="Baskerville Display PT"/>
              </a:rPr>
              <a:t>We need to select the features that will be useful for our prediction.</a:t>
            </a:r>
          </a:p>
        </p:txBody>
      </p:sp>
      <p:sp>
        <p:nvSpPr>
          <p:cNvPr name="TextBox 7" id="7"/>
          <p:cNvSpPr txBox="true"/>
          <p:nvPr/>
        </p:nvSpPr>
        <p:spPr>
          <a:xfrm rot="0">
            <a:off x="905948" y="5547129"/>
            <a:ext cx="12182393" cy="970389"/>
          </a:xfrm>
          <a:prstGeom prst="rect">
            <a:avLst/>
          </a:prstGeom>
        </p:spPr>
        <p:txBody>
          <a:bodyPr anchor="t" rtlCol="false" tIns="0" lIns="0" bIns="0" rIns="0">
            <a:spAutoFit/>
          </a:bodyPr>
          <a:lstStyle/>
          <a:p>
            <a:pPr algn="just">
              <a:lnSpc>
                <a:spcPts val="3600"/>
              </a:lnSpc>
            </a:pPr>
            <a:r>
              <a:rPr lang="en-US" sz="3000" spc="53">
                <a:solidFill>
                  <a:srgbClr val="FFFFFF"/>
                </a:solidFill>
                <a:latin typeface="Baskerville Display PT"/>
              </a:rPr>
              <a:t>data = data[['Date', 'Time', 'Latitude', 'Longitude', 'Depth', 'Magnitude']]  </a:t>
            </a:r>
          </a:p>
          <a:p>
            <a:pPr algn="just">
              <a:lnSpc>
                <a:spcPts val="3600"/>
              </a:lnSpc>
            </a:pPr>
            <a:r>
              <a:rPr lang="en-US" sz="3000" spc="53">
                <a:solidFill>
                  <a:srgbClr val="FFFFFF"/>
                </a:solidFill>
                <a:latin typeface="Baskerville Display PT"/>
              </a:rPr>
              <a:t>data.head()  </a:t>
            </a:r>
          </a:p>
        </p:txBody>
      </p:sp>
      <p:sp>
        <p:nvSpPr>
          <p:cNvPr name="TextBox 8" id="8"/>
          <p:cNvSpPr txBox="true"/>
          <p:nvPr/>
        </p:nvSpPr>
        <p:spPr>
          <a:xfrm rot="0">
            <a:off x="412475" y="6856670"/>
            <a:ext cx="1460058"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Bold"/>
              </a:rPr>
              <a:t>Output:</a:t>
            </a:r>
          </a:p>
        </p:txBody>
      </p:sp>
      <p:sp>
        <p:nvSpPr>
          <p:cNvPr name="Freeform 9" id="9"/>
          <p:cNvSpPr/>
          <p:nvPr/>
        </p:nvSpPr>
        <p:spPr>
          <a:xfrm flipH="false" flipV="false" rot="0">
            <a:off x="2454070" y="6998756"/>
            <a:ext cx="6737538" cy="2947673"/>
          </a:xfrm>
          <a:custGeom>
            <a:avLst/>
            <a:gdLst/>
            <a:ahLst/>
            <a:cxnLst/>
            <a:rect r="r" b="b" t="t" l="l"/>
            <a:pathLst>
              <a:path h="2947673" w="6737538">
                <a:moveTo>
                  <a:pt x="0" y="0"/>
                </a:moveTo>
                <a:lnTo>
                  <a:pt x="6737538" y="0"/>
                </a:lnTo>
                <a:lnTo>
                  <a:pt x="6737538" y="2947672"/>
                </a:lnTo>
                <a:lnTo>
                  <a:pt x="0" y="2947672"/>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91440" y="932210"/>
            <a:ext cx="17695626" cy="508725"/>
          </a:xfrm>
          <a:prstGeom prst="rect">
            <a:avLst/>
          </a:prstGeom>
        </p:spPr>
        <p:txBody>
          <a:bodyPr anchor="t" rtlCol="false" tIns="0" lIns="0" bIns="0" rIns="0">
            <a:spAutoFit/>
          </a:bodyPr>
          <a:lstStyle/>
          <a:p>
            <a:pPr algn="l">
              <a:lnSpc>
                <a:spcPts val="3600"/>
              </a:lnSpc>
            </a:pPr>
            <a:r>
              <a:rPr lang="en-US" sz="3000" spc="53">
                <a:solidFill>
                  <a:srgbClr val="FFFFFF"/>
                </a:solidFill>
                <a:latin typeface="Baskerville Display PT"/>
              </a:rPr>
              <a:t>We will try to frame the time and place of the earthquake that has happened in the past on the world map.</a:t>
            </a:r>
          </a:p>
        </p:txBody>
      </p:sp>
      <p:sp>
        <p:nvSpPr>
          <p:cNvPr name="TextBox 4" id="4"/>
          <p:cNvSpPr txBox="true"/>
          <p:nvPr/>
        </p:nvSpPr>
        <p:spPr>
          <a:xfrm rot="0">
            <a:off x="523792" y="2123064"/>
            <a:ext cx="15510012" cy="5125372"/>
          </a:xfrm>
          <a:prstGeom prst="rect">
            <a:avLst/>
          </a:prstGeom>
        </p:spPr>
        <p:txBody>
          <a:bodyPr anchor="t" rtlCol="false" tIns="0" lIns="0" bIns="0" rIns="0">
            <a:spAutoFit/>
          </a:bodyPr>
          <a:lstStyle/>
          <a:p>
            <a:pPr algn="just">
              <a:lnSpc>
                <a:spcPts val="3600"/>
              </a:lnSpc>
            </a:pPr>
            <a:r>
              <a:rPr lang="en-US" sz="3000" spc="53">
                <a:solidFill>
                  <a:srgbClr val="FFFFFF"/>
                </a:solidFill>
                <a:latin typeface="Baskerville Display PT Bold"/>
              </a:rPr>
              <a:t>import</a:t>
            </a:r>
            <a:r>
              <a:rPr lang="en-US" sz="3000" spc="53">
                <a:solidFill>
                  <a:srgbClr val="FFFFFF"/>
                </a:solidFill>
                <a:latin typeface="Baskerville Display PT"/>
              </a:rPr>
              <a:t> datetime  </a:t>
            </a:r>
          </a:p>
          <a:p>
            <a:pPr algn="just">
              <a:lnSpc>
                <a:spcPts val="3600"/>
              </a:lnSpc>
            </a:pPr>
            <a:r>
              <a:rPr lang="en-US" sz="3000" spc="53">
                <a:solidFill>
                  <a:srgbClr val="FFFFFF"/>
                </a:solidFill>
                <a:latin typeface="Baskerville Display PT Bold"/>
              </a:rPr>
              <a:t>import</a:t>
            </a:r>
            <a:r>
              <a:rPr lang="en-US" sz="3000" spc="53">
                <a:solidFill>
                  <a:srgbClr val="FFFFFF"/>
                </a:solidFill>
                <a:latin typeface="Baskerville Display PT"/>
              </a:rPr>
              <a:t> time  </a:t>
            </a:r>
          </a:p>
          <a:p>
            <a:pPr algn="just">
              <a:lnSpc>
                <a:spcPts val="3600"/>
              </a:lnSpc>
            </a:pPr>
            <a:r>
              <a:rPr lang="en-US" sz="3000" spc="53">
                <a:solidFill>
                  <a:srgbClr val="FFFFFF"/>
                </a:solidFill>
                <a:latin typeface="Baskerville Display PT"/>
              </a:rPr>
              <a:t>  </a:t>
            </a:r>
          </a:p>
          <a:p>
            <a:pPr algn="just">
              <a:lnSpc>
                <a:spcPts val="3600"/>
              </a:lnSpc>
            </a:pPr>
            <a:r>
              <a:rPr lang="en-US" sz="3000" spc="53">
                <a:solidFill>
                  <a:srgbClr val="FFFFFF"/>
                </a:solidFill>
                <a:latin typeface="Baskerville Display PT"/>
              </a:rPr>
              <a:t>timestamp = []  </a:t>
            </a:r>
          </a:p>
          <a:p>
            <a:pPr algn="just">
              <a:lnSpc>
                <a:spcPts val="3600"/>
              </a:lnSpc>
            </a:pPr>
            <a:r>
              <a:rPr lang="en-US" sz="3000" spc="53">
                <a:solidFill>
                  <a:srgbClr val="FFFFFF"/>
                </a:solidFill>
                <a:latin typeface="Baskerville Display PT"/>
              </a:rPr>
              <a:t>for d, t in zip(data['Date'], data['Time']):  </a:t>
            </a:r>
          </a:p>
          <a:p>
            <a:pPr algn="just">
              <a:lnSpc>
                <a:spcPts val="3600"/>
              </a:lnSpc>
            </a:pPr>
            <a:r>
              <a:rPr lang="en-US" sz="3000" spc="53">
                <a:solidFill>
                  <a:srgbClr val="FFFFFF"/>
                </a:solidFill>
                <a:latin typeface="Baskerville Display PT"/>
              </a:rPr>
              <a:t>    </a:t>
            </a:r>
            <a:r>
              <a:rPr lang="en-US" sz="3000" spc="53">
                <a:solidFill>
                  <a:srgbClr val="FFFFFF"/>
                </a:solidFill>
                <a:latin typeface="Baskerville Display PT Bold"/>
              </a:rPr>
              <a:t>try</a:t>
            </a:r>
            <a:r>
              <a:rPr lang="en-US" sz="3000" spc="53">
                <a:solidFill>
                  <a:srgbClr val="FFFFFF"/>
                </a:solidFill>
                <a:latin typeface="Baskerville Display PT"/>
              </a:rPr>
              <a:t>:  </a:t>
            </a:r>
          </a:p>
          <a:p>
            <a:pPr algn="just">
              <a:lnSpc>
                <a:spcPts val="3600"/>
              </a:lnSpc>
            </a:pPr>
            <a:r>
              <a:rPr lang="en-US" sz="3000" spc="53">
                <a:solidFill>
                  <a:srgbClr val="FFFFFF"/>
                </a:solidFill>
                <a:latin typeface="Baskerville Display PT"/>
              </a:rPr>
              <a:t>        ts = datetime.datetime.strptime(d+' '+t, '%m/%d/%Y %H:%M:%S')  </a:t>
            </a:r>
          </a:p>
          <a:p>
            <a:pPr algn="just">
              <a:lnSpc>
                <a:spcPts val="3600"/>
              </a:lnSpc>
            </a:pPr>
            <a:r>
              <a:rPr lang="en-US" sz="3000" spc="53">
                <a:solidFill>
                  <a:srgbClr val="FFFFFF"/>
                </a:solidFill>
                <a:latin typeface="Baskerville Display PT"/>
              </a:rPr>
              <a:t>        timestamp.append(time.mktime(ts.timetuple()))  </a:t>
            </a:r>
          </a:p>
          <a:p>
            <a:pPr algn="just">
              <a:lnSpc>
                <a:spcPts val="3600"/>
              </a:lnSpc>
            </a:pPr>
            <a:r>
              <a:rPr lang="en-US" sz="3000" spc="53">
                <a:solidFill>
                  <a:srgbClr val="FFFFFF"/>
                </a:solidFill>
                <a:latin typeface="Baskerville Display PT"/>
              </a:rPr>
              <a:t>    except ValueError:  </a:t>
            </a:r>
          </a:p>
          <a:p>
            <a:pPr algn="just">
              <a:lnSpc>
                <a:spcPts val="3600"/>
              </a:lnSpc>
            </a:pPr>
            <a:r>
              <a:rPr lang="en-US" sz="3000" spc="53">
                <a:solidFill>
                  <a:srgbClr val="FFFFFF"/>
                </a:solidFill>
                <a:latin typeface="Baskerville Display PT"/>
              </a:rPr>
              <a:t>        # print('ValueError’)  </a:t>
            </a:r>
          </a:p>
          <a:p>
            <a:pPr algn="just">
              <a:lnSpc>
                <a:spcPts val="3600"/>
              </a:lnSpc>
            </a:pPr>
            <a:r>
              <a:rPr lang="en-US" sz="3000" spc="53">
                <a:solidFill>
                  <a:srgbClr val="FFFFFF"/>
                </a:solidFill>
                <a:latin typeface="Baskerville Display PT"/>
              </a:rPr>
              <a:t>       timestamp.append('ValueError')  </a:t>
            </a:r>
          </a:p>
        </p:txBody>
      </p:sp>
      <p:sp>
        <p:nvSpPr>
          <p:cNvPr name="TextBox 5" id="5"/>
          <p:cNvSpPr txBox="true"/>
          <p:nvPr/>
        </p:nvSpPr>
        <p:spPr>
          <a:xfrm rot="0">
            <a:off x="523792" y="7921090"/>
            <a:ext cx="14532002" cy="970389"/>
          </a:xfrm>
          <a:prstGeom prst="rect">
            <a:avLst/>
          </a:prstGeom>
        </p:spPr>
        <p:txBody>
          <a:bodyPr anchor="t" rtlCol="false" tIns="0" lIns="0" bIns="0" rIns="0">
            <a:spAutoFit/>
          </a:bodyPr>
          <a:lstStyle/>
          <a:p>
            <a:pPr algn="just">
              <a:lnSpc>
                <a:spcPts val="3600"/>
              </a:lnSpc>
            </a:pPr>
            <a:r>
              <a:rPr lang="en-US" sz="3000" spc="53">
                <a:solidFill>
                  <a:srgbClr val="FFFFFF"/>
                </a:solidFill>
                <a:latin typeface="Baskerville Display PT"/>
              </a:rPr>
              <a:t>timeStamp = pd.Series(timestamp)  </a:t>
            </a:r>
          </a:p>
          <a:p>
            <a:pPr algn="just">
              <a:lnSpc>
                <a:spcPts val="3600"/>
              </a:lnSpc>
            </a:pPr>
            <a:r>
              <a:rPr lang="en-US" sz="3000" spc="53">
                <a:solidFill>
                  <a:srgbClr val="FFFFFF"/>
                </a:solidFill>
                <a:latin typeface="Baskerville Display PT"/>
              </a:rPr>
              <a:t>data['Timestamp'] = timeStamp.values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363288" y="1336482"/>
            <a:ext cx="12383942" cy="1432055"/>
          </a:xfrm>
          <a:prstGeom prst="rect">
            <a:avLst/>
          </a:prstGeom>
        </p:spPr>
        <p:txBody>
          <a:bodyPr anchor="t" rtlCol="false" tIns="0" lIns="0" bIns="0" rIns="0">
            <a:spAutoFit/>
          </a:bodyPr>
          <a:lstStyle/>
          <a:p>
            <a:pPr algn="just">
              <a:lnSpc>
                <a:spcPts val="3600"/>
              </a:lnSpc>
            </a:pPr>
            <a:r>
              <a:rPr lang="en-US" sz="3000" spc="53">
                <a:solidFill>
                  <a:srgbClr val="FFFFFF"/>
                </a:solidFill>
                <a:latin typeface="Baskerville Display PT"/>
              </a:rPr>
              <a:t>final_data = data.drop(['Date', 'Time'], axis=1)  </a:t>
            </a:r>
          </a:p>
          <a:p>
            <a:pPr algn="just">
              <a:lnSpc>
                <a:spcPts val="3600"/>
              </a:lnSpc>
            </a:pPr>
            <a:r>
              <a:rPr lang="en-US" sz="3000" spc="53">
                <a:solidFill>
                  <a:srgbClr val="FFFFFF"/>
                </a:solidFill>
                <a:latin typeface="Baskerville Display PT"/>
              </a:rPr>
              <a:t>final_data = final_data[final_data.Timestamp != 'ValueError']  </a:t>
            </a:r>
          </a:p>
          <a:p>
            <a:pPr algn="just">
              <a:lnSpc>
                <a:spcPts val="3600"/>
              </a:lnSpc>
            </a:pPr>
            <a:r>
              <a:rPr lang="en-US" sz="3000" spc="53">
                <a:solidFill>
                  <a:srgbClr val="FFFFFF"/>
                </a:solidFill>
                <a:latin typeface="Baskerville Display PT"/>
              </a:rPr>
              <a:t>final_data.head()  </a:t>
            </a:r>
          </a:p>
        </p:txBody>
      </p:sp>
      <p:sp>
        <p:nvSpPr>
          <p:cNvPr name="Freeform 4" id="4"/>
          <p:cNvSpPr/>
          <p:nvPr/>
        </p:nvSpPr>
        <p:spPr>
          <a:xfrm flipH="false" flipV="false" rot="0">
            <a:off x="2365341" y="4168166"/>
            <a:ext cx="11876799" cy="5361135"/>
          </a:xfrm>
          <a:custGeom>
            <a:avLst/>
            <a:gdLst/>
            <a:ahLst/>
            <a:cxnLst/>
            <a:rect r="r" b="b" t="t" l="l"/>
            <a:pathLst>
              <a:path h="5361135" w="11876799">
                <a:moveTo>
                  <a:pt x="0" y="0"/>
                </a:moveTo>
                <a:lnTo>
                  <a:pt x="11876799" y="0"/>
                </a:lnTo>
                <a:lnTo>
                  <a:pt x="11876799" y="5361134"/>
                </a:lnTo>
                <a:lnTo>
                  <a:pt x="0" y="5361134"/>
                </a:lnTo>
                <a:lnTo>
                  <a:pt x="0" y="0"/>
                </a:lnTo>
                <a:close/>
              </a:path>
            </a:pathLst>
          </a:custGeom>
          <a:blipFill>
            <a:blip r:embed="rId3"/>
            <a:stretch>
              <a:fillRect l="0" t="0" r="0" b="0"/>
            </a:stretch>
          </a:blipFill>
        </p:spPr>
      </p:sp>
      <p:sp>
        <p:nvSpPr>
          <p:cNvPr name="TextBox 5" id="5"/>
          <p:cNvSpPr txBox="true"/>
          <p:nvPr/>
        </p:nvSpPr>
        <p:spPr>
          <a:xfrm rot="0">
            <a:off x="393202" y="3133019"/>
            <a:ext cx="8961120" cy="610582"/>
          </a:xfrm>
          <a:prstGeom prst="rect">
            <a:avLst/>
          </a:prstGeom>
        </p:spPr>
        <p:txBody>
          <a:bodyPr anchor="t" rtlCol="false" tIns="0" lIns="0" bIns="0" rIns="0">
            <a:spAutoFit/>
          </a:bodyPr>
          <a:lstStyle/>
          <a:p>
            <a:pPr algn="l">
              <a:lnSpc>
                <a:spcPts val="4320"/>
              </a:lnSpc>
            </a:pPr>
            <a:r>
              <a:rPr lang="en-US" sz="3600" spc="64">
                <a:solidFill>
                  <a:srgbClr val="FFFFFF"/>
                </a:solidFill>
                <a:latin typeface="Baskerville Display PT Bold"/>
              </a:rPr>
              <a:t>Output: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356816" y="574383"/>
            <a:ext cx="3010562" cy="998964"/>
          </a:xfrm>
          <a:prstGeom prst="rect">
            <a:avLst/>
          </a:prstGeom>
        </p:spPr>
        <p:txBody>
          <a:bodyPr anchor="t" rtlCol="false" tIns="0" lIns="0" bIns="0" rIns="0">
            <a:spAutoFit/>
          </a:bodyPr>
          <a:lstStyle/>
          <a:p>
            <a:pPr algn="just">
              <a:lnSpc>
                <a:spcPts val="7200"/>
              </a:lnSpc>
            </a:pPr>
            <a:r>
              <a:rPr lang="en-US" sz="6000">
                <a:solidFill>
                  <a:srgbClr val="FFFFFF"/>
                </a:solidFill>
                <a:latin typeface="Arimo"/>
              </a:rPr>
              <a:t>Visualization</a:t>
            </a:r>
          </a:p>
        </p:txBody>
      </p:sp>
      <p:sp>
        <p:nvSpPr>
          <p:cNvPr name="TextBox 4" id="4"/>
          <p:cNvSpPr txBox="true"/>
          <p:nvPr/>
        </p:nvSpPr>
        <p:spPr>
          <a:xfrm rot="0">
            <a:off x="944216" y="2093508"/>
            <a:ext cx="12930810" cy="508725"/>
          </a:xfrm>
          <a:prstGeom prst="rect">
            <a:avLst/>
          </a:prstGeom>
        </p:spPr>
        <p:txBody>
          <a:bodyPr anchor="t" rtlCol="false" tIns="0" lIns="0" bIns="0" rIns="0">
            <a:spAutoFit/>
          </a:bodyPr>
          <a:lstStyle/>
          <a:p>
            <a:pPr algn="l">
              <a:lnSpc>
                <a:spcPts val="3600"/>
              </a:lnSpc>
            </a:pPr>
            <a:r>
              <a:rPr lang="en-US" sz="3000" spc="53">
                <a:solidFill>
                  <a:srgbClr val="FFFFFF"/>
                </a:solidFill>
                <a:latin typeface="Baskerville Display PT"/>
              </a:rPr>
              <a:t>Here, we will visualize the earthquakes that have occurred all around the world.</a:t>
            </a:r>
          </a:p>
        </p:txBody>
      </p:sp>
      <p:sp>
        <p:nvSpPr>
          <p:cNvPr name="TextBox 5" id="5"/>
          <p:cNvSpPr txBox="true"/>
          <p:nvPr/>
        </p:nvSpPr>
        <p:spPr>
          <a:xfrm rot="0">
            <a:off x="1268232" y="3551117"/>
            <a:ext cx="15751534" cy="4663709"/>
          </a:xfrm>
          <a:prstGeom prst="rect">
            <a:avLst/>
          </a:prstGeom>
        </p:spPr>
        <p:txBody>
          <a:bodyPr anchor="t" rtlCol="false" tIns="0" lIns="0" bIns="0" rIns="0">
            <a:spAutoFit/>
          </a:bodyPr>
          <a:lstStyle/>
          <a:p>
            <a:pPr algn="just">
              <a:lnSpc>
                <a:spcPts val="3600"/>
              </a:lnSpc>
            </a:pPr>
            <a:r>
              <a:rPr lang="en-US" sz="3000" spc="53">
                <a:solidFill>
                  <a:srgbClr val="FFFFFF"/>
                </a:solidFill>
                <a:latin typeface="Baskerville Display PT"/>
              </a:rPr>
              <a:t>from mpl_toolkits.basemap </a:t>
            </a:r>
            <a:r>
              <a:rPr lang="en-US" sz="3000" spc="53">
                <a:solidFill>
                  <a:srgbClr val="FFFFFF"/>
                </a:solidFill>
                <a:latin typeface="Baskerville Display PT Bold"/>
              </a:rPr>
              <a:t>import</a:t>
            </a:r>
            <a:r>
              <a:rPr lang="en-US" sz="3000" spc="53">
                <a:solidFill>
                  <a:srgbClr val="FFFFFF"/>
                </a:solidFill>
                <a:latin typeface="Baskerville Display PT"/>
              </a:rPr>
              <a:t> Basemap  </a:t>
            </a:r>
          </a:p>
          <a:p>
            <a:pPr algn="just">
              <a:lnSpc>
                <a:spcPts val="3600"/>
              </a:lnSpc>
            </a:pPr>
            <a:r>
              <a:rPr lang="en-US" sz="3000" spc="53">
                <a:solidFill>
                  <a:srgbClr val="FFFFFF"/>
                </a:solidFill>
                <a:latin typeface="Baskerville Display PT"/>
              </a:rPr>
              <a:t>  </a:t>
            </a:r>
          </a:p>
          <a:p>
            <a:pPr algn="just">
              <a:lnSpc>
                <a:spcPts val="3600"/>
              </a:lnSpc>
            </a:pPr>
            <a:r>
              <a:rPr lang="en-US" sz="3000" spc="53">
                <a:solidFill>
                  <a:srgbClr val="FFFFFF"/>
                </a:solidFill>
                <a:latin typeface="Baskerville Display PT"/>
              </a:rPr>
              <a:t>m = Basemap(projection='mill',llcrnrlat=-80,urcrnrlat=80, llcrnrlon=</a:t>
            </a:r>
          </a:p>
          <a:p>
            <a:pPr algn="just">
              <a:lnSpc>
                <a:spcPts val="3600"/>
              </a:lnSpc>
            </a:pPr>
            <a:r>
              <a:rPr lang="en-US" sz="3000" spc="53">
                <a:solidFill>
                  <a:srgbClr val="FFFFFF"/>
                </a:solidFill>
                <a:latin typeface="Baskerville Display PT"/>
              </a:rPr>
              <a:t>180,urcrnrlon=180,lat_ts=20,resolution='c')  </a:t>
            </a:r>
          </a:p>
          <a:p>
            <a:pPr algn="just">
              <a:lnSpc>
                <a:spcPts val="3600"/>
              </a:lnSpc>
            </a:pPr>
            <a:r>
              <a:rPr lang="en-US" sz="3000" spc="53">
                <a:solidFill>
                  <a:srgbClr val="FFFFFF"/>
                </a:solidFill>
                <a:latin typeface="Baskerville Display PT"/>
              </a:rPr>
              <a:t>  </a:t>
            </a:r>
          </a:p>
          <a:p>
            <a:pPr algn="just">
              <a:lnSpc>
                <a:spcPts val="3600"/>
              </a:lnSpc>
            </a:pPr>
            <a:r>
              <a:rPr lang="en-US" sz="3000" spc="53">
                <a:solidFill>
                  <a:srgbClr val="FFFFFF"/>
                </a:solidFill>
                <a:latin typeface="Baskerville Display PT"/>
              </a:rPr>
              <a:t>longitudes = data["Longitude"].tolist()  </a:t>
            </a:r>
          </a:p>
          <a:p>
            <a:pPr algn="just">
              <a:lnSpc>
                <a:spcPts val="3600"/>
              </a:lnSpc>
            </a:pPr>
            <a:r>
              <a:rPr lang="en-US" sz="3000" spc="53">
                <a:solidFill>
                  <a:srgbClr val="FFFFFF"/>
                </a:solidFill>
                <a:latin typeface="Baskerville Display PT"/>
              </a:rPr>
              <a:t>latitudes = data["Latitude"].tolist()  </a:t>
            </a:r>
          </a:p>
          <a:p>
            <a:pPr algn="just">
              <a:lnSpc>
                <a:spcPts val="3600"/>
              </a:lnSpc>
            </a:pPr>
            <a:r>
              <a:rPr lang="en-US" sz="3000" spc="53">
                <a:solidFill>
                  <a:srgbClr val="FFFFFF"/>
                </a:solidFill>
                <a:latin typeface="Baskerville Display PT"/>
              </a:rPr>
              <a:t>#m = Basemap(width=12000000,height=9000000,projection='lcc’,  </a:t>
            </a:r>
          </a:p>
          <a:p>
            <a:pPr algn="just">
              <a:lnSpc>
                <a:spcPts val="3600"/>
              </a:lnSpc>
            </a:pPr>
            <a:r>
              <a:rPr lang="en-US" sz="3000" spc="53">
                <a:solidFill>
                  <a:srgbClr val="FFFFFF"/>
                </a:solidFill>
                <a:latin typeface="Baskerville Display PT"/>
              </a:rPr>
              <a:t>            #resolution=None,lat_1=80.,lat_2=55,lat_0=80,lon_0=-107.)  </a:t>
            </a:r>
          </a:p>
          <a:p>
            <a:pPr algn="just">
              <a:lnSpc>
                <a:spcPts val="3600"/>
              </a:lnSpc>
            </a:pPr>
            <a:r>
              <a:rPr lang="en-US" sz="3000" spc="53">
                <a:solidFill>
                  <a:srgbClr val="FFFFFF"/>
                </a:solidFill>
                <a:latin typeface="Baskerville Display PT"/>
              </a:rPr>
              <a:t>x,y = m(longitudes,latitudes)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6998"/>
          </a:xfrm>
          <a:custGeom>
            <a:avLst/>
            <a:gdLst/>
            <a:ahLst/>
            <a:cxnLst/>
            <a:rect r="r" b="b" t="t" l="l"/>
            <a:pathLst>
              <a:path h="10286998" w="18288000">
                <a:moveTo>
                  <a:pt x="0" y="0"/>
                </a:moveTo>
                <a:lnTo>
                  <a:pt x="18288000" y="0"/>
                </a:lnTo>
                <a:lnTo>
                  <a:pt x="18288000" y="10286998"/>
                </a:lnTo>
                <a:lnTo>
                  <a:pt x="0" y="10286998"/>
                </a:lnTo>
                <a:lnTo>
                  <a:pt x="0" y="0"/>
                </a:lnTo>
                <a:close/>
              </a:path>
            </a:pathLst>
          </a:custGeom>
          <a:blipFill>
            <a:blip r:embed="rId2"/>
            <a:stretch>
              <a:fillRect l="0" t="-16737" r="0" b="-16737"/>
            </a:stretch>
          </a:blipFill>
        </p:spPr>
      </p:sp>
      <p:sp>
        <p:nvSpPr>
          <p:cNvPr name="TextBox 3" id="3"/>
          <p:cNvSpPr txBox="true"/>
          <p:nvPr/>
        </p:nvSpPr>
        <p:spPr>
          <a:xfrm rot="0">
            <a:off x="389613" y="413620"/>
            <a:ext cx="12766814" cy="3740378"/>
          </a:xfrm>
          <a:prstGeom prst="rect">
            <a:avLst/>
          </a:prstGeom>
        </p:spPr>
        <p:txBody>
          <a:bodyPr anchor="t" rtlCol="false" tIns="0" lIns="0" bIns="0" rIns="0">
            <a:spAutoFit/>
          </a:bodyPr>
          <a:lstStyle/>
          <a:p>
            <a:pPr algn="just">
              <a:lnSpc>
                <a:spcPts val="3600"/>
              </a:lnSpc>
            </a:pPr>
            <a:r>
              <a:rPr lang="en-US" sz="3000" spc="53">
                <a:solidFill>
                  <a:srgbClr val="FFFFFF"/>
                </a:solidFill>
                <a:latin typeface="Baskerville Display PT"/>
              </a:rPr>
              <a:t>fig = plt.figure(figsize=(12,10))  </a:t>
            </a:r>
          </a:p>
          <a:p>
            <a:pPr algn="just">
              <a:lnSpc>
                <a:spcPts val="3600"/>
              </a:lnSpc>
            </a:pPr>
            <a:r>
              <a:rPr lang="en-US" sz="3000" spc="53">
                <a:solidFill>
                  <a:srgbClr val="FFFFFF"/>
                </a:solidFill>
                <a:latin typeface="Baskerville Display PT"/>
              </a:rPr>
              <a:t>plt.title("All affected areas")  </a:t>
            </a:r>
          </a:p>
          <a:p>
            <a:pPr algn="just">
              <a:lnSpc>
                <a:spcPts val="3600"/>
              </a:lnSpc>
            </a:pPr>
            <a:r>
              <a:rPr lang="en-US" sz="3000" spc="53">
                <a:solidFill>
                  <a:srgbClr val="FFFFFF"/>
                </a:solidFill>
                <a:latin typeface="Baskerville Display PT"/>
              </a:rPr>
              <a:t>m.plot(x, y, "o", markersize = 2, color = 'blue')  </a:t>
            </a:r>
          </a:p>
          <a:p>
            <a:pPr algn="just">
              <a:lnSpc>
                <a:spcPts val="3600"/>
              </a:lnSpc>
            </a:pPr>
            <a:r>
              <a:rPr lang="en-US" sz="3000" spc="53">
                <a:solidFill>
                  <a:srgbClr val="FFFFFF"/>
                </a:solidFill>
                <a:latin typeface="Baskerville Display PT"/>
              </a:rPr>
              <a:t>m.drawcoastlines()  </a:t>
            </a:r>
          </a:p>
          <a:p>
            <a:pPr algn="just">
              <a:lnSpc>
                <a:spcPts val="3600"/>
              </a:lnSpc>
            </a:pPr>
            <a:r>
              <a:rPr lang="en-US" sz="3000" spc="53">
                <a:solidFill>
                  <a:srgbClr val="FFFFFF"/>
                </a:solidFill>
                <a:latin typeface="Baskerville Display PT"/>
              </a:rPr>
              <a:t>m.fillcontinents(color='coral',lake_color='aqua')  </a:t>
            </a:r>
          </a:p>
          <a:p>
            <a:pPr algn="just">
              <a:lnSpc>
                <a:spcPts val="3600"/>
              </a:lnSpc>
            </a:pPr>
            <a:r>
              <a:rPr lang="en-US" sz="3000" spc="53">
                <a:solidFill>
                  <a:srgbClr val="FFFFFF"/>
                </a:solidFill>
                <a:latin typeface="Baskerville Display PT"/>
              </a:rPr>
              <a:t>m.drawmapboundary()  </a:t>
            </a:r>
          </a:p>
          <a:p>
            <a:pPr algn="just">
              <a:lnSpc>
                <a:spcPts val="3600"/>
              </a:lnSpc>
            </a:pPr>
            <a:r>
              <a:rPr lang="en-US" sz="3000" spc="53">
                <a:solidFill>
                  <a:srgbClr val="FFFFFF"/>
                </a:solidFill>
                <a:latin typeface="Baskerville Display PT"/>
              </a:rPr>
              <a:t>m.drawcountries()  </a:t>
            </a:r>
          </a:p>
          <a:p>
            <a:pPr algn="just">
              <a:lnSpc>
                <a:spcPts val="3600"/>
              </a:lnSpc>
            </a:pPr>
            <a:r>
              <a:rPr lang="en-US" sz="3000" spc="53">
                <a:solidFill>
                  <a:srgbClr val="FFFFFF"/>
                </a:solidFill>
                <a:latin typeface="Baskerville Display PT"/>
              </a:rPr>
              <a:t>plt.show()  </a:t>
            </a:r>
          </a:p>
        </p:txBody>
      </p:sp>
      <p:sp>
        <p:nvSpPr>
          <p:cNvPr name="Freeform 4" id="4"/>
          <p:cNvSpPr/>
          <p:nvPr/>
        </p:nvSpPr>
        <p:spPr>
          <a:xfrm flipH="false" flipV="false" rot="0">
            <a:off x="4462478" y="4784036"/>
            <a:ext cx="8394965" cy="5135064"/>
          </a:xfrm>
          <a:custGeom>
            <a:avLst/>
            <a:gdLst/>
            <a:ahLst/>
            <a:cxnLst/>
            <a:rect r="r" b="b" t="t" l="l"/>
            <a:pathLst>
              <a:path h="5135064" w="8394965">
                <a:moveTo>
                  <a:pt x="0" y="0"/>
                </a:moveTo>
                <a:lnTo>
                  <a:pt x="8394964" y="0"/>
                </a:lnTo>
                <a:lnTo>
                  <a:pt x="8394964" y="5135063"/>
                </a:lnTo>
                <a:lnTo>
                  <a:pt x="0" y="5135063"/>
                </a:lnTo>
                <a:lnTo>
                  <a:pt x="0" y="0"/>
                </a:lnTo>
                <a:close/>
              </a:path>
            </a:pathLst>
          </a:custGeom>
          <a:blipFill>
            <a:blip r:embed="rId3"/>
            <a:stretch>
              <a:fillRect l="0" t="0" r="0" b="0"/>
            </a:stretch>
          </a:blipFill>
        </p:spPr>
      </p:sp>
      <p:sp>
        <p:nvSpPr>
          <p:cNvPr name="TextBox 5" id="5"/>
          <p:cNvSpPr txBox="true"/>
          <p:nvPr/>
        </p:nvSpPr>
        <p:spPr>
          <a:xfrm rot="0">
            <a:off x="389613" y="4638202"/>
            <a:ext cx="1272210"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Bold"/>
              </a:rPr>
              <a:t>Output: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8074"/>
            <a:ext cx="18288000" cy="10315074"/>
          </a:xfrm>
          <a:custGeom>
            <a:avLst/>
            <a:gdLst/>
            <a:ahLst/>
            <a:cxnLst/>
            <a:rect r="r" b="b" t="t" l="l"/>
            <a:pathLst>
              <a:path h="10315074" w="18288000">
                <a:moveTo>
                  <a:pt x="0" y="0"/>
                </a:moveTo>
                <a:lnTo>
                  <a:pt x="18288000" y="0"/>
                </a:lnTo>
                <a:lnTo>
                  <a:pt x="18288000" y="10315074"/>
                </a:lnTo>
                <a:lnTo>
                  <a:pt x="0" y="10315074"/>
                </a:lnTo>
                <a:lnTo>
                  <a:pt x="0" y="0"/>
                </a:lnTo>
                <a:close/>
              </a:path>
            </a:pathLst>
          </a:custGeom>
          <a:blipFill>
            <a:blip r:embed="rId2"/>
            <a:stretch>
              <a:fillRect l="0" t="-16556" r="0" b="-16556"/>
            </a:stretch>
          </a:blipFill>
        </p:spPr>
      </p:sp>
      <p:sp>
        <p:nvSpPr>
          <p:cNvPr name="TextBox 3" id="3"/>
          <p:cNvSpPr txBox="true"/>
          <p:nvPr/>
        </p:nvSpPr>
        <p:spPr>
          <a:xfrm rot="0">
            <a:off x="273327" y="346879"/>
            <a:ext cx="8959131" cy="998964"/>
          </a:xfrm>
          <a:prstGeom prst="rect">
            <a:avLst/>
          </a:prstGeom>
        </p:spPr>
        <p:txBody>
          <a:bodyPr anchor="t" rtlCol="false" tIns="0" lIns="0" bIns="0" rIns="0">
            <a:spAutoFit/>
          </a:bodyPr>
          <a:lstStyle/>
          <a:p>
            <a:pPr algn="just">
              <a:lnSpc>
                <a:spcPts val="7200"/>
              </a:lnSpc>
            </a:pPr>
            <a:r>
              <a:rPr lang="en-US" sz="6000">
                <a:solidFill>
                  <a:srgbClr val="FFFFFF"/>
                </a:solidFill>
                <a:latin typeface="Arimo"/>
              </a:rPr>
              <a:t>Splitting The Dataset</a:t>
            </a:r>
          </a:p>
        </p:txBody>
      </p:sp>
      <p:sp>
        <p:nvSpPr>
          <p:cNvPr name="TextBox 4" id="4"/>
          <p:cNvSpPr txBox="true"/>
          <p:nvPr/>
        </p:nvSpPr>
        <p:spPr>
          <a:xfrm rot="0">
            <a:off x="905455" y="1827888"/>
            <a:ext cx="9880490" cy="508725"/>
          </a:xfrm>
          <a:prstGeom prst="rect">
            <a:avLst/>
          </a:prstGeom>
        </p:spPr>
        <p:txBody>
          <a:bodyPr anchor="t" rtlCol="false" tIns="0" lIns="0" bIns="0" rIns="0">
            <a:spAutoFit/>
          </a:bodyPr>
          <a:lstStyle/>
          <a:p>
            <a:pPr algn="l">
              <a:lnSpc>
                <a:spcPts val="3600"/>
              </a:lnSpc>
            </a:pPr>
            <a:r>
              <a:rPr lang="en-US" sz="3000" spc="53">
                <a:solidFill>
                  <a:srgbClr val="FFFFFF"/>
                </a:solidFill>
                <a:latin typeface="Baskerville Display PT"/>
              </a:rPr>
              <a:t>Now we will split the dataset into a training and testing set.</a:t>
            </a:r>
          </a:p>
        </p:txBody>
      </p:sp>
      <p:sp>
        <p:nvSpPr>
          <p:cNvPr name="TextBox 5" id="5"/>
          <p:cNvSpPr txBox="true"/>
          <p:nvPr/>
        </p:nvSpPr>
        <p:spPr>
          <a:xfrm rot="0">
            <a:off x="2622936" y="2824743"/>
            <a:ext cx="8959131" cy="878057"/>
          </a:xfrm>
          <a:prstGeom prst="rect">
            <a:avLst/>
          </a:prstGeom>
        </p:spPr>
        <p:txBody>
          <a:bodyPr anchor="t" rtlCol="false" tIns="0" lIns="0" bIns="0" rIns="0">
            <a:spAutoFit/>
          </a:bodyPr>
          <a:lstStyle/>
          <a:p>
            <a:pPr algn="just">
              <a:lnSpc>
                <a:spcPts val="3240"/>
              </a:lnSpc>
            </a:pPr>
            <a:r>
              <a:rPr lang="en-US" sz="2700" spc="48">
                <a:solidFill>
                  <a:srgbClr val="FFFFFF"/>
                </a:solidFill>
                <a:latin typeface="Baskerville Display PT"/>
              </a:rPr>
              <a:t>X = final_data[['Timestamp', 'Latitude', 'Longitude']]  </a:t>
            </a:r>
          </a:p>
          <a:p>
            <a:pPr algn="just">
              <a:lnSpc>
                <a:spcPts val="3240"/>
              </a:lnSpc>
            </a:pPr>
            <a:r>
              <a:rPr lang="en-US" sz="2700" spc="48">
                <a:solidFill>
                  <a:srgbClr val="FFFFFF"/>
                </a:solidFill>
                <a:latin typeface="Baskerville Display PT"/>
              </a:rPr>
              <a:t>y = final_data[['Magnitude', 'Depth']]  </a:t>
            </a:r>
          </a:p>
        </p:txBody>
      </p:sp>
      <p:sp>
        <p:nvSpPr>
          <p:cNvPr name="TextBox 6" id="6"/>
          <p:cNvSpPr txBox="true"/>
          <p:nvPr/>
        </p:nvSpPr>
        <p:spPr>
          <a:xfrm rot="0">
            <a:off x="2622936" y="4345826"/>
            <a:ext cx="14400806" cy="1893718"/>
          </a:xfrm>
          <a:prstGeom prst="rect">
            <a:avLst/>
          </a:prstGeom>
        </p:spPr>
        <p:txBody>
          <a:bodyPr anchor="t" rtlCol="false" tIns="0" lIns="0" bIns="0" rIns="0">
            <a:spAutoFit/>
          </a:bodyPr>
          <a:lstStyle/>
          <a:p>
            <a:pPr algn="just">
              <a:lnSpc>
                <a:spcPts val="3600"/>
              </a:lnSpc>
            </a:pPr>
            <a:r>
              <a:rPr lang="en-US" sz="3000" spc="53">
                <a:solidFill>
                  <a:srgbClr val="FFFFFF"/>
                </a:solidFill>
                <a:latin typeface="Baskerville Display PT"/>
              </a:rPr>
              <a:t>from sklearn.cross_validation </a:t>
            </a:r>
            <a:r>
              <a:rPr lang="en-US" sz="3000" spc="53">
                <a:solidFill>
                  <a:srgbClr val="FFFFFF"/>
                </a:solidFill>
                <a:latin typeface="Baskerville Display PT Bold"/>
              </a:rPr>
              <a:t>import</a:t>
            </a:r>
            <a:r>
              <a:rPr lang="en-US" sz="3000" spc="53">
                <a:solidFill>
                  <a:srgbClr val="FFFFFF"/>
                </a:solidFill>
                <a:latin typeface="Baskerville Display PT"/>
              </a:rPr>
              <a:t> train_test_split  </a:t>
            </a:r>
          </a:p>
          <a:p>
            <a:pPr algn="just">
              <a:lnSpc>
                <a:spcPts val="3600"/>
              </a:lnSpc>
            </a:pPr>
            <a:r>
              <a:rPr lang="en-US" sz="3000" spc="53">
                <a:solidFill>
                  <a:srgbClr val="FFFFFF"/>
                </a:solidFill>
                <a:latin typeface="Baskerville Display PT"/>
              </a:rPr>
              <a:t>  </a:t>
            </a:r>
          </a:p>
          <a:p>
            <a:pPr algn="just">
              <a:lnSpc>
                <a:spcPts val="3600"/>
              </a:lnSpc>
            </a:pPr>
            <a:r>
              <a:rPr lang="en-US" sz="3000" spc="53">
                <a:solidFill>
                  <a:srgbClr val="FFFFFF"/>
                </a:solidFill>
                <a:latin typeface="Baskerville Display PT"/>
              </a:rPr>
              <a:t>X_train, X_test, y_train, y_test = train_test_split(X, y, test_size=0.2, random_state=42) </a:t>
            </a:r>
          </a:p>
          <a:p>
            <a:pPr algn="just">
              <a:lnSpc>
                <a:spcPts val="3600"/>
              </a:lnSpc>
            </a:pPr>
            <a:r>
              <a:rPr lang="en-US" sz="3000" spc="53">
                <a:solidFill>
                  <a:srgbClr val="FFFFFF"/>
                </a:solidFill>
                <a:latin typeface="Baskerville Display PT"/>
              </a:rPr>
              <a:t> print(X_train.shape, X_test.shape, y_train.shape, X_test.shape)  </a:t>
            </a:r>
          </a:p>
        </p:txBody>
      </p:sp>
      <p:sp>
        <p:nvSpPr>
          <p:cNvPr name="TextBox 7" id="7"/>
          <p:cNvSpPr txBox="true"/>
          <p:nvPr/>
        </p:nvSpPr>
        <p:spPr>
          <a:xfrm rot="0">
            <a:off x="905455" y="7279417"/>
            <a:ext cx="2962854" cy="1339721"/>
          </a:xfrm>
          <a:prstGeom prst="rect">
            <a:avLst/>
          </a:prstGeom>
        </p:spPr>
        <p:txBody>
          <a:bodyPr anchor="t" rtlCol="false" tIns="0" lIns="0" bIns="0" rIns="0">
            <a:spAutoFit/>
          </a:bodyPr>
          <a:lstStyle/>
          <a:p>
            <a:pPr algn="l">
              <a:lnSpc>
                <a:spcPts val="5040"/>
              </a:lnSpc>
            </a:pPr>
            <a:r>
              <a:rPr lang="en-US" sz="4200" spc="75">
                <a:solidFill>
                  <a:srgbClr val="FFFFFF"/>
                </a:solidFill>
                <a:latin typeface="Baskerville Display PT Bold"/>
              </a:rPr>
              <a:t>Output:</a:t>
            </a:r>
          </a:p>
          <a:p>
            <a:pPr algn="l">
              <a:lnSpc>
                <a:spcPts val="5040"/>
              </a:lnSpc>
            </a:pPr>
          </a:p>
        </p:txBody>
      </p:sp>
      <p:sp>
        <p:nvSpPr>
          <p:cNvPr name="Freeform 8" id="8"/>
          <p:cNvSpPr/>
          <p:nvPr/>
        </p:nvSpPr>
        <p:spPr>
          <a:xfrm flipH="false" flipV="false" rot="0">
            <a:off x="2455805" y="8396450"/>
            <a:ext cx="9293396" cy="582981"/>
          </a:xfrm>
          <a:custGeom>
            <a:avLst/>
            <a:gdLst/>
            <a:ahLst/>
            <a:cxnLst/>
            <a:rect r="r" b="b" t="t" l="l"/>
            <a:pathLst>
              <a:path h="582981" w="9293396">
                <a:moveTo>
                  <a:pt x="0" y="0"/>
                </a:moveTo>
                <a:lnTo>
                  <a:pt x="9293395" y="0"/>
                </a:lnTo>
                <a:lnTo>
                  <a:pt x="9293395" y="582980"/>
                </a:lnTo>
                <a:lnTo>
                  <a:pt x="0" y="582980"/>
                </a:lnTo>
                <a:lnTo>
                  <a:pt x="0" y="0"/>
                </a:lnTo>
                <a:close/>
              </a:path>
            </a:pathLst>
          </a:custGeom>
          <a:blipFill>
            <a:blip r:embed="rId3"/>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234564" y="849084"/>
            <a:ext cx="16813031" cy="970389"/>
          </a:xfrm>
          <a:prstGeom prst="rect">
            <a:avLst/>
          </a:prstGeom>
        </p:spPr>
        <p:txBody>
          <a:bodyPr anchor="t" rtlCol="false" tIns="0" lIns="0" bIns="0" rIns="0">
            <a:spAutoFit/>
          </a:bodyPr>
          <a:lstStyle/>
          <a:p>
            <a:pPr algn="l">
              <a:lnSpc>
                <a:spcPts val="3600"/>
              </a:lnSpc>
            </a:pPr>
            <a:r>
              <a:rPr lang="en-US" sz="3000" spc="53">
                <a:solidFill>
                  <a:srgbClr val="FFFFFF"/>
                </a:solidFill>
                <a:latin typeface="Baskerville Display PT"/>
              </a:rPr>
              <a:t>We will be using the RandomForestRegressor model to predict the earthquake, here will look for its accuracy.</a:t>
            </a:r>
          </a:p>
        </p:txBody>
      </p:sp>
      <p:sp>
        <p:nvSpPr>
          <p:cNvPr name="TextBox 4" id="4"/>
          <p:cNvSpPr txBox="true"/>
          <p:nvPr/>
        </p:nvSpPr>
        <p:spPr>
          <a:xfrm rot="0">
            <a:off x="1871536" y="2084494"/>
            <a:ext cx="11240162" cy="1432055"/>
          </a:xfrm>
          <a:prstGeom prst="rect">
            <a:avLst/>
          </a:prstGeom>
        </p:spPr>
        <p:txBody>
          <a:bodyPr anchor="t" rtlCol="false" tIns="0" lIns="0" bIns="0" rIns="0">
            <a:spAutoFit/>
          </a:bodyPr>
          <a:lstStyle/>
          <a:p>
            <a:pPr algn="just">
              <a:lnSpc>
                <a:spcPts val="3600"/>
              </a:lnSpc>
            </a:pPr>
            <a:r>
              <a:rPr lang="en-US" sz="3000" spc="53">
                <a:solidFill>
                  <a:srgbClr val="FFFFFF"/>
                </a:solidFill>
                <a:latin typeface="Baskerville Display PT"/>
              </a:rPr>
              <a:t>reg = RandomForestRegressor(random_state=42)  </a:t>
            </a:r>
          </a:p>
          <a:p>
            <a:pPr algn="just">
              <a:lnSpc>
                <a:spcPts val="3600"/>
              </a:lnSpc>
            </a:pPr>
            <a:r>
              <a:rPr lang="en-US" sz="3000" spc="53">
                <a:solidFill>
                  <a:srgbClr val="FFFFFF"/>
                </a:solidFill>
                <a:latin typeface="Baskerville Display PT"/>
              </a:rPr>
              <a:t>reg.fit(X_train, y_train)  </a:t>
            </a:r>
          </a:p>
          <a:p>
            <a:pPr algn="just">
              <a:lnSpc>
                <a:spcPts val="3600"/>
              </a:lnSpc>
            </a:pPr>
            <a:r>
              <a:rPr lang="en-US" sz="3000" spc="53">
                <a:solidFill>
                  <a:srgbClr val="FFFFFF"/>
                </a:solidFill>
                <a:latin typeface="Baskerville Display PT"/>
              </a:rPr>
              <a:t>reg.predict(X_test)  </a:t>
            </a:r>
          </a:p>
        </p:txBody>
      </p:sp>
      <p:sp>
        <p:nvSpPr>
          <p:cNvPr name="TextBox 5" id="5"/>
          <p:cNvSpPr txBox="true"/>
          <p:nvPr/>
        </p:nvSpPr>
        <p:spPr>
          <a:xfrm rot="0">
            <a:off x="726552" y="4141377"/>
            <a:ext cx="1805938" cy="610582"/>
          </a:xfrm>
          <a:prstGeom prst="rect">
            <a:avLst/>
          </a:prstGeom>
        </p:spPr>
        <p:txBody>
          <a:bodyPr anchor="t" rtlCol="false" tIns="0" lIns="0" bIns="0" rIns="0">
            <a:spAutoFit/>
          </a:bodyPr>
          <a:lstStyle/>
          <a:p>
            <a:pPr algn="l">
              <a:lnSpc>
                <a:spcPts val="4320"/>
              </a:lnSpc>
            </a:pPr>
            <a:r>
              <a:rPr lang="en-US" sz="3600" spc="64">
                <a:solidFill>
                  <a:srgbClr val="FFFFFF"/>
                </a:solidFill>
                <a:latin typeface="Baskerville Display PT Bold"/>
              </a:rPr>
              <a:t>Output:</a:t>
            </a:r>
          </a:p>
        </p:txBody>
      </p:sp>
      <p:sp>
        <p:nvSpPr>
          <p:cNvPr name="Freeform 6" id="6"/>
          <p:cNvSpPr/>
          <p:nvPr/>
        </p:nvSpPr>
        <p:spPr>
          <a:xfrm flipH="false" flipV="false" rot="0">
            <a:off x="3736623" y="4916584"/>
            <a:ext cx="8321532" cy="4622142"/>
          </a:xfrm>
          <a:custGeom>
            <a:avLst/>
            <a:gdLst/>
            <a:ahLst/>
            <a:cxnLst/>
            <a:rect r="r" b="b" t="t" l="l"/>
            <a:pathLst>
              <a:path h="4622142" w="8321532">
                <a:moveTo>
                  <a:pt x="0" y="0"/>
                </a:moveTo>
                <a:lnTo>
                  <a:pt x="8321532" y="0"/>
                </a:lnTo>
                <a:lnTo>
                  <a:pt x="8321532" y="4622142"/>
                </a:lnTo>
                <a:lnTo>
                  <a:pt x="0" y="4622142"/>
                </a:lnTo>
                <a:lnTo>
                  <a:pt x="0" y="0"/>
                </a:lnTo>
                <a:close/>
              </a:path>
            </a:pathLst>
          </a:custGeom>
          <a:blipFill>
            <a:blip r:embed="rId3"/>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91440" y="247453"/>
            <a:ext cx="8959131" cy="462558"/>
          </a:xfrm>
          <a:prstGeom prst="rect">
            <a:avLst/>
          </a:prstGeom>
        </p:spPr>
        <p:txBody>
          <a:bodyPr anchor="t" rtlCol="false" tIns="0" lIns="0" bIns="0" rIns="0">
            <a:spAutoFit/>
          </a:bodyPr>
          <a:lstStyle/>
          <a:p>
            <a:pPr algn="just">
              <a:lnSpc>
                <a:spcPts val="3240"/>
              </a:lnSpc>
            </a:pPr>
            <a:r>
              <a:rPr lang="en-US" sz="2700" spc="48">
                <a:solidFill>
                  <a:srgbClr val="FFFFFF"/>
                </a:solidFill>
                <a:latin typeface="Baskerville Display PT"/>
              </a:rPr>
              <a:t>reg.score(X_test, y_test)  </a:t>
            </a:r>
          </a:p>
        </p:txBody>
      </p:sp>
      <p:sp>
        <p:nvSpPr>
          <p:cNvPr name="TextBox 4" id="4"/>
          <p:cNvSpPr txBox="true"/>
          <p:nvPr/>
        </p:nvSpPr>
        <p:spPr>
          <a:xfrm rot="0">
            <a:off x="798111" y="999117"/>
            <a:ext cx="8959131"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Bold"/>
              </a:rPr>
              <a:t>Output:</a:t>
            </a:r>
          </a:p>
        </p:txBody>
      </p:sp>
      <p:sp>
        <p:nvSpPr>
          <p:cNvPr name="Freeform 5" id="5"/>
          <p:cNvSpPr/>
          <p:nvPr/>
        </p:nvSpPr>
        <p:spPr>
          <a:xfrm flipH="false" flipV="false" rot="0">
            <a:off x="1733676" y="1650498"/>
            <a:ext cx="4778154" cy="662997"/>
          </a:xfrm>
          <a:custGeom>
            <a:avLst/>
            <a:gdLst/>
            <a:ahLst/>
            <a:cxnLst/>
            <a:rect r="r" b="b" t="t" l="l"/>
            <a:pathLst>
              <a:path h="662997" w="4778154">
                <a:moveTo>
                  <a:pt x="0" y="0"/>
                </a:moveTo>
                <a:lnTo>
                  <a:pt x="4778154" y="0"/>
                </a:lnTo>
                <a:lnTo>
                  <a:pt x="4778154" y="662997"/>
                </a:lnTo>
                <a:lnTo>
                  <a:pt x="0" y="662997"/>
                </a:lnTo>
                <a:lnTo>
                  <a:pt x="0" y="0"/>
                </a:lnTo>
                <a:close/>
              </a:path>
            </a:pathLst>
          </a:custGeom>
          <a:blipFill>
            <a:blip r:embed="rId3"/>
            <a:stretch>
              <a:fillRect l="0" t="0" r="0" b="0"/>
            </a:stretch>
          </a:blipFill>
        </p:spPr>
      </p:sp>
      <p:sp>
        <p:nvSpPr>
          <p:cNvPr name="TextBox 6" id="6"/>
          <p:cNvSpPr txBox="true"/>
          <p:nvPr/>
        </p:nvSpPr>
        <p:spPr>
          <a:xfrm rot="0">
            <a:off x="926325" y="2383293"/>
            <a:ext cx="8959131"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a:rPr>
              <a:t>86% of accuracy is quite high.</a:t>
            </a:r>
          </a:p>
        </p:txBody>
      </p:sp>
      <p:sp>
        <p:nvSpPr>
          <p:cNvPr name="TextBox 7" id="7"/>
          <p:cNvSpPr txBox="true"/>
          <p:nvPr/>
        </p:nvSpPr>
        <p:spPr>
          <a:xfrm rot="0">
            <a:off x="926325" y="3031545"/>
            <a:ext cx="8959131"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a:rPr>
              <a:t>Now we will shift to GridSearch.</a:t>
            </a:r>
          </a:p>
        </p:txBody>
      </p:sp>
      <p:sp>
        <p:nvSpPr>
          <p:cNvPr name="TextBox 8" id="8"/>
          <p:cNvSpPr txBox="true"/>
          <p:nvPr/>
        </p:nvSpPr>
        <p:spPr>
          <a:xfrm rot="0">
            <a:off x="1618088" y="3873476"/>
            <a:ext cx="11433978" cy="2540049"/>
          </a:xfrm>
          <a:prstGeom prst="rect">
            <a:avLst/>
          </a:prstGeom>
        </p:spPr>
        <p:txBody>
          <a:bodyPr anchor="t" rtlCol="false" tIns="0" lIns="0" bIns="0" rIns="0">
            <a:spAutoFit/>
          </a:bodyPr>
          <a:lstStyle/>
          <a:p>
            <a:pPr algn="just">
              <a:lnSpc>
                <a:spcPts val="3240"/>
              </a:lnSpc>
            </a:pPr>
            <a:r>
              <a:rPr lang="en-US" sz="2700" spc="48">
                <a:solidFill>
                  <a:srgbClr val="FFFFFF"/>
                </a:solidFill>
                <a:latin typeface="Baskerville Display PT"/>
              </a:rPr>
              <a:t>from sklearn.model_selection </a:t>
            </a:r>
            <a:r>
              <a:rPr lang="en-US" sz="2700" spc="48">
                <a:solidFill>
                  <a:srgbClr val="FFFFFF"/>
                </a:solidFill>
                <a:latin typeface="Baskerville Display PT Bold"/>
              </a:rPr>
              <a:t>import</a:t>
            </a:r>
            <a:r>
              <a:rPr lang="en-US" sz="2700" spc="48">
                <a:solidFill>
                  <a:srgbClr val="FFFFFF"/>
                </a:solidFill>
                <a:latin typeface="Baskerville Display PT"/>
              </a:rPr>
              <a:t> GridSearchCV  </a:t>
            </a:r>
          </a:p>
          <a:p>
            <a:pPr algn="just">
              <a:lnSpc>
                <a:spcPts val="3240"/>
              </a:lnSpc>
            </a:pPr>
            <a:r>
              <a:rPr lang="en-US" sz="2700" spc="48">
                <a:solidFill>
                  <a:srgbClr val="FFFFFF"/>
                </a:solidFill>
                <a:latin typeface="Baskerville Display PT"/>
              </a:rPr>
              <a:t>parameters = {'n_estimators':[10, 20, 50, 100, 200, 500]}    </a:t>
            </a:r>
          </a:p>
          <a:p>
            <a:pPr algn="just">
              <a:lnSpc>
                <a:spcPts val="3240"/>
              </a:lnSpc>
            </a:pPr>
            <a:r>
              <a:rPr lang="en-US" sz="2700" spc="48">
                <a:solidFill>
                  <a:srgbClr val="FFFFFF"/>
                </a:solidFill>
                <a:latin typeface="Baskerville Display PT"/>
              </a:rPr>
              <a:t>grid_obj = GridSearchCV(reg, parameters)  </a:t>
            </a:r>
          </a:p>
          <a:p>
            <a:pPr algn="just">
              <a:lnSpc>
                <a:spcPts val="3240"/>
              </a:lnSpc>
            </a:pPr>
            <a:r>
              <a:rPr lang="en-US" sz="2700" spc="48">
                <a:solidFill>
                  <a:srgbClr val="FFFFFF"/>
                </a:solidFill>
                <a:latin typeface="Baskerville Display PT"/>
              </a:rPr>
              <a:t>grid_fit = grid_obj.fit(X_train, y_train)  </a:t>
            </a:r>
          </a:p>
          <a:p>
            <a:pPr algn="just">
              <a:lnSpc>
                <a:spcPts val="3240"/>
              </a:lnSpc>
            </a:pPr>
            <a:r>
              <a:rPr lang="en-US" sz="2700" spc="48">
                <a:solidFill>
                  <a:srgbClr val="FFFFFF"/>
                </a:solidFill>
                <a:latin typeface="Baskerville Display PT"/>
              </a:rPr>
              <a:t>best_fit = grid_fit.best_estimator_  </a:t>
            </a:r>
          </a:p>
          <a:p>
            <a:pPr algn="just">
              <a:lnSpc>
                <a:spcPts val="3240"/>
              </a:lnSpc>
            </a:pPr>
            <a:r>
              <a:rPr lang="en-US" sz="2700" spc="48">
                <a:solidFill>
                  <a:srgbClr val="FFFFFF"/>
                </a:solidFill>
                <a:latin typeface="Baskerville Display PT"/>
              </a:rPr>
              <a:t>best_fit.predict(X_test)  </a:t>
            </a:r>
          </a:p>
        </p:txBody>
      </p:sp>
      <p:sp>
        <p:nvSpPr>
          <p:cNvPr name="Freeform 9" id="9"/>
          <p:cNvSpPr/>
          <p:nvPr/>
        </p:nvSpPr>
        <p:spPr>
          <a:xfrm flipH="false" flipV="false" rot="0">
            <a:off x="3918006" y="6977271"/>
            <a:ext cx="7508019" cy="3019047"/>
          </a:xfrm>
          <a:custGeom>
            <a:avLst/>
            <a:gdLst/>
            <a:ahLst/>
            <a:cxnLst/>
            <a:rect r="r" b="b" t="t" l="l"/>
            <a:pathLst>
              <a:path h="3019047" w="7508019">
                <a:moveTo>
                  <a:pt x="0" y="0"/>
                </a:moveTo>
                <a:lnTo>
                  <a:pt x="7508019" y="0"/>
                </a:lnTo>
                <a:lnTo>
                  <a:pt x="7508019" y="3019047"/>
                </a:lnTo>
                <a:lnTo>
                  <a:pt x="0" y="3019047"/>
                </a:lnTo>
                <a:lnTo>
                  <a:pt x="0" y="0"/>
                </a:lnTo>
                <a:close/>
              </a:path>
            </a:pathLst>
          </a:custGeom>
          <a:blipFill>
            <a:blip r:embed="rId4"/>
            <a:stretch>
              <a:fillRect l="0" t="-9069" r="0" b="-9069"/>
            </a:stretch>
          </a:blipFill>
        </p:spPr>
      </p:sp>
      <p:sp>
        <p:nvSpPr>
          <p:cNvPr name="TextBox 10" id="10"/>
          <p:cNvSpPr txBox="true"/>
          <p:nvPr/>
        </p:nvSpPr>
        <p:spPr>
          <a:xfrm rot="0">
            <a:off x="1102251" y="7022991"/>
            <a:ext cx="8994912"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Bold"/>
              </a:rPr>
              <a:t>Output: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501926" y="717399"/>
            <a:ext cx="4893036" cy="870875"/>
          </a:xfrm>
          <a:prstGeom prst="rect">
            <a:avLst/>
          </a:prstGeom>
        </p:spPr>
        <p:txBody>
          <a:bodyPr anchor="t" rtlCol="false" tIns="0" lIns="0" bIns="0" rIns="0">
            <a:spAutoFit/>
          </a:bodyPr>
          <a:lstStyle/>
          <a:p>
            <a:pPr algn="l">
              <a:lnSpc>
                <a:spcPts val="5832"/>
              </a:lnSpc>
            </a:pPr>
            <a:r>
              <a:rPr lang="en-US" sz="5400">
                <a:solidFill>
                  <a:srgbClr val="FFFFFF"/>
                </a:solidFill>
                <a:latin typeface="Arimo"/>
              </a:rPr>
              <a:t>PROBLEM STATEMENT</a:t>
            </a:r>
          </a:p>
        </p:txBody>
      </p:sp>
      <p:sp>
        <p:nvSpPr>
          <p:cNvPr name="TextBox 4" id="4"/>
          <p:cNvSpPr txBox="true"/>
          <p:nvPr/>
        </p:nvSpPr>
        <p:spPr>
          <a:xfrm rot="0">
            <a:off x="890546" y="2290305"/>
            <a:ext cx="16215692" cy="7561547"/>
          </a:xfrm>
          <a:prstGeom prst="rect">
            <a:avLst/>
          </a:prstGeom>
        </p:spPr>
        <p:txBody>
          <a:bodyPr anchor="t" rtlCol="false" tIns="0" lIns="0" bIns="0" rIns="0">
            <a:spAutoFit/>
          </a:bodyPr>
          <a:lstStyle/>
          <a:p>
            <a:pPr algn="just" marL="542925" indent="-271462" lvl="1">
              <a:lnSpc>
                <a:spcPts val="3240"/>
              </a:lnSpc>
              <a:buFont typeface="Arial"/>
              <a:buChar char="•"/>
            </a:pPr>
            <a:r>
              <a:rPr lang="en-US" sz="3000" spc="53" u="sng">
                <a:solidFill>
                  <a:srgbClr val="FFFFFF"/>
                </a:solidFill>
                <a:latin typeface="Baskerville Display PT Bold"/>
              </a:rPr>
              <a:t>Data Collection</a:t>
            </a:r>
            <a:r>
              <a:rPr lang="en-US" sz="3000" spc="53">
                <a:solidFill>
                  <a:srgbClr val="FFFFFF"/>
                </a:solidFill>
                <a:latin typeface="Baskerville Display PT Bold"/>
              </a:rPr>
              <a:t>:</a:t>
            </a:r>
            <a:r>
              <a:rPr lang="en-US" sz="3000" spc="53">
                <a:solidFill>
                  <a:srgbClr val="FFFFFF"/>
                </a:solidFill>
                <a:latin typeface="Baskerville Display PT"/>
              </a:rPr>
              <a:t> Gather historical earthquake data, including information on the date, time, location, magnitude, depth, and any relevant environmental factors (e.g., tectonic plate boundaries, fault lines, geological features, weather conditions, etc.).</a:t>
            </a:r>
          </a:p>
          <a:p>
            <a:pPr algn="just" marL="542925" indent="-271462" lvl="1">
              <a:lnSpc>
                <a:spcPts val="3240"/>
              </a:lnSpc>
              <a:buFont typeface="Arial"/>
              <a:buChar char="•"/>
            </a:pPr>
            <a:r>
              <a:rPr lang="en-US" sz="3000" spc="53" u="sng">
                <a:solidFill>
                  <a:srgbClr val="FFFFFF"/>
                </a:solidFill>
                <a:latin typeface="Baskerville Display PT Bold"/>
              </a:rPr>
              <a:t>Data Preprocessing</a:t>
            </a:r>
            <a:r>
              <a:rPr lang="en-US" sz="3000" spc="53">
                <a:solidFill>
                  <a:srgbClr val="FFFFFF"/>
                </a:solidFill>
                <a:latin typeface="Baskerville Display PT Bold"/>
              </a:rPr>
              <a:t>:</a:t>
            </a:r>
            <a:r>
              <a:rPr lang="en-US" sz="3000" spc="53">
                <a:solidFill>
                  <a:srgbClr val="FFFFFF"/>
                </a:solidFill>
                <a:latin typeface="Baskerville Display PT"/>
              </a:rPr>
              <a:t> Clean and preprocess the collected data, including handling missing values, outliers, and converting data into a suitable format for model training.</a:t>
            </a:r>
          </a:p>
          <a:p>
            <a:pPr algn="just" marL="542925" indent="-271462" lvl="1">
              <a:lnSpc>
                <a:spcPts val="3240"/>
              </a:lnSpc>
              <a:buFont typeface="Arial"/>
              <a:buChar char="•"/>
            </a:pPr>
            <a:r>
              <a:rPr lang="en-US" sz="3000" spc="53" u="sng">
                <a:solidFill>
                  <a:srgbClr val="FFFFFF"/>
                </a:solidFill>
                <a:latin typeface="Baskerville Display PT Bold"/>
              </a:rPr>
              <a:t>Feature Engineering</a:t>
            </a:r>
            <a:r>
              <a:rPr lang="en-US" sz="3000" spc="53">
                <a:solidFill>
                  <a:srgbClr val="FFFFFF"/>
                </a:solidFill>
                <a:latin typeface="Baskerville Display PT Bold"/>
              </a:rPr>
              <a:t>:</a:t>
            </a:r>
            <a:r>
              <a:rPr lang="en-US" sz="3000" spc="53">
                <a:solidFill>
                  <a:srgbClr val="FFFFFF"/>
                </a:solidFill>
                <a:latin typeface="Baskerville Display PT"/>
              </a:rPr>
              <a:t> Extract or create relevant features from the data, such as distance from fault lines, historical seismic activity in the region, and other geospatial and environmental factors.</a:t>
            </a:r>
          </a:p>
          <a:p>
            <a:pPr algn="just" marL="542925" indent="-271462" lvl="1">
              <a:lnSpc>
                <a:spcPts val="3240"/>
              </a:lnSpc>
              <a:buFont typeface="Arial"/>
              <a:buChar char="•"/>
            </a:pPr>
            <a:r>
              <a:rPr lang="en-US" sz="3000" spc="53" u="sng">
                <a:solidFill>
                  <a:srgbClr val="FFFFFF"/>
                </a:solidFill>
                <a:latin typeface="Baskerville Display PT Bold"/>
              </a:rPr>
              <a:t>Model Selection</a:t>
            </a:r>
            <a:r>
              <a:rPr lang="en-US" sz="3000" spc="53">
                <a:solidFill>
                  <a:srgbClr val="FFFFFF"/>
                </a:solidFill>
                <a:latin typeface="Baskerville Display PT Bold"/>
              </a:rPr>
              <a:t>:</a:t>
            </a:r>
            <a:r>
              <a:rPr lang="en-US" sz="3000" spc="53">
                <a:solidFill>
                  <a:srgbClr val="FFFFFF"/>
                </a:solidFill>
                <a:latin typeface="Baskerville Display PT"/>
              </a:rPr>
              <a:t> Choose an appropriate machine learning algorithm (e.g., regression, classification, time series forecasting) to build the earthquake prediction model. Consider methods such as logistic regression, support vector machines, random forests, neural networks, or time series models.</a:t>
            </a:r>
          </a:p>
          <a:p>
            <a:pPr algn="just" marL="542925" indent="-271462" lvl="1">
              <a:lnSpc>
                <a:spcPts val="3240"/>
              </a:lnSpc>
              <a:buFont typeface="Arial"/>
              <a:buChar char="•"/>
            </a:pPr>
            <a:r>
              <a:rPr lang="en-US" sz="3000" spc="53" u="sng">
                <a:solidFill>
                  <a:srgbClr val="FFFFFF"/>
                </a:solidFill>
                <a:latin typeface="Baskerville Display PT Bold"/>
              </a:rPr>
              <a:t>Model Training</a:t>
            </a:r>
            <a:r>
              <a:rPr lang="en-US" sz="3000" spc="53">
                <a:solidFill>
                  <a:srgbClr val="FFFFFF"/>
                </a:solidFill>
                <a:latin typeface="Baskerville Display PT Bold"/>
              </a:rPr>
              <a:t>:</a:t>
            </a:r>
            <a:r>
              <a:rPr lang="en-US" sz="3000" spc="53">
                <a:solidFill>
                  <a:srgbClr val="FFFFFF"/>
                </a:solidFill>
                <a:latin typeface="Baskerville Display PT"/>
              </a:rPr>
              <a:t> Split the data into training and testing sets and train the selected model on the historical earthquake data. Fine-tune hyperparameters to optimize model performance.</a:t>
            </a:r>
          </a:p>
          <a:p>
            <a:pPr algn="just" marL="542925" indent="-271462" lvl="1">
              <a:lnSpc>
                <a:spcPts val="3240"/>
              </a:lnSpc>
              <a:buFont typeface="Arial"/>
              <a:buChar char="•"/>
            </a:pPr>
            <a:r>
              <a:rPr lang="en-US" sz="3000" spc="53" u="sng">
                <a:solidFill>
                  <a:srgbClr val="FFFFFF"/>
                </a:solidFill>
                <a:latin typeface="Baskerville Display PT Bold"/>
              </a:rPr>
              <a:t>Evaluation</a:t>
            </a:r>
            <a:r>
              <a:rPr lang="en-US" sz="3000" spc="53">
                <a:solidFill>
                  <a:srgbClr val="FFFFFF"/>
                </a:solidFill>
                <a:latin typeface="Baskerville Display PT Bold"/>
              </a:rPr>
              <a:t>:</a:t>
            </a:r>
            <a:r>
              <a:rPr lang="en-US" sz="3000" spc="53">
                <a:solidFill>
                  <a:srgbClr val="FFFFFF"/>
                </a:solidFill>
                <a:latin typeface="Baskerville Display PT"/>
              </a:rPr>
              <a:t> Evaluate the model's performance using appropriate metrics, such as accuracy, precision, recall, F1-score, or RMSE (Root Mean Square Error) for regression models.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6998"/>
          </a:xfrm>
          <a:custGeom>
            <a:avLst/>
            <a:gdLst/>
            <a:ahLst/>
            <a:cxnLst/>
            <a:rect r="r" b="b" t="t" l="l"/>
            <a:pathLst>
              <a:path h="10286998" w="18288000">
                <a:moveTo>
                  <a:pt x="0" y="0"/>
                </a:moveTo>
                <a:lnTo>
                  <a:pt x="18288000" y="0"/>
                </a:lnTo>
                <a:lnTo>
                  <a:pt x="18288000" y="10286998"/>
                </a:lnTo>
                <a:lnTo>
                  <a:pt x="0" y="10286998"/>
                </a:lnTo>
                <a:lnTo>
                  <a:pt x="0" y="0"/>
                </a:lnTo>
                <a:close/>
              </a:path>
            </a:pathLst>
          </a:custGeom>
          <a:blipFill>
            <a:blip r:embed="rId2"/>
            <a:stretch>
              <a:fillRect l="0" t="-16737" r="0" b="-16737"/>
            </a:stretch>
          </a:blipFill>
        </p:spPr>
      </p:sp>
      <p:sp>
        <p:nvSpPr>
          <p:cNvPr name="TextBox 3" id="3"/>
          <p:cNvSpPr txBox="true"/>
          <p:nvPr/>
        </p:nvSpPr>
        <p:spPr>
          <a:xfrm rot="0">
            <a:off x="297180" y="586959"/>
            <a:ext cx="8959131" cy="998964"/>
          </a:xfrm>
          <a:prstGeom prst="rect">
            <a:avLst/>
          </a:prstGeom>
        </p:spPr>
        <p:txBody>
          <a:bodyPr anchor="t" rtlCol="false" tIns="0" lIns="0" bIns="0" rIns="0">
            <a:spAutoFit/>
          </a:bodyPr>
          <a:lstStyle/>
          <a:p>
            <a:pPr algn="just">
              <a:lnSpc>
                <a:spcPts val="7200"/>
              </a:lnSpc>
            </a:pPr>
            <a:r>
              <a:rPr lang="en-US" sz="6000">
                <a:solidFill>
                  <a:srgbClr val="FFFFFF"/>
                </a:solidFill>
                <a:latin typeface="Arimo"/>
              </a:rPr>
              <a:t>Neural Network Model</a:t>
            </a:r>
          </a:p>
        </p:txBody>
      </p:sp>
      <p:sp>
        <p:nvSpPr>
          <p:cNvPr name="TextBox 4" id="4"/>
          <p:cNvSpPr txBox="true"/>
          <p:nvPr/>
        </p:nvSpPr>
        <p:spPr>
          <a:xfrm rot="0">
            <a:off x="938256" y="1780230"/>
            <a:ext cx="17048241" cy="2124552"/>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a:rPr>
              <a:t>A neural network model can be employed to forecast earthquakes by examining diverse elements and trends in seismic data. This model harnesses the capabilities of neural networks, which draw inspiration from the neural connections of the human brain, to analyze intricate data and reveal hidden relationships and patterns. By training the neural network on historical earthquake data, it can acquire the ability to identify precursor signals and patterns that indicate the probability of an upcoming earthquake.</a:t>
            </a:r>
          </a:p>
        </p:txBody>
      </p:sp>
      <p:sp>
        <p:nvSpPr>
          <p:cNvPr name="TextBox 5" id="5"/>
          <p:cNvSpPr txBox="true"/>
          <p:nvPr/>
        </p:nvSpPr>
        <p:spPr>
          <a:xfrm rot="0">
            <a:off x="2210624" y="4488213"/>
            <a:ext cx="13866753" cy="5033040"/>
          </a:xfrm>
          <a:prstGeom prst="rect">
            <a:avLst/>
          </a:prstGeom>
        </p:spPr>
        <p:txBody>
          <a:bodyPr anchor="t" rtlCol="false" tIns="0" lIns="0" bIns="0" rIns="0">
            <a:spAutoFit/>
          </a:bodyPr>
          <a:lstStyle/>
          <a:p>
            <a:pPr algn="just">
              <a:lnSpc>
                <a:spcPts val="3240"/>
              </a:lnSpc>
            </a:pPr>
            <a:r>
              <a:rPr lang="en-US" sz="2700" spc="48">
                <a:solidFill>
                  <a:srgbClr val="FFFFFF"/>
                </a:solidFill>
                <a:latin typeface="Baskerville Display PT"/>
              </a:rPr>
              <a:t>from keras.models </a:t>
            </a:r>
            <a:r>
              <a:rPr lang="en-US" sz="2700" spc="48">
                <a:solidFill>
                  <a:srgbClr val="FFFFFF"/>
                </a:solidFill>
                <a:latin typeface="Baskerville Display PT Bold"/>
              </a:rPr>
              <a:t>import</a:t>
            </a:r>
            <a:r>
              <a:rPr lang="en-US" sz="2700" spc="48">
                <a:solidFill>
                  <a:srgbClr val="FFFFFF"/>
                </a:solidFill>
                <a:latin typeface="Baskerville Display PT"/>
              </a:rPr>
              <a:t> Sequential  </a:t>
            </a:r>
          </a:p>
          <a:p>
            <a:pPr algn="just">
              <a:lnSpc>
                <a:spcPts val="3240"/>
              </a:lnSpc>
            </a:pPr>
            <a:r>
              <a:rPr lang="en-US" sz="2700" spc="48">
                <a:solidFill>
                  <a:srgbClr val="FFFFFF"/>
                </a:solidFill>
                <a:latin typeface="Baskerville Display PT"/>
              </a:rPr>
              <a:t>from keras.layers </a:t>
            </a:r>
            <a:r>
              <a:rPr lang="en-US" sz="2700" spc="48">
                <a:solidFill>
                  <a:srgbClr val="FFFFFF"/>
                </a:solidFill>
                <a:latin typeface="Baskerville Display PT Bold"/>
              </a:rPr>
              <a:t>import</a:t>
            </a:r>
            <a:r>
              <a:rPr lang="en-US" sz="2700" spc="48">
                <a:solidFill>
                  <a:srgbClr val="FFFFFF"/>
                </a:solidFill>
                <a:latin typeface="Baskerville Display PT"/>
              </a:rPr>
              <a:t> Dense  </a:t>
            </a:r>
          </a:p>
          <a:p>
            <a:pPr algn="just">
              <a:lnSpc>
                <a:spcPts val="3240"/>
              </a:lnSpc>
            </a:pPr>
            <a:r>
              <a:rPr lang="en-US" sz="2700" spc="48">
                <a:solidFill>
                  <a:srgbClr val="FFFFFF"/>
                </a:solidFill>
                <a:latin typeface="Baskerville Display PT"/>
              </a:rPr>
              <a:t>  </a:t>
            </a:r>
          </a:p>
          <a:p>
            <a:pPr algn="just">
              <a:lnSpc>
                <a:spcPts val="3240"/>
              </a:lnSpc>
            </a:pPr>
            <a:r>
              <a:rPr lang="en-US" sz="2700" spc="48">
                <a:solidFill>
                  <a:srgbClr val="FFFFFF"/>
                </a:solidFill>
                <a:latin typeface="Baskerville Display PT"/>
              </a:rPr>
              <a:t>def create_model(neurons, activation, optimizer, loss):  </a:t>
            </a:r>
          </a:p>
          <a:p>
            <a:pPr algn="just">
              <a:lnSpc>
                <a:spcPts val="3240"/>
              </a:lnSpc>
            </a:pPr>
            <a:r>
              <a:rPr lang="en-US" sz="2700" spc="48">
                <a:solidFill>
                  <a:srgbClr val="FFFFFF"/>
                </a:solidFill>
                <a:latin typeface="Baskerville Display PT"/>
              </a:rPr>
              <a:t>    model = Sequential()  </a:t>
            </a:r>
          </a:p>
          <a:p>
            <a:pPr algn="just">
              <a:lnSpc>
                <a:spcPts val="3240"/>
              </a:lnSpc>
            </a:pPr>
            <a:r>
              <a:rPr lang="en-US" sz="2700" spc="48">
                <a:solidFill>
                  <a:srgbClr val="FFFFFF"/>
                </a:solidFill>
                <a:latin typeface="Baskerville Display PT"/>
              </a:rPr>
              <a:t>    model.add(Dense(neurons, activation=activation, input_shape=(3,)))  </a:t>
            </a:r>
          </a:p>
          <a:p>
            <a:pPr algn="just">
              <a:lnSpc>
                <a:spcPts val="3240"/>
              </a:lnSpc>
            </a:pPr>
            <a:r>
              <a:rPr lang="en-US" sz="2700" spc="48">
                <a:solidFill>
                  <a:srgbClr val="FFFFFF"/>
                </a:solidFill>
                <a:latin typeface="Baskerville Display PT"/>
              </a:rPr>
              <a:t>    model.add(Dense(neurons, activation=activation))  </a:t>
            </a:r>
          </a:p>
          <a:p>
            <a:pPr algn="just">
              <a:lnSpc>
                <a:spcPts val="3240"/>
              </a:lnSpc>
            </a:pPr>
            <a:r>
              <a:rPr lang="en-US" sz="2700" spc="48">
                <a:solidFill>
                  <a:srgbClr val="FFFFFF"/>
                </a:solidFill>
                <a:latin typeface="Baskerville Display PT"/>
              </a:rPr>
              <a:t>    model.add(Dense(2, activation='softmax'))  </a:t>
            </a:r>
          </a:p>
          <a:p>
            <a:pPr algn="just">
              <a:lnSpc>
                <a:spcPts val="3240"/>
              </a:lnSpc>
            </a:pPr>
            <a:r>
              <a:rPr lang="en-US" sz="2700" spc="48">
                <a:solidFill>
                  <a:srgbClr val="FFFFFF"/>
                </a:solidFill>
                <a:latin typeface="Baskerville Display PT"/>
              </a:rPr>
              <a:t>      </a:t>
            </a:r>
          </a:p>
          <a:p>
            <a:pPr algn="just">
              <a:lnSpc>
                <a:spcPts val="3240"/>
              </a:lnSpc>
            </a:pPr>
            <a:r>
              <a:rPr lang="en-US" sz="2700" spc="48">
                <a:solidFill>
                  <a:srgbClr val="FFFFFF"/>
                </a:solidFill>
                <a:latin typeface="Baskerville Display PT"/>
              </a:rPr>
              <a:t>    model.compile(optimizer=optimizer, loss=loss, metrics=['accuracy'])  </a:t>
            </a:r>
          </a:p>
          <a:p>
            <a:pPr algn="just">
              <a:lnSpc>
                <a:spcPts val="3240"/>
              </a:lnSpc>
            </a:pPr>
            <a:r>
              <a:rPr lang="en-US" sz="2700" spc="48">
                <a:solidFill>
                  <a:srgbClr val="FFFFFF"/>
                </a:solidFill>
                <a:latin typeface="Baskerville Display PT"/>
              </a:rPr>
              <a:t>      </a:t>
            </a:r>
          </a:p>
          <a:p>
            <a:pPr algn="just">
              <a:lnSpc>
                <a:spcPts val="3240"/>
              </a:lnSpc>
            </a:pPr>
            <a:r>
              <a:rPr lang="en-US" sz="2700" spc="48">
                <a:solidFill>
                  <a:srgbClr val="FFFFFF"/>
                </a:solidFill>
                <a:latin typeface="Baskerville Display PT"/>
              </a:rPr>
              <a:t>  </a:t>
            </a:r>
            <a:r>
              <a:rPr lang="en-US" sz="2700" spc="48">
                <a:solidFill>
                  <a:srgbClr val="FFFFFF"/>
                </a:solidFill>
                <a:latin typeface="Baskerville Display PT Bold"/>
              </a:rPr>
              <a:t>return</a:t>
            </a:r>
            <a:r>
              <a:rPr lang="en-US" sz="2700" spc="48">
                <a:solidFill>
                  <a:srgbClr val="FFFFFF"/>
                </a:solidFill>
                <a:latin typeface="Baskerville Display PT"/>
              </a:rPr>
              <a:t> model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91440" y="169518"/>
            <a:ext cx="17734415" cy="5864037"/>
          </a:xfrm>
          <a:prstGeom prst="rect">
            <a:avLst/>
          </a:prstGeom>
        </p:spPr>
        <p:txBody>
          <a:bodyPr anchor="t" rtlCol="false" tIns="0" lIns="0" bIns="0" rIns="0">
            <a:spAutoFit/>
          </a:bodyPr>
          <a:lstStyle/>
          <a:p>
            <a:pPr algn="just">
              <a:lnSpc>
                <a:spcPts val="3240"/>
              </a:lnSpc>
            </a:pPr>
            <a:r>
              <a:rPr lang="en-US" sz="2700" spc="48">
                <a:solidFill>
                  <a:srgbClr val="FFFFFF"/>
                </a:solidFill>
                <a:latin typeface="Baskerville Display PT"/>
              </a:rPr>
              <a:t>from keras.wrappers.scikit_learn </a:t>
            </a:r>
            <a:r>
              <a:rPr lang="en-US" sz="2700" spc="48">
                <a:solidFill>
                  <a:srgbClr val="FFFFFF"/>
                </a:solidFill>
                <a:latin typeface="Baskerville Display PT Bold"/>
              </a:rPr>
              <a:t>import</a:t>
            </a:r>
            <a:r>
              <a:rPr lang="en-US" sz="2700" spc="48">
                <a:solidFill>
                  <a:srgbClr val="FFFFFF"/>
                </a:solidFill>
                <a:latin typeface="Baskerville Display PT"/>
              </a:rPr>
              <a:t> KerasClassifier   </a:t>
            </a:r>
          </a:p>
          <a:p>
            <a:pPr algn="just">
              <a:lnSpc>
                <a:spcPts val="3240"/>
              </a:lnSpc>
            </a:pPr>
            <a:r>
              <a:rPr lang="en-US" sz="2700" spc="48">
                <a:solidFill>
                  <a:srgbClr val="FFFFFF"/>
                </a:solidFill>
                <a:latin typeface="Baskerville Display PT"/>
              </a:rPr>
              <a:t>model = KerasClassifier(build_fn=create_model, verbose=0)    </a:t>
            </a:r>
          </a:p>
          <a:p>
            <a:pPr algn="just">
              <a:lnSpc>
                <a:spcPts val="3240"/>
              </a:lnSpc>
            </a:pPr>
            <a:r>
              <a:rPr lang="en-US" sz="2700" spc="48">
                <a:solidFill>
                  <a:srgbClr val="FFFFFF"/>
                </a:solidFill>
                <a:latin typeface="Baskerville Display PT"/>
              </a:rPr>
              <a:t># neurons = [16, 64, 128, 256]  </a:t>
            </a:r>
          </a:p>
          <a:p>
            <a:pPr algn="just">
              <a:lnSpc>
                <a:spcPts val="3240"/>
              </a:lnSpc>
            </a:pPr>
            <a:r>
              <a:rPr lang="en-US" sz="2700" spc="48">
                <a:solidFill>
                  <a:srgbClr val="FFFFFF"/>
                </a:solidFill>
                <a:latin typeface="Baskerville Display PT"/>
              </a:rPr>
              <a:t>neurons = [16]  </a:t>
            </a:r>
          </a:p>
          <a:p>
            <a:pPr algn="just">
              <a:lnSpc>
                <a:spcPts val="3240"/>
              </a:lnSpc>
            </a:pPr>
            <a:r>
              <a:rPr lang="en-US" sz="2700" spc="48">
                <a:solidFill>
                  <a:srgbClr val="FFFFFF"/>
                </a:solidFill>
                <a:latin typeface="Baskerville Display PT"/>
              </a:rPr>
              <a:t># batch_size = [10, 20, 50, 100]  </a:t>
            </a:r>
          </a:p>
          <a:p>
            <a:pPr algn="just">
              <a:lnSpc>
                <a:spcPts val="3240"/>
              </a:lnSpc>
            </a:pPr>
            <a:r>
              <a:rPr lang="en-US" sz="2700" spc="48">
                <a:solidFill>
                  <a:srgbClr val="FFFFFF"/>
                </a:solidFill>
                <a:latin typeface="Baskerville Display PT"/>
              </a:rPr>
              <a:t>batch_size = [10]  </a:t>
            </a:r>
          </a:p>
          <a:p>
            <a:pPr algn="just">
              <a:lnSpc>
                <a:spcPts val="3240"/>
              </a:lnSpc>
            </a:pPr>
            <a:r>
              <a:rPr lang="en-US" sz="2700" spc="48">
                <a:solidFill>
                  <a:srgbClr val="FFFFFF"/>
                </a:solidFill>
                <a:latin typeface="Baskerville Display PT"/>
              </a:rPr>
              <a:t>epochs = [10]  </a:t>
            </a:r>
          </a:p>
          <a:p>
            <a:pPr algn="just">
              <a:lnSpc>
                <a:spcPts val="3240"/>
              </a:lnSpc>
            </a:pPr>
            <a:r>
              <a:rPr lang="en-US" sz="2700" spc="48">
                <a:solidFill>
                  <a:srgbClr val="FFFFFF"/>
                </a:solidFill>
                <a:latin typeface="Baskerville Display PT"/>
              </a:rPr>
              <a:t># activation = ['relu', 'tanh', 'sigmoid', 'hard_sigmoid', 'linear', 'exponential']  </a:t>
            </a:r>
          </a:p>
          <a:p>
            <a:pPr algn="just">
              <a:lnSpc>
                <a:spcPts val="3240"/>
              </a:lnSpc>
            </a:pPr>
            <a:r>
              <a:rPr lang="en-US" sz="2700" spc="48">
                <a:solidFill>
                  <a:srgbClr val="FFFFFF"/>
                </a:solidFill>
                <a:latin typeface="Baskerville Display PT"/>
              </a:rPr>
              <a:t>activation = ['sigmoid', 'relu']  </a:t>
            </a:r>
          </a:p>
          <a:p>
            <a:pPr algn="just">
              <a:lnSpc>
                <a:spcPts val="3240"/>
              </a:lnSpc>
            </a:pPr>
            <a:r>
              <a:rPr lang="en-US" sz="2700" spc="48">
                <a:solidFill>
                  <a:srgbClr val="FFFFFF"/>
                </a:solidFill>
                <a:latin typeface="Baskerville Display PT"/>
              </a:rPr>
              <a:t># optimizer = ['SGD', 'RMSprop', 'Adagrad', 'Adadelta', 'Adam', 'Adamax', 'Nadam']  </a:t>
            </a:r>
          </a:p>
          <a:p>
            <a:pPr algn="just">
              <a:lnSpc>
                <a:spcPts val="3240"/>
              </a:lnSpc>
            </a:pPr>
            <a:r>
              <a:rPr lang="en-US" sz="2700" spc="48">
                <a:solidFill>
                  <a:srgbClr val="FFFFFF"/>
                </a:solidFill>
                <a:latin typeface="Baskerville Display PT"/>
              </a:rPr>
              <a:t>optimizer = ['SGD', 'Adadelta']  </a:t>
            </a:r>
          </a:p>
          <a:p>
            <a:pPr algn="just">
              <a:lnSpc>
                <a:spcPts val="3240"/>
              </a:lnSpc>
            </a:pPr>
            <a:r>
              <a:rPr lang="en-US" sz="2700" spc="48">
                <a:solidFill>
                  <a:srgbClr val="FFFFFF"/>
                </a:solidFill>
                <a:latin typeface="Baskerville Display PT"/>
              </a:rPr>
              <a:t>loss = ['squared_hinge']    </a:t>
            </a:r>
          </a:p>
          <a:p>
            <a:pPr algn="just">
              <a:lnSpc>
                <a:spcPts val="3240"/>
              </a:lnSpc>
            </a:pPr>
            <a:r>
              <a:rPr lang="en-US" sz="2700" spc="48">
                <a:solidFill>
                  <a:srgbClr val="FFFFFF"/>
                </a:solidFill>
                <a:latin typeface="Baskerville Display PT"/>
              </a:rPr>
              <a:t>param_grid = dict(neurons=neurons, batch_size=batch_size, epochs=epochs, activation=activation, optimizer=optimizer, loss=loss)  </a:t>
            </a:r>
          </a:p>
        </p:txBody>
      </p:sp>
      <p:sp>
        <p:nvSpPr>
          <p:cNvPr name="TextBox 4" id="4"/>
          <p:cNvSpPr txBox="true"/>
          <p:nvPr/>
        </p:nvSpPr>
        <p:spPr>
          <a:xfrm rot="0">
            <a:off x="91440" y="6124995"/>
            <a:ext cx="15117870" cy="3786544"/>
          </a:xfrm>
          <a:prstGeom prst="rect">
            <a:avLst/>
          </a:prstGeom>
        </p:spPr>
        <p:txBody>
          <a:bodyPr anchor="t" rtlCol="false" tIns="0" lIns="0" bIns="0" rIns="0">
            <a:spAutoFit/>
          </a:bodyPr>
          <a:lstStyle/>
          <a:p>
            <a:pPr algn="just">
              <a:lnSpc>
                <a:spcPts val="3240"/>
              </a:lnSpc>
            </a:pPr>
            <a:r>
              <a:rPr lang="en-US" sz="2700" spc="48">
                <a:solidFill>
                  <a:srgbClr val="FFFFFF"/>
                </a:solidFill>
                <a:latin typeface="Baskerville Display PT"/>
              </a:rPr>
              <a:t>grid = GridSearchCV(estimator=model, param_grid=param_grid, n_jobs=-1)  </a:t>
            </a:r>
          </a:p>
          <a:p>
            <a:pPr algn="just">
              <a:lnSpc>
                <a:spcPts val="3240"/>
              </a:lnSpc>
            </a:pPr>
            <a:r>
              <a:rPr lang="en-US" sz="2700" spc="48">
                <a:solidFill>
                  <a:srgbClr val="FFFFFF"/>
                </a:solidFill>
                <a:latin typeface="Baskerville Display PT"/>
              </a:rPr>
              <a:t>grid_result = grid.fit(X_train, y_train)  </a:t>
            </a:r>
          </a:p>
          <a:p>
            <a:pPr algn="just">
              <a:lnSpc>
                <a:spcPts val="3240"/>
              </a:lnSpc>
            </a:pPr>
            <a:r>
              <a:rPr lang="en-US" sz="2700" spc="48">
                <a:solidFill>
                  <a:srgbClr val="FFFFFF"/>
                </a:solidFill>
                <a:latin typeface="Baskerville Display PT"/>
              </a:rPr>
              <a:t>  </a:t>
            </a:r>
          </a:p>
          <a:p>
            <a:pPr algn="just">
              <a:lnSpc>
                <a:spcPts val="3240"/>
              </a:lnSpc>
            </a:pPr>
            <a:r>
              <a:rPr lang="en-US" sz="2700" spc="48">
                <a:solidFill>
                  <a:srgbClr val="FFFFFF"/>
                </a:solidFill>
                <a:latin typeface="Baskerville Display PT"/>
              </a:rPr>
              <a:t>print("Best: %f using %s" % (grid_result.best_score_, grid_result.best_params_))  </a:t>
            </a:r>
          </a:p>
          <a:p>
            <a:pPr algn="just">
              <a:lnSpc>
                <a:spcPts val="3240"/>
              </a:lnSpc>
            </a:pPr>
            <a:r>
              <a:rPr lang="en-US" sz="2700" spc="48">
                <a:solidFill>
                  <a:srgbClr val="FFFFFF"/>
                </a:solidFill>
                <a:latin typeface="Baskerville Display PT"/>
              </a:rPr>
              <a:t>means = grid_result.cv_results_['mean_test_score']  </a:t>
            </a:r>
          </a:p>
          <a:p>
            <a:pPr algn="just">
              <a:lnSpc>
                <a:spcPts val="3240"/>
              </a:lnSpc>
            </a:pPr>
            <a:r>
              <a:rPr lang="en-US" sz="2700" spc="48">
                <a:solidFill>
                  <a:srgbClr val="FFFFFF"/>
                </a:solidFill>
                <a:latin typeface="Baskerville Display PT"/>
              </a:rPr>
              <a:t>stds = grid_result.cv_results_['std_test_score']  </a:t>
            </a:r>
          </a:p>
          <a:p>
            <a:pPr algn="just">
              <a:lnSpc>
                <a:spcPts val="3240"/>
              </a:lnSpc>
            </a:pPr>
            <a:r>
              <a:rPr lang="en-US" sz="2700" spc="48">
                <a:solidFill>
                  <a:srgbClr val="FFFFFF"/>
                </a:solidFill>
                <a:latin typeface="Baskerville Display PT"/>
              </a:rPr>
              <a:t>params = grid_result.cv_results_['params']  </a:t>
            </a:r>
          </a:p>
          <a:p>
            <a:pPr algn="just">
              <a:lnSpc>
                <a:spcPts val="3240"/>
              </a:lnSpc>
            </a:pPr>
            <a:r>
              <a:rPr lang="en-US" sz="2700" spc="48">
                <a:solidFill>
                  <a:srgbClr val="FFFFFF"/>
                </a:solidFill>
                <a:latin typeface="Baskerville Display PT Bold"/>
              </a:rPr>
              <a:t>for</a:t>
            </a:r>
            <a:r>
              <a:rPr lang="en-US" sz="2700" spc="48">
                <a:solidFill>
                  <a:srgbClr val="FFFFFF"/>
                </a:solidFill>
                <a:latin typeface="Baskerville Display PT"/>
              </a:rPr>
              <a:t> mean, stdev, param in zip(means, stds, params):  </a:t>
            </a:r>
          </a:p>
          <a:p>
            <a:pPr algn="just">
              <a:lnSpc>
                <a:spcPts val="3240"/>
              </a:lnSpc>
            </a:pPr>
            <a:r>
              <a:rPr lang="en-US" sz="2700" spc="48">
                <a:solidFill>
                  <a:srgbClr val="FFFFFF"/>
                </a:solidFill>
                <a:latin typeface="Baskerville Display PT"/>
              </a:rPr>
              <a:t>   print("%f (%f) with: %r" % (mean, stdev, param))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905205" y="1237682"/>
            <a:ext cx="3368368" cy="1801386"/>
          </a:xfrm>
          <a:prstGeom prst="rect">
            <a:avLst/>
          </a:prstGeom>
        </p:spPr>
        <p:txBody>
          <a:bodyPr anchor="t" rtlCol="false" tIns="0" lIns="0" bIns="0" rIns="0">
            <a:spAutoFit/>
          </a:bodyPr>
          <a:lstStyle/>
          <a:p>
            <a:pPr algn="just">
              <a:lnSpc>
                <a:spcPts val="7200"/>
              </a:lnSpc>
            </a:pPr>
            <a:r>
              <a:rPr lang="en-US" sz="6000" spc="107">
                <a:solidFill>
                  <a:srgbClr val="FFFFFF"/>
                </a:solidFill>
                <a:latin typeface="Baskerville Display PT Bold"/>
              </a:rPr>
              <a:t>Output</a:t>
            </a:r>
            <a:r>
              <a:rPr lang="en-US" sz="6000" spc="107">
                <a:solidFill>
                  <a:srgbClr val="333333"/>
                </a:solidFill>
                <a:latin typeface="Baskerville Display PT Bold"/>
              </a:rPr>
              <a:t>:</a:t>
            </a:r>
          </a:p>
          <a:p>
            <a:pPr algn="just">
              <a:lnSpc>
                <a:spcPts val="7200"/>
              </a:lnSpc>
            </a:pPr>
          </a:p>
          <a:p>
            <a:pPr algn="just">
              <a:lnSpc>
                <a:spcPts val="7200"/>
              </a:lnSpc>
            </a:pPr>
          </a:p>
        </p:txBody>
      </p:sp>
      <p:sp>
        <p:nvSpPr>
          <p:cNvPr name="Freeform 4" id="4"/>
          <p:cNvSpPr/>
          <p:nvPr/>
        </p:nvSpPr>
        <p:spPr>
          <a:xfrm flipH="false" flipV="false" rot="0">
            <a:off x="2589388" y="3371696"/>
            <a:ext cx="11511007" cy="3543608"/>
          </a:xfrm>
          <a:custGeom>
            <a:avLst/>
            <a:gdLst/>
            <a:ahLst/>
            <a:cxnLst/>
            <a:rect r="r" b="b" t="t" l="l"/>
            <a:pathLst>
              <a:path h="3543608" w="11511007">
                <a:moveTo>
                  <a:pt x="0" y="0"/>
                </a:moveTo>
                <a:lnTo>
                  <a:pt x="11511008" y="0"/>
                </a:lnTo>
                <a:lnTo>
                  <a:pt x="11511008" y="3543607"/>
                </a:lnTo>
                <a:lnTo>
                  <a:pt x="0" y="3543607"/>
                </a:lnTo>
                <a:lnTo>
                  <a:pt x="0" y="0"/>
                </a:lnTo>
                <a:close/>
              </a:path>
            </a:pathLst>
          </a:custGeom>
          <a:blipFill>
            <a:blip r:embed="rId3"/>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404522" y="776422"/>
            <a:ext cx="12301661" cy="2540049"/>
          </a:xfrm>
          <a:prstGeom prst="rect">
            <a:avLst/>
          </a:prstGeom>
        </p:spPr>
        <p:txBody>
          <a:bodyPr anchor="t" rtlCol="false" tIns="0" lIns="0" bIns="0" rIns="0">
            <a:spAutoFit/>
          </a:bodyPr>
          <a:lstStyle/>
          <a:p>
            <a:pPr algn="just">
              <a:lnSpc>
                <a:spcPts val="3240"/>
              </a:lnSpc>
            </a:pPr>
            <a:r>
              <a:rPr lang="en-US" sz="2700" spc="48">
                <a:solidFill>
                  <a:srgbClr val="FFFFFF"/>
                </a:solidFill>
                <a:latin typeface="Baskerville Display PT"/>
              </a:rPr>
              <a:t>model = Sequential()  </a:t>
            </a:r>
          </a:p>
          <a:p>
            <a:pPr algn="just">
              <a:lnSpc>
                <a:spcPts val="3240"/>
              </a:lnSpc>
            </a:pPr>
            <a:r>
              <a:rPr lang="en-US" sz="2700" spc="48">
                <a:solidFill>
                  <a:srgbClr val="FFFFFF"/>
                </a:solidFill>
                <a:latin typeface="Baskerville Display PT"/>
              </a:rPr>
              <a:t>model.add(Dense(16, activation='relu', input_shape=(3,)))  </a:t>
            </a:r>
          </a:p>
          <a:p>
            <a:pPr algn="just">
              <a:lnSpc>
                <a:spcPts val="3240"/>
              </a:lnSpc>
            </a:pPr>
            <a:r>
              <a:rPr lang="en-US" sz="2700" spc="48">
                <a:solidFill>
                  <a:srgbClr val="FFFFFF"/>
                </a:solidFill>
                <a:latin typeface="Baskerville Display PT"/>
              </a:rPr>
              <a:t>model.add(Dense(16, activation='relu'))  </a:t>
            </a:r>
          </a:p>
          <a:p>
            <a:pPr algn="just">
              <a:lnSpc>
                <a:spcPts val="3240"/>
              </a:lnSpc>
            </a:pPr>
            <a:r>
              <a:rPr lang="en-US" sz="2700" spc="48">
                <a:solidFill>
                  <a:srgbClr val="FFFFFF"/>
                </a:solidFill>
                <a:latin typeface="Baskerville Display PT"/>
              </a:rPr>
              <a:t>model.add(Dense(2, activation='softmax'))  </a:t>
            </a:r>
          </a:p>
          <a:p>
            <a:pPr algn="just">
              <a:lnSpc>
                <a:spcPts val="3240"/>
              </a:lnSpc>
            </a:pPr>
            <a:r>
              <a:rPr lang="en-US" sz="2700" spc="48">
                <a:solidFill>
                  <a:srgbClr val="FFFFFF"/>
                </a:solidFill>
                <a:latin typeface="Baskerville Display PT"/>
              </a:rPr>
              <a:t>  </a:t>
            </a:r>
          </a:p>
          <a:p>
            <a:pPr algn="just">
              <a:lnSpc>
                <a:spcPts val="3240"/>
              </a:lnSpc>
            </a:pPr>
            <a:r>
              <a:rPr lang="en-US" sz="2700" spc="48">
                <a:solidFill>
                  <a:srgbClr val="FFFFFF"/>
                </a:solidFill>
                <a:latin typeface="Baskerville Display PT"/>
              </a:rPr>
              <a:t>model.compile(optimizer='SGD', loss='squared_hinge', metrics=['accuracy'])</a:t>
            </a:r>
          </a:p>
        </p:txBody>
      </p:sp>
      <p:sp>
        <p:nvSpPr>
          <p:cNvPr name="TextBox 4" id="4"/>
          <p:cNvSpPr txBox="true"/>
          <p:nvPr/>
        </p:nvSpPr>
        <p:spPr>
          <a:xfrm rot="0">
            <a:off x="404522" y="3985874"/>
            <a:ext cx="15915531" cy="462558"/>
          </a:xfrm>
          <a:prstGeom prst="rect">
            <a:avLst/>
          </a:prstGeom>
        </p:spPr>
        <p:txBody>
          <a:bodyPr anchor="t" rtlCol="false" tIns="0" lIns="0" bIns="0" rIns="0">
            <a:spAutoFit/>
          </a:bodyPr>
          <a:lstStyle/>
          <a:p>
            <a:pPr algn="just">
              <a:lnSpc>
                <a:spcPts val="3240"/>
              </a:lnSpc>
            </a:pPr>
            <a:r>
              <a:rPr lang="en-US" sz="2700" spc="48">
                <a:solidFill>
                  <a:srgbClr val="FFFFFF"/>
                </a:solidFill>
                <a:latin typeface="Baskerville Display PT"/>
              </a:rPr>
              <a:t>model.fit(X_train, y_train, batch_size=10, epochs=20, verbose=1, validation_data=(X_test, y_test))  </a:t>
            </a:r>
          </a:p>
        </p:txBody>
      </p:sp>
      <p:sp>
        <p:nvSpPr>
          <p:cNvPr name="TextBox 5" id="5"/>
          <p:cNvSpPr txBox="true"/>
          <p:nvPr/>
        </p:nvSpPr>
        <p:spPr>
          <a:xfrm rot="0">
            <a:off x="404522" y="5117833"/>
            <a:ext cx="8959131"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Bold"/>
              </a:rPr>
              <a:t>Output:</a:t>
            </a:r>
          </a:p>
        </p:txBody>
      </p:sp>
      <p:sp>
        <p:nvSpPr>
          <p:cNvPr name="Freeform 6" id="6"/>
          <p:cNvSpPr/>
          <p:nvPr/>
        </p:nvSpPr>
        <p:spPr>
          <a:xfrm flipH="false" flipV="false" rot="0">
            <a:off x="3439912" y="5143500"/>
            <a:ext cx="8594386" cy="4757313"/>
          </a:xfrm>
          <a:custGeom>
            <a:avLst/>
            <a:gdLst/>
            <a:ahLst/>
            <a:cxnLst/>
            <a:rect r="r" b="b" t="t" l="l"/>
            <a:pathLst>
              <a:path h="4757313" w="8594386">
                <a:moveTo>
                  <a:pt x="0" y="0"/>
                </a:moveTo>
                <a:lnTo>
                  <a:pt x="8594387" y="0"/>
                </a:lnTo>
                <a:lnTo>
                  <a:pt x="8594387" y="4757313"/>
                </a:lnTo>
                <a:lnTo>
                  <a:pt x="0" y="4757313"/>
                </a:lnTo>
                <a:lnTo>
                  <a:pt x="0" y="0"/>
                </a:lnTo>
                <a:close/>
              </a:path>
            </a:pathLst>
          </a:custGeom>
          <a:blipFill>
            <a:blip r:embed="rId3"/>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321035" y="1058776"/>
            <a:ext cx="12945717" cy="1293555"/>
          </a:xfrm>
          <a:prstGeom prst="rect">
            <a:avLst/>
          </a:prstGeom>
        </p:spPr>
        <p:txBody>
          <a:bodyPr anchor="t" rtlCol="false" tIns="0" lIns="0" bIns="0" rIns="0">
            <a:spAutoFit/>
          </a:bodyPr>
          <a:lstStyle/>
          <a:p>
            <a:pPr algn="just">
              <a:lnSpc>
                <a:spcPts val="3240"/>
              </a:lnSpc>
            </a:pPr>
            <a:r>
              <a:rPr lang="en-US" sz="2700" spc="48">
                <a:solidFill>
                  <a:srgbClr val="FFFFFF"/>
                </a:solidFill>
                <a:latin typeface="Baskerville Display PT"/>
              </a:rPr>
              <a:t>[test_loss, test_acc] = model.evaluate(X_test, y_test)  </a:t>
            </a:r>
          </a:p>
          <a:p>
            <a:pPr algn="just">
              <a:lnSpc>
                <a:spcPts val="3240"/>
              </a:lnSpc>
            </a:pPr>
            <a:r>
              <a:rPr lang="en-US" sz="2700" spc="48">
                <a:solidFill>
                  <a:srgbClr val="FFFFFF"/>
                </a:solidFill>
                <a:latin typeface="Baskerville Display PT"/>
              </a:rPr>
              <a:t>print("Evaluation result on Test Data : Loss = {}, accuracy = {}".format(test_loss, test_acc))  </a:t>
            </a:r>
          </a:p>
        </p:txBody>
      </p:sp>
      <p:sp>
        <p:nvSpPr>
          <p:cNvPr name="TextBox 4" id="4"/>
          <p:cNvSpPr txBox="true"/>
          <p:nvPr/>
        </p:nvSpPr>
        <p:spPr>
          <a:xfrm rot="0">
            <a:off x="321035" y="2941292"/>
            <a:ext cx="8959131"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Bold"/>
              </a:rPr>
              <a:t>Output:</a:t>
            </a:r>
          </a:p>
        </p:txBody>
      </p:sp>
      <p:sp>
        <p:nvSpPr>
          <p:cNvPr name="Freeform 5" id="5"/>
          <p:cNvSpPr/>
          <p:nvPr/>
        </p:nvSpPr>
        <p:spPr>
          <a:xfrm flipH="false" flipV="false" rot="0">
            <a:off x="1432758" y="3693843"/>
            <a:ext cx="10722268" cy="800169"/>
          </a:xfrm>
          <a:custGeom>
            <a:avLst/>
            <a:gdLst/>
            <a:ahLst/>
            <a:cxnLst/>
            <a:rect r="r" b="b" t="t" l="l"/>
            <a:pathLst>
              <a:path h="800169" w="10722268">
                <a:moveTo>
                  <a:pt x="0" y="0"/>
                </a:moveTo>
                <a:lnTo>
                  <a:pt x="10722268" y="0"/>
                </a:lnTo>
                <a:lnTo>
                  <a:pt x="10722268" y="800169"/>
                </a:lnTo>
                <a:lnTo>
                  <a:pt x="0" y="800169"/>
                </a:lnTo>
                <a:lnTo>
                  <a:pt x="0" y="0"/>
                </a:lnTo>
                <a:close/>
              </a:path>
            </a:pathLst>
          </a:custGeom>
          <a:blipFill>
            <a:blip r:embed="rId3"/>
            <a:stretch>
              <a:fillRect l="0" t="0" r="0" b="0"/>
            </a:stretch>
          </a:blipFill>
        </p:spPr>
      </p:sp>
      <p:sp>
        <p:nvSpPr>
          <p:cNvPr name="TextBox 6" id="6"/>
          <p:cNvSpPr txBox="true"/>
          <p:nvPr/>
        </p:nvSpPr>
        <p:spPr>
          <a:xfrm rot="0">
            <a:off x="440301" y="7223674"/>
            <a:ext cx="16022873"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a:rPr>
              <a:t>We can say the neural network is one of the best models to predict earthquakes that can be used in future.</a:t>
            </a:r>
          </a:p>
        </p:txBody>
      </p:sp>
      <p:sp>
        <p:nvSpPr>
          <p:cNvPr name="TextBox 7" id="7"/>
          <p:cNvSpPr txBox="true"/>
          <p:nvPr/>
        </p:nvSpPr>
        <p:spPr>
          <a:xfrm rot="0">
            <a:off x="440301" y="5974023"/>
            <a:ext cx="8959131"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a:rPr>
              <a:t>Isn't it amazing that we got an accuracy of 92%.</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91100"/>
          </a:xfrm>
          <a:custGeom>
            <a:avLst/>
            <a:gdLst/>
            <a:ahLst/>
            <a:cxnLst/>
            <a:rect r="r" b="b" t="t" l="l"/>
            <a:pathLst>
              <a:path h="10291100" w="18288000">
                <a:moveTo>
                  <a:pt x="0" y="0"/>
                </a:moveTo>
                <a:lnTo>
                  <a:pt x="18288000" y="0"/>
                </a:lnTo>
                <a:lnTo>
                  <a:pt x="18288000" y="10291100"/>
                </a:lnTo>
                <a:lnTo>
                  <a:pt x="0" y="10291100"/>
                </a:lnTo>
                <a:lnTo>
                  <a:pt x="0" y="0"/>
                </a:lnTo>
                <a:close/>
              </a:path>
            </a:pathLst>
          </a:custGeom>
          <a:blipFill>
            <a:blip r:embed="rId2"/>
            <a:stretch>
              <a:fillRect l="0" t="-16711" r="0" b="-16711"/>
            </a:stretch>
          </a:blipFill>
        </p:spPr>
      </p:sp>
      <p:sp>
        <p:nvSpPr>
          <p:cNvPr name="TextBox 3" id="3"/>
          <p:cNvSpPr txBox="true"/>
          <p:nvPr/>
        </p:nvSpPr>
        <p:spPr>
          <a:xfrm rot="0">
            <a:off x="413468" y="1557965"/>
            <a:ext cx="17135061" cy="6633000"/>
          </a:xfrm>
          <a:prstGeom prst="rect">
            <a:avLst/>
          </a:prstGeom>
        </p:spPr>
        <p:txBody>
          <a:bodyPr anchor="t" rtlCol="false" tIns="0" lIns="0" bIns="0" rIns="0">
            <a:spAutoFit/>
          </a:bodyPr>
          <a:lstStyle/>
          <a:p>
            <a:pPr algn="just">
              <a:lnSpc>
                <a:spcPts val="9720"/>
              </a:lnSpc>
            </a:pPr>
            <a:r>
              <a:rPr lang="en-US" sz="8100" spc="145">
                <a:solidFill>
                  <a:srgbClr val="FFFFFF"/>
                </a:solidFill>
                <a:latin typeface="Baskerville Display PT"/>
              </a:rPr>
              <a:t>Conclusion</a:t>
            </a:r>
          </a:p>
          <a:p>
            <a:pPr algn="just">
              <a:lnSpc>
                <a:spcPts val="3600"/>
              </a:lnSpc>
            </a:pPr>
          </a:p>
          <a:p>
            <a:pPr algn="just">
              <a:lnSpc>
                <a:spcPts val="3600"/>
              </a:lnSpc>
            </a:pPr>
          </a:p>
          <a:p>
            <a:pPr algn="just">
              <a:lnSpc>
                <a:spcPts val="3600"/>
              </a:lnSpc>
            </a:pPr>
          </a:p>
          <a:p>
            <a:pPr algn="just">
              <a:lnSpc>
                <a:spcPts val="5400"/>
              </a:lnSpc>
            </a:pPr>
            <a:r>
              <a:rPr lang="en-US" sz="3000" spc="53">
                <a:solidFill>
                  <a:srgbClr val="FFFFFF"/>
                </a:solidFill>
                <a:latin typeface="Baskerville Display PT"/>
              </a:rPr>
              <a:t>	Understanding earthquakes and effectively responding to them remains a complex and challenging task, even with the latest technological advancements. However, leveraging the capabilities of machine learning can greatly enhance our comprehension of seismic events. By employing machine learning techniques to analyze seismic data, we can uncover valuable insights and patterns that contribute to a deeper understanding of earthquakes. These insights can subsequently inform more effective strategies for mitigating risks and responding to seismic events.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5265255" y="3585429"/>
            <a:ext cx="7757490" cy="2310675"/>
          </a:xfrm>
          <a:prstGeom prst="rect">
            <a:avLst/>
          </a:prstGeom>
        </p:spPr>
        <p:txBody>
          <a:bodyPr anchor="t" rtlCol="false" tIns="0" lIns="0" bIns="0" rIns="0">
            <a:spAutoFit/>
          </a:bodyPr>
          <a:lstStyle/>
          <a:p>
            <a:pPr algn="l">
              <a:lnSpc>
                <a:spcPts val="17280"/>
              </a:lnSpc>
            </a:pPr>
            <a:r>
              <a:rPr lang="en-US" sz="14400">
                <a:solidFill>
                  <a:srgbClr val="FFFFFF"/>
                </a:solidFill>
                <a:latin typeface="Arimo"/>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457534" y="929064"/>
            <a:ext cx="7482916" cy="475654"/>
          </a:xfrm>
          <a:prstGeom prst="rect">
            <a:avLst/>
          </a:prstGeom>
        </p:spPr>
        <p:txBody>
          <a:bodyPr anchor="t" rtlCol="false" tIns="0" lIns="0" bIns="0" rIns="0">
            <a:spAutoFit/>
          </a:bodyPr>
          <a:lstStyle/>
          <a:p>
            <a:pPr algn="just">
              <a:lnSpc>
                <a:spcPts val="6480"/>
              </a:lnSpc>
            </a:pPr>
            <a:r>
              <a:rPr lang="en-US" sz="6000">
                <a:solidFill>
                  <a:srgbClr val="FFFFFF"/>
                </a:solidFill>
                <a:latin typeface="Arimo"/>
              </a:rPr>
              <a:t>PROBLEM STATEMENT</a:t>
            </a:r>
          </a:p>
        </p:txBody>
      </p:sp>
      <p:sp>
        <p:nvSpPr>
          <p:cNvPr name="TextBox 4" id="4"/>
          <p:cNvSpPr txBox="true"/>
          <p:nvPr/>
        </p:nvSpPr>
        <p:spPr>
          <a:xfrm rot="0">
            <a:off x="1095688" y="2269412"/>
            <a:ext cx="16096623" cy="7136151"/>
          </a:xfrm>
          <a:prstGeom prst="rect">
            <a:avLst/>
          </a:prstGeom>
        </p:spPr>
        <p:txBody>
          <a:bodyPr anchor="t" rtlCol="false" tIns="0" lIns="0" bIns="0" rIns="0">
            <a:spAutoFit/>
          </a:bodyPr>
          <a:lstStyle/>
          <a:p>
            <a:pPr algn="l" marL="542925" indent="-271462" lvl="1">
              <a:lnSpc>
                <a:spcPts val="3240"/>
              </a:lnSpc>
              <a:buFont typeface="Arial"/>
              <a:buChar char="•"/>
            </a:pPr>
            <a:r>
              <a:rPr lang="en-US" sz="3000" spc="53" u="sng">
                <a:solidFill>
                  <a:srgbClr val="FFFFFF"/>
                </a:solidFill>
                <a:latin typeface="Baskerville Display PT Bold"/>
              </a:rPr>
              <a:t>Deployment</a:t>
            </a:r>
            <a:r>
              <a:rPr lang="en-US" sz="3000" spc="53">
                <a:solidFill>
                  <a:srgbClr val="FFFFFF"/>
                </a:solidFill>
                <a:latin typeface="Baskerville Display PT Bold"/>
              </a:rPr>
              <a:t>:</a:t>
            </a:r>
            <a:r>
              <a:rPr lang="en-US" sz="3000" spc="53">
                <a:solidFill>
                  <a:srgbClr val="FFFFFF"/>
                </a:solidFill>
                <a:latin typeface="Baskerville Display PT"/>
              </a:rPr>
              <a:t> Create a user-friendly interface or application that can provide real-time or periodic earthquake predictions to stakeholders or the public.</a:t>
            </a:r>
          </a:p>
          <a:p>
            <a:pPr algn="just" marL="542925" indent="-271462" lvl="1">
              <a:lnSpc>
                <a:spcPts val="3240"/>
              </a:lnSpc>
              <a:buFont typeface="Arial"/>
              <a:buChar char="•"/>
            </a:pPr>
            <a:r>
              <a:rPr lang="en-US" sz="3000" spc="53" u="sng">
                <a:solidFill>
                  <a:srgbClr val="FFFFFF"/>
                </a:solidFill>
                <a:latin typeface="Baskerville Display PT Bold"/>
              </a:rPr>
              <a:t>Continuous Monitoring</a:t>
            </a:r>
            <a:r>
              <a:rPr lang="en-US" sz="3000" spc="53">
                <a:solidFill>
                  <a:srgbClr val="FFFFFF"/>
                </a:solidFill>
                <a:latin typeface="Baskerville Display PT Bold"/>
              </a:rPr>
              <a:t>:</a:t>
            </a:r>
            <a:r>
              <a:rPr lang="en-US" sz="3000" spc="53">
                <a:solidFill>
                  <a:srgbClr val="FFFFFF"/>
                </a:solidFill>
                <a:latin typeface="Baskerville Display PT"/>
              </a:rPr>
              <a:t> Implement mechanisms to continuously update the model with new data and retrain it to adapt to changing seismic patterns.</a:t>
            </a:r>
          </a:p>
          <a:p>
            <a:pPr algn="just" marL="542925" indent="-271462" lvl="1">
              <a:lnSpc>
                <a:spcPts val="3240"/>
              </a:lnSpc>
              <a:buFont typeface="Arial"/>
              <a:buChar char="•"/>
            </a:pPr>
            <a:r>
              <a:rPr lang="en-US" sz="3000" spc="53" u="sng">
                <a:solidFill>
                  <a:srgbClr val="FFFFFF"/>
                </a:solidFill>
                <a:latin typeface="Baskerville Display PT Bold"/>
              </a:rPr>
              <a:t>Early Warning System</a:t>
            </a:r>
            <a:r>
              <a:rPr lang="en-US" sz="3000" spc="53">
                <a:solidFill>
                  <a:srgbClr val="FFFFFF"/>
                </a:solidFill>
                <a:latin typeface="Baskerville Display PT Bold"/>
              </a:rPr>
              <a:t>:</a:t>
            </a:r>
            <a:r>
              <a:rPr lang="en-US" sz="3000" spc="53">
                <a:solidFill>
                  <a:srgbClr val="FFFFFF"/>
                </a:solidFill>
                <a:latin typeface="Baskerville Display PT"/>
              </a:rPr>
              <a:t> Develop a system that triggers alerts or warnings when the model predicts a high probability of an earthquake occurrence, helping authorities and the public to take precautionary measures.</a:t>
            </a:r>
          </a:p>
          <a:p>
            <a:pPr algn="just" marL="542925" indent="-271462" lvl="1">
              <a:lnSpc>
                <a:spcPts val="3240"/>
              </a:lnSpc>
              <a:buFont typeface="Arial"/>
              <a:buChar char="•"/>
            </a:pPr>
            <a:r>
              <a:rPr lang="en-US" sz="3000" spc="53" u="sng">
                <a:solidFill>
                  <a:srgbClr val="FFFFFF"/>
                </a:solidFill>
                <a:latin typeface="Baskerville Display PT Bold"/>
              </a:rPr>
              <a:t>Documentation</a:t>
            </a:r>
            <a:r>
              <a:rPr lang="en-US" sz="3000" spc="53">
                <a:solidFill>
                  <a:srgbClr val="FFFFFF"/>
                </a:solidFill>
                <a:latin typeface="Baskerville Display PT Bold"/>
              </a:rPr>
              <a:t>:</a:t>
            </a:r>
            <a:r>
              <a:rPr lang="en-US" sz="3000" spc="53">
                <a:solidFill>
                  <a:srgbClr val="FFFFFF"/>
                </a:solidFill>
                <a:latin typeface="Baskerville Display PT"/>
              </a:rPr>
              <a:t> Provide clear documentation for the model, including how to interpret its predictions, limitations, and potential false positives/negatives.</a:t>
            </a:r>
          </a:p>
          <a:p>
            <a:pPr algn="just" marL="542925" indent="-271462" lvl="1">
              <a:lnSpc>
                <a:spcPts val="3240"/>
              </a:lnSpc>
              <a:buFont typeface="Arial"/>
              <a:buChar char="•"/>
            </a:pPr>
            <a:r>
              <a:rPr lang="en-US" sz="3000" spc="53" u="sng">
                <a:solidFill>
                  <a:srgbClr val="FFFFFF"/>
                </a:solidFill>
                <a:latin typeface="Baskerville Display PT Bold"/>
              </a:rPr>
              <a:t>Ethical Considerations</a:t>
            </a:r>
            <a:r>
              <a:rPr lang="en-US" sz="3000" spc="53">
                <a:solidFill>
                  <a:srgbClr val="FFFFFF"/>
                </a:solidFill>
                <a:latin typeface="Baskerville Display PT Bold"/>
              </a:rPr>
              <a:t>:</a:t>
            </a:r>
            <a:r>
              <a:rPr lang="en-US" sz="3000" spc="53">
                <a:solidFill>
                  <a:srgbClr val="FFFFFF"/>
                </a:solidFill>
                <a:latin typeface="Baskerville Display PT"/>
              </a:rPr>
              <a:t> Address ethical concerns related to data privacy, misinformation, and the potential impact of false predictions.</a:t>
            </a:r>
          </a:p>
          <a:p>
            <a:pPr algn="just" marL="542925" indent="-271462" lvl="1">
              <a:lnSpc>
                <a:spcPts val="3240"/>
              </a:lnSpc>
              <a:buFont typeface="Arial"/>
              <a:buChar char="•"/>
            </a:pPr>
            <a:r>
              <a:rPr lang="en-US" sz="3000" spc="53" u="sng">
                <a:solidFill>
                  <a:srgbClr val="FFFFFF"/>
                </a:solidFill>
                <a:latin typeface="Baskerville Display PT Bold"/>
              </a:rPr>
              <a:t>Scalability</a:t>
            </a:r>
            <a:r>
              <a:rPr lang="en-US" sz="3000" spc="53">
                <a:solidFill>
                  <a:srgbClr val="FFFFFF"/>
                </a:solidFill>
                <a:latin typeface="Baskerville Display PT Bold"/>
              </a:rPr>
              <a:t>:</a:t>
            </a:r>
            <a:r>
              <a:rPr lang="en-US" sz="3000" spc="53">
                <a:solidFill>
                  <a:srgbClr val="FFFFFF"/>
                </a:solidFill>
                <a:latin typeface="Baskerville Display PT"/>
              </a:rPr>
              <a:t> Design the system to handle increased data volume and ensure it can be applied to different regions prone to earthquakes.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533196" y="569726"/>
            <a:ext cx="4219215" cy="1114503"/>
          </a:xfrm>
          <a:prstGeom prst="rect">
            <a:avLst/>
          </a:prstGeom>
        </p:spPr>
        <p:txBody>
          <a:bodyPr anchor="t" rtlCol="false" tIns="0" lIns="0" bIns="0" rIns="0">
            <a:spAutoFit/>
          </a:bodyPr>
          <a:lstStyle/>
          <a:p>
            <a:pPr algn="l">
              <a:lnSpc>
                <a:spcPts val="7128"/>
              </a:lnSpc>
            </a:pPr>
            <a:r>
              <a:rPr lang="en-US" sz="6600">
                <a:solidFill>
                  <a:srgbClr val="FFFFFF"/>
                </a:solidFill>
                <a:latin typeface="Arimo"/>
              </a:rPr>
              <a:t>LIBRARIES USED </a:t>
            </a:r>
          </a:p>
        </p:txBody>
      </p:sp>
      <p:sp>
        <p:nvSpPr>
          <p:cNvPr name="TextBox 4" id="4"/>
          <p:cNvSpPr txBox="true"/>
          <p:nvPr/>
        </p:nvSpPr>
        <p:spPr>
          <a:xfrm rot="0">
            <a:off x="3755214" y="6282594"/>
            <a:ext cx="1547066" cy="508725"/>
          </a:xfrm>
          <a:prstGeom prst="rect">
            <a:avLst/>
          </a:prstGeom>
        </p:spPr>
        <p:txBody>
          <a:bodyPr anchor="t" rtlCol="false" tIns="0" lIns="0" bIns="0" rIns="0">
            <a:spAutoFit/>
          </a:bodyPr>
          <a:lstStyle/>
          <a:p>
            <a:pPr algn="l">
              <a:lnSpc>
                <a:spcPts val="3600"/>
              </a:lnSpc>
            </a:pPr>
            <a:r>
              <a:rPr lang="en-US" sz="3000" spc="53">
                <a:solidFill>
                  <a:srgbClr val="FFFFFF"/>
                </a:solidFill>
                <a:latin typeface="Baskerville Display PT"/>
              </a:rPr>
              <a:t>Pandas</a:t>
            </a:r>
          </a:p>
        </p:txBody>
      </p:sp>
      <p:sp>
        <p:nvSpPr>
          <p:cNvPr name="TextBox 5" id="5"/>
          <p:cNvSpPr txBox="true"/>
          <p:nvPr/>
        </p:nvSpPr>
        <p:spPr>
          <a:xfrm rot="0">
            <a:off x="1932597" y="2804552"/>
            <a:ext cx="1213432"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a:rPr>
              <a:t>NumPy</a:t>
            </a:r>
          </a:p>
        </p:txBody>
      </p:sp>
      <p:sp>
        <p:nvSpPr>
          <p:cNvPr name="TextBox 6" id="6"/>
          <p:cNvSpPr txBox="true"/>
          <p:nvPr/>
        </p:nvSpPr>
        <p:spPr>
          <a:xfrm rot="0">
            <a:off x="13634445" y="2804552"/>
            <a:ext cx="1818915"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a:rPr>
              <a:t>Scikit-learn</a:t>
            </a:r>
          </a:p>
        </p:txBody>
      </p:sp>
      <p:sp>
        <p:nvSpPr>
          <p:cNvPr name="TextBox 7" id="7"/>
          <p:cNvSpPr txBox="true"/>
          <p:nvPr/>
        </p:nvSpPr>
        <p:spPr>
          <a:xfrm rot="0">
            <a:off x="7456840" y="2804552"/>
            <a:ext cx="1991912"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a:rPr>
              <a:t>TensorFlow</a:t>
            </a:r>
          </a:p>
        </p:txBody>
      </p:sp>
      <p:sp>
        <p:nvSpPr>
          <p:cNvPr name="TextBox 8" id="8"/>
          <p:cNvSpPr txBox="true"/>
          <p:nvPr/>
        </p:nvSpPr>
        <p:spPr>
          <a:xfrm rot="0">
            <a:off x="11539975" y="6307585"/>
            <a:ext cx="1676812" cy="462558"/>
          </a:xfrm>
          <a:prstGeom prst="rect">
            <a:avLst/>
          </a:prstGeom>
        </p:spPr>
        <p:txBody>
          <a:bodyPr anchor="t" rtlCol="false" tIns="0" lIns="0" bIns="0" rIns="0">
            <a:spAutoFit/>
          </a:bodyPr>
          <a:lstStyle/>
          <a:p>
            <a:pPr algn="l">
              <a:lnSpc>
                <a:spcPts val="3240"/>
              </a:lnSpc>
            </a:pPr>
            <a:r>
              <a:rPr lang="en-US" sz="2700" spc="48">
                <a:solidFill>
                  <a:srgbClr val="FFFFFF"/>
                </a:solidFill>
                <a:latin typeface="Baskerville Display PT"/>
              </a:rPr>
              <a:t>Matplotlib</a:t>
            </a:r>
          </a:p>
        </p:txBody>
      </p:sp>
      <p:sp>
        <p:nvSpPr>
          <p:cNvPr name="Freeform 9" id="9"/>
          <p:cNvSpPr/>
          <p:nvPr/>
        </p:nvSpPr>
        <p:spPr>
          <a:xfrm flipH="false" flipV="false" rot="0">
            <a:off x="535396" y="3837159"/>
            <a:ext cx="4308454" cy="2143125"/>
          </a:xfrm>
          <a:custGeom>
            <a:avLst/>
            <a:gdLst/>
            <a:ahLst/>
            <a:cxnLst/>
            <a:rect r="r" b="b" t="t" l="l"/>
            <a:pathLst>
              <a:path h="2143125" w="4308454">
                <a:moveTo>
                  <a:pt x="0" y="0"/>
                </a:moveTo>
                <a:lnTo>
                  <a:pt x="4308455" y="0"/>
                </a:lnTo>
                <a:lnTo>
                  <a:pt x="4308455" y="2143125"/>
                </a:lnTo>
                <a:lnTo>
                  <a:pt x="0" y="2143125"/>
                </a:lnTo>
                <a:lnTo>
                  <a:pt x="0" y="0"/>
                </a:lnTo>
                <a:close/>
              </a:path>
            </a:pathLst>
          </a:custGeom>
          <a:blipFill>
            <a:blip r:embed="rId3"/>
            <a:stretch>
              <a:fillRect l="-5545" t="0" r="-5545" b="0"/>
            </a:stretch>
          </a:blipFill>
        </p:spPr>
      </p:sp>
      <p:sp>
        <p:nvSpPr>
          <p:cNvPr name="Freeform 10" id="10"/>
          <p:cNvSpPr/>
          <p:nvPr/>
        </p:nvSpPr>
        <p:spPr>
          <a:xfrm flipH="false" flipV="false" rot="0">
            <a:off x="6309672" y="3579984"/>
            <a:ext cx="4286250" cy="2400300"/>
          </a:xfrm>
          <a:custGeom>
            <a:avLst/>
            <a:gdLst/>
            <a:ahLst/>
            <a:cxnLst/>
            <a:rect r="r" b="b" t="t" l="l"/>
            <a:pathLst>
              <a:path h="2400300" w="4286250">
                <a:moveTo>
                  <a:pt x="0" y="0"/>
                </a:moveTo>
                <a:lnTo>
                  <a:pt x="4286250" y="0"/>
                </a:lnTo>
                <a:lnTo>
                  <a:pt x="4286250" y="2400300"/>
                </a:lnTo>
                <a:lnTo>
                  <a:pt x="0" y="2400300"/>
                </a:lnTo>
                <a:lnTo>
                  <a:pt x="0" y="0"/>
                </a:lnTo>
                <a:close/>
              </a:path>
            </a:pathLst>
          </a:custGeom>
          <a:blipFill>
            <a:blip r:embed="rId4"/>
            <a:stretch>
              <a:fillRect l="0" t="0" r="0" b="0"/>
            </a:stretch>
          </a:blipFill>
        </p:spPr>
      </p:sp>
      <p:sp>
        <p:nvSpPr>
          <p:cNvPr name="Freeform 11" id="11"/>
          <p:cNvSpPr/>
          <p:nvPr/>
        </p:nvSpPr>
        <p:spPr>
          <a:xfrm flipH="false" flipV="false" rot="0">
            <a:off x="13011777" y="3579984"/>
            <a:ext cx="3632660" cy="1957095"/>
          </a:xfrm>
          <a:custGeom>
            <a:avLst/>
            <a:gdLst/>
            <a:ahLst/>
            <a:cxnLst/>
            <a:rect r="r" b="b" t="t" l="l"/>
            <a:pathLst>
              <a:path h="1957095" w="3632660">
                <a:moveTo>
                  <a:pt x="0" y="0"/>
                </a:moveTo>
                <a:lnTo>
                  <a:pt x="3632659" y="0"/>
                </a:lnTo>
                <a:lnTo>
                  <a:pt x="3632659" y="1957095"/>
                </a:lnTo>
                <a:lnTo>
                  <a:pt x="0" y="1957095"/>
                </a:lnTo>
                <a:lnTo>
                  <a:pt x="0" y="0"/>
                </a:lnTo>
                <a:close/>
              </a:path>
            </a:pathLst>
          </a:custGeom>
          <a:blipFill>
            <a:blip r:embed="rId5"/>
            <a:stretch>
              <a:fillRect l="0" t="0" r="0" b="0"/>
            </a:stretch>
          </a:blipFill>
        </p:spPr>
      </p:sp>
      <p:sp>
        <p:nvSpPr>
          <p:cNvPr name="Freeform 12" id="12"/>
          <p:cNvSpPr/>
          <p:nvPr/>
        </p:nvSpPr>
        <p:spPr>
          <a:xfrm flipH="false" flipV="false" rot="0">
            <a:off x="2815026" y="7178310"/>
            <a:ext cx="4057650" cy="2528888"/>
          </a:xfrm>
          <a:custGeom>
            <a:avLst/>
            <a:gdLst/>
            <a:ahLst/>
            <a:cxnLst/>
            <a:rect r="r" b="b" t="t" l="l"/>
            <a:pathLst>
              <a:path h="2528888" w="4057650">
                <a:moveTo>
                  <a:pt x="0" y="0"/>
                </a:moveTo>
                <a:lnTo>
                  <a:pt x="4057650" y="0"/>
                </a:lnTo>
                <a:lnTo>
                  <a:pt x="4057650" y="2528888"/>
                </a:lnTo>
                <a:lnTo>
                  <a:pt x="0" y="2528888"/>
                </a:lnTo>
                <a:lnTo>
                  <a:pt x="0" y="0"/>
                </a:lnTo>
                <a:close/>
              </a:path>
            </a:pathLst>
          </a:custGeom>
          <a:blipFill>
            <a:blip r:embed="rId6"/>
            <a:stretch>
              <a:fillRect l="0" t="0" r="0" b="0"/>
            </a:stretch>
          </a:blipFill>
        </p:spPr>
      </p:sp>
      <p:sp>
        <p:nvSpPr>
          <p:cNvPr name="Freeform 13" id="13"/>
          <p:cNvSpPr/>
          <p:nvPr/>
        </p:nvSpPr>
        <p:spPr>
          <a:xfrm flipH="false" flipV="false" rot="0">
            <a:off x="10428909" y="7162238"/>
            <a:ext cx="4300537" cy="2386012"/>
          </a:xfrm>
          <a:custGeom>
            <a:avLst/>
            <a:gdLst/>
            <a:ahLst/>
            <a:cxnLst/>
            <a:rect r="r" b="b" t="t" l="l"/>
            <a:pathLst>
              <a:path h="2386012" w="4300537">
                <a:moveTo>
                  <a:pt x="0" y="0"/>
                </a:moveTo>
                <a:lnTo>
                  <a:pt x="4300537" y="0"/>
                </a:lnTo>
                <a:lnTo>
                  <a:pt x="4300537" y="2386012"/>
                </a:lnTo>
                <a:lnTo>
                  <a:pt x="0" y="2386012"/>
                </a:lnTo>
                <a:lnTo>
                  <a:pt x="0" y="0"/>
                </a:lnTo>
                <a:close/>
              </a:path>
            </a:pathLst>
          </a:custGeom>
          <a:blipFill>
            <a:blip r:embed="rId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1348740" y="631507"/>
            <a:ext cx="15590520" cy="1858804"/>
          </a:xfrm>
          <a:prstGeom prst="rect">
            <a:avLst/>
          </a:prstGeom>
        </p:spPr>
        <p:txBody>
          <a:bodyPr anchor="t" rtlCol="false" tIns="0" lIns="0" bIns="0" rIns="0">
            <a:spAutoFit/>
          </a:bodyPr>
          <a:lstStyle/>
          <a:p>
            <a:pPr algn="l">
              <a:lnSpc>
                <a:spcPts val="7128"/>
              </a:lnSpc>
            </a:pPr>
            <a:r>
              <a:rPr lang="en-US" sz="6600">
                <a:solidFill>
                  <a:srgbClr val="FFFFFF"/>
                </a:solidFill>
                <a:latin typeface="Arimo"/>
              </a:rPr>
              <a:t>OVERALL DESIGN</a:t>
            </a:r>
          </a:p>
        </p:txBody>
      </p:sp>
      <p:sp>
        <p:nvSpPr>
          <p:cNvPr name="Freeform 4" id="4"/>
          <p:cNvSpPr/>
          <p:nvPr/>
        </p:nvSpPr>
        <p:spPr>
          <a:xfrm flipH="false" flipV="false" rot="0">
            <a:off x="2099144" y="2802836"/>
            <a:ext cx="13501316" cy="6464409"/>
          </a:xfrm>
          <a:custGeom>
            <a:avLst/>
            <a:gdLst/>
            <a:ahLst/>
            <a:cxnLst/>
            <a:rect r="r" b="b" t="t" l="l"/>
            <a:pathLst>
              <a:path h="6464409" w="13501316">
                <a:moveTo>
                  <a:pt x="0" y="0"/>
                </a:moveTo>
                <a:lnTo>
                  <a:pt x="13501315" y="0"/>
                </a:lnTo>
                <a:lnTo>
                  <a:pt x="13501315" y="6464408"/>
                </a:lnTo>
                <a:lnTo>
                  <a:pt x="0" y="6464408"/>
                </a:lnTo>
                <a:lnTo>
                  <a:pt x="0" y="0"/>
                </a:lnTo>
                <a:close/>
              </a:path>
            </a:pathLst>
          </a:custGeom>
          <a:blipFill>
            <a:blip r:embed="rId3"/>
            <a:stretch>
              <a:fillRect l="0" t="0" r="-9143"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108"/>
            <a:ext cx="18288000" cy="10290108"/>
          </a:xfrm>
          <a:custGeom>
            <a:avLst/>
            <a:gdLst/>
            <a:ahLst/>
            <a:cxnLst/>
            <a:rect r="r" b="b" t="t" l="l"/>
            <a:pathLst>
              <a:path h="10290108" w="18288000">
                <a:moveTo>
                  <a:pt x="0" y="0"/>
                </a:moveTo>
                <a:lnTo>
                  <a:pt x="18288000" y="0"/>
                </a:lnTo>
                <a:lnTo>
                  <a:pt x="18288000" y="10290108"/>
                </a:lnTo>
                <a:lnTo>
                  <a:pt x="0" y="10290108"/>
                </a:lnTo>
                <a:lnTo>
                  <a:pt x="0" y="0"/>
                </a:lnTo>
                <a:close/>
              </a:path>
            </a:pathLst>
          </a:custGeom>
          <a:blipFill>
            <a:blip r:embed="rId2"/>
            <a:stretch>
              <a:fillRect l="0" t="-16717" r="0" b="-16717"/>
            </a:stretch>
          </a:blipFill>
        </p:spPr>
      </p:sp>
      <p:sp>
        <p:nvSpPr>
          <p:cNvPr name="TextBox 3" id="3"/>
          <p:cNvSpPr txBox="true"/>
          <p:nvPr/>
        </p:nvSpPr>
        <p:spPr>
          <a:xfrm rot="0">
            <a:off x="91440" y="239491"/>
            <a:ext cx="15590520" cy="853233"/>
          </a:xfrm>
          <a:prstGeom prst="rect">
            <a:avLst/>
          </a:prstGeom>
        </p:spPr>
        <p:txBody>
          <a:bodyPr anchor="t" rtlCol="false" tIns="0" lIns="0" bIns="0" rIns="0">
            <a:spAutoFit/>
          </a:bodyPr>
          <a:lstStyle/>
          <a:p>
            <a:pPr algn="l">
              <a:lnSpc>
                <a:spcPts val="6415"/>
              </a:lnSpc>
            </a:pPr>
            <a:r>
              <a:rPr lang="en-US" sz="5940">
                <a:solidFill>
                  <a:srgbClr val="FFFFFF"/>
                </a:solidFill>
                <a:latin typeface="Arimo"/>
              </a:rPr>
              <a:t>ARCHITECTURE FOR EARTHQUAKE PRECTION MODEL</a:t>
            </a:r>
          </a:p>
        </p:txBody>
      </p:sp>
      <p:sp>
        <p:nvSpPr>
          <p:cNvPr name="TextBox 4" id="4"/>
          <p:cNvSpPr txBox="true"/>
          <p:nvPr/>
        </p:nvSpPr>
        <p:spPr>
          <a:xfrm rot="0">
            <a:off x="304635" y="1457244"/>
            <a:ext cx="17678730" cy="7162716"/>
          </a:xfrm>
          <a:prstGeom prst="rect">
            <a:avLst/>
          </a:prstGeom>
        </p:spPr>
        <p:txBody>
          <a:bodyPr anchor="t" rtlCol="false" tIns="0" lIns="0" bIns="0" rIns="0">
            <a:spAutoFit/>
          </a:bodyPr>
          <a:lstStyle/>
          <a:p>
            <a:pPr algn="l" marL="542925" indent="-271462" lvl="1">
              <a:lnSpc>
                <a:spcPts val="2592"/>
              </a:lnSpc>
              <a:buFont typeface="Arial"/>
              <a:buChar char="•"/>
            </a:pPr>
            <a:r>
              <a:rPr lang="en-US" sz="3000" spc="53">
                <a:solidFill>
                  <a:srgbClr val="FFFFFF"/>
                </a:solidFill>
                <a:latin typeface="Baskerville Display PT Bold"/>
              </a:rPr>
              <a:t>Data Collection</a:t>
            </a:r>
            <a:r>
              <a:rPr lang="en-US" sz="3000" spc="53">
                <a:solidFill>
                  <a:srgbClr val="FFFFFF"/>
                </a:solidFill>
                <a:latin typeface="Baskerville Display PT"/>
              </a:rPr>
              <a:t>:</a:t>
            </a:r>
          </a:p>
          <a:p>
            <a:pPr algn="l" marL="1228725" indent="-409575" lvl="2">
              <a:lnSpc>
                <a:spcPts val="2592"/>
              </a:lnSpc>
              <a:buFont typeface="Arial"/>
              <a:buChar char="•"/>
            </a:pPr>
            <a:r>
              <a:rPr lang="en-US" sz="3000" spc="53">
                <a:solidFill>
                  <a:srgbClr val="FFFFFF"/>
                </a:solidFill>
                <a:latin typeface="Baskerville Display PT"/>
              </a:rPr>
              <a:t>Obtain historical earthquake data from sources like the United States Geological Survey (USGS) or other relevant geological organizations.</a:t>
            </a:r>
          </a:p>
          <a:p>
            <a:pPr algn="l" marL="1228725" indent="-409575" lvl="2">
              <a:lnSpc>
                <a:spcPts val="2592"/>
              </a:lnSpc>
              <a:buFont typeface="Arial"/>
              <a:buChar char="•"/>
            </a:pPr>
            <a:r>
              <a:rPr lang="en-US" sz="3000" spc="53">
                <a:solidFill>
                  <a:srgbClr val="FFFFFF"/>
                </a:solidFill>
                <a:latin typeface="Baskerville Display PT"/>
              </a:rPr>
              <a:t>Collect additional data, such as the earthquake's depth, latitude, and longitude, which may be used as features.</a:t>
            </a:r>
          </a:p>
          <a:p>
            <a:pPr algn="l" marL="542925" indent="-271462" lvl="1">
              <a:lnSpc>
                <a:spcPts val="2592"/>
              </a:lnSpc>
              <a:buFont typeface="Arial"/>
              <a:buChar char="•"/>
            </a:pPr>
            <a:r>
              <a:rPr lang="en-US" sz="3000" spc="53">
                <a:solidFill>
                  <a:srgbClr val="FFFFFF"/>
                </a:solidFill>
                <a:latin typeface="Baskerville Display PT Bold"/>
              </a:rPr>
              <a:t>Data Preprocessing</a:t>
            </a:r>
            <a:r>
              <a:rPr lang="en-US" sz="3000" spc="53">
                <a:solidFill>
                  <a:srgbClr val="FFFFFF"/>
                </a:solidFill>
                <a:latin typeface="Baskerville Display PT"/>
              </a:rPr>
              <a:t>:</a:t>
            </a:r>
          </a:p>
          <a:p>
            <a:pPr algn="l" marL="1228725" indent="-409575" lvl="2">
              <a:lnSpc>
                <a:spcPts val="2592"/>
              </a:lnSpc>
              <a:buFont typeface="Arial"/>
              <a:buChar char="•"/>
            </a:pPr>
            <a:r>
              <a:rPr lang="en-US" sz="3000" spc="53">
                <a:solidFill>
                  <a:srgbClr val="FFFFFF"/>
                </a:solidFill>
                <a:latin typeface="Baskerville Display PT"/>
              </a:rPr>
              <a:t>Clean and preprocess the data to handle missing values, outliers, and inconsistencies.</a:t>
            </a:r>
          </a:p>
          <a:p>
            <a:pPr algn="l" marL="1228725" indent="-409575" lvl="2">
              <a:lnSpc>
                <a:spcPts val="2592"/>
              </a:lnSpc>
              <a:buFont typeface="Arial"/>
              <a:buChar char="•"/>
            </a:pPr>
            <a:r>
              <a:rPr lang="en-US" sz="3000" spc="53">
                <a:solidFill>
                  <a:srgbClr val="FFFFFF"/>
                </a:solidFill>
                <a:latin typeface="Baskerville Display PT"/>
              </a:rPr>
              <a:t>Feature engineering: Extract relevant features such as the time of day, season, and geographical features based on latitude and longitude.</a:t>
            </a:r>
          </a:p>
          <a:p>
            <a:pPr algn="l" marL="542925" indent="-271462" lvl="1">
              <a:lnSpc>
                <a:spcPts val="2592"/>
              </a:lnSpc>
              <a:buFont typeface="Arial"/>
              <a:buChar char="•"/>
            </a:pPr>
            <a:r>
              <a:rPr lang="en-US" sz="3000" spc="53">
                <a:solidFill>
                  <a:srgbClr val="FFFFFF"/>
                </a:solidFill>
                <a:latin typeface="Baskerville Display PT Bold"/>
              </a:rPr>
              <a:t>Data Splitting</a:t>
            </a:r>
            <a:r>
              <a:rPr lang="en-US" sz="3000" spc="53">
                <a:solidFill>
                  <a:srgbClr val="FFFFFF"/>
                </a:solidFill>
                <a:latin typeface="Baskerville Display PT"/>
              </a:rPr>
              <a:t>:</a:t>
            </a:r>
          </a:p>
          <a:p>
            <a:pPr algn="l" marL="1228725" indent="-409575" lvl="2">
              <a:lnSpc>
                <a:spcPts val="2592"/>
              </a:lnSpc>
              <a:buFont typeface="Arial"/>
              <a:buChar char="•"/>
            </a:pPr>
            <a:r>
              <a:rPr lang="en-US" sz="3000" spc="53">
                <a:solidFill>
                  <a:srgbClr val="FFFFFF"/>
                </a:solidFill>
                <a:latin typeface="Baskerville Display PT"/>
              </a:rPr>
              <a:t>Split the data into a training set and a test set to evaluate model performance.</a:t>
            </a:r>
          </a:p>
          <a:p>
            <a:pPr algn="l" marL="542925" indent="-271462" lvl="1">
              <a:lnSpc>
                <a:spcPts val="2592"/>
              </a:lnSpc>
              <a:buFont typeface="Arial"/>
              <a:buChar char="•"/>
            </a:pPr>
            <a:r>
              <a:rPr lang="en-US" sz="3000" spc="53">
                <a:solidFill>
                  <a:srgbClr val="FFFFFF"/>
                </a:solidFill>
                <a:latin typeface="Baskerville Display PT Bold"/>
              </a:rPr>
              <a:t>Machine Learning Model</a:t>
            </a:r>
            <a:r>
              <a:rPr lang="en-US" sz="3000" spc="53">
                <a:solidFill>
                  <a:srgbClr val="FFFFFF"/>
                </a:solidFill>
                <a:latin typeface="Baskerville Display PT"/>
              </a:rPr>
              <a:t>:</a:t>
            </a:r>
          </a:p>
          <a:p>
            <a:pPr algn="l" marL="1228725" indent="-409575" lvl="2">
              <a:lnSpc>
                <a:spcPts val="2592"/>
              </a:lnSpc>
              <a:buFont typeface="Arial"/>
              <a:buChar char="•"/>
            </a:pPr>
            <a:r>
              <a:rPr lang="en-US" sz="3000" spc="53">
                <a:solidFill>
                  <a:srgbClr val="FFFFFF"/>
                </a:solidFill>
                <a:latin typeface="Baskerville Display PT"/>
              </a:rPr>
              <a:t>Choose a machine learning model, such as a regression model, to predict earthquake magnitudes based on the selected features.</a:t>
            </a:r>
          </a:p>
          <a:p>
            <a:pPr algn="l" marL="1228725" indent="-409575" lvl="2">
              <a:lnSpc>
                <a:spcPts val="2592"/>
              </a:lnSpc>
              <a:buFont typeface="Arial"/>
              <a:buChar char="•"/>
            </a:pPr>
            <a:r>
              <a:rPr lang="en-US" sz="3000" spc="53">
                <a:solidFill>
                  <a:srgbClr val="FFFFFF"/>
                </a:solidFill>
                <a:latin typeface="Baskerville Display PT"/>
              </a:rPr>
              <a:t>Train the model on the training data.</a:t>
            </a:r>
          </a:p>
          <a:p>
            <a:pPr algn="l" marL="542925" indent="-271462" lvl="1">
              <a:lnSpc>
                <a:spcPts val="2592"/>
              </a:lnSpc>
              <a:buFont typeface="Arial"/>
              <a:buChar char="•"/>
            </a:pPr>
            <a:r>
              <a:rPr lang="en-US" sz="3000" spc="53">
                <a:solidFill>
                  <a:srgbClr val="FFFFFF"/>
                </a:solidFill>
                <a:latin typeface="Baskerville Display PT Bold"/>
              </a:rPr>
              <a:t>Model Evaluation</a:t>
            </a:r>
            <a:r>
              <a:rPr lang="en-US" sz="3000" spc="53">
                <a:solidFill>
                  <a:srgbClr val="FFFFFF"/>
                </a:solidFill>
                <a:latin typeface="Baskerville Display PT"/>
              </a:rPr>
              <a:t>:</a:t>
            </a:r>
          </a:p>
          <a:p>
            <a:pPr algn="l" marL="1228725" indent="-409575" lvl="2">
              <a:lnSpc>
                <a:spcPts val="2592"/>
              </a:lnSpc>
              <a:buFont typeface="Arial"/>
              <a:buChar char="•"/>
            </a:pPr>
            <a:r>
              <a:rPr lang="en-US" sz="3000" spc="53">
                <a:solidFill>
                  <a:srgbClr val="FFFFFF"/>
                </a:solidFill>
                <a:latin typeface="Baskerville Display PT"/>
              </a:rPr>
              <a:t>Evaluate the model's performance on the test data using metrics like Mean Squared Error (MSE) or R-squared (R2) to assess the accuracy of magnitude predictions.</a:t>
            </a:r>
          </a:p>
          <a:p>
            <a:pPr algn="l" marL="542925" indent="-271462" lvl="1">
              <a:lnSpc>
                <a:spcPts val="2592"/>
              </a:lnSpc>
              <a:buFont typeface="Arial"/>
              <a:buChar char="•"/>
            </a:pPr>
            <a:r>
              <a:rPr lang="en-US" sz="3000" spc="53">
                <a:solidFill>
                  <a:srgbClr val="FFFFFF"/>
                </a:solidFill>
                <a:latin typeface="Baskerville Display PT Bold"/>
              </a:rPr>
              <a:t>Model Deployment</a:t>
            </a:r>
            <a:r>
              <a:rPr lang="en-US" sz="3000" spc="53">
                <a:solidFill>
                  <a:srgbClr val="FFFFFF"/>
                </a:solidFill>
                <a:latin typeface="Baskerville Display PT"/>
              </a:rPr>
              <a:t>:</a:t>
            </a:r>
          </a:p>
          <a:p>
            <a:pPr algn="l" marL="1228725" indent="-409575" lvl="2">
              <a:lnSpc>
                <a:spcPts val="2592"/>
              </a:lnSpc>
              <a:buFont typeface="Arial"/>
              <a:buChar char="•"/>
            </a:pPr>
            <a:r>
              <a:rPr lang="en-US" sz="3000" spc="53">
                <a:solidFill>
                  <a:srgbClr val="FFFFFF"/>
                </a:solidFill>
                <a:latin typeface="Baskerville Display PT"/>
              </a:rPr>
              <a:t>If the model performs well, you can deploy it in a production environment where it can take input features (e.g., depth, latitude, longitude) and provide magnitude predictions.</a:t>
            </a:r>
          </a:p>
          <a:p>
            <a:pPr algn="l" marL="1228725" indent="-409575" lvl="2">
              <a:lnSpc>
                <a:spcPts val="259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Freeform 3" id="3"/>
          <p:cNvSpPr/>
          <p:nvPr/>
        </p:nvSpPr>
        <p:spPr>
          <a:xfrm flipH="false" flipV="false" rot="0">
            <a:off x="9648909" y="467656"/>
            <a:ext cx="7858869" cy="9351686"/>
          </a:xfrm>
          <a:custGeom>
            <a:avLst/>
            <a:gdLst/>
            <a:ahLst/>
            <a:cxnLst/>
            <a:rect r="r" b="b" t="t" l="l"/>
            <a:pathLst>
              <a:path h="9351686" w="7858869">
                <a:moveTo>
                  <a:pt x="0" y="0"/>
                </a:moveTo>
                <a:lnTo>
                  <a:pt x="7858869" y="0"/>
                </a:lnTo>
                <a:lnTo>
                  <a:pt x="7858869" y="9351686"/>
                </a:lnTo>
                <a:lnTo>
                  <a:pt x="0" y="9351686"/>
                </a:lnTo>
                <a:lnTo>
                  <a:pt x="0" y="0"/>
                </a:lnTo>
                <a:close/>
              </a:path>
            </a:pathLst>
          </a:custGeom>
          <a:blipFill>
            <a:blip r:embed="rId3"/>
            <a:stretch>
              <a:fillRect l="0" t="0" r="0" b="-21210"/>
            </a:stretch>
          </a:blipFill>
        </p:spPr>
      </p:sp>
      <p:sp>
        <p:nvSpPr>
          <p:cNvPr name="TextBox 4" id="4"/>
          <p:cNvSpPr txBox="true"/>
          <p:nvPr/>
        </p:nvSpPr>
        <p:spPr>
          <a:xfrm rot="0">
            <a:off x="1503790" y="921025"/>
            <a:ext cx="6431612" cy="7775714"/>
          </a:xfrm>
          <a:prstGeom prst="rect">
            <a:avLst/>
          </a:prstGeom>
        </p:spPr>
        <p:txBody>
          <a:bodyPr anchor="t" rtlCol="false" tIns="0" lIns="0" bIns="0" rIns="0">
            <a:spAutoFit/>
          </a:bodyPr>
          <a:lstStyle/>
          <a:p>
            <a:pPr algn="l">
              <a:lnSpc>
                <a:spcPts val="11664"/>
              </a:lnSpc>
            </a:pPr>
            <a:r>
              <a:rPr lang="en-US" sz="10800">
                <a:solidFill>
                  <a:srgbClr val="FFFFFF"/>
                </a:solidFill>
                <a:latin typeface="Arimo"/>
              </a:rPr>
              <a:t>FLOW CHART FOR EARTHQUAKE PREDICTION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239532" y="288029"/>
            <a:ext cx="2638839" cy="906655"/>
          </a:xfrm>
          <a:prstGeom prst="rect">
            <a:avLst/>
          </a:prstGeom>
        </p:spPr>
        <p:txBody>
          <a:bodyPr anchor="t" rtlCol="false" tIns="0" lIns="0" bIns="0" rIns="0">
            <a:spAutoFit/>
          </a:bodyPr>
          <a:lstStyle/>
          <a:p>
            <a:pPr algn="l">
              <a:lnSpc>
                <a:spcPts val="6415"/>
              </a:lnSpc>
            </a:pPr>
            <a:r>
              <a:rPr lang="en-US" sz="5940">
                <a:solidFill>
                  <a:srgbClr val="FFFFFF"/>
                </a:solidFill>
                <a:latin typeface="Arimo"/>
              </a:rPr>
              <a:t>CODING</a:t>
            </a:r>
          </a:p>
        </p:txBody>
      </p:sp>
      <p:sp>
        <p:nvSpPr>
          <p:cNvPr name="TextBox 4" id="4"/>
          <p:cNvSpPr txBox="true"/>
          <p:nvPr/>
        </p:nvSpPr>
        <p:spPr>
          <a:xfrm rot="0">
            <a:off x="585416" y="1565039"/>
            <a:ext cx="15590520" cy="8462507"/>
          </a:xfrm>
          <a:prstGeom prst="rect">
            <a:avLst/>
          </a:prstGeom>
        </p:spPr>
        <p:txBody>
          <a:bodyPr anchor="t" rtlCol="false" tIns="0" lIns="0" bIns="0" rIns="0">
            <a:spAutoFit/>
          </a:bodyPr>
          <a:lstStyle/>
          <a:p>
            <a:pPr algn="l">
              <a:lnSpc>
                <a:spcPts val="2812"/>
              </a:lnSpc>
            </a:pPr>
            <a:r>
              <a:rPr lang="en-US" sz="3254" spc="58">
                <a:solidFill>
                  <a:srgbClr val="FFFFFF"/>
                </a:solidFill>
                <a:latin typeface="Baskerville Display PT"/>
              </a:rPr>
              <a:t># Import necessary libraries</a:t>
            </a:r>
          </a:p>
          <a:p>
            <a:pPr algn="l">
              <a:lnSpc>
                <a:spcPts val="2812"/>
              </a:lnSpc>
            </a:pPr>
            <a:r>
              <a:rPr lang="en-US" sz="3254" spc="58">
                <a:solidFill>
                  <a:srgbClr val="FFFFFF"/>
                </a:solidFill>
                <a:latin typeface="Baskerville Display PT"/>
              </a:rPr>
              <a:t>import numpy as np</a:t>
            </a:r>
          </a:p>
          <a:p>
            <a:pPr algn="l">
              <a:lnSpc>
                <a:spcPts val="2812"/>
              </a:lnSpc>
            </a:pPr>
            <a:r>
              <a:rPr lang="en-US" sz="3254" spc="58">
                <a:solidFill>
                  <a:srgbClr val="FFFFFF"/>
                </a:solidFill>
                <a:latin typeface="Baskerville Display PT"/>
              </a:rPr>
              <a:t>import pandas as pd</a:t>
            </a:r>
          </a:p>
          <a:p>
            <a:pPr algn="l">
              <a:lnSpc>
                <a:spcPts val="2812"/>
              </a:lnSpc>
            </a:pPr>
            <a:r>
              <a:rPr lang="en-US" sz="3254" spc="58">
                <a:solidFill>
                  <a:srgbClr val="FFFFFF"/>
                </a:solidFill>
                <a:latin typeface="Baskerville Display PT"/>
              </a:rPr>
              <a:t>from sklearn.model_selection import train_test_split</a:t>
            </a:r>
          </a:p>
          <a:p>
            <a:pPr algn="l">
              <a:lnSpc>
                <a:spcPts val="2812"/>
              </a:lnSpc>
            </a:pPr>
            <a:r>
              <a:rPr lang="en-US" sz="3254" spc="58">
                <a:solidFill>
                  <a:srgbClr val="FFFFFF"/>
                </a:solidFill>
                <a:latin typeface="Baskerville Display PT"/>
              </a:rPr>
              <a:t>from sklearn.linear_model import LinearRegression</a:t>
            </a:r>
          </a:p>
          <a:p>
            <a:pPr algn="l">
              <a:lnSpc>
                <a:spcPts val="2812"/>
              </a:lnSpc>
            </a:pPr>
            <a:r>
              <a:rPr lang="en-US" sz="3254" spc="58">
                <a:solidFill>
                  <a:srgbClr val="FFFFFF"/>
                </a:solidFill>
                <a:latin typeface="Baskerville Display PT"/>
              </a:rPr>
              <a:t>from sklearn.metrics import mean_squared_error, r2_score</a:t>
            </a:r>
          </a:p>
          <a:p>
            <a:pPr algn="l">
              <a:lnSpc>
                <a:spcPts val="2812"/>
              </a:lnSpc>
            </a:pPr>
          </a:p>
          <a:p>
            <a:pPr algn="l">
              <a:lnSpc>
                <a:spcPts val="2812"/>
              </a:lnSpc>
            </a:pPr>
            <a:r>
              <a:rPr lang="en-US" sz="3254" spc="58">
                <a:solidFill>
                  <a:srgbClr val="FFFFFF"/>
                </a:solidFill>
                <a:latin typeface="Baskerville Display PT"/>
              </a:rPr>
              <a:t># Load earthquake data (you need a dataset for this)</a:t>
            </a:r>
          </a:p>
          <a:p>
            <a:pPr algn="l">
              <a:lnSpc>
                <a:spcPts val="2812"/>
              </a:lnSpc>
            </a:pPr>
            <a:r>
              <a:rPr lang="en-US" sz="3254" spc="58">
                <a:solidFill>
                  <a:srgbClr val="FFFFFF"/>
                </a:solidFill>
                <a:latin typeface="Baskerville Display PT"/>
              </a:rPr>
              <a:t># You can find earthquake datasets from sources like USGS.</a:t>
            </a:r>
          </a:p>
          <a:p>
            <a:pPr algn="l">
              <a:lnSpc>
                <a:spcPts val="2812"/>
              </a:lnSpc>
            </a:pPr>
          </a:p>
          <a:p>
            <a:pPr algn="l">
              <a:lnSpc>
                <a:spcPts val="2812"/>
              </a:lnSpc>
            </a:pPr>
            <a:r>
              <a:rPr lang="en-US" sz="3254" spc="58">
                <a:solidFill>
                  <a:srgbClr val="FFFFFF"/>
                </a:solidFill>
                <a:latin typeface="Baskerville Display PT"/>
              </a:rPr>
              <a:t># Assuming your dataset has features like magnitude, depth, latitude, and longitude</a:t>
            </a:r>
          </a:p>
          <a:p>
            <a:pPr algn="l">
              <a:lnSpc>
                <a:spcPts val="2812"/>
              </a:lnSpc>
            </a:pPr>
            <a:r>
              <a:rPr lang="en-US" sz="3254" spc="58">
                <a:solidFill>
                  <a:srgbClr val="FFFFFF"/>
                </a:solidFill>
                <a:latin typeface="Baskerville Display PT"/>
              </a:rPr>
              <a:t># and the target variable is magnitude.</a:t>
            </a:r>
          </a:p>
          <a:p>
            <a:pPr algn="l">
              <a:lnSpc>
                <a:spcPts val="2812"/>
              </a:lnSpc>
            </a:pPr>
          </a:p>
          <a:p>
            <a:pPr algn="l">
              <a:lnSpc>
                <a:spcPts val="2812"/>
              </a:lnSpc>
            </a:pPr>
            <a:r>
              <a:rPr lang="en-US" sz="3254" spc="58">
                <a:solidFill>
                  <a:srgbClr val="FFFFFF"/>
                </a:solidFill>
                <a:latin typeface="Baskerville Display PT"/>
              </a:rPr>
              <a:t># Load your data into a pandas DataFrame</a:t>
            </a:r>
          </a:p>
          <a:p>
            <a:pPr algn="l">
              <a:lnSpc>
                <a:spcPts val="2812"/>
              </a:lnSpc>
            </a:pPr>
            <a:r>
              <a:rPr lang="en-US" sz="3254" spc="58">
                <a:solidFill>
                  <a:srgbClr val="FFFFFF"/>
                </a:solidFill>
                <a:latin typeface="Baskerville Display PT"/>
              </a:rPr>
              <a:t>data = pd.read_csv("earthquake_data.csv")</a:t>
            </a:r>
          </a:p>
          <a:p>
            <a:pPr algn="l">
              <a:lnSpc>
                <a:spcPts val="2812"/>
              </a:lnSpc>
            </a:pPr>
          </a:p>
          <a:p>
            <a:pPr algn="l">
              <a:lnSpc>
                <a:spcPts val="281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737" r="0" b="-16737"/>
            </a:stretch>
          </a:blipFill>
        </p:spPr>
      </p:sp>
      <p:sp>
        <p:nvSpPr>
          <p:cNvPr name="TextBox 3" id="3"/>
          <p:cNvSpPr txBox="true"/>
          <p:nvPr/>
        </p:nvSpPr>
        <p:spPr>
          <a:xfrm rot="0">
            <a:off x="413468" y="253068"/>
            <a:ext cx="16204758" cy="9603522"/>
          </a:xfrm>
          <a:prstGeom prst="rect">
            <a:avLst/>
          </a:prstGeom>
        </p:spPr>
        <p:txBody>
          <a:bodyPr anchor="t" rtlCol="false" tIns="0" lIns="0" bIns="0" rIns="0">
            <a:spAutoFit/>
          </a:bodyPr>
          <a:lstStyle/>
          <a:p>
            <a:pPr algn="l">
              <a:lnSpc>
                <a:spcPts val="3240"/>
              </a:lnSpc>
            </a:pPr>
          </a:p>
          <a:p>
            <a:pPr algn="l">
              <a:lnSpc>
                <a:spcPts val="3240"/>
              </a:lnSpc>
            </a:pPr>
            <a:r>
              <a:rPr lang="en-US" sz="2700" spc="48">
                <a:solidFill>
                  <a:srgbClr val="FFFFFF"/>
                </a:solidFill>
                <a:latin typeface="Baskerville Display PT"/>
              </a:rPr>
              <a:t># Split data into features (X) and target variable (y)</a:t>
            </a:r>
          </a:p>
          <a:p>
            <a:pPr algn="l">
              <a:lnSpc>
                <a:spcPts val="3240"/>
              </a:lnSpc>
            </a:pPr>
            <a:r>
              <a:rPr lang="en-US" sz="2700" spc="48">
                <a:solidFill>
                  <a:srgbClr val="FFFFFF"/>
                </a:solidFill>
                <a:latin typeface="Baskerville Display PT"/>
              </a:rPr>
              <a:t>X = data[['depth', 'latitude', 'longitude']]</a:t>
            </a:r>
          </a:p>
          <a:p>
            <a:pPr algn="l">
              <a:lnSpc>
                <a:spcPts val="3240"/>
              </a:lnSpc>
            </a:pPr>
            <a:r>
              <a:rPr lang="en-US" sz="2700" spc="48">
                <a:solidFill>
                  <a:srgbClr val="FFFFFF"/>
                </a:solidFill>
                <a:latin typeface="Baskerville Display PT"/>
              </a:rPr>
              <a:t>y = data['magnitude']</a:t>
            </a:r>
          </a:p>
          <a:p>
            <a:pPr algn="l">
              <a:lnSpc>
                <a:spcPts val="3240"/>
              </a:lnSpc>
            </a:pPr>
          </a:p>
          <a:p>
            <a:pPr algn="l">
              <a:lnSpc>
                <a:spcPts val="3240"/>
              </a:lnSpc>
            </a:pPr>
            <a:r>
              <a:rPr lang="en-US" sz="2700" spc="48">
                <a:solidFill>
                  <a:srgbClr val="FFFFFF"/>
                </a:solidFill>
                <a:latin typeface="Baskerville Display PT"/>
              </a:rPr>
              <a:t># Split the data into training and testing sets</a:t>
            </a:r>
          </a:p>
          <a:p>
            <a:pPr algn="l">
              <a:lnSpc>
                <a:spcPts val="3240"/>
              </a:lnSpc>
            </a:pPr>
            <a:r>
              <a:rPr lang="en-US" sz="2700" spc="48">
                <a:solidFill>
                  <a:srgbClr val="FFFFFF"/>
                </a:solidFill>
                <a:latin typeface="Baskerville Display PT"/>
              </a:rPr>
              <a:t>X_train, X_test, y_train, y_test = train_test_split(X, y, test_size=0.2, random_state=42)</a:t>
            </a:r>
          </a:p>
          <a:p>
            <a:pPr algn="l">
              <a:lnSpc>
                <a:spcPts val="3240"/>
              </a:lnSpc>
            </a:pPr>
          </a:p>
          <a:p>
            <a:pPr algn="l">
              <a:lnSpc>
                <a:spcPts val="3240"/>
              </a:lnSpc>
            </a:pPr>
            <a:r>
              <a:rPr lang="en-US" sz="2700" spc="48">
                <a:solidFill>
                  <a:srgbClr val="FFFFFF"/>
                </a:solidFill>
                <a:latin typeface="Baskerville Display PT"/>
              </a:rPr>
              <a:t># Create a linear regression model</a:t>
            </a:r>
          </a:p>
          <a:p>
            <a:pPr algn="l">
              <a:lnSpc>
                <a:spcPts val="3240"/>
              </a:lnSpc>
            </a:pPr>
            <a:r>
              <a:rPr lang="en-US" sz="2700" spc="48">
                <a:solidFill>
                  <a:srgbClr val="FFFFFF"/>
                </a:solidFill>
                <a:latin typeface="Baskerville Display PT"/>
              </a:rPr>
              <a:t>model = LinearRegression()</a:t>
            </a:r>
          </a:p>
          <a:p>
            <a:pPr algn="l">
              <a:lnSpc>
                <a:spcPts val="3240"/>
              </a:lnSpc>
            </a:pPr>
          </a:p>
          <a:p>
            <a:pPr algn="l">
              <a:lnSpc>
                <a:spcPts val="3240"/>
              </a:lnSpc>
            </a:pPr>
            <a:r>
              <a:rPr lang="en-US" sz="2700" spc="48">
                <a:solidFill>
                  <a:srgbClr val="FFFFFF"/>
                </a:solidFill>
                <a:latin typeface="Baskerville Display PT"/>
              </a:rPr>
              <a:t># Train the model on the training data</a:t>
            </a:r>
          </a:p>
          <a:p>
            <a:pPr algn="l">
              <a:lnSpc>
                <a:spcPts val="3240"/>
              </a:lnSpc>
            </a:pPr>
            <a:r>
              <a:rPr lang="en-US" sz="2700" spc="48">
                <a:solidFill>
                  <a:srgbClr val="FFFFFF"/>
                </a:solidFill>
                <a:latin typeface="Baskerville Display PT"/>
              </a:rPr>
              <a:t>model.fit(X_train, y_train)</a:t>
            </a:r>
          </a:p>
          <a:p>
            <a:pPr algn="l">
              <a:lnSpc>
                <a:spcPts val="3240"/>
              </a:lnSpc>
            </a:pPr>
          </a:p>
          <a:p>
            <a:pPr algn="l">
              <a:lnSpc>
                <a:spcPts val="3240"/>
              </a:lnSpc>
            </a:pPr>
            <a:r>
              <a:rPr lang="en-US" sz="2700" spc="48">
                <a:solidFill>
                  <a:srgbClr val="FFFFFF"/>
                </a:solidFill>
                <a:latin typeface="Baskerville Display PT"/>
              </a:rPr>
              <a:t># Make predictions on the test data</a:t>
            </a:r>
          </a:p>
          <a:p>
            <a:pPr algn="l">
              <a:lnSpc>
                <a:spcPts val="3240"/>
              </a:lnSpc>
            </a:pPr>
            <a:r>
              <a:rPr lang="en-US" sz="2700" spc="48">
                <a:solidFill>
                  <a:srgbClr val="FFFFFF"/>
                </a:solidFill>
                <a:latin typeface="Baskerville Display PT"/>
              </a:rPr>
              <a:t>y_pred = model.predict(X_test)</a:t>
            </a:r>
          </a:p>
          <a:p>
            <a:pPr algn="l">
              <a:lnSpc>
                <a:spcPts val="3240"/>
              </a:lnSpc>
            </a:pPr>
          </a:p>
          <a:p>
            <a:pPr algn="l">
              <a:lnSpc>
                <a:spcPts val="3240"/>
              </a:lnSpc>
            </a:pPr>
            <a:r>
              <a:rPr lang="en-US" sz="2700" spc="48">
                <a:solidFill>
                  <a:srgbClr val="FFFFFF"/>
                </a:solidFill>
                <a:latin typeface="Baskerville Display PT"/>
              </a:rPr>
              <a:t># Evaluate the model</a:t>
            </a:r>
          </a:p>
          <a:p>
            <a:pPr algn="l">
              <a:lnSpc>
                <a:spcPts val="3240"/>
              </a:lnSpc>
            </a:pPr>
            <a:r>
              <a:rPr lang="en-US" sz="2700" spc="48">
                <a:solidFill>
                  <a:srgbClr val="FFFFFF"/>
                </a:solidFill>
                <a:latin typeface="Baskerville Display PT"/>
              </a:rPr>
              <a:t>mse = mean_squared_error(y_test, y_pred)</a:t>
            </a:r>
          </a:p>
          <a:p>
            <a:pPr algn="l">
              <a:lnSpc>
                <a:spcPts val="3240"/>
              </a:lnSpc>
            </a:pPr>
            <a:r>
              <a:rPr lang="en-US" sz="2700" spc="48">
                <a:solidFill>
                  <a:srgbClr val="FFFFFF"/>
                </a:solidFill>
                <a:latin typeface="Baskerville Display PT"/>
              </a:rPr>
              <a:t>r2 = r2_score(y_test, y_pred)</a:t>
            </a:r>
          </a:p>
          <a:p>
            <a:pPr algn="l">
              <a:lnSpc>
                <a:spcPts val="3240"/>
              </a:lnSpc>
            </a:pPr>
          </a:p>
          <a:p>
            <a:pPr algn="l">
              <a:lnSpc>
                <a:spcPts val="3240"/>
              </a:lnSpc>
            </a:pPr>
            <a:r>
              <a:rPr lang="en-US" sz="2700" spc="48">
                <a:solidFill>
                  <a:srgbClr val="FFFFFF"/>
                </a:solidFill>
                <a:latin typeface="Baskerville Display PT"/>
              </a:rPr>
              <a:t>print("Mean Squared Error:", mse)</a:t>
            </a:r>
          </a:p>
          <a:p>
            <a:pPr algn="l">
              <a:lnSpc>
                <a:spcPts val="3240"/>
              </a:lnSpc>
            </a:pPr>
            <a:r>
              <a:rPr lang="en-US" sz="2700" spc="48">
                <a:solidFill>
                  <a:srgbClr val="FFFFFF"/>
                </a:solidFill>
                <a:latin typeface="Baskerville Display PT"/>
              </a:rPr>
              <a:t>print("R-squared:", r2)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DAFy8UIS0BU</dc:identifier>
  <dcterms:modified xsi:type="dcterms:W3CDTF">2011-08-01T06:04:30Z</dcterms:modified>
  <cp:revision>1</cp:revision>
  <dc:title>AI PHASE 5 PROJECT.pptx</dc:title>
</cp:coreProperties>
</file>