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Roboto Condensed Bold" charset="1" panose="02000000000000000000"/>
      <p:regular r:id="rId21"/>
    </p:embeddedFont>
    <p:embeddedFont>
      <p:font typeface="Roboto Condensed" charset="1" panose="02000000000000000000"/>
      <p:regular r:id="rId22"/>
    </p:embeddedFont>
    <p:embeddedFont>
      <p:font typeface="Roboto Condensed Bold Italics" charset="1" panose="02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https://github.com/MGM-7/Depi---Final-Project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4.jpe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http://www.cdc.gov/motorvehiclesafety/distracted_driving/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5.jpe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https://www.statefarm.com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https://www.kaggle.com/competitions/state-farm-distracted-driver-detection/overview" TargetMode="External" Type="http://schemas.openxmlformats.org/officeDocument/2006/relationships/hyperlink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1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26113" y="-4777360"/>
            <a:ext cx="10696161" cy="10174724"/>
          </a:xfrm>
          <a:custGeom>
            <a:avLst/>
            <a:gdLst/>
            <a:ahLst/>
            <a:cxnLst/>
            <a:rect r="r" b="b" t="t" l="l"/>
            <a:pathLst>
              <a:path h="10174724" w="10696161">
                <a:moveTo>
                  <a:pt x="0" y="0"/>
                </a:moveTo>
                <a:lnTo>
                  <a:pt x="10696161" y="0"/>
                </a:lnTo>
                <a:lnTo>
                  <a:pt x="10696161" y="10174724"/>
                </a:lnTo>
                <a:lnTo>
                  <a:pt x="0" y="10174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917265" y="-8450056"/>
            <a:ext cx="17520116" cy="1752011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B3C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332240" y="0"/>
            <a:ext cx="8955760" cy="895576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0" y="0"/>
                  </a:moveTo>
                  <a:cubicBezTo>
                    <a:pt x="0" y="3506470"/>
                    <a:pt x="2843530" y="6350000"/>
                    <a:pt x="6350000" y="6350000"/>
                  </a:cubicBezTo>
                  <a:lnTo>
                    <a:pt x="635000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5046" t="0" r="-25046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8446077" y="2640449"/>
            <a:ext cx="4062386" cy="4062386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8DB3C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84320" y="415956"/>
              <a:ext cx="5781360" cy="5518089"/>
            </a:xfrm>
            <a:custGeom>
              <a:avLst/>
              <a:gdLst/>
              <a:ahLst/>
              <a:cxnLst/>
              <a:rect r="r" b="b" t="t" l="l"/>
              <a:pathLst>
                <a:path h="5518089" w="5781360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5"/>
              <a:stretch>
                <a:fillRect l="-10454" t="0" r="-155022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9675324">
            <a:off x="-1523214" y="5006317"/>
            <a:ext cx="24228392" cy="8121818"/>
          </a:xfrm>
          <a:custGeom>
            <a:avLst/>
            <a:gdLst/>
            <a:ahLst/>
            <a:cxnLst/>
            <a:rect r="r" b="b" t="t" l="l"/>
            <a:pathLst>
              <a:path h="8121818" w="24228392">
                <a:moveTo>
                  <a:pt x="0" y="0"/>
                </a:moveTo>
                <a:lnTo>
                  <a:pt x="24228392" y="0"/>
                </a:lnTo>
                <a:lnTo>
                  <a:pt x="24228392" y="8121817"/>
                </a:lnTo>
                <a:lnTo>
                  <a:pt x="0" y="81218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46918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1220567" y="7502879"/>
            <a:ext cx="6038733" cy="1203626"/>
            <a:chOff x="0" y="0"/>
            <a:chExt cx="4077914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77914" cy="812800"/>
            </a:xfrm>
            <a:custGeom>
              <a:avLst/>
              <a:gdLst/>
              <a:ahLst/>
              <a:cxnLst/>
              <a:rect r="r" b="b" t="t" l="l"/>
              <a:pathLst>
                <a:path h="812800" w="4077914">
                  <a:moveTo>
                    <a:pt x="110256" y="0"/>
                  </a:moveTo>
                  <a:lnTo>
                    <a:pt x="3967658" y="0"/>
                  </a:lnTo>
                  <a:cubicBezTo>
                    <a:pt x="4028551" y="0"/>
                    <a:pt x="4077914" y="49363"/>
                    <a:pt x="4077914" y="110256"/>
                  </a:cubicBezTo>
                  <a:lnTo>
                    <a:pt x="4077914" y="702544"/>
                  </a:lnTo>
                  <a:cubicBezTo>
                    <a:pt x="4077914" y="763437"/>
                    <a:pt x="4028551" y="812800"/>
                    <a:pt x="3967658" y="812800"/>
                  </a:cubicBezTo>
                  <a:lnTo>
                    <a:pt x="110256" y="812800"/>
                  </a:lnTo>
                  <a:cubicBezTo>
                    <a:pt x="49363" y="812800"/>
                    <a:pt x="0" y="763437"/>
                    <a:pt x="0" y="702544"/>
                  </a:cubicBezTo>
                  <a:lnTo>
                    <a:pt x="0" y="110256"/>
                  </a:lnTo>
                  <a:cubicBezTo>
                    <a:pt x="0" y="49363"/>
                    <a:pt x="49363" y="0"/>
                    <a:pt x="110256" y="0"/>
                  </a:cubicBezTo>
                  <a:close/>
                </a:path>
              </a:pathLst>
            </a:custGeom>
            <a:blipFill>
              <a:blip r:embed="rId8"/>
              <a:stretch>
                <a:fillRect l="-1836" t="0" r="-1836" b="0"/>
              </a:stretch>
            </a:blipFill>
            <a:ln w="152400" cap="rnd">
              <a:solidFill>
                <a:srgbClr val="8DAFC2"/>
              </a:solidFill>
              <a:prstDash val="solid"/>
              <a:round/>
            </a:ln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5726149"/>
            <a:ext cx="7157940" cy="1776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19"/>
              </a:lnSpc>
            </a:pPr>
            <a:r>
              <a:rPr lang="en-US" sz="10299" b="true">
                <a:solidFill>
                  <a:srgbClr val="D9EAF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DEPI-Project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7360004"/>
            <a:ext cx="9119181" cy="3898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0"/>
              </a:lnSpc>
            </a:pPr>
            <a:r>
              <a:rPr lang="en-US" sz="7400" b="true">
                <a:solidFill>
                  <a:srgbClr val="509FCB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State Farm Distracted Driver Detection</a:t>
            </a:r>
          </a:p>
          <a:p>
            <a:pPr algn="l">
              <a:lnSpc>
                <a:spcPts val="1036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1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3927556" y="5143500"/>
            <a:ext cx="24228392" cy="8121818"/>
          </a:xfrm>
          <a:custGeom>
            <a:avLst/>
            <a:gdLst/>
            <a:ahLst/>
            <a:cxnLst/>
            <a:rect r="r" b="b" t="t" l="l"/>
            <a:pathLst>
              <a:path h="8121818" w="24228392">
                <a:moveTo>
                  <a:pt x="0" y="0"/>
                </a:moveTo>
                <a:lnTo>
                  <a:pt x="24228392" y="0"/>
                </a:lnTo>
                <a:lnTo>
                  <a:pt x="24228392" y="8121818"/>
                </a:lnTo>
                <a:lnTo>
                  <a:pt x="0" y="8121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6918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67244" y="1246050"/>
            <a:ext cx="8582443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509FCB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Evaluating Performance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83910" y="1246050"/>
            <a:ext cx="2832640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D9EAF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Model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11359404" y="-3803353"/>
            <a:ext cx="7273934" cy="7875811"/>
          </a:xfrm>
          <a:custGeom>
            <a:avLst/>
            <a:gdLst/>
            <a:ahLst/>
            <a:cxnLst/>
            <a:rect r="r" b="b" t="t" l="l"/>
            <a:pathLst>
              <a:path h="7875811" w="7273934">
                <a:moveTo>
                  <a:pt x="0" y="0"/>
                </a:moveTo>
                <a:lnTo>
                  <a:pt x="7273934" y="0"/>
                </a:lnTo>
                <a:lnTo>
                  <a:pt x="7273934" y="7875810"/>
                </a:lnTo>
                <a:lnTo>
                  <a:pt x="0" y="7875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0468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5400000">
            <a:off x="-258322" y="-3803353"/>
            <a:ext cx="7273934" cy="7875811"/>
          </a:xfrm>
          <a:custGeom>
            <a:avLst/>
            <a:gdLst/>
            <a:ahLst/>
            <a:cxnLst/>
            <a:rect r="r" b="b" t="t" l="l"/>
            <a:pathLst>
              <a:path h="7875811" w="7273934">
                <a:moveTo>
                  <a:pt x="0" y="7875810"/>
                </a:moveTo>
                <a:lnTo>
                  <a:pt x="7273934" y="7875810"/>
                </a:lnTo>
                <a:lnTo>
                  <a:pt x="7273934" y="0"/>
                </a:lnTo>
                <a:lnTo>
                  <a:pt x="0" y="0"/>
                </a:lnTo>
                <a:lnTo>
                  <a:pt x="0" y="78758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0468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86552" y="4007469"/>
            <a:ext cx="12270722" cy="4908289"/>
          </a:xfrm>
          <a:custGeom>
            <a:avLst/>
            <a:gdLst/>
            <a:ahLst/>
            <a:cxnLst/>
            <a:rect r="r" b="b" t="t" l="l"/>
            <a:pathLst>
              <a:path h="4908289" w="12270722">
                <a:moveTo>
                  <a:pt x="0" y="0"/>
                </a:moveTo>
                <a:lnTo>
                  <a:pt x="12270722" y="0"/>
                </a:lnTo>
                <a:lnTo>
                  <a:pt x="12270722" y="4908288"/>
                </a:lnTo>
                <a:lnTo>
                  <a:pt x="0" y="49082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458715" y="4095750"/>
            <a:ext cx="866439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95402" indent="-647701" lvl="1">
              <a:lnSpc>
                <a:spcPts val="84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000">
                <a:solidFill>
                  <a:srgbClr val="2B699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Training Accuracy: 99%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58715" y="5213838"/>
            <a:ext cx="982893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95402" indent="-647701" lvl="1">
              <a:lnSpc>
                <a:spcPts val="84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000">
                <a:solidFill>
                  <a:srgbClr val="2B699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Validation Accuracy: 99.9%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8715" y="6328263"/>
            <a:ext cx="748048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95402" indent="-647701" lvl="1">
              <a:lnSpc>
                <a:spcPts val="84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000">
                <a:solidFill>
                  <a:srgbClr val="2B699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Test Accuracy: 99%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1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3927556" y="5143500"/>
            <a:ext cx="24228392" cy="8121818"/>
          </a:xfrm>
          <a:custGeom>
            <a:avLst/>
            <a:gdLst/>
            <a:ahLst/>
            <a:cxnLst/>
            <a:rect r="r" b="b" t="t" l="l"/>
            <a:pathLst>
              <a:path h="8121818" w="24228392">
                <a:moveTo>
                  <a:pt x="0" y="0"/>
                </a:moveTo>
                <a:lnTo>
                  <a:pt x="24228392" y="0"/>
                </a:lnTo>
                <a:lnTo>
                  <a:pt x="24228392" y="8121818"/>
                </a:lnTo>
                <a:lnTo>
                  <a:pt x="0" y="8121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6918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67244" y="1246050"/>
            <a:ext cx="9669060" cy="223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509FCB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Accuracy &amp; Loss Curves</a:t>
            </a:r>
          </a:p>
          <a:p>
            <a:pPr algn="l">
              <a:lnSpc>
                <a:spcPts val="89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483910" y="1246050"/>
            <a:ext cx="2832640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D9EAF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Model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11359404" y="-3803353"/>
            <a:ext cx="7273934" cy="7875811"/>
          </a:xfrm>
          <a:custGeom>
            <a:avLst/>
            <a:gdLst/>
            <a:ahLst/>
            <a:cxnLst/>
            <a:rect r="r" b="b" t="t" l="l"/>
            <a:pathLst>
              <a:path h="7875811" w="7273934">
                <a:moveTo>
                  <a:pt x="0" y="0"/>
                </a:moveTo>
                <a:lnTo>
                  <a:pt x="7273934" y="0"/>
                </a:lnTo>
                <a:lnTo>
                  <a:pt x="7273934" y="7875810"/>
                </a:lnTo>
                <a:lnTo>
                  <a:pt x="0" y="7875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0468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5400000">
            <a:off x="-258322" y="-3803353"/>
            <a:ext cx="7273934" cy="7875811"/>
          </a:xfrm>
          <a:custGeom>
            <a:avLst/>
            <a:gdLst/>
            <a:ahLst/>
            <a:cxnLst/>
            <a:rect r="r" b="b" t="t" l="l"/>
            <a:pathLst>
              <a:path h="7875811" w="7273934">
                <a:moveTo>
                  <a:pt x="0" y="7875810"/>
                </a:moveTo>
                <a:lnTo>
                  <a:pt x="7273934" y="7875810"/>
                </a:lnTo>
                <a:lnTo>
                  <a:pt x="7273934" y="0"/>
                </a:lnTo>
                <a:lnTo>
                  <a:pt x="0" y="0"/>
                </a:lnTo>
                <a:lnTo>
                  <a:pt x="0" y="78758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0468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78645" y="2711374"/>
            <a:ext cx="12128715" cy="6493035"/>
            <a:chOff x="0" y="0"/>
            <a:chExt cx="1506239" cy="8063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06239" cy="806356"/>
            </a:xfrm>
            <a:custGeom>
              <a:avLst/>
              <a:gdLst/>
              <a:ahLst/>
              <a:cxnLst/>
              <a:rect r="r" b="b" t="t" l="l"/>
              <a:pathLst>
                <a:path h="806356" w="1506239">
                  <a:moveTo>
                    <a:pt x="14681" y="0"/>
                  </a:moveTo>
                  <a:lnTo>
                    <a:pt x="1491558" y="0"/>
                  </a:lnTo>
                  <a:cubicBezTo>
                    <a:pt x="1499666" y="0"/>
                    <a:pt x="1506239" y="6573"/>
                    <a:pt x="1506239" y="14681"/>
                  </a:cubicBezTo>
                  <a:lnTo>
                    <a:pt x="1506239" y="791675"/>
                  </a:lnTo>
                  <a:cubicBezTo>
                    <a:pt x="1506239" y="799783"/>
                    <a:pt x="1499666" y="806356"/>
                    <a:pt x="1491558" y="806356"/>
                  </a:cubicBezTo>
                  <a:lnTo>
                    <a:pt x="14681" y="806356"/>
                  </a:lnTo>
                  <a:cubicBezTo>
                    <a:pt x="6573" y="806356"/>
                    <a:pt x="0" y="799783"/>
                    <a:pt x="0" y="791675"/>
                  </a:cubicBezTo>
                  <a:lnTo>
                    <a:pt x="0" y="14681"/>
                  </a:lnTo>
                  <a:cubicBezTo>
                    <a:pt x="0" y="6573"/>
                    <a:pt x="6573" y="0"/>
                    <a:pt x="14681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1135" r="0" b="-1135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1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3927556" y="5143500"/>
            <a:ext cx="24228392" cy="8121818"/>
          </a:xfrm>
          <a:custGeom>
            <a:avLst/>
            <a:gdLst/>
            <a:ahLst/>
            <a:cxnLst/>
            <a:rect r="r" b="b" t="t" l="l"/>
            <a:pathLst>
              <a:path h="8121818" w="24228392">
                <a:moveTo>
                  <a:pt x="0" y="0"/>
                </a:moveTo>
                <a:lnTo>
                  <a:pt x="24228392" y="0"/>
                </a:lnTo>
                <a:lnTo>
                  <a:pt x="24228392" y="8121818"/>
                </a:lnTo>
                <a:lnTo>
                  <a:pt x="0" y="8121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6918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67244" y="1246050"/>
            <a:ext cx="8582443" cy="223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509FCB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Predict Images</a:t>
            </a:r>
          </a:p>
          <a:p>
            <a:pPr algn="l">
              <a:lnSpc>
                <a:spcPts val="89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101790" y="1246050"/>
            <a:ext cx="2832640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D9EAF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Test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11359404" y="-3803353"/>
            <a:ext cx="7273934" cy="7875811"/>
          </a:xfrm>
          <a:custGeom>
            <a:avLst/>
            <a:gdLst/>
            <a:ahLst/>
            <a:cxnLst/>
            <a:rect r="r" b="b" t="t" l="l"/>
            <a:pathLst>
              <a:path h="7875811" w="7273934">
                <a:moveTo>
                  <a:pt x="0" y="0"/>
                </a:moveTo>
                <a:lnTo>
                  <a:pt x="7273934" y="0"/>
                </a:lnTo>
                <a:lnTo>
                  <a:pt x="7273934" y="7875810"/>
                </a:lnTo>
                <a:lnTo>
                  <a:pt x="0" y="7875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0468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5400000">
            <a:off x="-258322" y="-3803353"/>
            <a:ext cx="7273934" cy="7875811"/>
          </a:xfrm>
          <a:custGeom>
            <a:avLst/>
            <a:gdLst/>
            <a:ahLst/>
            <a:cxnLst/>
            <a:rect r="r" b="b" t="t" l="l"/>
            <a:pathLst>
              <a:path h="7875811" w="7273934">
                <a:moveTo>
                  <a:pt x="0" y="7875810"/>
                </a:moveTo>
                <a:lnTo>
                  <a:pt x="7273934" y="7875810"/>
                </a:lnTo>
                <a:lnTo>
                  <a:pt x="7273934" y="0"/>
                </a:lnTo>
                <a:lnTo>
                  <a:pt x="0" y="0"/>
                </a:lnTo>
                <a:lnTo>
                  <a:pt x="0" y="78758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0468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059750" y="2774741"/>
            <a:ext cx="14168499" cy="6429668"/>
            <a:chOff x="0" y="0"/>
            <a:chExt cx="1506239" cy="6835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06239" cy="683532"/>
            </a:xfrm>
            <a:custGeom>
              <a:avLst/>
              <a:gdLst/>
              <a:ahLst/>
              <a:cxnLst/>
              <a:rect r="r" b="b" t="t" l="l"/>
              <a:pathLst>
                <a:path h="683532" w="1506239">
                  <a:moveTo>
                    <a:pt x="12568" y="0"/>
                  </a:moveTo>
                  <a:lnTo>
                    <a:pt x="1493671" y="0"/>
                  </a:lnTo>
                  <a:cubicBezTo>
                    <a:pt x="1497004" y="0"/>
                    <a:pt x="1500201" y="1324"/>
                    <a:pt x="1502558" y="3681"/>
                  </a:cubicBezTo>
                  <a:cubicBezTo>
                    <a:pt x="1504915" y="6038"/>
                    <a:pt x="1506239" y="9234"/>
                    <a:pt x="1506239" y="12568"/>
                  </a:cubicBezTo>
                  <a:lnTo>
                    <a:pt x="1506239" y="670964"/>
                  </a:lnTo>
                  <a:cubicBezTo>
                    <a:pt x="1506239" y="677905"/>
                    <a:pt x="1500612" y="683532"/>
                    <a:pt x="1493671" y="683532"/>
                  </a:cubicBezTo>
                  <a:lnTo>
                    <a:pt x="12568" y="683532"/>
                  </a:lnTo>
                  <a:cubicBezTo>
                    <a:pt x="5627" y="683532"/>
                    <a:pt x="0" y="677905"/>
                    <a:pt x="0" y="670964"/>
                  </a:cubicBezTo>
                  <a:lnTo>
                    <a:pt x="0" y="12568"/>
                  </a:lnTo>
                  <a:cubicBezTo>
                    <a:pt x="0" y="5627"/>
                    <a:pt x="5627" y="0"/>
                    <a:pt x="12568" y="0"/>
                  </a:cubicBezTo>
                  <a:close/>
                </a:path>
              </a:pathLst>
            </a:custGeom>
            <a:blipFill>
              <a:blip r:embed="rId6"/>
              <a:stretch>
                <a:fillRect l="-988" t="0" r="-988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1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3927556" y="5143500"/>
            <a:ext cx="24228392" cy="8121818"/>
          </a:xfrm>
          <a:custGeom>
            <a:avLst/>
            <a:gdLst/>
            <a:ahLst/>
            <a:cxnLst/>
            <a:rect r="r" b="b" t="t" l="l"/>
            <a:pathLst>
              <a:path h="8121818" w="24228392">
                <a:moveTo>
                  <a:pt x="0" y="0"/>
                </a:moveTo>
                <a:lnTo>
                  <a:pt x="24228392" y="0"/>
                </a:lnTo>
                <a:lnTo>
                  <a:pt x="24228392" y="8121818"/>
                </a:lnTo>
                <a:lnTo>
                  <a:pt x="0" y="8121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6918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67244" y="1246050"/>
            <a:ext cx="8582443" cy="223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509FCB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Confusion Matrix </a:t>
            </a:r>
          </a:p>
          <a:p>
            <a:pPr algn="l">
              <a:lnSpc>
                <a:spcPts val="89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101790" y="1246050"/>
            <a:ext cx="2832640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D9EAF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Test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11359404" y="-3803353"/>
            <a:ext cx="7273934" cy="7875811"/>
          </a:xfrm>
          <a:custGeom>
            <a:avLst/>
            <a:gdLst/>
            <a:ahLst/>
            <a:cxnLst/>
            <a:rect r="r" b="b" t="t" l="l"/>
            <a:pathLst>
              <a:path h="7875811" w="7273934">
                <a:moveTo>
                  <a:pt x="0" y="0"/>
                </a:moveTo>
                <a:lnTo>
                  <a:pt x="7273934" y="0"/>
                </a:lnTo>
                <a:lnTo>
                  <a:pt x="7273934" y="7875810"/>
                </a:lnTo>
                <a:lnTo>
                  <a:pt x="0" y="7875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0468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5400000">
            <a:off x="-258322" y="-3803353"/>
            <a:ext cx="7273934" cy="7875811"/>
          </a:xfrm>
          <a:custGeom>
            <a:avLst/>
            <a:gdLst/>
            <a:ahLst/>
            <a:cxnLst/>
            <a:rect r="r" b="b" t="t" l="l"/>
            <a:pathLst>
              <a:path h="7875811" w="7273934">
                <a:moveTo>
                  <a:pt x="0" y="7875810"/>
                </a:moveTo>
                <a:lnTo>
                  <a:pt x="7273934" y="7875810"/>
                </a:lnTo>
                <a:lnTo>
                  <a:pt x="7273934" y="0"/>
                </a:lnTo>
                <a:lnTo>
                  <a:pt x="0" y="0"/>
                </a:lnTo>
                <a:lnTo>
                  <a:pt x="0" y="78758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0468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81670" y="2944956"/>
            <a:ext cx="14924660" cy="6259453"/>
            <a:chOff x="0" y="0"/>
            <a:chExt cx="1506239" cy="63172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06239" cy="631722"/>
            </a:xfrm>
            <a:custGeom>
              <a:avLst/>
              <a:gdLst/>
              <a:ahLst/>
              <a:cxnLst/>
              <a:rect r="r" b="b" t="t" l="l"/>
              <a:pathLst>
                <a:path h="631722" w="1506239">
                  <a:moveTo>
                    <a:pt x="11931" y="0"/>
                  </a:moveTo>
                  <a:lnTo>
                    <a:pt x="1494308" y="0"/>
                  </a:lnTo>
                  <a:cubicBezTo>
                    <a:pt x="1497472" y="0"/>
                    <a:pt x="1500507" y="1257"/>
                    <a:pt x="1502744" y="3494"/>
                  </a:cubicBezTo>
                  <a:cubicBezTo>
                    <a:pt x="1504982" y="5732"/>
                    <a:pt x="1506239" y="8767"/>
                    <a:pt x="1506239" y="11931"/>
                  </a:cubicBezTo>
                  <a:lnTo>
                    <a:pt x="1506239" y="619791"/>
                  </a:lnTo>
                  <a:cubicBezTo>
                    <a:pt x="1506239" y="622955"/>
                    <a:pt x="1504982" y="625990"/>
                    <a:pt x="1502744" y="628227"/>
                  </a:cubicBezTo>
                  <a:cubicBezTo>
                    <a:pt x="1500507" y="630465"/>
                    <a:pt x="1497472" y="631722"/>
                    <a:pt x="1494308" y="631722"/>
                  </a:cubicBezTo>
                  <a:lnTo>
                    <a:pt x="11931" y="631722"/>
                  </a:lnTo>
                  <a:cubicBezTo>
                    <a:pt x="5342" y="631722"/>
                    <a:pt x="0" y="626380"/>
                    <a:pt x="0" y="619791"/>
                  </a:cubicBezTo>
                  <a:lnTo>
                    <a:pt x="0" y="11931"/>
                  </a:lnTo>
                  <a:cubicBezTo>
                    <a:pt x="0" y="5342"/>
                    <a:pt x="5342" y="0"/>
                    <a:pt x="11931" y="0"/>
                  </a:cubicBezTo>
                  <a:close/>
                </a:path>
              </a:pathLst>
            </a:custGeom>
            <a:blipFill>
              <a:blip r:embed="rId6"/>
              <a:stretch>
                <a:fillRect l="-227" t="0" r="-227" b="0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1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3757106" y="3800092"/>
            <a:ext cx="24228392" cy="8121818"/>
          </a:xfrm>
          <a:custGeom>
            <a:avLst/>
            <a:gdLst/>
            <a:ahLst/>
            <a:cxnLst/>
            <a:rect r="r" b="b" t="t" l="l"/>
            <a:pathLst>
              <a:path h="8121818" w="24228392">
                <a:moveTo>
                  <a:pt x="0" y="0"/>
                </a:moveTo>
                <a:lnTo>
                  <a:pt x="24228392" y="0"/>
                </a:lnTo>
                <a:lnTo>
                  <a:pt x="24228392" y="8121818"/>
                </a:lnTo>
                <a:lnTo>
                  <a:pt x="0" y="8121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6918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787945"/>
            <a:ext cx="16230600" cy="6714509"/>
            <a:chOff x="0" y="0"/>
            <a:chExt cx="4274726" cy="17684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1768430"/>
            </a:xfrm>
            <a:custGeom>
              <a:avLst/>
              <a:gdLst/>
              <a:ahLst/>
              <a:cxnLst/>
              <a:rect r="r" b="b" t="t" l="l"/>
              <a:pathLst>
                <a:path h="176843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744104"/>
                  </a:lnTo>
                  <a:cubicBezTo>
                    <a:pt x="4274726" y="1750556"/>
                    <a:pt x="4272163" y="1756743"/>
                    <a:pt x="4267601" y="1761305"/>
                  </a:cubicBezTo>
                  <a:cubicBezTo>
                    <a:pt x="4263039" y="1765867"/>
                    <a:pt x="4256851" y="1768430"/>
                    <a:pt x="4250399" y="1768430"/>
                  </a:cubicBezTo>
                  <a:lnTo>
                    <a:pt x="24327" y="1768430"/>
                  </a:lnTo>
                  <a:cubicBezTo>
                    <a:pt x="10891" y="1768430"/>
                    <a:pt x="0" y="1757539"/>
                    <a:pt x="0" y="1744104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0B3C5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18065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864722" y="-3091596"/>
            <a:ext cx="5352128" cy="5091211"/>
          </a:xfrm>
          <a:custGeom>
            <a:avLst/>
            <a:gdLst/>
            <a:ahLst/>
            <a:cxnLst/>
            <a:rect r="r" b="b" t="t" l="l"/>
            <a:pathLst>
              <a:path h="5091211" w="5352128">
                <a:moveTo>
                  <a:pt x="0" y="0"/>
                </a:moveTo>
                <a:lnTo>
                  <a:pt x="5352128" y="0"/>
                </a:lnTo>
                <a:lnTo>
                  <a:pt x="5352128" y="5091211"/>
                </a:lnTo>
                <a:lnTo>
                  <a:pt x="0" y="50912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933033" y="-3091596"/>
            <a:ext cx="5352128" cy="5091211"/>
          </a:xfrm>
          <a:custGeom>
            <a:avLst/>
            <a:gdLst/>
            <a:ahLst/>
            <a:cxnLst/>
            <a:rect r="r" b="b" t="t" l="l"/>
            <a:pathLst>
              <a:path h="5091211" w="5352128">
                <a:moveTo>
                  <a:pt x="0" y="0"/>
                </a:moveTo>
                <a:lnTo>
                  <a:pt x="5352128" y="0"/>
                </a:lnTo>
                <a:lnTo>
                  <a:pt x="5352128" y="5091211"/>
                </a:lnTo>
                <a:lnTo>
                  <a:pt x="0" y="50912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75700" y="3981067"/>
            <a:ext cx="921777" cy="92177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699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41572" y="3981067"/>
            <a:ext cx="921777" cy="92177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699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829248" y="3981067"/>
            <a:ext cx="921777" cy="92177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699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061421" y="895350"/>
            <a:ext cx="5194755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509FCB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and Next Steps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275203" y="895350"/>
            <a:ext cx="3834032" cy="223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D9EAF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Conclusion </a:t>
            </a:r>
          </a:p>
          <a:p>
            <a:pPr algn="l">
              <a:lnSpc>
                <a:spcPts val="895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2658751" y="4061469"/>
            <a:ext cx="4113373" cy="1021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B6E4FD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PROVEN TECHNOLOGY</a:t>
            </a:r>
          </a:p>
          <a:p>
            <a:pPr algn="l">
              <a:lnSpc>
                <a:spcPts val="406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8048314" y="4061468"/>
            <a:ext cx="3780934" cy="1021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B6E4FD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SCALABLE SOLUTION</a:t>
            </a:r>
          </a:p>
          <a:p>
            <a:pPr algn="l">
              <a:lnSpc>
                <a:spcPts val="405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2968727" y="4100204"/>
            <a:ext cx="4132890" cy="1021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B6E4FD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ONGOING DEVELOPMENT</a:t>
            </a:r>
          </a:p>
          <a:p>
            <a:pPr algn="l">
              <a:lnSpc>
                <a:spcPts val="406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414426" y="4064131"/>
            <a:ext cx="12443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B6E4F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480299" y="4064131"/>
            <a:ext cx="12443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B6E4F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667974" y="4064131"/>
            <a:ext cx="12443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B6E4F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821167" y="5290195"/>
            <a:ext cx="4281294" cy="3181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6"/>
              </a:lnSpc>
            </a:pPr>
            <a:r>
              <a:rPr lang="en-US" sz="299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image classification algorithm has been validated on the dataset, demonstrating high accuracy.</a:t>
            </a:r>
          </a:p>
          <a:p>
            <a:pPr algn="l">
              <a:lnSpc>
                <a:spcPts val="4186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7971290" y="5280670"/>
            <a:ext cx="4294815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system can be easily integrated with existing dashboard camera infrastructure.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3134935" y="5280670"/>
            <a:ext cx="3966682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Further research and testing will continue to refine the algorithm and expand its capabilities.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1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3927556" y="5143500"/>
            <a:ext cx="24228392" cy="8121818"/>
          </a:xfrm>
          <a:custGeom>
            <a:avLst/>
            <a:gdLst/>
            <a:ahLst/>
            <a:cxnLst/>
            <a:rect r="r" b="b" t="t" l="l"/>
            <a:pathLst>
              <a:path h="8121818" w="24228392">
                <a:moveTo>
                  <a:pt x="0" y="0"/>
                </a:moveTo>
                <a:lnTo>
                  <a:pt x="24228392" y="0"/>
                </a:lnTo>
                <a:lnTo>
                  <a:pt x="24228392" y="8121818"/>
                </a:lnTo>
                <a:lnTo>
                  <a:pt x="0" y="8121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6918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3949" y="-5270406"/>
            <a:ext cx="10696161" cy="10174724"/>
          </a:xfrm>
          <a:custGeom>
            <a:avLst/>
            <a:gdLst/>
            <a:ahLst/>
            <a:cxnLst/>
            <a:rect r="r" b="b" t="t" l="l"/>
            <a:pathLst>
              <a:path h="10174724" w="10696161">
                <a:moveTo>
                  <a:pt x="0" y="0"/>
                </a:moveTo>
                <a:lnTo>
                  <a:pt x="10696161" y="0"/>
                </a:lnTo>
                <a:lnTo>
                  <a:pt x="10696161" y="10174724"/>
                </a:lnTo>
                <a:lnTo>
                  <a:pt x="0" y="10174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352530"/>
            <a:ext cx="4084047" cy="1776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19"/>
              </a:lnSpc>
            </a:pPr>
            <a:r>
              <a:rPr lang="en-US" sz="10299" b="true">
                <a:solidFill>
                  <a:srgbClr val="D9EAF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Thank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668462"/>
            <a:ext cx="4084047" cy="1776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19"/>
              </a:lnSpc>
            </a:pPr>
            <a:r>
              <a:rPr lang="en-US" sz="10299" b="true">
                <a:solidFill>
                  <a:srgbClr val="509FCB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You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180596"/>
            <a:ext cx="6694402" cy="74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8363" indent="-464181" lvl="1">
              <a:lnSpc>
                <a:spcPts val="6019"/>
              </a:lnSpc>
              <a:buFont typeface="Arial"/>
              <a:buChar char="•"/>
            </a:pPr>
            <a:r>
              <a:rPr lang="en-US" b="true" sz="4299" i="true" u="sng">
                <a:solidFill>
                  <a:srgbClr val="FFFFFF"/>
                </a:solidFill>
                <a:latin typeface="Roboto Condensed Bold Italics"/>
                <a:ea typeface="Roboto Condensed Bold Italics"/>
                <a:cs typeface="Roboto Condensed Bold Italics"/>
                <a:sym typeface="Roboto Condensed Bold Italics"/>
                <a:hlinkClick r:id="rId6" tooltip="https://github.com/MGM-7/Depi---Final-Project"/>
              </a:rPr>
              <a:t>GITHUB REPOSITORY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1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094373">
            <a:off x="-2002877" y="4965986"/>
            <a:ext cx="7273934" cy="7875811"/>
          </a:xfrm>
          <a:custGeom>
            <a:avLst/>
            <a:gdLst/>
            <a:ahLst/>
            <a:cxnLst/>
            <a:rect r="r" b="b" t="t" l="l"/>
            <a:pathLst>
              <a:path h="7875811" w="7273934">
                <a:moveTo>
                  <a:pt x="0" y="0"/>
                </a:moveTo>
                <a:lnTo>
                  <a:pt x="7273934" y="0"/>
                </a:lnTo>
                <a:lnTo>
                  <a:pt x="7273934" y="7875810"/>
                </a:lnTo>
                <a:lnTo>
                  <a:pt x="0" y="7875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0468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1703648" y="-3854408"/>
            <a:ext cx="7273934" cy="7875811"/>
          </a:xfrm>
          <a:custGeom>
            <a:avLst/>
            <a:gdLst/>
            <a:ahLst/>
            <a:cxnLst/>
            <a:rect r="r" b="b" t="t" l="l"/>
            <a:pathLst>
              <a:path h="7875811" w="7273934">
                <a:moveTo>
                  <a:pt x="0" y="0"/>
                </a:moveTo>
                <a:lnTo>
                  <a:pt x="7273934" y="0"/>
                </a:lnTo>
                <a:lnTo>
                  <a:pt x="7273934" y="7875810"/>
                </a:lnTo>
                <a:lnTo>
                  <a:pt x="0" y="7875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0468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2223" y="1445384"/>
            <a:ext cx="4662175" cy="1864870"/>
          </a:xfrm>
          <a:custGeom>
            <a:avLst/>
            <a:gdLst/>
            <a:ahLst/>
            <a:cxnLst/>
            <a:rect r="r" b="b" t="t" l="l"/>
            <a:pathLst>
              <a:path h="1864870" w="4662175">
                <a:moveTo>
                  <a:pt x="0" y="0"/>
                </a:moveTo>
                <a:lnTo>
                  <a:pt x="4662175" y="0"/>
                </a:lnTo>
                <a:lnTo>
                  <a:pt x="4662175" y="1864870"/>
                </a:lnTo>
                <a:lnTo>
                  <a:pt x="0" y="1864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69885" y="5098729"/>
            <a:ext cx="4670730" cy="4659053"/>
          </a:xfrm>
          <a:custGeom>
            <a:avLst/>
            <a:gdLst/>
            <a:ahLst/>
            <a:cxnLst/>
            <a:rect r="r" b="b" t="t" l="l"/>
            <a:pathLst>
              <a:path h="4659053" w="4670730">
                <a:moveTo>
                  <a:pt x="0" y="0"/>
                </a:moveTo>
                <a:lnTo>
                  <a:pt x="4670730" y="0"/>
                </a:lnTo>
                <a:lnTo>
                  <a:pt x="4670730" y="4659054"/>
                </a:lnTo>
                <a:lnTo>
                  <a:pt x="0" y="4659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44643" y="1642055"/>
            <a:ext cx="4377334" cy="847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b="true" sz="4899">
                <a:solidFill>
                  <a:srgbClr val="2B699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Team Members: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556015" y="3233859"/>
            <a:ext cx="4662175" cy="1864870"/>
          </a:xfrm>
          <a:custGeom>
            <a:avLst/>
            <a:gdLst/>
            <a:ahLst/>
            <a:cxnLst/>
            <a:rect r="r" b="b" t="t" l="l"/>
            <a:pathLst>
              <a:path h="1864870" w="4662175">
                <a:moveTo>
                  <a:pt x="0" y="0"/>
                </a:moveTo>
                <a:lnTo>
                  <a:pt x="4662175" y="0"/>
                </a:lnTo>
                <a:lnTo>
                  <a:pt x="4662175" y="1864870"/>
                </a:lnTo>
                <a:lnTo>
                  <a:pt x="0" y="1864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78256" y="3446058"/>
            <a:ext cx="4659310" cy="76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b="true" sz="4400">
                <a:solidFill>
                  <a:srgbClr val="2B699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Mostafa Gamal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556015" y="4791623"/>
            <a:ext cx="4662175" cy="1864870"/>
          </a:xfrm>
          <a:custGeom>
            <a:avLst/>
            <a:gdLst/>
            <a:ahLst/>
            <a:cxnLst/>
            <a:rect r="r" b="b" t="t" l="l"/>
            <a:pathLst>
              <a:path h="1864870" w="4662175">
                <a:moveTo>
                  <a:pt x="0" y="0"/>
                </a:moveTo>
                <a:lnTo>
                  <a:pt x="4662175" y="0"/>
                </a:lnTo>
                <a:lnTo>
                  <a:pt x="4662175" y="1864870"/>
                </a:lnTo>
                <a:lnTo>
                  <a:pt x="0" y="1864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556015" y="6393582"/>
            <a:ext cx="4662175" cy="1864870"/>
          </a:xfrm>
          <a:custGeom>
            <a:avLst/>
            <a:gdLst/>
            <a:ahLst/>
            <a:cxnLst/>
            <a:rect r="r" b="b" t="t" l="l"/>
            <a:pathLst>
              <a:path h="1864870" w="4662175">
                <a:moveTo>
                  <a:pt x="0" y="0"/>
                </a:moveTo>
                <a:lnTo>
                  <a:pt x="4662175" y="0"/>
                </a:lnTo>
                <a:lnTo>
                  <a:pt x="4662175" y="1864870"/>
                </a:lnTo>
                <a:lnTo>
                  <a:pt x="0" y="1864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617009" y="6608868"/>
            <a:ext cx="4620557" cy="74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b="true" sz="4299">
                <a:solidFill>
                  <a:srgbClr val="2B699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Hossam Mahmoud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80601" y="5048250"/>
            <a:ext cx="4013002" cy="76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b="true" sz="4400">
                <a:solidFill>
                  <a:srgbClr val="2B699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Tamer Ibrahim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122857" y="1445384"/>
            <a:ext cx="4662175" cy="1864870"/>
          </a:xfrm>
          <a:custGeom>
            <a:avLst/>
            <a:gdLst/>
            <a:ahLst/>
            <a:cxnLst/>
            <a:rect r="r" b="b" t="t" l="l"/>
            <a:pathLst>
              <a:path h="1864870" w="4662175">
                <a:moveTo>
                  <a:pt x="0" y="0"/>
                </a:moveTo>
                <a:lnTo>
                  <a:pt x="4662175" y="0"/>
                </a:lnTo>
                <a:lnTo>
                  <a:pt x="4662175" y="1864870"/>
                </a:lnTo>
                <a:lnTo>
                  <a:pt x="0" y="1864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65278" y="1642055"/>
            <a:ext cx="4377334" cy="847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b="true" sz="4899">
                <a:solidFill>
                  <a:srgbClr val="2B699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Supervised By: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0920479" y="3233859"/>
            <a:ext cx="4662175" cy="1864870"/>
          </a:xfrm>
          <a:custGeom>
            <a:avLst/>
            <a:gdLst/>
            <a:ahLst/>
            <a:cxnLst/>
            <a:rect r="r" b="b" t="t" l="l"/>
            <a:pathLst>
              <a:path h="1864870" w="4662175">
                <a:moveTo>
                  <a:pt x="0" y="0"/>
                </a:moveTo>
                <a:lnTo>
                  <a:pt x="4662175" y="0"/>
                </a:lnTo>
                <a:lnTo>
                  <a:pt x="4662175" y="1864870"/>
                </a:lnTo>
                <a:lnTo>
                  <a:pt x="0" y="1864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261970" y="3446058"/>
            <a:ext cx="4078645" cy="76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b="true" sz="4400">
                <a:solidFill>
                  <a:srgbClr val="2B699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Eng. Aya Hesham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1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57162" y="-4058662"/>
            <a:ext cx="10696161" cy="10174724"/>
          </a:xfrm>
          <a:custGeom>
            <a:avLst/>
            <a:gdLst/>
            <a:ahLst/>
            <a:cxnLst/>
            <a:rect r="r" b="b" t="t" l="l"/>
            <a:pathLst>
              <a:path h="10174724" w="10696161">
                <a:moveTo>
                  <a:pt x="0" y="0"/>
                </a:moveTo>
                <a:lnTo>
                  <a:pt x="10696161" y="0"/>
                </a:lnTo>
                <a:lnTo>
                  <a:pt x="10696161" y="10174724"/>
                </a:lnTo>
                <a:lnTo>
                  <a:pt x="0" y="10174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3927556" y="5143500"/>
            <a:ext cx="24228392" cy="8121818"/>
          </a:xfrm>
          <a:custGeom>
            <a:avLst/>
            <a:gdLst/>
            <a:ahLst/>
            <a:cxnLst/>
            <a:rect r="r" b="b" t="t" l="l"/>
            <a:pathLst>
              <a:path h="8121818" w="24228392">
                <a:moveTo>
                  <a:pt x="0" y="0"/>
                </a:moveTo>
                <a:lnTo>
                  <a:pt x="24228392" y="0"/>
                </a:lnTo>
                <a:lnTo>
                  <a:pt x="24228392" y="8121818"/>
                </a:lnTo>
                <a:lnTo>
                  <a:pt x="0" y="81218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6918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803574">
            <a:off x="-3009583" y="4548552"/>
            <a:ext cx="8106264" cy="8524787"/>
          </a:xfrm>
          <a:custGeom>
            <a:avLst/>
            <a:gdLst/>
            <a:ahLst/>
            <a:cxnLst/>
            <a:rect r="r" b="b" t="t" l="l"/>
            <a:pathLst>
              <a:path h="8524787" w="8106264">
                <a:moveTo>
                  <a:pt x="0" y="0"/>
                </a:moveTo>
                <a:lnTo>
                  <a:pt x="8106264" y="0"/>
                </a:lnTo>
                <a:lnTo>
                  <a:pt x="8106264" y="8524786"/>
                </a:lnTo>
                <a:lnTo>
                  <a:pt x="0" y="85247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4462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506033">
            <a:off x="14234868" y="4995907"/>
            <a:ext cx="8106264" cy="8524787"/>
          </a:xfrm>
          <a:custGeom>
            <a:avLst/>
            <a:gdLst/>
            <a:ahLst/>
            <a:cxnLst/>
            <a:rect r="r" b="b" t="t" l="l"/>
            <a:pathLst>
              <a:path h="8524787" w="8106264">
                <a:moveTo>
                  <a:pt x="0" y="0"/>
                </a:moveTo>
                <a:lnTo>
                  <a:pt x="8106264" y="0"/>
                </a:lnTo>
                <a:lnTo>
                  <a:pt x="8106264" y="8524786"/>
                </a:lnTo>
                <a:lnTo>
                  <a:pt x="0" y="85247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4462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54750" y="895350"/>
            <a:ext cx="3387915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D9EAF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Table Of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54750" y="2343231"/>
            <a:ext cx="521597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B6E4FD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01. 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54750" y="2947424"/>
            <a:ext cx="559028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B6E4FD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02. Project objective</a:t>
            </a:r>
            <a:r>
              <a:rPr lang="en-US" sz="3999">
                <a:solidFill>
                  <a:srgbClr val="B6E4F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54750" y="3550674"/>
            <a:ext cx="503114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B6E4FD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03. Overcome Problem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54750" y="4153924"/>
            <a:ext cx="43545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B6E4FD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04. About Dataset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54750" y="4790352"/>
            <a:ext cx="680474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B6E4FD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05. Sample of Dataset &amp; Class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52600" y="895350"/>
            <a:ext cx="3866595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509FCB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Content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0295" y="7243187"/>
            <a:ext cx="680474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B6E4FD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09. Conclusion</a:t>
            </a:r>
            <a:r>
              <a:rPr lang="en-US" sz="3999" b="true">
                <a:solidFill>
                  <a:srgbClr val="B6E4FD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40295" y="6039862"/>
            <a:ext cx="680474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B6E4FD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07. Evaluating Performance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54750" y="5436612"/>
            <a:ext cx="680474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B6E4FD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06. Project Timeline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54750" y="6690737"/>
            <a:ext cx="680474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B6E4FD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08. Testing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1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3927556" y="5143500"/>
            <a:ext cx="24228392" cy="8121818"/>
          </a:xfrm>
          <a:custGeom>
            <a:avLst/>
            <a:gdLst/>
            <a:ahLst/>
            <a:cxnLst/>
            <a:rect r="r" b="b" t="t" l="l"/>
            <a:pathLst>
              <a:path h="8121818" w="24228392">
                <a:moveTo>
                  <a:pt x="0" y="0"/>
                </a:moveTo>
                <a:lnTo>
                  <a:pt x="24228392" y="0"/>
                </a:lnTo>
                <a:lnTo>
                  <a:pt x="24228392" y="8121818"/>
                </a:lnTo>
                <a:lnTo>
                  <a:pt x="0" y="8121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6918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28700" y="1660659"/>
            <a:ext cx="6965682" cy="6965682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2B6993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84320" y="415956"/>
              <a:ext cx="5781360" cy="5518089"/>
            </a:xfrm>
            <a:custGeom>
              <a:avLst/>
              <a:gdLst/>
              <a:ahLst/>
              <a:cxnLst/>
              <a:rect r="r" b="b" t="t" l="l"/>
              <a:pathLst>
                <a:path h="5518089" w="5781360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4"/>
              <a:stretch>
                <a:fillRect l="-38492" t="0" r="-38492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8803574">
            <a:off x="-3229007" y="4942016"/>
            <a:ext cx="8106264" cy="8524787"/>
          </a:xfrm>
          <a:custGeom>
            <a:avLst/>
            <a:gdLst/>
            <a:ahLst/>
            <a:cxnLst/>
            <a:rect r="r" b="b" t="t" l="l"/>
            <a:pathLst>
              <a:path h="8524787" w="8106264">
                <a:moveTo>
                  <a:pt x="0" y="0"/>
                </a:moveTo>
                <a:lnTo>
                  <a:pt x="8106264" y="0"/>
                </a:lnTo>
                <a:lnTo>
                  <a:pt x="8106264" y="8524786"/>
                </a:lnTo>
                <a:lnTo>
                  <a:pt x="0" y="85247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462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639383">
            <a:off x="-2623104" y="-3403514"/>
            <a:ext cx="8106264" cy="6807027"/>
          </a:xfrm>
          <a:custGeom>
            <a:avLst/>
            <a:gdLst/>
            <a:ahLst/>
            <a:cxnLst/>
            <a:rect r="r" b="b" t="t" l="l"/>
            <a:pathLst>
              <a:path h="6807027" w="8106264">
                <a:moveTo>
                  <a:pt x="0" y="0"/>
                </a:moveTo>
                <a:lnTo>
                  <a:pt x="8106263" y="0"/>
                </a:lnTo>
                <a:lnTo>
                  <a:pt x="8106263" y="6807028"/>
                </a:lnTo>
                <a:lnTo>
                  <a:pt x="0" y="68070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8112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795563" y="1527309"/>
            <a:ext cx="6686110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D9EAF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Problem Statement: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95563" y="2795535"/>
            <a:ext cx="9028115" cy="594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We've all been there: a light turns green and the car in front of you doesn't budge. Or, a previously unremarkable vehicle suddenly slows and starts swerving from side-to-side.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When you pass the offending driver, what do you expect to see? You certainly aren't surprised when you spot a driver who is texting, seemingly enraptured by social media, or in a lively hand-held conversation on their phone.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According to the CDC motor vehicle safety division, </a:t>
            </a:r>
            <a:r>
              <a:rPr lang="en-US" sz="2799" u="sng">
                <a:solidFill>
                  <a:srgbClr val="B6E4FD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7" tooltip="http://www.cdc.gov/motorvehiclesafety/distracted_driving/"/>
              </a:rPr>
              <a:t>one in five car accidents</a:t>
            </a:r>
            <a:r>
              <a:rPr lang="en-US" sz="27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caused by a distracted driver. Sadly, this translates to 425,000 people injured and 3,000 people killed by distracted driving every year.</a:t>
            </a: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1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3927556" y="5143500"/>
            <a:ext cx="24228392" cy="8121818"/>
          </a:xfrm>
          <a:custGeom>
            <a:avLst/>
            <a:gdLst/>
            <a:ahLst/>
            <a:cxnLst/>
            <a:rect r="r" b="b" t="t" l="l"/>
            <a:pathLst>
              <a:path h="8121818" w="24228392">
                <a:moveTo>
                  <a:pt x="0" y="0"/>
                </a:moveTo>
                <a:lnTo>
                  <a:pt x="24228392" y="0"/>
                </a:lnTo>
                <a:lnTo>
                  <a:pt x="24228392" y="8121818"/>
                </a:lnTo>
                <a:lnTo>
                  <a:pt x="0" y="8121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6918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28700" y="1660659"/>
            <a:ext cx="6965682" cy="6965682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2B6993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84320" y="415956"/>
              <a:ext cx="5781360" cy="5518089"/>
            </a:xfrm>
            <a:custGeom>
              <a:avLst/>
              <a:gdLst/>
              <a:ahLst/>
              <a:cxnLst/>
              <a:rect r="r" b="b" t="t" l="l"/>
              <a:pathLst>
                <a:path h="5518089" w="5781360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4"/>
              <a:stretch>
                <a:fillRect l="-16623" t="0" r="-31853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8803574">
            <a:off x="-3229007" y="4942016"/>
            <a:ext cx="8106264" cy="8524787"/>
          </a:xfrm>
          <a:custGeom>
            <a:avLst/>
            <a:gdLst/>
            <a:ahLst/>
            <a:cxnLst/>
            <a:rect r="r" b="b" t="t" l="l"/>
            <a:pathLst>
              <a:path h="8524787" w="8106264">
                <a:moveTo>
                  <a:pt x="0" y="0"/>
                </a:moveTo>
                <a:lnTo>
                  <a:pt x="8106264" y="0"/>
                </a:lnTo>
                <a:lnTo>
                  <a:pt x="8106264" y="8524786"/>
                </a:lnTo>
                <a:lnTo>
                  <a:pt x="0" y="85247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462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639383">
            <a:off x="-2623104" y="-3403514"/>
            <a:ext cx="8106264" cy="6807027"/>
          </a:xfrm>
          <a:custGeom>
            <a:avLst/>
            <a:gdLst/>
            <a:ahLst/>
            <a:cxnLst/>
            <a:rect r="r" b="b" t="t" l="l"/>
            <a:pathLst>
              <a:path h="6807027" w="8106264">
                <a:moveTo>
                  <a:pt x="0" y="0"/>
                </a:moveTo>
                <a:lnTo>
                  <a:pt x="8106263" y="0"/>
                </a:lnTo>
                <a:lnTo>
                  <a:pt x="8106263" y="6807028"/>
                </a:lnTo>
                <a:lnTo>
                  <a:pt x="0" y="68070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8112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072928" y="1527309"/>
            <a:ext cx="5821475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509FCB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Project Objective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95563" y="1527309"/>
            <a:ext cx="2277365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D9EAF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About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95563" y="2791613"/>
            <a:ext cx="8463737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B6E4F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 FARM DISTRACTED DRIVER DETECTION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95563" y="3860490"/>
            <a:ext cx="9239719" cy="461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3"/>
              </a:lnSpc>
            </a:pPr>
            <a:r>
              <a:rPr lang="en-US" b="true" sz="2916" u="sng">
                <a:solidFill>
                  <a:srgbClr val="B6E4FD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  <a:hlinkClick r:id="rId7" tooltip="https://www.statefarm.com"/>
              </a:rPr>
              <a:t>State Farm</a:t>
            </a:r>
            <a:r>
              <a:rPr lang="en-US" sz="2916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hopes to improve these alarming statistics, and better insure their customers, by testing whether dashboard cameras can automatically detect drivers engaging in distracted behaviors. Given a dataset of 2D dashboard camera images, State Farm is challenging Kagglers to classify each driver's behavior. Are they driving attentively, wearing their seatbelt, or taking a selfie with their friends in the backseat, etc. This can then be used to automatically detect drivers engaging in distracted behaviors from dashboard cameras.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1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3927556" y="5143500"/>
            <a:ext cx="24228392" cy="8121818"/>
          </a:xfrm>
          <a:custGeom>
            <a:avLst/>
            <a:gdLst/>
            <a:ahLst/>
            <a:cxnLst/>
            <a:rect r="r" b="b" t="t" l="l"/>
            <a:pathLst>
              <a:path h="8121818" w="24228392">
                <a:moveTo>
                  <a:pt x="0" y="0"/>
                </a:moveTo>
                <a:lnTo>
                  <a:pt x="24228392" y="0"/>
                </a:lnTo>
                <a:lnTo>
                  <a:pt x="24228392" y="8121818"/>
                </a:lnTo>
                <a:lnTo>
                  <a:pt x="0" y="8121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6918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489900"/>
            <a:ext cx="16230600" cy="6714509"/>
            <a:chOff x="0" y="0"/>
            <a:chExt cx="4274726" cy="17684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1768430"/>
            </a:xfrm>
            <a:custGeom>
              <a:avLst/>
              <a:gdLst/>
              <a:ahLst/>
              <a:cxnLst/>
              <a:rect r="r" b="b" t="t" l="l"/>
              <a:pathLst>
                <a:path h="176843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744104"/>
                  </a:lnTo>
                  <a:cubicBezTo>
                    <a:pt x="4274726" y="1750556"/>
                    <a:pt x="4272163" y="1756743"/>
                    <a:pt x="4267601" y="1761305"/>
                  </a:cubicBezTo>
                  <a:cubicBezTo>
                    <a:pt x="4263039" y="1765867"/>
                    <a:pt x="4256851" y="1768430"/>
                    <a:pt x="4250399" y="1768430"/>
                  </a:cubicBezTo>
                  <a:lnTo>
                    <a:pt x="24327" y="1768430"/>
                  </a:lnTo>
                  <a:cubicBezTo>
                    <a:pt x="10891" y="1768430"/>
                    <a:pt x="0" y="1757539"/>
                    <a:pt x="0" y="1744104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0B3C5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18065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864722" y="-3091596"/>
            <a:ext cx="5352128" cy="5091211"/>
          </a:xfrm>
          <a:custGeom>
            <a:avLst/>
            <a:gdLst/>
            <a:ahLst/>
            <a:cxnLst/>
            <a:rect r="r" b="b" t="t" l="l"/>
            <a:pathLst>
              <a:path h="5091211" w="5352128">
                <a:moveTo>
                  <a:pt x="0" y="0"/>
                </a:moveTo>
                <a:lnTo>
                  <a:pt x="5352128" y="0"/>
                </a:lnTo>
                <a:lnTo>
                  <a:pt x="5352128" y="5091211"/>
                </a:lnTo>
                <a:lnTo>
                  <a:pt x="0" y="50912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933033" y="-3091596"/>
            <a:ext cx="5352128" cy="5091211"/>
          </a:xfrm>
          <a:custGeom>
            <a:avLst/>
            <a:gdLst/>
            <a:ahLst/>
            <a:cxnLst/>
            <a:rect r="r" b="b" t="t" l="l"/>
            <a:pathLst>
              <a:path h="5091211" w="5352128">
                <a:moveTo>
                  <a:pt x="0" y="0"/>
                </a:moveTo>
                <a:lnTo>
                  <a:pt x="5352128" y="0"/>
                </a:lnTo>
                <a:lnTo>
                  <a:pt x="5352128" y="5091211"/>
                </a:lnTo>
                <a:lnTo>
                  <a:pt x="0" y="50912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05250" y="5324475"/>
            <a:ext cx="921777" cy="92177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699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471123" y="5324475"/>
            <a:ext cx="921777" cy="92177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699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658798" y="5324475"/>
            <a:ext cx="921777" cy="92177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699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904660" y="895350"/>
            <a:ext cx="4683405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509FCB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 Problem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552183" y="895350"/>
            <a:ext cx="3557051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D9EAF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Overcome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11839" y="2684238"/>
            <a:ext cx="161474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B6E4FD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REDUCING ACCIDENTS CAUSED BY DISTRACTED DRIVING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88301" y="5404877"/>
            <a:ext cx="4113373" cy="1021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B6E4FD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REAL-TIME MONITORING</a:t>
            </a:r>
          </a:p>
          <a:p>
            <a:pPr algn="l">
              <a:lnSpc>
                <a:spcPts val="406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7877864" y="5404877"/>
            <a:ext cx="3780934" cy="1021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B6E4FD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INSTANT ALERTS</a:t>
            </a:r>
          </a:p>
          <a:p>
            <a:pPr algn="l">
              <a:lnSpc>
                <a:spcPts val="4059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2798277" y="5443613"/>
            <a:ext cx="4132890" cy="1021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B6E4FD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SEAMLESS INTEGRATION</a:t>
            </a:r>
          </a:p>
          <a:p>
            <a:pPr algn="l">
              <a:lnSpc>
                <a:spcPts val="406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243976" y="5407539"/>
            <a:ext cx="12443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B6E4F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309849" y="5407539"/>
            <a:ext cx="12443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B6E4F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497524" y="5407539"/>
            <a:ext cx="12443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B6E4F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11839" y="3505200"/>
            <a:ext cx="15585642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Urgent Need for Solutions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Innovative technology is required to detect and prevent distracted driving behaviors in real-time.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2650718" y="6633603"/>
            <a:ext cx="4281294" cy="2649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6"/>
              </a:lnSpc>
            </a:pPr>
            <a:r>
              <a:rPr lang="en-US" sz="299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algorithm will continuously analyze footage from dashboard cameras.</a:t>
            </a:r>
          </a:p>
          <a:p>
            <a:pPr algn="l">
              <a:lnSpc>
                <a:spcPts val="4186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7800841" y="6624078"/>
            <a:ext cx="4294815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system will immediately notify drivers and authorities of detected distracted behaviors.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2964485" y="6624078"/>
            <a:ext cx="4294815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solution will be designed to work seamlessly with existing dashboard camera systems.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1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27843" y="1359450"/>
            <a:ext cx="10031457" cy="6282200"/>
          </a:xfrm>
          <a:custGeom>
            <a:avLst/>
            <a:gdLst/>
            <a:ahLst/>
            <a:cxnLst/>
            <a:rect r="r" b="b" t="t" l="l"/>
            <a:pathLst>
              <a:path h="6282200" w="10031457">
                <a:moveTo>
                  <a:pt x="0" y="0"/>
                </a:moveTo>
                <a:lnTo>
                  <a:pt x="10031457" y="0"/>
                </a:lnTo>
                <a:lnTo>
                  <a:pt x="10031457" y="6282200"/>
                </a:lnTo>
                <a:lnTo>
                  <a:pt x="0" y="628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159913" y="-7244187"/>
            <a:ext cx="10696161" cy="10174724"/>
          </a:xfrm>
          <a:custGeom>
            <a:avLst/>
            <a:gdLst/>
            <a:ahLst/>
            <a:cxnLst/>
            <a:rect r="r" b="b" t="t" l="l"/>
            <a:pathLst>
              <a:path h="10174724" w="10696161">
                <a:moveTo>
                  <a:pt x="0" y="0"/>
                </a:moveTo>
                <a:lnTo>
                  <a:pt x="10696161" y="0"/>
                </a:lnTo>
                <a:lnTo>
                  <a:pt x="10696161" y="10174724"/>
                </a:lnTo>
                <a:lnTo>
                  <a:pt x="0" y="10174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4421624">
            <a:off x="13622333" y="5777762"/>
            <a:ext cx="7273934" cy="7875811"/>
          </a:xfrm>
          <a:custGeom>
            <a:avLst/>
            <a:gdLst/>
            <a:ahLst/>
            <a:cxnLst/>
            <a:rect r="r" b="b" t="t" l="l"/>
            <a:pathLst>
              <a:path h="7875811" w="7273934">
                <a:moveTo>
                  <a:pt x="0" y="7875810"/>
                </a:moveTo>
                <a:lnTo>
                  <a:pt x="7273934" y="7875810"/>
                </a:lnTo>
                <a:lnTo>
                  <a:pt x="7273934" y="0"/>
                </a:lnTo>
                <a:lnTo>
                  <a:pt x="0" y="0"/>
                </a:lnTo>
                <a:lnTo>
                  <a:pt x="0" y="787581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40468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251428" y="1359450"/>
            <a:ext cx="9984287" cy="5704186"/>
          </a:xfrm>
          <a:custGeom>
            <a:avLst/>
            <a:gdLst/>
            <a:ahLst/>
            <a:cxnLst/>
            <a:rect r="r" b="b" t="t" l="l"/>
            <a:pathLst>
              <a:path h="5704186" w="9984287">
                <a:moveTo>
                  <a:pt x="0" y="0"/>
                </a:moveTo>
                <a:lnTo>
                  <a:pt x="9984287" y="0"/>
                </a:lnTo>
                <a:lnTo>
                  <a:pt x="9984287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510" r="0" b="-251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65223" y="3297259"/>
            <a:ext cx="1586838" cy="1586838"/>
          </a:xfrm>
          <a:custGeom>
            <a:avLst/>
            <a:gdLst/>
            <a:ahLst/>
            <a:cxnLst/>
            <a:rect r="r" b="b" t="t" l="l"/>
            <a:pathLst>
              <a:path h="1586838" w="1586838">
                <a:moveTo>
                  <a:pt x="0" y="0"/>
                </a:moveTo>
                <a:lnTo>
                  <a:pt x="1586837" y="0"/>
                </a:lnTo>
                <a:lnTo>
                  <a:pt x="1586837" y="1586838"/>
                </a:lnTo>
                <a:lnTo>
                  <a:pt x="0" y="15868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00238" y="4086860"/>
            <a:ext cx="4947920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509FCB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Dataset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0238" y="3163909"/>
            <a:ext cx="3475590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D9EAF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About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0238" y="5486400"/>
            <a:ext cx="6527605" cy="434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provided data set has driver images, each taken in a car with a driver doing something in the car (texting, eating, talking on the phone, makeup, reaching behind, etc.). This dataset is obtained from </a:t>
            </a:r>
            <a:r>
              <a:rPr lang="en-US" b="true" sz="3099" u="sng">
                <a:solidFill>
                  <a:srgbClr val="B6E4FD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  <a:hlinkClick r:id="rId11" tooltip="https://www.kaggle.com/competitions/state-farm-distracted-driver-detection/overview"/>
              </a:rPr>
              <a:t>Kaggle</a:t>
            </a:r>
            <a:r>
              <a:rPr lang="en-US" sz="30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We have `7000` images in the dataset, We are split it in three sets Train, Vallidation and Test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1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59913" y="-7244187"/>
            <a:ext cx="10696161" cy="10174724"/>
          </a:xfrm>
          <a:custGeom>
            <a:avLst/>
            <a:gdLst/>
            <a:ahLst/>
            <a:cxnLst/>
            <a:rect r="r" b="b" t="t" l="l"/>
            <a:pathLst>
              <a:path h="10174724" w="10696161">
                <a:moveTo>
                  <a:pt x="0" y="0"/>
                </a:moveTo>
                <a:lnTo>
                  <a:pt x="10696161" y="0"/>
                </a:lnTo>
                <a:lnTo>
                  <a:pt x="10696161" y="10174724"/>
                </a:lnTo>
                <a:lnTo>
                  <a:pt x="0" y="10174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4421624">
            <a:off x="13622333" y="5777762"/>
            <a:ext cx="7273934" cy="7875811"/>
          </a:xfrm>
          <a:custGeom>
            <a:avLst/>
            <a:gdLst/>
            <a:ahLst/>
            <a:cxnLst/>
            <a:rect r="r" b="b" t="t" l="l"/>
            <a:pathLst>
              <a:path h="7875811" w="7273934">
                <a:moveTo>
                  <a:pt x="0" y="7875810"/>
                </a:moveTo>
                <a:lnTo>
                  <a:pt x="7273934" y="7875810"/>
                </a:lnTo>
                <a:lnTo>
                  <a:pt x="7273934" y="0"/>
                </a:lnTo>
                <a:lnTo>
                  <a:pt x="0" y="0"/>
                </a:lnTo>
                <a:lnTo>
                  <a:pt x="0" y="78758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0468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536248" y="2653893"/>
            <a:ext cx="10181519" cy="5348676"/>
            <a:chOff x="0" y="0"/>
            <a:chExt cx="1663672" cy="8739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3672" cy="873980"/>
            </a:xfrm>
            <a:custGeom>
              <a:avLst/>
              <a:gdLst/>
              <a:ahLst/>
              <a:cxnLst/>
              <a:rect r="r" b="b" t="t" l="l"/>
              <a:pathLst>
                <a:path h="873980" w="1663672">
                  <a:moveTo>
                    <a:pt x="38780" y="0"/>
                  </a:moveTo>
                  <a:lnTo>
                    <a:pt x="1624892" y="0"/>
                  </a:lnTo>
                  <a:cubicBezTo>
                    <a:pt x="1635178" y="0"/>
                    <a:pt x="1645041" y="4086"/>
                    <a:pt x="1652314" y="11358"/>
                  </a:cubicBezTo>
                  <a:cubicBezTo>
                    <a:pt x="1659586" y="18631"/>
                    <a:pt x="1663672" y="28495"/>
                    <a:pt x="1663672" y="38780"/>
                  </a:cubicBezTo>
                  <a:lnTo>
                    <a:pt x="1663672" y="835200"/>
                  </a:lnTo>
                  <a:cubicBezTo>
                    <a:pt x="1663672" y="845485"/>
                    <a:pt x="1659586" y="855349"/>
                    <a:pt x="1652314" y="862622"/>
                  </a:cubicBezTo>
                  <a:cubicBezTo>
                    <a:pt x="1645041" y="869894"/>
                    <a:pt x="1635178" y="873980"/>
                    <a:pt x="1624892" y="873980"/>
                  </a:cubicBezTo>
                  <a:lnTo>
                    <a:pt x="38780" y="873980"/>
                  </a:lnTo>
                  <a:cubicBezTo>
                    <a:pt x="28495" y="873980"/>
                    <a:pt x="18631" y="869894"/>
                    <a:pt x="11358" y="862622"/>
                  </a:cubicBezTo>
                  <a:cubicBezTo>
                    <a:pt x="4086" y="855349"/>
                    <a:pt x="0" y="845485"/>
                    <a:pt x="0" y="835200"/>
                  </a:cubicBezTo>
                  <a:lnTo>
                    <a:pt x="0" y="38780"/>
                  </a:lnTo>
                  <a:cubicBezTo>
                    <a:pt x="0" y="28495"/>
                    <a:pt x="4086" y="18631"/>
                    <a:pt x="11358" y="11358"/>
                  </a:cubicBezTo>
                  <a:cubicBezTo>
                    <a:pt x="18631" y="4086"/>
                    <a:pt x="28495" y="0"/>
                    <a:pt x="38780" y="0"/>
                  </a:cubicBezTo>
                  <a:close/>
                </a:path>
              </a:pathLst>
            </a:custGeom>
            <a:blipFill>
              <a:blip r:embed="rId6"/>
              <a:stretch>
                <a:fillRect l="-33386" t="0" r="-33386" b="0"/>
              </a:stretch>
            </a:blipFill>
            <a:ln w="57150" cap="rnd">
              <a:solidFill>
                <a:srgbClr val="4881A8"/>
              </a:solidFill>
              <a:prstDash val="solid"/>
              <a:round/>
            </a:ln>
          </p:spPr>
        </p:sp>
      </p:grpSp>
      <p:sp>
        <p:nvSpPr>
          <p:cNvPr name="TextBox 6" id="6"/>
          <p:cNvSpPr txBox="true"/>
          <p:nvPr/>
        </p:nvSpPr>
        <p:spPr>
          <a:xfrm rot="0">
            <a:off x="700238" y="4086860"/>
            <a:ext cx="4947920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509FCB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&amp; Class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0238" y="3163909"/>
            <a:ext cx="6160174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D9EAF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Sample of Dataset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1094" y="5271082"/>
            <a:ext cx="6527605" cy="5020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dataset covers 10 distinct driver behaviors:</a:t>
            </a: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c0: safe driving</a:t>
            </a: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c1: texting - right</a:t>
            </a: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c2: talking on the phone - right</a:t>
            </a: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c3: texting - left</a:t>
            </a: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c4: talking on the phone - left</a:t>
            </a: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c5: operating the radio - c6: drinking</a:t>
            </a: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c7: reaching behind</a:t>
            </a: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c8: hair and makeup </a:t>
            </a: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c9: talking to passenger</a:t>
            </a:r>
          </a:p>
          <a:p>
            <a:pPr algn="l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1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009644"/>
            <a:ext cx="7315200" cy="1133856"/>
          </a:xfrm>
          <a:custGeom>
            <a:avLst/>
            <a:gdLst/>
            <a:ahLst/>
            <a:cxnLst/>
            <a:rect r="r" b="b" t="t" l="l"/>
            <a:pathLst>
              <a:path h="1133856" w="7315200">
                <a:moveTo>
                  <a:pt x="0" y="0"/>
                </a:moveTo>
                <a:lnTo>
                  <a:pt x="7315200" y="0"/>
                </a:lnTo>
                <a:lnTo>
                  <a:pt x="7315200" y="1133856"/>
                </a:lnTo>
                <a:lnTo>
                  <a:pt x="0" y="11338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904660" y="1246050"/>
            <a:ext cx="3106745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509FCB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Timeline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76595" y="1246050"/>
            <a:ext cx="2832640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D9EAF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Project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5381625"/>
            <a:ext cx="2640975" cy="3822784"/>
            <a:chOff x="0" y="0"/>
            <a:chExt cx="695566" cy="10068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5565" cy="1006824"/>
            </a:xfrm>
            <a:custGeom>
              <a:avLst/>
              <a:gdLst/>
              <a:ahLst/>
              <a:cxnLst/>
              <a:rect r="r" b="b" t="t" l="l"/>
              <a:pathLst>
                <a:path h="1006824" w="695565">
                  <a:moveTo>
                    <a:pt x="149505" y="0"/>
                  </a:moveTo>
                  <a:lnTo>
                    <a:pt x="546061" y="0"/>
                  </a:lnTo>
                  <a:cubicBezTo>
                    <a:pt x="585712" y="0"/>
                    <a:pt x="623739" y="15751"/>
                    <a:pt x="651777" y="43789"/>
                  </a:cubicBezTo>
                  <a:cubicBezTo>
                    <a:pt x="679814" y="71826"/>
                    <a:pt x="695565" y="109854"/>
                    <a:pt x="695565" y="149505"/>
                  </a:cubicBezTo>
                  <a:lnTo>
                    <a:pt x="695565" y="857319"/>
                  </a:lnTo>
                  <a:cubicBezTo>
                    <a:pt x="695565" y="896970"/>
                    <a:pt x="679814" y="934997"/>
                    <a:pt x="651777" y="963035"/>
                  </a:cubicBezTo>
                  <a:cubicBezTo>
                    <a:pt x="623739" y="991072"/>
                    <a:pt x="585712" y="1006824"/>
                    <a:pt x="546061" y="1006824"/>
                  </a:cubicBezTo>
                  <a:lnTo>
                    <a:pt x="149505" y="1006824"/>
                  </a:lnTo>
                  <a:cubicBezTo>
                    <a:pt x="109854" y="1006824"/>
                    <a:pt x="71826" y="991072"/>
                    <a:pt x="43789" y="963035"/>
                  </a:cubicBezTo>
                  <a:cubicBezTo>
                    <a:pt x="15751" y="934997"/>
                    <a:pt x="0" y="896970"/>
                    <a:pt x="0" y="857319"/>
                  </a:cubicBezTo>
                  <a:lnTo>
                    <a:pt x="0" y="149505"/>
                  </a:lnTo>
                  <a:cubicBezTo>
                    <a:pt x="0" y="109854"/>
                    <a:pt x="15751" y="71826"/>
                    <a:pt x="43789" y="43789"/>
                  </a:cubicBezTo>
                  <a:cubicBezTo>
                    <a:pt x="71826" y="15751"/>
                    <a:pt x="109854" y="0"/>
                    <a:pt x="149505" y="0"/>
                  </a:cubicBezTo>
                  <a:close/>
                </a:path>
              </a:pathLst>
            </a:custGeom>
            <a:solidFill>
              <a:srgbClr val="0B3C5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95566" cy="10449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764642" y="5381625"/>
            <a:ext cx="2640975" cy="3822784"/>
            <a:chOff x="0" y="0"/>
            <a:chExt cx="695566" cy="10068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5565" cy="1006824"/>
            </a:xfrm>
            <a:custGeom>
              <a:avLst/>
              <a:gdLst/>
              <a:ahLst/>
              <a:cxnLst/>
              <a:rect r="r" b="b" t="t" l="l"/>
              <a:pathLst>
                <a:path h="1006824" w="695565">
                  <a:moveTo>
                    <a:pt x="149505" y="0"/>
                  </a:moveTo>
                  <a:lnTo>
                    <a:pt x="546061" y="0"/>
                  </a:lnTo>
                  <a:cubicBezTo>
                    <a:pt x="585712" y="0"/>
                    <a:pt x="623739" y="15751"/>
                    <a:pt x="651777" y="43789"/>
                  </a:cubicBezTo>
                  <a:cubicBezTo>
                    <a:pt x="679814" y="71826"/>
                    <a:pt x="695565" y="109854"/>
                    <a:pt x="695565" y="149505"/>
                  </a:cubicBezTo>
                  <a:lnTo>
                    <a:pt x="695565" y="857319"/>
                  </a:lnTo>
                  <a:cubicBezTo>
                    <a:pt x="695565" y="896970"/>
                    <a:pt x="679814" y="934997"/>
                    <a:pt x="651777" y="963035"/>
                  </a:cubicBezTo>
                  <a:cubicBezTo>
                    <a:pt x="623739" y="991072"/>
                    <a:pt x="585712" y="1006824"/>
                    <a:pt x="546061" y="1006824"/>
                  </a:cubicBezTo>
                  <a:lnTo>
                    <a:pt x="149505" y="1006824"/>
                  </a:lnTo>
                  <a:cubicBezTo>
                    <a:pt x="109854" y="1006824"/>
                    <a:pt x="71826" y="991072"/>
                    <a:pt x="43789" y="963035"/>
                  </a:cubicBezTo>
                  <a:cubicBezTo>
                    <a:pt x="15751" y="934997"/>
                    <a:pt x="0" y="896970"/>
                    <a:pt x="0" y="857319"/>
                  </a:cubicBezTo>
                  <a:lnTo>
                    <a:pt x="0" y="149505"/>
                  </a:lnTo>
                  <a:cubicBezTo>
                    <a:pt x="0" y="109854"/>
                    <a:pt x="15751" y="71826"/>
                    <a:pt x="43789" y="43789"/>
                  </a:cubicBezTo>
                  <a:cubicBezTo>
                    <a:pt x="71826" y="15751"/>
                    <a:pt x="109854" y="0"/>
                    <a:pt x="149505" y="0"/>
                  </a:cubicBezTo>
                  <a:close/>
                </a:path>
              </a:pathLst>
            </a:custGeom>
            <a:solidFill>
              <a:srgbClr val="0B3C5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95566" cy="10449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503025" y="5381625"/>
            <a:ext cx="2640975" cy="3822784"/>
            <a:chOff x="0" y="0"/>
            <a:chExt cx="695566" cy="100682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5565" cy="1006824"/>
            </a:xfrm>
            <a:custGeom>
              <a:avLst/>
              <a:gdLst/>
              <a:ahLst/>
              <a:cxnLst/>
              <a:rect r="r" b="b" t="t" l="l"/>
              <a:pathLst>
                <a:path h="1006824" w="695565">
                  <a:moveTo>
                    <a:pt x="149505" y="0"/>
                  </a:moveTo>
                  <a:lnTo>
                    <a:pt x="546061" y="0"/>
                  </a:lnTo>
                  <a:cubicBezTo>
                    <a:pt x="585712" y="0"/>
                    <a:pt x="623739" y="15751"/>
                    <a:pt x="651777" y="43789"/>
                  </a:cubicBezTo>
                  <a:cubicBezTo>
                    <a:pt x="679814" y="71826"/>
                    <a:pt x="695565" y="109854"/>
                    <a:pt x="695565" y="149505"/>
                  </a:cubicBezTo>
                  <a:lnTo>
                    <a:pt x="695565" y="857319"/>
                  </a:lnTo>
                  <a:cubicBezTo>
                    <a:pt x="695565" y="896970"/>
                    <a:pt x="679814" y="934997"/>
                    <a:pt x="651777" y="963035"/>
                  </a:cubicBezTo>
                  <a:cubicBezTo>
                    <a:pt x="623739" y="991072"/>
                    <a:pt x="585712" y="1006824"/>
                    <a:pt x="546061" y="1006824"/>
                  </a:cubicBezTo>
                  <a:lnTo>
                    <a:pt x="149505" y="1006824"/>
                  </a:lnTo>
                  <a:cubicBezTo>
                    <a:pt x="109854" y="1006824"/>
                    <a:pt x="71826" y="991072"/>
                    <a:pt x="43789" y="963035"/>
                  </a:cubicBezTo>
                  <a:cubicBezTo>
                    <a:pt x="15751" y="934997"/>
                    <a:pt x="0" y="896970"/>
                    <a:pt x="0" y="857319"/>
                  </a:cubicBezTo>
                  <a:lnTo>
                    <a:pt x="0" y="149505"/>
                  </a:lnTo>
                  <a:cubicBezTo>
                    <a:pt x="0" y="109854"/>
                    <a:pt x="15751" y="71826"/>
                    <a:pt x="43789" y="43789"/>
                  </a:cubicBezTo>
                  <a:cubicBezTo>
                    <a:pt x="71826" y="15751"/>
                    <a:pt x="109854" y="0"/>
                    <a:pt x="149505" y="0"/>
                  </a:cubicBezTo>
                  <a:close/>
                </a:path>
              </a:pathLst>
            </a:custGeom>
            <a:solidFill>
              <a:srgbClr val="0B3C5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95566" cy="10449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5400000">
            <a:off x="11359404" y="-3803353"/>
            <a:ext cx="7273934" cy="7875811"/>
          </a:xfrm>
          <a:custGeom>
            <a:avLst/>
            <a:gdLst/>
            <a:ahLst/>
            <a:cxnLst/>
            <a:rect r="r" b="b" t="t" l="l"/>
            <a:pathLst>
              <a:path h="7875811" w="7273934">
                <a:moveTo>
                  <a:pt x="0" y="0"/>
                </a:moveTo>
                <a:lnTo>
                  <a:pt x="7273934" y="0"/>
                </a:lnTo>
                <a:lnTo>
                  <a:pt x="7273934" y="7875810"/>
                </a:lnTo>
                <a:lnTo>
                  <a:pt x="0" y="7875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0468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-5400000">
            <a:off x="-258322" y="-3803353"/>
            <a:ext cx="7273934" cy="7875811"/>
          </a:xfrm>
          <a:custGeom>
            <a:avLst/>
            <a:gdLst/>
            <a:ahLst/>
            <a:cxnLst/>
            <a:rect r="r" b="b" t="t" l="l"/>
            <a:pathLst>
              <a:path h="7875811" w="7273934">
                <a:moveTo>
                  <a:pt x="0" y="7875810"/>
                </a:moveTo>
                <a:lnTo>
                  <a:pt x="7273934" y="7875810"/>
                </a:lnTo>
                <a:lnTo>
                  <a:pt x="7273934" y="0"/>
                </a:lnTo>
                <a:lnTo>
                  <a:pt x="0" y="0"/>
                </a:lnTo>
                <a:lnTo>
                  <a:pt x="0" y="78758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0468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9447229" y="4009644"/>
            <a:ext cx="8332376" cy="3318256"/>
            <a:chOff x="0" y="0"/>
            <a:chExt cx="1814974" cy="72278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14974" cy="722789"/>
            </a:xfrm>
            <a:custGeom>
              <a:avLst/>
              <a:gdLst/>
              <a:ahLst/>
              <a:cxnLst/>
              <a:rect r="r" b="b" t="t" l="l"/>
              <a:pathLst>
                <a:path h="722789" w="1814974">
                  <a:moveTo>
                    <a:pt x="50173" y="0"/>
                  </a:moveTo>
                  <a:lnTo>
                    <a:pt x="1764800" y="0"/>
                  </a:lnTo>
                  <a:cubicBezTo>
                    <a:pt x="1778107" y="0"/>
                    <a:pt x="1790869" y="5286"/>
                    <a:pt x="1800278" y="14695"/>
                  </a:cubicBezTo>
                  <a:cubicBezTo>
                    <a:pt x="1809687" y="24105"/>
                    <a:pt x="1814974" y="36867"/>
                    <a:pt x="1814974" y="50173"/>
                  </a:cubicBezTo>
                  <a:lnTo>
                    <a:pt x="1814974" y="672615"/>
                  </a:lnTo>
                  <a:cubicBezTo>
                    <a:pt x="1814974" y="700325"/>
                    <a:pt x="1792510" y="722789"/>
                    <a:pt x="1764800" y="722789"/>
                  </a:cubicBezTo>
                  <a:lnTo>
                    <a:pt x="50173" y="722789"/>
                  </a:lnTo>
                  <a:cubicBezTo>
                    <a:pt x="36867" y="722789"/>
                    <a:pt x="24105" y="717503"/>
                    <a:pt x="14695" y="708093"/>
                  </a:cubicBezTo>
                  <a:cubicBezTo>
                    <a:pt x="5286" y="698684"/>
                    <a:pt x="0" y="685922"/>
                    <a:pt x="0" y="672615"/>
                  </a:cubicBezTo>
                  <a:lnTo>
                    <a:pt x="0" y="50173"/>
                  </a:lnTo>
                  <a:cubicBezTo>
                    <a:pt x="0" y="36867"/>
                    <a:pt x="5286" y="24105"/>
                    <a:pt x="14695" y="14695"/>
                  </a:cubicBezTo>
                  <a:cubicBezTo>
                    <a:pt x="24105" y="5286"/>
                    <a:pt x="36867" y="0"/>
                    <a:pt x="50173" y="0"/>
                  </a:cubicBezTo>
                  <a:close/>
                </a:path>
              </a:pathLst>
            </a:custGeom>
            <a:blipFill>
              <a:blip r:embed="rId6"/>
              <a:stretch>
                <a:fillRect l="0" t="0" r="-2006" b="0"/>
              </a:stretch>
            </a:blipFill>
            <a:ln w="66675" cap="rnd">
              <a:solidFill>
                <a:srgbClr val="2B6993"/>
              </a:solidFill>
              <a:prstDash val="solid"/>
              <a:round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9447229" y="7834837"/>
            <a:ext cx="8332376" cy="1423463"/>
            <a:chOff x="0" y="0"/>
            <a:chExt cx="1200539" cy="20509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00539" cy="205094"/>
            </a:xfrm>
            <a:custGeom>
              <a:avLst/>
              <a:gdLst/>
              <a:ahLst/>
              <a:cxnLst/>
              <a:rect r="r" b="b" t="t" l="l"/>
              <a:pathLst>
                <a:path h="205094" w="1200539">
                  <a:moveTo>
                    <a:pt x="26016" y="0"/>
                  </a:moveTo>
                  <a:lnTo>
                    <a:pt x="1174523" y="0"/>
                  </a:lnTo>
                  <a:cubicBezTo>
                    <a:pt x="1181423" y="0"/>
                    <a:pt x="1188040" y="2741"/>
                    <a:pt x="1192919" y="7620"/>
                  </a:cubicBezTo>
                  <a:cubicBezTo>
                    <a:pt x="1197798" y="12499"/>
                    <a:pt x="1200539" y="19116"/>
                    <a:pt x="1200539" y="26016"/>
                  </a:cubicBezTo>
                  <a:lnTo>
                    <a:pt x="1200539" y="179078"/>
                  </a:lnTo>
                  <a:cubicBezTo>
                    <a:pt x="1200539" y="185978"/>
                    <a:pt x="1197798" y="192595"/>
                    <a:pt x="1192919" y="197474"/>
                  </a:cubicBezTo>
                  <a:cubicBezTo>
                    <a:pt x="1188040" y="202353"/>
                    <a:pt x="1181423" y="205094"/>
                    <a:pt x="1174523" y="205094"/>
                  </a:cubicBezTo>
                  <a:lnTo>
                    <a:pt x="26016" y="205094"/>
                  </a:lnTo>
                  <a:cubicBezTo>
                    <a:pt x="19116" y="205094"/>
                    <a:pt x="12499" y="202353"/>
                    <a:pt x="7620" y="197474"/>
                  </a:cubicBezTo>
                  <a:cubicBezTo>
                    <a:pt x="2741" y="192595"/>
                    <a:pt x="0" y="185978"/>
                    <a:pt x="0" y="179078"/>
                  </a:cubicBezTo>
                  <a:lnTo>
                    <a:pt x="0" y="26016"/>
                  </a:lnTo>
                  <a:cubicBezTo>
                    <a:pt x="0" y="19116"/>
                    <a:pt x="2741" y="12499"/>
                    <a:pt x="7620" y="7620"/>
                  </a:cubicBezTo>
                  <a:cubicBezTo>
                    <a:pt x="12499" y="2741"/>
                    <a:pt x="19116" y="0"/>
                    <a:pt x="26016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4366" r="0" b="0"/>
              </a:stretch>
            </a:blipFill>
            <a:ln w="66675" cap="rnd">
              <a:solidFill>
                <a:srgbClr val="2B6993"/>
              </a:solidFill>
              <a:prstDash val="solid"/>
              <a:round/>
            </a:ln>
          </p:spPr>
        </p:sp>
      </p:grpSp>
      <p:sp>
        <p:nvSpPr>
          <p:cNvPr name="TextBox 20" id="20"/>
          <p:cNvSpPr txBox="true"/>
          <p:nvPr/>
        </p:nvSpPr>
        <p:spPr>
          <a:xfrm rot="0">
            <a:off x="1078837" y="6951943"/>
            <a:ext cx="2533405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Normalize and augment the dataset to improve model performance.</a:t>
            </a:r>
          </a:p>
          <a:p>
            <a:pPr algn="ctr">
              <a:lnSpc>
                <a:spcPts val="280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082485" y="5791200"/>
            <a:ext cx="2533405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DATA PREPROCESSING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3818427" y="5791200"/>
            <a:ext cx="2533405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MODEL </a:t>
            </a:r>
          </a:p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TRAINING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6556810" y="5791200"/>
            <a:ext cx="2533405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MODEL EVALUATION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872212" y="6951943"/>
            <a:ext cx="2533405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pre-trained 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yolov8n-cls.pt model 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classification.</a:t>
            </a:r>
          </a:p>
          <a:p>
            <a:pPr algn="ctr">
              <a:lnSpc>
                <a:spcPts val="2800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6500868" y="6951943"/>
            <a:ext cx="2533405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Validate the model's accuracy on a held-out test set.</a:t>
            </a:r>
          </a:p>
          <a:p>
            <a:pPr algn="ctr"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DAGUGu8m77w</dc:identifier>
  <dcterms:modified xsi:type="dcterms:W3CDTF">2011-08-01T06:04:30Z</dcterms:modified>
  <cp:revision>1</cp:revision>
  <dc:title>Technology</dc:title>
</cp:coreProperties>
</file>