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media/image9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28.png" ContentType="image/png"/>
  <Override PartName="/ppt/media/image29.png" ContentType="image/png"/>
  <Override PartName="/ppt/media/image30.png" ContentType="image/png"/>
  <Override PartName="/ppt/media/image31.png" ContentType="image/png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9144000" cy="51435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9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40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0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81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2a399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8128800" y="0"/>
            <a:ext cx="1014120" cy="10141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 flipH="1">
            <a:off x="7112160" y="0"/>
            <a:ext cx="1014120" cy="101412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 flipH="1" rot="10800000">
            <a:off x="10156680" y="3044520"/>
            <a:ext cx="1014120" cy="101412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 rot="10800000">
            <a:off x="9142920" y="3044520"/>
            <a:ext cx="1014120" cy="101412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CustomShape 5"/>
          <p:cNvSpPr/>
          <p:nvPr/>
        </p:nvSpPr>
        <p:spPr>
          <a:xfrm rot="10800000">
            <a:off x="11173320" y="4059720"/>
            <a:ext cx="1014120" cy="101412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PlaceHolder 6"/>
          <p:cNvSpPr>
            <a:spLocks noGrp="1"/>
          </p:cNvSpPr>
          <p:nvPr>
            <p:ph type="title"/>
          </p:nvPr>
        </p:nvSpPr>
        <p:spPr>
          <a:xfrm>
            <a:off x="311760" y="401040"/>
            <a:ext cx="8519400" cy="624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body"/>
          </p:nvPr>
        </p:nvSpPr>
        <p:spPr>
          <a:xfrm>
            <a:off x="311760" y="1229760"/>
            <a:ext cx="8519400" cy="33379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8154720" y="3903840"/>
            <a:ext cx="988200" cy="986760"/>
          </a:xfrm>
          <a:prstGeom prst="rtTriangle">
            <a:avLst/>
          </a:prstGeom>
          <a:solidFill>
            <a:schemeClr val="accent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2"/>
          <p:cNvSpPr/>
          <p:nvPr/>
        </p:nvSpPr>
        <p:spPr>
          <a:xfrm flipH="1">
            <a:off x="6179760" y="3903840"/>
            <a:ext cx="988200" cy="986760"/>
          </a:xfrm>
          <a:prstGeom prst="rtTriangle">
            <a:avLst/>
          </a:prstGeom>
          <a:solidFill>
            <a:schemeClr val="accent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CustomShape 3"/>
          <p:cNvSpPr/>
          <p:nvPr/>
        </p:nvSpPr>
        <p:spPr>
          <a:xfrm>
            <a:off x="7170120" y="3903840"/>
            <a:ext cx="988200" cy="9867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CustomShape 4"/>
          <p:cNvSpPr/>
          <p:nvPr/>
        </p:nvSpPr>
        <p:spPr>
          <a:xfrm rot="10800000">
            <a:off x="11121480" y="6866280"/>
            <a:ext cx="988200" cy="98676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CustomShape 5"/>
          <p:cNvSpPr/>
          <p:nvPr/>
        </p:nvSpPr>
        <p:spPr>
          <a:xfrm>
            <a:off x="0" y="4891680"/>
            <a:ext cx="9142920" cy="25092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PlaceHolder 6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do título</a:t>
            </a:r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7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  <a:endParaRPr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Relationship Id="rId9" Type="http://schemas.openxmlformats.org/officeDocument/2006/relationships/image" Target="../media/image13.png"/><Relationship Id="rId10" Type="http://schemas.openxmlformats.org/officeDocument/2006/relationships/image" Target="../media/image14.png"/><Relationship Id="rId1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image" Target="../media/image28.png"/><Relationship Id="rId3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image" Target="../media/image31.png"/><Relationship Id="rId3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hyperlink" Target="https://www.facebook.com/smartsuiteforindiegame/" TargetMode="External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s://www.facebook.com/smartsuiteforindiegame/" TargetMode="External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hyperlink" Target="https://www.facebook.com/smartsuiteforindiegame/" TargetMode="External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Relationship Id="rId7" Type="http://schemas.openxmlformats.org/officeDocument/2006/relationships/image" Target="../media/image22.png"/><Relationship Id="rId8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8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597960" y="1775160"/>
            <a:ext cx="8220960" cy="83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Using smartSpriteFX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597960" y="2715840"/>
            <a:ext cx="8220960" cy="43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US" sz="2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Version Alpha 2.0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© 2016 - Atelier do Software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Developed by MGODOY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4" name="Shape 87" descr=""/>
          <p:cNvPicPr/>
          <p:nvPr/>
        </p:nvPicPr>
        <p:blipFill>
          <a:blip r:embed="rId1"/>
          <a:stretch/>
        </p:blipFill>
        <p:spPr>
          <a:xfrm>
            <a:off x="5029200" y="879120"/>
            <a:ext cx="4123440" cy="2229120"/>
          </a:xfrm>
          <a:prstGeom prst="rect">
            <a:avLst/>
          </a:prstGeom>
          <a:ln>
            <a:noFill/>
          </a:ln>
        </p:spPr>
      </p:pic>
      <p:pic>
        <p:nvPicPr>
          <p:cNvPr id="85" name="" descr=""/>
          <p:cNvPicPr/>
          <p:nvPr/>
        </p:nvPicPr>
        <p:blipFill>
          <a:blip r:embed="rId2"/>
          <a:stretch/>
        </p:blipFill>
        <p:spPr>
          <a:xfrm>
            <a:off x="3840480" y="1366200"/>
            <a:ext cx="5211720" cy="2931120"/>
          </a:xfrm>
          <a:prstGeom prst="rect">
            <a:avLst/>
          </a:prstGeom>
          <a:ln>
            <a:noFill/>
          </a:ln>
        </p:spPr>
      </p:pic>
      <p:pic>
        <p:nvPicPr>
          <p:cNvPr id="86" name="" descr=""/>
          <p:cNvPicPr/>
          <p:nvPr/>
        </p:nvPicPr>
        <p:blipFill>
          <a:blip r:embed="rId3"/>
          <a:stretch/>
        </p:blipFill>
        <p:spPr>
          <a:xfrm>
            <a:off x="4663440" y="1200240"/>
            <a:ext cx="7131960" cy="4011480"/>
          </a:xfrm>
          <a:prstGeom prst="rect">
            <a:avLst/>
          </a:prstGeom>
          <a:ln>
            <a:noFill/>
          </a:ln>
        </p:spPr>
      </p:pic>
      <p:pic>
        <p:nvPicPr>
          <p:cNvPr id="87" name="" descr=""/>
          <p:cNvPicPr/>
          <p:nvPr/>
        </p:nvPicPr>
        <p:blipFill>
          <a:blip r:embed="rId4"/>
          <a:stretch/>
        </p:blipFill>
        <p:spPr>
          <a:xfrm>
            <a:off x="731520" y="276480"/>
            <a:ext cx="675720" cy="637560"/>
          </a:xfrm>
          <a:prstGeom prst="rect">
            <a:avLst/>
          </a:prstGeom>
          <a:ln>
            <a:noFill/>
          </a:ln>
        </p:spPr>
      </p:pic>
      <p:pic>
        <p:nvPicPr>
          <p:cNvPr id="88" name="" descr=""/>
          <p:cNvPicPr/>
          <p:nvPr/>
        </p:nvPicPr>
        <p:blipFill>
          <a:blip r:embed="rId5"/>
          <a:stretch/>
        </p:blipFill>
        <p:spPr>
          <a:xfrm>
            <a:off x="731520" y="642240"/>
            <a:ext cx="675720" cy="637560"/>
          </a:xfrm>
          <a:prstGeom prst="rect">
            <a:avLst/>
          </a:prstGeom>
          <a:ln>
            <a:noFill/>
          </a:ln>
        </p:spPr>
      </p:pic>
      <p:pic>
        <p:nvPicPr>
          <p:cNvPr id="89" name="" descr=""/>
          <p:cNvPicPr/>
          <p:nvPr/>
        </p:nvPicPr>
        <p:blipFill>
          <a:blip r:embed="rId6"/>
          <a:stretch/>
        </p:blipFill>
        <p:spPr>
          <a:xfrm>
            <a:off x="1152720" y="642240"/>
            <a:ext cx="675720" cy="637560"/>
          </a:xfrm>
          <a:prstGeom prst="rect">
            <a:avLst/>
          </a:prstGeom>
          <a:ln>
            <a:noFill/>
          </a:ln>
        </p:spPr>
      </p:pic>
      <p:pic>
        <p:nvPicPr>
          <p:cNvPr id="90" name="" descr=""/>
          <p:cNvPicPr/>
          <p:nvPr/>
        </p:nvPicPr>
        <p:blipFill>
          <a:blip r:embed="rId7"/>
          <a:stretch/>
        </p:blipFill>
        <p:spPr>
          <a:xfrm>
            <a:off x="1152720" y="1008000"/>
            <a:ext cx="675720" cy="637560"/>
          </a:xfrm>
          <a:prstGeom prst="rect">
            <a:avLst/>
          </a:prstGeom>
          <a:ln>
            <a:noFill/>
          </a:ln>
        </p:spPr>
      </p:pic>
      <p:pic>
        <p:nvPicPr>
          <p:cNvPr id="91" name="" descr=""/>
          <p:cNvPicPr/>
          <p:nvPr/>
        </p:nvPicPr>
        <p:blipFill>
          <a:blip r:embed="rId8"/>
          <a:stretch/>
        </p:blipFill>
        <p:spPr>
          <a:xfrm>
            <a:off x="6090480" y="182880"/>
            <a:ext cx="675720" cy="637560"/>
          </a:xfrm>
          <a:prstGeom prst="rect">
            <a:avLst/>
          </a:prstGeom>
          <a:ln>
            <a:noFill/>
          </a:ln>
        </p:spPr>
      </p:pic>
      <p:pic>
        <p:nvPicPr>
          <p:cNvPr id="92" name="" descr=""/>
          <p:cNvPicPr/>
          <p:nvPr/>
        </p:nvPicPr>
        <p:blipFill>
          <a:blip r:embed="rId9"/>
          <a:stretch/>
        </p:blipFill>
        <p:spPr>
          <a:xfrm>
            <a:off x="6492240" y="182880"/>
            <a:ext cx="675720" cy="637560"/>
          </a:xfrm>
          <a:prstGeom prst="rect">
            <a:avLst/>
          </a:prstGeom>
          <a:ln>
            <a:noFill/>
          </a:ln>
        </p:spPr>
      </p:pic>
      <p:pic>
        <p:nvPicPr>
          <p:cNvPr id="93" name="" descr=""/>
          <p:cNvPicPr/>
          <p:nvPr/>
        </p:nvPicPr>
        <p:blipFill>
          <a:blip r:embed="rId10"/>
          <a:stretch/>
        </p:blipFill>
        <p:spPr>
          <a:xfrm>
            <a:off x="6492240" y="562320"/>
            <a:ext cx="675720" cy="637560"/>
          </a:xfrm>
          <a:prstGeom prst="rect">
            <a:avLst/>
          </a:prstGeom>
          <a:ln>
            <a:noFill/>
          </a:ln>
        </p:spPr>
      </p:pic>
    </p:spTree>
  </p:cSld>
  <p:transition spd="slow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311760" y="410040"/>
            <a:ext cx="8519400" cy="60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US" sz="3000" spc="-1" strike="noStrike">
                <a:solidFill>
                  <a:srgbClr val="2a3990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3) Indicate pieces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311760" y="1229760"/>
            <a:ext cx="4031640" cy="334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227520">
              <a:lnSpc>
                <a:spcPct val="100000"/>
              </a:lnSpc>
              <a:buClr>
                <a:srgbClr val="434343"/>
              </a:buClr>
              <a:buFont typeface="Roboto"/>
              <a:buAutoNum type="arabicParenR"/>
            </a:pPr>
            <a:r>
              <a:rPr lang="en-US" sz="16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We call the little square in top of draft screen of “hook”. Use hooks to mark the </a:t>
            </a:r>
            <a:r>
              <a:rPr b="1" lang="en-US" sz="16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pieces</a:t>
            </a:r>
            <a:r>
              <a:rPr lang="en-US" sz="16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. See the pieces like a </a:t>
            </a:r>
            <a:r>
              <a:rPr b="1" lang="en-US" sz="16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GameObject</a:t>
            </a:r>
            <a:r>
              <a:rPr lang="en-US" sz="16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 in </a:t>
            </a:r>
            <a:r>
              <a:rPr b="1" lang="en-US" sz="16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Unity</a:t>
            </a:r>
            <a:r>
              <a:rPr lang="en-US" sz="16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. Mark as many piece as the game object that you are planning to interact.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7520">
              <a:lnSpc>
                <a:spcPct val="100000"/>
              </a:lnSpc>
              <a:buClr>
                <a:srgbClr val="434343"/>
              </a:buClr>
              <a:buFont typeface="Roboto"/>
              <a:buAutoNum type="arabicParenR"/>
            </a:pPr>
            <a:r>
              <a:rPr lang="en-US" sz="16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The system to mark them is based on </a:t>
            </a:r>
            <a:r>
              <a:rPr b="1" lang="en-US" sz="16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hypotenuses</a:t>
            </a:r>
            <a:r>
              <a:rPr lang="en-US" sz="16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. You just need mark the opposite points.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7520">
              <a:lnSpc>
                <a:spcPct val="100000"/>
              </a:lnSpc>
              <a:buClr>
                <a:srgbClr val="434343"/>
              </a:buClr>
              <a:buFont typeface="Roboto"/>
              <a:buAutoNum type="arabicParenR"/>
            </a:pPr>
            <a:r>
              <a:rPr lang="en-US" sz="16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Do not forget to </a:t>
            </a:r>
            <a:r>
              <a:rPr b="1" lang="en-US" sz="16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Save Project</a:t>
            </a:r>
            <a:r>
              <a:rPr lang="en-US" sz="16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5" name="Shape 127" descr=""/>
          <p:cNvPicPr/>
          <p:nvPr/>
        </p:nvPicPr>
        <p:blipFill>
          <a:blip r:embed="rId1"/>
          <a:stretch/>
        </p:blipFill>
        <p:spPr>
          <a:xfrm>
            <a:off x="4279680" y="193680"/>
            <a:ext cx="1151280" cy="732240"/>
          </a:xfrm>
          <a:prstGeom prst="rect">
            <a:avLst/>
          </a:prstGeom>
          <a:ln>
            <a:noFill/>
          </a:ln>
        </p:spPr>
      </p:pic>
      <p:pic>
        <p:nvPicPr>
          <p:cNvPr id="126" name="Shape 128" descr=""/>
          <p:cNvPicPr/>
          <p:nvPr/>
        </p:nvPicPr>
        <p:blipFill>
          <a:blip r:embed="rId2"/>
          <a:stretch/>
        </p:blipFill>
        <p:spPr>
          <a:xfrm>
            <a:off x="4468320" y="1137960"/>
            <a:ext cx="4548960" cy="2856600"/>
          </a:xfrm>
          <a:prstGeom prst="rect">
            <a:avLst/>
          </a:prstGeom>
          <a:ln>
            <a:noFill/>
          </a:ln>
        </p:spPr>
      </p:pic>
    </p:spTree>
  </p:cSld>
  <p:transition spd="slow">
    <p:fade/>
  </p:transition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311760" y="410040"/>
            <a:ext cx="8519400" cy="60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US" sz="3000" spc="-1" strike="noStrike">
                <a:solidFill>
                  <a:srgbClr val="2a3990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4) Organize yourself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311760" y="1229760"/>
            <a:ext cx="3873960" cy="338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A good tip is give name to objects. Use </a:t>
            </a:r>
            <a:r>
              <a:rPr b="1"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Piece hierarchy</a:t>
            </a:r>
            <a:r>
              <a:rPr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 to provide them. Press </a:t>
            </a:r>
            <a:r>
              <a:rPr b="1"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F2</a:t>
            </a:r>
            <a:r>
              <a:rPr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 to change some name. 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If you regret for create some object you can undo this remove it. Discover the object, marke it and press </a:t>
            </a:r>
            <a:r>
              <a:rPr b="1"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DELETE</a:t>
            </a:r>
            <a:r>
              <a:rPr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 key.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9" name="Shape 135" descr=""/>
          <p:cNvPicPr/>
          <p:nvPr/>
        </p:nvPicPr>
        <p:blipFill>
          <a:blip r:embed="rId1"/>
          <a:stretch/>
        </p:blipFill>
        <p:spPr>
          <a:xfrm>
            <a:off x="4431960" y="592920"/>
            <a:ext cx="1742040" cy="1075320"/>
          </a:xfrm>
          <a:prstGeom prst="rect">
            <a:avLst/>
          </a:prstGeom>
          <a:ln>
            <a:noFill/>
          </a:ln>
        </p:spPr>
      </p:pic>
      <p:sp>
        <p:nvSpPr>
          <p:cNvPr id="130" name="CustomShape 3"/>
          <p:cNvSpPr/>
          <p:nvPr/>
        </p:nvSpPr>
        <p:spPr>
          <a:xfrm>
            <a:off x="5728680" y="2836080"/>
            <a:ext cx="2295000" cy="66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Remember: don’t forget to </a:t>
            </a: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Save Project</a:t>
            </a: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after any changes!!!!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slow">
    <p:fade/>
  </p:transition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311760" y="410040"/>
            <a:ext cx="8519400" cy="60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US" sz="3000" spc="-1" strike="noStrike">
                <a:solidFill>
                  <a:srgbClr val="2a3990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5) Save/Cut in Pieces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311760" y="1229760"/>
            <a:ext cx="8387280" cy="333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When like to export the pieces to use like GameObject in Unity, use </a:t>
            </a:r>
            <a:r>
              <a:rPr b="1"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Save/Cut in Pieces</a:t>
            </a:r>
            <a:r>
              <a:rPr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During the process, </a:t>
            </a:r>
            <a:r>
              <a:rPr b="1"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smartSpriteFX</a:t>
            </a:r>
            <a:r>
              <a:rPr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 can have some doubts about the decision about the background in pieces. So, stay in touch during this process, because I can ask you something.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slow">
    <p:fade/>
  </p:transition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311760" y="410040"/>
            <a:ext cx="8519400" cy="60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US" sz="3000" spc="-1" strike="noStrike">
                <a:solidFill>
                  <a:srgbClr val="2a3990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Pieces can be created inside of others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CustomShape 2"/>
          <p:cNvSpPr/>
          <p:nvPr/>
        </p:nvSpPr>
        <p:spPr>
          <a:xfrm>
            <a:off x="311760" y="1229760"/>
            <a:ext cx="3367800" cy="107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When this happens, </a:t>
            </a:r>
            <a:r>
              <a:rPr b="1"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smartSprite</a:t>
            </a:r>
            <a:r>
              <a:rPr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 will overcover the space without the pieces!!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5" name="Shape 149" descr=""/>
          <p:cNvPicPr/>
          <p:nvPr/>
        </p:nvPicPr>
        <p:blipFill>
          <a:blip r:embed="rId1"/>
          <a:stretch/>
        </p:blipFill>
        <p:spPr>
          <a:xfrm>
            <a:off x="311760" y="2352240"/>
            <a:ext cx="2590920" cy="2328480"/>
          </a:xfrm>
          <a:prstGeom prst="rect">
            <a:avLst/>
          </a:prstGeom>
          <a:ln>
            <a:noFill/>
          </a:ln>
        </p:spPr>
      </p:pic>
      <p:pic>
        <p:nvPicPr>
          <p:cNvPr id="136" name="Shape 150" descr=""/>
          <p:cNvPicPr/>
          <p:nvPr/>
        </p:nvPicPr>
        <p:blipFill>
          <a:blip r:embed="rId2"/>
          <a:stretch/>
        </p:blipFill>
        <p:spPr>
          <a:xfrm>
            <a:off x="5126760" y="869760"/>
            <a:ext cx="3505680" cy="3200040"/>
          </a:xfrm>
          <a:prstGeom prst="rect">
            <a:avLst/>
          </a:prstGeom>
          <a:ln>
            <a:noFill/>
          </a:ln>
        </p:spPr>
      </p:pic>
      <p:sp>
        <p:nvSpPr>
          <p:cNvPr id="137" name="CustomShape 3"/>
          <p:cNvSpPr/>
          <p:nvPr/>
        </p:nvSpPr>
        <p:spPr>
          <a:xfrm>
            <a:off x="3415680" y="2093400"/>
            <a:ext cx="1710000" cy="1450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CustomShape 4"/>
          <p:cNvSpPr/>
          <p:nvPr/>
        </p:nvSpPr>
        <p:spPr>
          <a:xfrm>
            <a:off x="5278680" y="4220640"/>
            <a:ext cx="3443040" cy="26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i="1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*Vision from Windows. The black colors means transparency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slow">
    <p:fade/>
  </p:transition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311760" y="410040"/>
            <a:ext cx="8519400" cy="60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US" sz="3000" spc="-1" strike="noStrike">
                <a:solidFill>
                  <a:srgbClr val="2a3990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Appendix: Future tools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CustomShape 2"/>
          <p:cNvSpPr/>
          <p:nvPr/>
        </p:nvSpPr>
        <p:spPr>
          <a:xfrm>
            <a:off x="311760" y="1229760"/>
            <a:ext cx="8519400" cy="333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227520">
              <a:lnSpc>
                <a:spcPct val="100000"/>
              </a:lnSpc>
              <a:buClr>
                <a:srgbClr val="434343"/>
              </a:buClr>
              <a:buFont typeface="Roboto"/>
              <a:buChar char="-"/>
            </a:pPr>
            <a:r>
              <a:rPr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We are preparing some animation futures based on pieces.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7520">
              <a:lnSpc>
                <a:spcPct val="100000"/>
              </a:lnSpc>
              <a:buClr>
                <a:srgbClr val="434343"/>
              </a:buClr>
              <a:buFont typeface="Roboto"/>
              <a:buChar char="-"/>
            </a:pPr>
            <a:r>
              <a:rPr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Support for developers. This animation futures will can be supported by thirth parties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Subscribe!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Know more in </a:t>
            </a:r>
            <a:r>
              <a:rPr lang="en-US" sz="18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  <a:hlinkClick r:id="rId1"/>
              </a:rPr>
              <a:t>https://www.facebook.com/smartsuiteforindiegame/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slow">
    <p:fade/>
  </p:transition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311760" y="410040"/>
            <a:ext cx="8519400" cy="60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US" sz="3000" spc="-1" strike="noStrike">
                <a:solidFill>
                  <a:srgbClr val="2a3990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What’s smartSpriteFX?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311760" y="1229760"/>
            <a:ext cx="8519400" cy="333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smartSpriteFX</a:t>
            </a:r>
            <a:r>
              <a:rPr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 is a component from open-source software suite </a:t>
            </a:r>
            <a:r>
              <a:rPr b="1"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smartSuite</a:t>
            </a:r>
            <a:r>
              <a:rPr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, that groups free simple solutions for developers of indie-games have their life easier, spending less time in activities that normally would take several hours or even require a bigger team.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Know more in </a:t>
            </a:r>
            <a:r>
              <a:rPr lang="en-US" sz="18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  <a:hlinkClick r:id="rId1"/>
              </a:rPr>
              <a:t>https://www.facebook.com/smartsuiteforindiegame/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slow">
    <p:fade/>
  </p:transition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311760" y="410040"/>
            <a:ext cx="8519400" cy="60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US" sz="3000" spc="-1" strike="noStrike">
                <a:solidFill>
                  <a:srgbClr val="2a3990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What´s waiting in this version?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311760" y="1229760"/>
            <a:ext cx="8519400" cy="333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That´s a </a:t>
            </a:r>
            <a:r>
              <a:rPr b="1"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Alpha version</a:t>
            </a:r>
            <a:r>
              <a:rPr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, that means which it isn’t a definitive version yet. You may find some bugs and several tools still aren’t available.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Stay in tune in </a:t>
            </a:r>
            <a:r>
              <a:rPr lang="en-US" sz="18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  <a:hlinkClick r:id="rId1"/>
              </a:rPr>
              <a:t>https://www.facebook.com/smartsuiteforindiegame/</a:t>
            </a:r>
            <a:r>
              <a:rPr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 or in CodePlex download page to be aware about releases.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slow">
    <p:fade/>
  </p:transition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311760" y="410040"/>
            <a:ext cx="8519400" cy="60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US" sz="3000" spc="-1" strike="noStrike">
                <a:solidFill>
                  <a:srgbClr val="2a3990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Instalation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311760" y="1229760"/>
            <a:ext cx="8519400" cy="333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First of all, choice a folder to host </a:t>
            </a:r>
            <a:r>
              <a:rPr b="1"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smartSpriteFX</a:t>
            </a:r>
            <a:r>
              <a:rPr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. It can be anyone. Before open it at first time, check the requirements that your computer needs to have: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7520">
              <a:lnSpc>
                <a:spcPct val="100000"/>
              </a:lnSpc>
              <a:buClr>
                <a:srgbClr val="434343"/>
              </a:buClr>
              <a:buFont typeface="Roboto"/>
              <a:buChar char="-"/>
            </a:pPr>
            <a:r>
              <a:rPr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Windows 64 bit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7520">
              <a:lnSpc>
                <a:spcPct val="100000"/>
              </a:lnSpc>
              <a:buClr>
                <a:srgbClr val="434343"/>
              </a:buClr>
              <a:buFont typeface="Roboto"/>
              <a:buChar char="-"/>
            </a:pPr>
            <a:r>
              <a:rPr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Microsoft .NET Framework 4.5.2 installed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Create a folder to save your projects and another to save the generated files to use in your games.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slow">
    <p:fade/>
  </p:transition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2343600" y="365760"/>
            <a:ext cx="3966480" cy="373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2000" spc="-1" strike="noStrike">
                <a:solidFill>
                  <a:srgbClr val="99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Main Screen / Switch Mode</a:t>
            </a:r>
            <a:endParaRPr b="1" lang="en-US" sz="2000" spc="-1" strike="noStrike">
              <a:solidFill>
                <a:srgbClr val="9900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1" name="" descr=""/>
          <p:cNvPicPr/>
          <p:nvPr/>
        </p:nvPicPr>
        <p:blipFill>
          <a:blip r:embed="rId1"/>
          <a:stretch/>
        </p:blipFill>
        <p:spPr>
          <a:xfrm>
            <a:off x="3108960" y="2011680"/>
            <a:ext cx="5073480" cy="2263680"/>
          </a:xfrm>
          <a:prstGeom prst="rect">
            <a:avLst/>
          </a:prstGeom>
          <a:ln>
            <a:noFill/>
          </a:ln>
          <a:effectLst>
            <a:outerShdw dist="101823" dir="2700000">
              <a:srgbClr val="808080"/>
            </a:outerShdw>
          </a:effectLst>
        </p:spPr>
      </p:pic>
      <p:sp>
        <p:nvSpPr>
          <p:cNvPr id="102" name="TextShape 2"/>
          <p:cNvSpPr txBox="1"/>
          <p:nvPr/>
        </p:nvSpPr>
        <p:spPr>
          <a:xfrm>
            <a:off x="274320" y="1280520"/>
            <a:ext cx="2377440" cy="3034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</a:rPr>
              <a:t>SmartSpriteFX has the main screen called “</a:t>
            </a:r>
            <a:r>
              <a:rPr b="1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</a:rPr>
              <a:t>Switch Mode</a:t>
            </a: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</a:rPr>
              <a:t>”. Here, you can choose one of two modes:</a:t>
            </a:r>
            <a:endParaRPr lang="en-US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boto"/>
            </a:endParaRPr>
          </a:p>
          <a:p>
            <a:endParaRPr lang="en-US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boto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1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</a:rPr>
              <a:t>Landscape “Piece-oriented” mode</a:t>
            </a:r>
            <a:endParaRPr lang="en-US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boto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1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</a:rPr>
              <a:t> </a:t>
            </a:r>
            <a:endParaRPr lang="en-US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boto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1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</a:rPr>
              <a:t>Effect “Animation-oriented” mode</a:t>
            </a:r>
            <a:endParaRPr lang="en-US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boto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</a:rPr>
              <a:t> </a:t>
            </a:r>
            <a:endParaRPr lang="en-US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boto"/>
            </a:endParaRPr>
          </a:p>
        </p:txBody>
      </p:sp>
      <p:sp>
        <p:nvSpPr>
          <p:cNvPr id="103" name="CustomShape 3"/>
          <p:cNvSpPr/>
          <p:nvPr/>
        </p:nvSpPr>
        <p:spPr>
          <a:xfrm>
            <a:off x="6400800" y="1920240"/>
            <a:ext cx="1920240" cy="548640"/>
          </a:xfrm>
          <a:prstGeom prst="ellipse">
            <a:avLst/>
          </a:prstGeom>
          <a:noFill/>
          <a:ln w="57240">
            <a:solidFill>
              <a:srgbClr val="ff66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4" name="TextShape 4"/>
          <p:cNvSpPr txBox="1"/>
          <p:nvPr/>
        </p:nvSpPr>
        <p:spPr>
          <a:xfrm>
            <a:off x="3474720" y="914400"/>
            <a:ext cx="3931920" cy="457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i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You can return to Switch Mode whenever you want, just clicking in shortcut in top of screen.</a:t>
            </a:r>
            <a:endParaRPr i="1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cxnSp>
        <p:nvCxnSpPr>
          <p:cNvPr id="105" name="Line 5"/>
          <p:cNvCxnSpPr>
            <a:endCxn id="103" idx="0"/>
          </p:cNvCxnSpPr>
          <p:nvPr/>
        </p:nvCxnSpPr>
        <p:spPr>
          <a:xfrm>
            <a:off x="6319800" y="1243800"/>
            <a:ext cx="1041480" cy="676800"/>
          </a:xfrm>
          <a:prstGeom prst="straightConnector1">
            <a:avLst/>
          </a:prstGeom>
          <a:ln>
            <a:solidFill>
              <a:srgbClr val="000000"/>
            </a:solidFill>
            <a:tailEnd len="med" type="triangle" w="med"/>
          </a:ln>
        </p:spPr>
      </p:cxnSp>
    </p:spTree>
  </p:cSld>
  <p:transition spd="slow">
    <p:fade/>
  </p:transition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" descr=""/>
          <p:cNvPicPr/>
          <p:nvPr/>
        </p:nvPicPr>
        <p:blipFill>
          <a:blip r:embed="rId1"/>
          <a:stretch/>
        </p:blipFill>
        <p:spPr>
          <a:xfrm>
            <a:off x="6918480" y="1463040"/>
            <a:ext cx="1951200" cy="1097280"/>
          </a:xfrm>
          <a:prstGeom prst="rect">
            <a:avLst/>
          </a:prstGeom>
          <a:ln>
            <a:noFill/>
          </a:ln>
        </p:spPr>
      </p:pic>
      <p:pic>
        <p:nvPicPr>
          <p:cNvPr id="107" name="" descr=""/>
          <p:cNvPicPr/>
          <p:nvPr/>
        </p:nvPicPr>
        <p:blipFill>
          <a:blip r:embed="rId2"/>
          <a:stretch/>
        </p:blipFill>
        <p:spPr>
          <a:xfrm>
            <a:off x="6949440" y="1463040"/>
            <a:ext cx="3200400" cy="1800000"/>
          </a:xfrm>
          <a:prstGeom prst="rect">
            <a:avLst/>
          </a:prstGeom>
          <a:ln>
            <a:noFill/>
          </a:ln>
        </p:spPr>
      </p:pic>
      <p:pic>
        <p:nvPicPr>
          <p:cNvPr id="108" name="" descr=""/>
          <p:cNvPicPr/>
          <p:nvPr/>
        </p:nvPicPr>
        <p:blipFill>
          <a:blip r:embed="rId3"/>
          <a:stretch/>
        </p:blipFill>
        <p:spPr>
          <a:xfrm>
            <a:off x="7955280" y="3477240"/>
            <a:ext cx="675720" cy="637560"/>
          </a:xfrm>
          <a:prstGeom prst="rect">
            <a:avLst/>
          </a:prstGeom>
          <a:ln>
            <a:noFill/>
          </a:ln>
        </p:spPr>
      </p:pic>
      <p:pic>
        <p:nvPicPr>
          <p:cNvPr id="109" name="" descr=""/>
          <p:cNvPicPr/>
          <p:nvPr/>
        </p:nvPicPr>
        <p:blipFill>
          <a:blip r:embed="rId4"/>
          <a:stretch/>
        </p:blipFill>
        <p:spPr>
          <a:xfrm>
            <a:off x="7955280" y="3843000"/>
            <a:ext cx="675720" cy="637560"/>
          </a:xfrm>
          <a:prstGeom prst="rect">
            <a:avLst/>
          </a:prstGeom>
          <a:ln>
            <a:noFill/>
          </a:ln>
        </p:spPr>
      </p:pic>
      <p:pic>
        <p:nvPicPr>
          <p:cNvPr id="110" name="" descr=""/>
          <p:cNvPicPr/>
          <p:nvPr/>
        </p:nvPicPr>
        <p:blipFill>
          <a:blip r:embed="rId5"/>
          <a:stretch/>
        </p:blipFill>
        <p:spPr>
          <a:xfrm>
            <a:off x="8376480" y="3843000"/>
            <a:ext cx="675720" cy="637560"/>
          </a:xfrm>
          <a:prstGeom prst="rect">
            <a:avLst/>
          </a:prstGeom>
          <a:ln>
            <a:noFill/>
          </a:ln>
        </p:spPr>
      </p:pic>
      <p:pic>
        <p:nvPicPr>
          <p:cNvPr id="111" name="" descr=""/>
          <p:cNvPicPr/>
          <p:nvPr/>
        </p:nvPicPr>
        <p:blipFill>
          <a:blip r:embed="rId6"/>
          <a:stretch/>
        </p:blipFill>
        <p:spPr>
          <a:xfrm>
            <a:off x="8376480" y="4208760"/>
            <a:ext cx="675720" cy="637560"/>
          </a:xfrm>
          <a:prstGeom prst="rect">
            <a:avLst/>
          </a:prstGeom>
          <a:ln>
            <a:noFill/>
          </a:ln>
        </p:spPr>
      </p:pic>
      <p:pic>
        <p:nvPicPr>
          <p:cNvPr id="112" name="Shape 87" descr=""/>
          <p:cNvPicPr/>
          <p:nvPr/>
        </p:nvPicPr>
        <p:blipFill>
          <a:blip r:embed="rId7"/>
          <a:stretch/>
        </p:blipFill>
        <p:spPr>
          <a:xfrm>
            <a:off x="5870880" y="274320"/>
            <a:ext cx="2367720" cy="1280160"/>
          </a:xfrm>
          <a:prstGeom prst="rect">
            <a:avLst/>
          </a:prstGeom>
          <a:ln>
            <a:noFill/>
          </a:ln>
        </p:spPr>
      </p:pic>
      <p:sp>
        <p:nvSpPr>
          <p:cNvPr id="113" name="TextShape 1"/>
          <p:cNvSpPr txBox="1"/>
          <p:nvPr/>
        </p:nvSpPr>
        <p:spPr>
          <a:xfrm>
            <a:off x="548640" y="376920"/>
            <a:ext cx="7863840" cy="4560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</a:rPr>
              <a:t>Landscape “Piece-oriented” mode</a:t>
            </a:r>
            <a:endParaRPr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boto"/>
            </a:endParaRPr>
          </a:p>
          <a:p>
            <a:pPr marL="448200"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</a:rPr>
              <a:t>Piece-oriented mode it is all about cut pieces of an image, normally a draft and create new images from it in an organized way.</a:t>
            </a:r>
            <a:endParaRPr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boto"/>
            </a:endParaRPr>
          </a:p>
          <a:p>
            <a:pPr marL="448200"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</a:rPr>
              <a:t>Piece-oriented mode was intended to support you to think an image like a big scene and the pieces like 2D Game Objects in Unity Game Framework, provide you automatically made transparent backgrounds in which of these pieces without lead with masks and layers</a:t>
            </a:r>
            <a:endParaRPr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boto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</a:rPr>
              <a:t> </a:t>
            </a:r>
            <a:endParaRPr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boto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</a:rPr>
              <a:t>Effect “Animation-oriented” mode</a:t>
            </a:r>
            <a:endParaRPr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boto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</a:rPr>
              <a:t>The Animation-oriented mode brings to you the ability to apply in several images at once a couple of filters which are added each other to produce one single result per image. Among them:</a:t>
            </a:r>
            <a:endParaRPr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boto"/>
            </a:endParaRPr>
          </a:p>
          <a:p>
            <a:pPr lvl="2" marL="648000" indent="-216000"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</a:rPr>
              <a:t>Transform images in a 8 bit video-game style</a:t>
            </a:r>
            <a:endParaRPr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boto"/>
            </a:endParaRPr>
          </a:p>
          <a:p>
            <a:pPr lvl="2" marL="648000" indent="-216000"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</a:rPr>
              <a:t>Work with images of characters adding automatically a transparent background, or even drawing a shading around them, without point anything.</a:t>
            </a:r>
            <a:endParaRPr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boto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</a:rPr>
              <a:t>The Animation-oriented mode was intended to support Blender 3D artists interested in transform their animations, generated in pictures, in 2D aspect to use in Unity Game Framework, like pre-rendered images – like games like “Donkey-Kong Country” or even traditional 2D animation, like Strider or Ghouls and Ghosts</a:t>
            </a:r>
            <a:endParaRPr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boto"/>
            </a:endParaRPr>
          </a:p>
          <a:p>
            <a:pPr lvl="2" marL="648000" indent="-216000"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</a:rPr>
              <a:t> </a:t>
            </a:r>
            <a:endParaRPr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boto"/>
            </a:endParaRPr>
          </a:p>
        </p:txBody>
      </p:sp>
    </p:spTree>
  </p:cSld>
  <p:transition spd="slow">
    <p:fade/>
  </p:transition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Landscape “Piece-oriented” mode</a:t>
            </a:r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5" name="Shape 87" descr=""/>
          <p:cNvPicPr/>
          <p:nvPr/>
        </p:nvPicPr>
        <p:blipFill>
          <a:blip r:embed="rId1"/>
          <a:stretch/>
        </p:blipFill>
        <p:spPr>
          <a:xfrm>
            <a:off x="3191760" y="2468880"/>
            <a:ext cx="2843280" cy="1537200"/>
          </a:xfrm>
          <a:prstGeom prst="rect">
            <a:avLst/>
          </a:prstGeom>
          <a:ln>
            <a:noFill/>
          </a:ln>
        </p:spPr>
      </p:pic>
    </p:spTree>
  </p:cSld>
  <p:transition spd="slow">
    <p:fade/>
  </p:transition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311760" y="410040"/>
            <a:ext cx="8519400" cy="60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227520">
              <a:lnSpc>
                <a:spcPct val="100000"/>
              </a:lnSpc>
              <a:buClr>
                <a:srgbClr val="2a3990"/>
              </a:buClr>
              <a:buFont typeface="Roboto"/>
              <a:buAutoNum type="arabicParenR"/>
            </a:pPr>
            <a:r>
              <a:rPr lang="en-US" sz="3000" spc="-1" strike="noStrike">
                <a:solidFill>
                  <a:srgbClr val="2a3990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Prepare you draft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311760" y="1229760"/>
            <a:ext cx="3873960" cy="347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Prepare your draft anyway you want. I have created this in Paint Brush. You should include all detail that you want to have in your screen.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8" name="Shape 112" descr=""/>
          <p:cNvPicPr/>
          <p:nvPr/>
        </p:nvPicPr>
        <p:blipFill>
          <a:blip r:embed="rId1"/>
          <a:stretch/>
        </p:blipFill>
        <p:spPr>
          <a:xfrm>
            <a:off x="4302000" y="1631880"/>
            <a:ext cx="4625280" cy="2482920"/>
          </a:xfrm>
          <a:prstGeom prst="rect">
            <a:avLst/>
          </a:prstGeom>
          <a:ln>
            <a:noFill/>
          </a:ln>
        </p:spPr>
      </p:pic>
    </p:spTree>
  </p:cSld>
  <p:transition spd="slow">
    <p:fade/>
  </p:transition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311760" y="410040"/>
            <a:ext cx="8519400" cy="60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US" sz="3000" spc="-1" strike="noStrike">
                <a:solidFill>
                  <a:srgbClr val="2a3990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2) Start from draft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CustomShape 2"/>
          <p:cNvSpPr/>
          <p:nvPr/>
        </p:nvSpPr>
        <p:spPr>
          <a:xfrm>
            <a:off x="311760" y="1229760"/>
            <a:ext cx="4380480" cy="333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227520">
              <a:lnSpc>
                <a:spcPct val="100000"/>
              </a:lnSpc>
              <a:buClr>
                <a:srgbClr val="434343"/>
              </a:buClr>
              <a:buFont typeface="Roboto"/>
              <a:buAutoNum type="arabicParenR"/>
            </a:pPr>
            <a:r>
              <a:rPr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Create a new project using the draft created. Use “</a:t>
            </a:r>
            <a:r>
              <a:rPr b="1"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New from draft</a:t>
            </a:r>
            <a:r>
              <a:rPr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”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7520">
              <a:lnSpc>
                <a:spcPct val="100000"/>
              </a:lnSpc>
              <a:buClr>
                <a:srgbClr val="434343"/>
              </a:buClr>
              <a:buFont typeface="Roboto"/>
              <a:buAutoNum type="arabicParenR"/>
            </a:pPr>
            <a:r>
              <a:rPr b="1"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Save Project</a:t>
            </a:r>
            <a:r>
              <a:rPr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 when you want to save to resume later.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7520">
              <a:lnSpc>
                <a:spcPct val="100000"/>
              </a:lnSpc>
              <a:buClr>
                <a:srgbClr val="434343"/>
              </a:buClr>
              <a:buFont typeface="Roboto"/>
              <a:buAutoNum type="arabicParenR"/>
            </a:pPr>
            <a:r>
              <a:rPr b="1"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Resume work</a:t>
            </a:r>
            <a:r>
              <a:rPr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 when you want to resume again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7520">
              <a:lnSpc>
                <a:spcPct val="100000"/>
              </a:lnSpc>
              <a:buClr>
                <a:srgbClr val="434343"/>
              </a:buClr>
              <a:buFont typeface="Roboto"/>
              <a:buAutoNum type="arabicParenR"/>
            </a:pPr>
            <a:r>
              <a:rPr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To generate pieces to use in your game, use </a:t>
            </a:r>
            <a:r>
              <a:rPr b="1"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Save/Cut in Pieces</a:t>
            </a:r>
            <a:r>
              <a:rPr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1" name="Shape 119" descr=""/>
          <p:cNvPicPr/>
          <p:nvPr/>
        </p:nvPicPr>
        <p:blipFill>
          <a:blip r:embed="rId1"/>
          <a:stretch/>
        </p:blipFill>
        <p:spPr>
          <a:xfrm>
            <a:off x="4862160" y="299880"/>
            <a:ext cx="1732320" cy="2494440"/>
          </a:xfrm>
          <a:prstGeom prst="rect">
            <a:avLst/>
          </a:prstGeom>
          <a:ln>
            <a:noFill/>
          </a:ln>
        </p:spPr>
      </p:pic>
      <p:pic>
        <p:nvPicPr>
          <p:cNvPr id="122" name="Shape 120" descr=""/>
          <p:cNvPicPr/>
          <p:nvPr/>
        </p:nvPicPr>
        <p:blipFill>
          <a:blip r:embed="rId2"/>
          <a:stretch/>
        </p:blipFill>
        <p:spPr>
          <a:xfrm>
            <a:off x="6595560" y="3371040"/>
            <a:ext cx="2113560" cy="856080"/>
          </a:xfrm>
          <a:prstGeom prst="rect">
            <a:avLst/>
          </a:prstGeom>
          <a:ln>
            <a:noFill/>
          </a:ln>
        </p:spPr>
      </p:pic>
    </p:spTree>
  </p:cSld>
  <p:transition spd="slow">
    <p:fade/>
  </p:transition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Application>LibreOffice/5.0.5.2$Windows_x86 LibreOffice_project/55b006a02d247b5f7215fc6ea0fde844b30035b3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language>en-US</dc:language>
  <dcterms:modified xsi:type="dcterms:W3CDTF">2016-11-08T23:34:24Z</dcterms:modified>
  <cp:revision>25</cp:revision>
</cp:coreProperties>
</file>