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64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5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987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461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726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45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6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52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48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3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39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35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87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99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90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19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5CA0-B4F5-4A8C-9DAE-2F3DE595195C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CD9015-F4E8-4435-B800-777633A48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02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452" t="6734" r="53642" b="4761"/>
          <a:stretch/>
        </p:blipFill>
        <p:spPr>
          <a:xfrm>
            <a:off x="1159097" y="212159"/>
            <a:ext cx="5602312" cy="64155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Проверка гипотез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от стажёра Григория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02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цель нашего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увеличить возвращаемость каждый месяц, </a:t>
            </a:r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retention </a:t>
            </a:r>
          </a:p>
          <a:p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</a:rPr>
              <a:t>рассылки </a:t>
            </a:r>
            <a:r>
              <a:rPr lang="ru-RU" sz="2000" dirty="0">
                <a:solidFill>
                  <a:schemeClr val="accent4">
                    <a:lumMod val="75000"/>
                  </a:schemeClr>
                </a:solidFill>
              </a:rPr>
              <a:t>напрямую влияют на </a:t>
            </a:r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</a:rPr>
              <a:t>увеличение возвращаемости</a:t>
            </a:r>
          </a:p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задаёмся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целью перевести как можно больше посетителей сайта в подписчиков</a:t>
            </a:r>
          </a:p>
        </p:txBody>
      </p:sp>
      <p:pic>
        <p:nvPicPr>
          <p:cNvPr id="1026" name="Picture 2" descr="https://webstockreview.net/images/trust-clipart-customer-engagement-1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3" t="13386" r="11717" b="12789"/>
          <a:stretch/>
        </p:blipFill>
        <p:spPr bwMode="auto">
          <a:xfrm>
            <a:off x="2332288" y="3364763"/>
            <a:ext cx="6941714" cy="35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0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6427" y="2456803"/>
            <a:ext cx="8596668" cy="3880773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нас интересовал прирост в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150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количества подписок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потребуется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выборка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более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пользователей 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длительность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проведения тестирования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недели 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инструмент для проведения теста –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</a:t>
            </a:r>
            <a:endParaRPr lang="ru-RU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будем считать конверсии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email-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подписок</a:t>
            </a:r>
            <a:endParaRPr lang="ru-RU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229" t="14304" r="2018" b="12661"/>
          <a:stretch/>
        </p:blipFill>
        <p:spPr>
          <a:xfrm>
            <a:off x="5529701" y="4518994"/>
            <a:ext cx="3888000" cy="7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8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Проведение </a:t>
            </a:r>
            <a:r>
              <a:rPr lang="en-US" dirty="0" smtClean="0"/>
              <a:t>A/B </a:t>
            </a:r>
            <a:r>
              <a:rPr lang="ru-RU" dirty="0" smtClean="0"/>
              <a:t>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Пользователей разделили на две равные группы </a:t>
            </a:r>
          </a:p>
          <a:p>
            <a:r>
              <a:rPr lang="ru-RU" dirty="0"/>
              <a:t>Р</a:t>
            </a:r>
            <a:r>
              <a:rPr lang="ru-RU" dirty="0" smtClean="0"/>
              <a:t>епрезентативности периода, фактора сезонности, </a:t>
            </a:r>
            <a:r>
              <a:rPr lang="ru-RU" dirty="0"/>
              <a:t>поведенческих </a:t>
            </a:r>
            <a:r>
              <a:rPr lang="ru-RU" dirty="0" smtClean="0"/>
              <a:t>циклов при проведении теста не ожидается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71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данные </a:t>
            </a:r>
            <a:r>
              <a:rPr lang="en-US" dirty="0" smtClean="0"/>
              <a:t>A/B </a:t>
            </a:r>
            <a:r>
              <a:rPr lang="ru-RU" dirty="0" smtClean="0"/>
              <a:t>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Какие данные получили: 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20" y="2485810"/>
            <a:ext cx="5969223" cy="40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9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03" y="1114217"/>
            <a:ext cx="6552000" cy="574378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данные </a:t>
            </a:r>
            <a:r>
              <a:rPr lang="en-US" dirty="0" smtClean="0"/>
              <a:t>A/B </a:t>
            </a:r>
            <a:r>
              <a:rPr lang="ru-RU" dirty="0" smtClean="0"/>
              <a:t>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331" y="1270000"/>
            <a:ext cx="8596668" cy="3880773"/>
          </a:xfrm>
        </p:spPr>
        <p:txBody>
          <a:bodyPr/>
          <a:lstStyle/>
          <a:p>
            <a:r>
              <a:rPr lang="ru-RU" dirty="0" smtClean="0"/>
              <a:t>Посмотрим по другому: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13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данные </a:t>
            </a:r>
            <a:r>
              <a:rPr lang="en-US" dirty="0" smtClean="0"/>
              <a:t>A/B </a:t>
            </a:r>
            <a:r>
              <a:rPr lang="ru-RU" dirty="0" smtClean="0"/>
              <a:t>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ru-RU" dirty="0" smtClean="0"/>
              <a:t>Обработанные данные с помощью </a:t>
            </a:r>
            <a:r>
              <a:rPr lang="ru-RU" dirty="0"/>
              <a:t>Bootstrap sampling</a:t>
            </a:r>
            <a:r>
              <a:rPr lang="ru-RU" dirty="0" smtClean="0"/>
              <a:t>: 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AutoShape 2" descr="data:image/png;base64,iVBORw0KGgoAAAANSUhEUgAAAekAAAFBCAYAAABTgVcUAAAAOXRFWHRTb2Z0d2FyZQBNYXRwbG90bGliIHZlcnNpb24zLjMuMiwgaHR0cHM6Ly9tYXRwbG90bGliLm9yZy8vihELAAAACXBIWXMAAAsTAAALEwEAmpwYAAAhcUlEQVR4nO3dfZTWdZ3/8ec7QGCl8G5sudFAQ5PbwUakTY2ko3hTmKlBRqC2SCtr2eYR65zkd1ZPbehux5Pm4mrQSihZu7GytYskeNiDIdQ4gIiCoCIsIqbhhobw+f0xX6YLGGaGmetivnNdz8c5c67v9fnefT7XxZfX9fneRkoJSZKUP+9r7wpIkqTGGdKSJOWUIS1JUk4Z0pIk5ZQhLUlSThnSkiTlVLMhHRHdImJ5RDwTEWsi4v9l5dMj4tWIqM3+Li6Y59aIWB8R6yLiwlI2QJKkchXNXScdEQEcnVJ6OyK6AEuBrwJjgLdTSnceMP1AYC4wAugNPA6cllLaU4L6S5JUtjo3N0GqT/G3s7ddsr+mkn0s8HBK6V1gY0Sspz6wlx1qhhNOOCH169evpXWWJCkXVq5c+XpKqapUy282pAEiohOwEvgwcE9K6TcRcREwNSK+BKwA/i6l9HugD/BUweybs7IDlzkZmAxw8skns2LFijY1RJKkIy0iXirl8lt04lhKaU9KqRroC4yIiMHAD4FTgWpgK3BXNnk0tohGljkzpVSTUqqpqirZjxBJkjqswzq7O6X0JrAYGJNS2paF917gfup3aUN9z/mkgtn6AlvaXlVJkipLS87uroqIY7Lh7sCngOciolfBZJ8FVmfD84FxEdE1IvoDA4DlRa21JEkVoCXHpHsBs7Pj0u8D5qWUHouIf42Iaup3ZW8CrgdIKa2JiHnAs8B7wA2e2S0pD3bv3s3mzZt555132rsq6mC6detG37596dKlyxFdb7OXYB0JNTU1yRPHJJXaxo0bef/738/xxx9P/dWlUvNSSuzYsYOdO3fSv3///cZFxMqUUk2p1u0dxyRVjHfeeceA1mGLCI4//vh22QNjSEuqKAa0WqO9/t0Y0pIk5VSLbmYiSeWo37QFRV3epu9e0uT4HTt2MHr0aAD+93//l06dOrHvPhHLly/nqKOOKmp91PEZ0pJ0hBx//PHU1tYCMH36dHr06ME3vvGN9q2Ucs3d3ZKUAw899BAjRoygurqa66+/nj176q9c/dWvfsWZZ57JsGHDGD16NLt27aK6uprq6mqOOuoohgwZQnV1NStWrOCll15i9OjRDB06lNGjR/Pyyy8DMGnSJPr378/gwYMZOnQoq1fX39bi/vvv56yzzmLYsGF87nOf449//CMAGzZsaKhL//79mTRp0kH1nT59On369Gmoy6OPPsrixYs577zz+OxnP8vAgQOZMmUKe/fu5YEHHuCmm25qmPf+++/n61//Ops2baJ79+4Nyyhc17467xvXvXt3Nm3aBMBll13GRz/6UQYNGsTMmTNL9I3kgyEtSe1s7dq1PPLII/zP//wPtbW1dOrUiTlz5rB9+3b++q//mp/97Gc888wz/PSnP6V79+7U1tZSW1tL7969eeKJJ6itraWmpoapU6fypS99ibq6Oq6++mpuvPHGhnXMmDGD1atXc9555/HrX/8agMsvv5ynn36aZ555hjPOOIMHHngAgHvvvZerrrqK2tpaZsyYcch633TTTQ11ueKKK4D63fZ33XUXq1atYsOGDfz85z9n3LhxzJ8/n927dwPwox/9iGuuuQaAU089tWEZB65rxowZDeNOPfXUhvIHH3yQlStXsmLFCu6++2527NhRhG8hnwzpPJjes71rIKkdLVq0iJUrV3LWWWdRXV3NokWLePHFF3nqqac477zzGq7NPe6445pczrJly/jCF74AwIQJE1i6dGnDuJtvvpkBAwYwf/58rrzySgBWr17Nueeey5AhQ5gzZw5r1qwBoFOnTuzcubNVbRkxYgSnnHIKnTp1Yvz48SxdupSjjz6a888/n8cee4znnnuO3bt3M2TIkFYtH+Duu+9m2LBhjBw5kldeeYUXXnih1cvKO0NaktpZSomJEyc29BrXrVvH9OnTSSm16dKfwnlnzJjBCy+8wLe//W1uu+02oH6X8g9+8ANWrVrFbbfd1nAd8Ne+9jUWLlzIySefzM0339zqdRa+//KXv8ysWbP260W3xuLFi3n88cdZtmwZzzzzDMOHDy/rO8gZ0pLUzkaPHs2jjz7Ka6+9BsAbb7zBSy+9xMc+9jGWLFnCxo0bG8qb8ld/9Vc8/PDDAMyZM4dzzjnnoGk+8IEP8PrrrwOwc+dOevXqxe7du5kzZ07DNMcffzxdunRhwYIFTe7ubszy5cvZuHEje/fu5ZFHHmmow9lnn80rr7zCT37yE8aPH39Yyyz01ltvceyxx/IXf/EXPPfcczz11FPNz9SBeXa3pIrV3CVTR8rAgQO5/fbbueCCC9i7dy9dunThnnvuYeTIkcycOZPLL7+cvXv3cuKJJ7Jw4cJDLufuu+/m2muvZcaMGVRVVfGjH/2oYdzNN9/M7bffTkTwL//yLwD8/d//PWeffTYf+tCHGDJkSMMu7ptuuolJkyYxZMgQ1q1bd1ht+djHPsa0adNYtWpVw0lk++w7zn3sscce1jILjRkzhvvuu4+hQ4dy+umnM3LkyFYvqyPw3t15ML0nTH+rvWshlb21a9dyxhlntHc1ytbixYu58847eeyxxxodf+mll3LTTTc1XCve0TT278d7d0uSOrQ333yT0047je7du3fYgG4v7u6WJBXFqFGjGDVq1EHlxxxzDM8///yRr1AZsCctSVJOGdKSJOWUIS1JUk4Z0pIk5ZQnjkmqXMW+JW8LLqXs0aMHb7/9NgBbt27lnHPO4fvf/z6f/vSni1sXlQV70pLUDnbu3MnFF1/MLbfcYkDrkAzp9uSDNaSKtHv3bi6//HI+85nPMHny5IbyuXPnMmTIEAYPHswtt9zSUN6jR4+G4RUrVjBq1KgmH1k5adIkpkyZwrnnnstpp53WcHORd955h2uuuYYhQ4YwfPhwnnjiiYblzpo1i6qqKqqrqznuuON49NFHD1r3Pps2bWLw4MEN7x999NGGR0z+x3/8B2effTbDhw/nU5/6FNu2bQPqb2k6atSohjuFNXapVmEdqqurufvuu9m0aRMf+chHmDhxIkOHDuWKK67gj3/8I4sWLdrvbmYLFy7k8ssvB+ofELJvGYXrOvDxmj179mTx4sUAfOUrX6GmpoZBgwY13Ns8DwxpSTrCrr32WpYsWbLfPay3bNnCLbfcwq9//Wtqa2t5+umn+fd///dDLqOpR1ZCfZAuWbKEBQsWMGXKFN555x3uueceAFatWsXcuXOZOHFiw8Mp9uzZw/jx46mtreUzn/lMq9t2zjnn8NRTT/G73/2OcePG8b3vfQ+ov5f44MGDqaur2+8+4Qf6/Oc/39CufY/aXLduHZMnT6auro4PfOAD3HvvvZx//vmsXbuW7du3A/s//rLwszlwXYWP1zz33HMbyu+44w5WrFhBXV0dS5Ysoa6urtWfQTEZ0nlhr1qqCP/3f//HG2+8waxZs7jhhhsayp9++mlGjRpFVVUVnTt35uqrr+bJJ58E2K/XfPXVV7doPVdddRXve9/7GDBgAKeccgrPPfccS5cuZcKECQB85CMf4UMf+lDDTUZ27dpFt27dDlrOvnUPGzaMG2+8kb179wKwYcOGhjoVPilr8+bNXHjhhQwZMoQZM2YU5fGXJ510Eh//+McB+OIXv8jSpUuJCCZMmMBDDz3Em2++ybJly7joootatXyAefPmceaZZzJ8+HDWrFnDs88+2+plFZMhLUlHUNeuXZk3bx5f+MIX6NKlS0NPr6nnKDTVMzyUxh4Z2dQ6tmzZQu/evQ+57pUrV1JXV8fjjz8OwKmnntpQp8InZf3t3/4tU6dOZdWqVfzzP/9zQ099woQJvPHGG/zlX/5li39oNNUWgGuuuYaHHnqIuXPncuWVV9K5c+vOhd64cSN33nknixYtoq6ujksuuSQ3j780pNubPWiponTu3Jmjjz4agB/84Ad861vf4q233uLss89myZIlvP766+zZs4e5c+fyiU98otXr+elPf8revXvZsGEDL774IqeffjrnnXdeQ8g///zzvPzyy5x++uns2rWLxx57rKG3eqh69+zZkz/96U9Nrvett96iT58+AMyePbuhvEePHnTu3Jkf//jHLf6hsc/LL7/MsmXLgPrj9vsef9m7d2969+7N7bff3nBMvDX+8Ic/cPTRR9OzZ0+2bdvGL3/5y1Yvq9i8BEtS5Wrnp899+MMf5pprruGb3/wm99xzD9/5znf45Cc/SUqJiy++mLFjx7Z62aeffjqf+MQn2LZtG/fddx/dunXjb/7mb5gyZQpDhgyhc+fOzJo1i65duzJq1Cg+//nPc9ZZZx20nF27dnHOOeewe/du+vXrx4UXXsirr756yPVOnz6dK6+8kj59+jBy5MiGZ2HPmDGDoUOHcsEFF3C4Tz0844wzmD17Ntdffz0DBgzgK1/5SsO4q6++mu3btzNw4MDDWmahYcOGMXz4cAYNGsQpp5zS5I+VI81HVbanA3vRPq5SKqlKeVTlpEmTuPTSS7niiivauypttmnTJi699FJWr17d6PipU6cyfPhwrrvuupLXxUdVSpJKpm7zm+1dhaL66Ec/Sl1dHV/84hfbuyol4+5uSSozs2bNau8qFE2/fv0O2YteuXLlEa7NkWdPOm88kUwqqTwc4lPH017/bgxpSRWjW7du7Nixw6BuRLntCi+mlBI7duxo9DryUnN3t6SK0bdvXzZv3txwl6pKs+33u1i7s/thj1P9D7y+ffse8fU2G9IR0Q14EuiaTf9oSum2iDgOeAToB2wCrkop/T6b51bgOmAPcGNK6b9KUntJOgxdunShf//+7V2NdnPRtAVs+u4lhz1O7aclu7vfBc5PKQ0DqoExETESmAYsSikNABZl74mIgcA4YBAwBrg3IjqVoO6SJJW1ZkM61Xs7e9sl+0vAWGDf7WRmA5dlw2OBh1NK76aUNgLrgRHFrLQkSZWgRSeORUSniKgFXgMWppR+A3wwpbQVIHs9MZu8D/BKweybs7IDlzk5IlZExIpKPT4kSVJTWhTSKaU9KaVqoC8wIiIGNzF5NFJ20KmUKaWZKaWalFJNVVVViyorSSqdftMWtHcVdIDDugQrpfQmsJj6Y83bIqIXQPb6WjbZZuCkgtn6AlvaWlFJkipNsyEdEVURcUw23B34FPAcMB+YmE02EfhFNjwfGBcRXSOiPzAAWF7kekuSWskec8fRkuukewGzszO03wfMSyk9FhHLgHkRcR3wMnAlQEppTUTMA54F3gNuSCntKU31JUkqX82GdEqpDhjeSPkOYPQh5rkDuKPNtZMkqYJ5W1BJknLK24JKUpnzGHTHZU/6SPIJV5KOsEMFtMHdMRjS7cXAliQ1w5CWJCmnDGlJqlD9pi1wt3fOGdJ54i5wSVIBQ1qSpJwypPPKXrUkVTxD+khrSfga0JIkDGlJqniePJZfhrQkVRADuWMxpCVJyilDWpKknDKkJUmNctd4+zOkJanMGK7lw5CWJCmnDGlJknLKkJYkKacMaUmScsqQliQppwxpSZJyqnN7V6Ai+QANSTnmJVz5YU9akqScMqQlSQ3sReeLIS1JUk4Z0nnmsWtJqmiGtCRJOWVIS5KUU4Z03rnLW5IqliEtSWXKM7U7PkNakqScajakI+KkiHgiItZGxJqI+GpWPj0iXo2I2uzv4oJ5bo2I9RGxLiIuLGUDJEkHsxddHlpyW9D3gL9LKf02It4PrIyIhdm4f0op3Vk4cUQMBMYBg4DewOMRcVpKaU8xK97htOXY8vSeMP2t4tVFktQhNNuTTiltTSn9NhveCawF+jQxy1jg4ZTSuymljcB6YEQxKitJUiU5rGPSEdEPGA78JiuaGhF1EfFgRByblfUBXimYbTONhHpETI6IFRGxYvv27Ydfc0mSylyLQzoiegA/A76WUvoD8EPgVKAa2ArctW/SRmZPBxWkNDOlVJNSqqmqqjrcencsXkYlSWqFFoV0RHShPqDnpJR+DpBS2pZS2pNS2gvcz593aW8GTiqYvS+wpXhVliSpMrTk7O4AHgDWppT+saC8V8FknwVWZ8PzgXER0TUi+gMDgOXFq7IkSZWhJWd3fxyYAKyKiNqs7JvA+Iiopn5X9ibgeoCU0pqImAc8S/2Z4TdU/JndkiS1QrMhnVJaSuPHmf+ziXnuAO5oQ70kSTmx75rrTd+9pJ1rUnm845gkSTllSEuSlFOGtCSVAW8DWp4MaUnSIRn+7cuQliQppwxpSerg7O2WL0NakqScMqQlScopQ1qSpJwypCVJyilDWpKknDKkJUnKKUNakqScMqQlScopQ1qSpJwypDuK6T3buwaSpCPMkJYkKacMaUmScsqQliQppzq3dwUkScXh07DKjz1pSZJyypAuNc/KliS1kiEtSVJOGdKSJOWUIS1JUk4Z0pIk5ZQh3dF4IpokVQxDWpKknDKkJUnKKUNakqScMqQlScopQ1qSpJxqNqQj4qSIeCIi1kbEmoj4alZ+XEQsjIgXstdjC+a5NSLWR8S6iLiwlA2QJKlctaQn/R7wdymlM4CRwA0RMRCYBixKKQ0AFmXvycaNAwYBY4B7I6JTKSqfe14uJakE+k1b0C5PvGqv9VayZkM6pbQ1pfTbbHgnsBboA4wFZmeTzQYuy4bHAg+nlN5NKW0E1gMjilzvymToS1JFOaxj0hHRDxgO/Ab4YEppK9QHOXBiNlkf4JWC2TZnZQcua3JErIiIFdu3b29F1SVJKm8tDumI6AH8DPhaSukPTU3aSFk6qCClmSmlmpRSTVVVVUurIUlSxWhRSEdEF+oDek5K6edZ8baI6JWN7wW8lpVvBk4qmL0vsKU41ZUkqXK05OzuAB4A1qaU/rFg1HxgYjY8EfhFQfm4iOgaEf2BAcDy4lVZktSePHnsyOncgmk+DkwAVkVEbVb2TeC7wLyIuA54GbgSIKW0JiLmAc9Sf2b4DSmlPcWuuCRJ5a7ZkE4pLaXx48wAow8xzx3AHW2olyRJFc87jkmSlFOGtCRJOWVIS1IH5klc5c2QliQppwxpSZJyypCWJCmnDOlS8WEYkqQ2MqQlScopQ1qSpJwypCVJyilDWpKknDKkJUnKKUNakqScMqQlScopQ7oj8hpsSXjf7kpgSEuSlFOGtCRJOWVIS5KUU4a0JEk5ZUhLkpRThrQkSTllSEuSlFOGtCTpsHmN9pFhSEuSWsWgLj1DWpKknDKkJUnKKUNakqScMqQlScopQ7oUfEqVpBLJ48la/aYtyGW9yoEhLUlSThnSkiTllCEtSVJONRvSEfFgRLwWEasLyqZHxKsRUZv9XVww7taIWB8R6yLiwlJVvOJ53FuqKB7zrUwt6UnPAsY0Uv5PKaXq7O8/ASJiIDAOGJTNc29EdCpWZSVJqiTNhnRK6UngjRYubyzwcErp3ZTSRmA9MKIN9ZMkqWK15Zj01Iioy3aHH5uV9QFeKZhmc1Z2kIiYHBErImLF9u3b21ANSZLKU2tD+ofAqUA1sBW4KyuPRqZNjS0gpTQzpVSTUqqpqqpqZTUkSSpfrQrplNK2lNKelNJe4H7+vEt7M3BSwaR9gS1tq6IkSZWpVSEdEb0K3n4W2Hfm93xgXER0jYj+wABgeduqKElSZerc3AQRMRcYBZwQEZuB24BREVFN/a7sTcD1ACmlNRExD3gWeA+4IaW0pyQ1lySpzDUb0iml8Y0UP9DE9HcAd7SlUpIkyTuOFZ83GZEkFYkhLUlSThnSkiTllCEtSVJOGdKSJOWUIS1JarXCp3P5pK7iM6Q7Os8mlyqGIVh5DGlJknLKkO7I7EVLUlkzpCVJyilDuljs1UqSisyQliQppwxpSZJyypCWJCmnDGlJknLKkJYkKacMaUmScsqQLiYvw5IkFZEhLUlSThnSkiTllCEtSSo6n9hVHIa0JEk5ZUhLkpRThrQkqWjczV1chrQkSTllSJcDr8+WpLJkSEuSlFOGtCRJOWVIS5KUU4a0JKmoPMO7eAxpSZJyypCWJCmnmg3piHgwIl6LiNUFZcdFxMKIeCF7PbZg3K0RsT4i1kXEhaWquCRJ5a4lPelZwJgDyqYBi1JKA4BF2XsiYiAwDhiUzXNvRHQqWm0lqcL0m7bAY7wVrNmQTik9CbxxQPFYYHY2PBu4rKD84ZTSuymljcB6YERxqqomeUMTSSo7nVs53wdTSlsBUkpbI+LErLwP8FTBdJuzsoNExGRgMsDJJ5/cymrkgOEoSSqRYp84Fo2UpcYmTCnNTCnVpJRqqqqqilwNSeq43L2tfVob0tsiohdA9vpaVr4ZOKlgur7AltZXT5Iql2Gt1ob0fGBiNjwR+EVB+biI6BoR/YEBwPK2VVGSpMrU7DHpiJgLjAJOiIjNwG3Ad4F5EXEd8DJwJUBKaU1EzAOeBd4Dbkgp7SlR3SVJKmvNhnRKafwhRo0+xPR3AHe0pVKSJMk7jkmSlFuGtCRJOWVIS5KUU4a0JEk5ZUhLkpRThrQkSTllSEuSlFOGtCRJOWVIlxOfyCVJZcWQliQppwzptshjzzWPdZIktYohLUk5Uk6Pp+w3bUFZtac9GNKSpJIyqFvPkJakHDLYBC14VKUkqfQMZTXGnrQkSTllSEuSlFOGtCRJOWVIS5KOCI+7Hz5DWpKknDKkJUnKKUO6HHlrUEkqC4a0JEk5ZUhLkpRThnRruUtZklrMM7tbx5CWJCmnDGlJknLKkG4Nd3VLko4AQ1qSpJwypCVJyilDWpKknDKkJUnKqc5tmTkiNgE7gT3Aeymlmog4DngE6AdsAq5KKf2+bdWUJKnyFKMn/cmUUnVKqSZ7Pw1YlFIaACzK3kuSpMNUit3dY4HZ2fBs4LISrEOSpLLX1pBOwH9HxMqImJyVfTCltBUgez2xsRkjYnJErIiIFdu3b29jNXQQr+WWpA6vTcekgY+nlLZExInAwoh4rqUzppRmAjMBampqUhvrceQYfpKKxPtZqzlt6kmnlLZkr68B/waMALZFRC+A7PW1tlZSklQe/GFyeFod0hFxdES8f98wcAGwGpgPTMwmmwj8oq2VlCSpErVld/cHgX+LiH3L+UlK6VcR8TQwLyKuA14Grmx7NSVJqjytDumU0ovAsEbKdwCj21IpSZLkHcckSe3E49PNa+vZ3ZIkHRbDueXsSZczLxeTpA7NkJYkKacM6XJnb1rKJXf5qiUM6UpiYEtSh2JIS5KUU4a0JEk5ZUhL0hHicejG+bkcmiFdCTwWLeVGv2kLDKVGFH4mfj5/ZkhLkpRThrQkSTllSEuSlFOGtCRJOWVIHw5PwJKkovIksaYZ0pIk5ZQhLUlHgD1GtYYh3RLlsJu7HNogSRWmc3tXoMMw5CS1gj3olvOzOpg96aaUYzCXY5skqUwZ0pIk5ZQhfSj7epz2PCVJ7cSQliQppwxpSVLu+LSweoZ0Y9zFLUnKAS/BkqQSsBeoYrAnXencayApxyr9x44hLUlt4LHT0qvkz9iQPlCl9Cyn9zy4rZXSdqkEKjVEVFqGdCUyjCV1QIU/hCrlR5EhLUlFVCnhoSPDs7tlz1oqMoO6tCrp8y1ZTzoixkTEuohYHxHTSrWeNvP2n/vzc5BarZLCo7009hmX8+dekpCOiE7APcBFwEBgfEQMLMW6Wq2xMDKgJBUo5//81TGUanf3CGB9SulFgIh4GBgLPFui9e1vek+Y/lbz4+xFN67hc3mr6c9SKkOH6qlt+u4lzU6n9lP4fRR+V419Twd+l3kWKaXiLzTiCmBMSunL2fsJwNkppakF00wGJmdvTwfWtXJ1JwCvt6G6HU0ltde2lq9Kam8ltRUqq70nAEenlKpKtYJS9aSjkbL9fg2klGYCM9u8oogVKaWati6no6ik9trW8lVJ7a2ktkJltTdra79SrqNUJ45tBk4qeN8X2FKidUmSVJZKFdJPAwMion9EHAWMA+aXaF2SJJWlkuzuTim9FxFTgf8COgEPppTWlGJdFGGXeQdTSe21reWrktpbSW2FympvydtakhPHJElS23lbUEmScsqQliQpp9o9pJu7fWjUuzsbXxcRZzY3b0Q8EhG12d+miKjNyvtFxK6CcfcdkUbu3562tPfBiHgtIlYfMM9xEbEwIl7IXo8tGHdrtqx1EXFhaVt3UFtK0dYZEfFcNv2/RcQxWXm5frfTI+LVgnZdXDCu3L7bsttuI+KkiHgiItZGxJqI+GrBPGW13TbT1lxutyVqa3G32ZRSu/1Rf1LZBuAU4CjgGWDgAdNcDPyS+muvRwK/aem82XR3Ad/OhvsBqztie7Nx5wFnHtgG4HvAtGx4GvAP2fDAbB1dgf7Zujt18LZeAHTOhv+hoK3l+t1OB77RyPrK7rs9YP6y2G6BXsCZ2fD7gef3zVtu220zbc3ddlvCthZ1m23vnnTD7UNTSn8C9t0+tNBY4Mep3lPAMRHRqyXzRkQAVwFzS92QFmpLe0kpPQm80chyxwKzs+HZwGUF5Q+nlN5NKW0E1md1OBJK0taU0n+nlN7L3j5F/TX4eVCq7/ZQyu673aecttuU0taU0m8BUko7gbVAn4J5yma7baqtOd1uS/W9Hkqrvtf2Duk+wCsF7zdzcEMPNU1L5j0X2JZSeqGgrH9E/C4ilkTEuW2pfCu0pb1N+WBKaStA9npiG5ZVLKVqa6Frqf+Vu085frcAU7NdbQ8W7BIt5++2LLfbiOgHDAd+kxWV7XbbSFsL5WW7LWVbi7bNtndIN3v70Camacm849n/1/hW4OSU0nDg68BPIuIDLaxrMbSlvaVaX6mUtK0R8S3gPWBOVlSu3+0PgVOBaurbeFcbllUspf53XHbbbUT0AH4GfC2l9IcirK9UStrWnG23pWprUbfZ9g7pltw+9FDTNDlvRHQGLgce2VeW7WbYkQ2vpP6YwGltbkXLtaW9Tdm2b1di9vpaG5ZVLKVqKxExEbgUuDplB3vK9btNKW1LKe1JKe0F7ufPu8fK9bstu+02IrpQ/x/5nJTSzwumKbvttom25nG7LUlbi77NNnXAutR/1N/x7EXqD6LvO3A/6IBpLmH/A/fLWzIvMAZYcsCyqsgO1FN/ssCrwHEdob0F4/tx8MlFM9j/BJTvZcOD2P9EhRc5cieglKqtY6h/5GlVhXy3vQqGb6L+mFZZfrcF32/ZbLfZ+x8D329kuWW13TbT1txttyVsa1G32SPyj7yZD+pi6s+M2wB8KyubAkwp+DDuycavAmqamrdg3Kx9yygo+xywJvugfgt8uoO1dy71u092U/+r7Lqs/HhgEfBC9npcwTzfypa1DrioDNq6nvrjOrXZ331l/t3+azZtHfX3vy/8D6CsvttsXFltt8A51O/SrCv4N3txNq6stttm2prL7bZEbS3qNuttQSVJyqn2PiYtSZIOwZCWJCmnDGlJknLKkJYkKacMaUmScsqQliQppwxpSZJy6v8DFcPVenVlos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AekAAAFBCAYAAABTgVcUAAAAOXRFWHRTb2Z0d2FyZQBNYXRwbG90bGliIHZlcnNpb24zLjMuMiwgaHR0cHM6Ly9tYXRwbG90bGliLm9yZy8vihELAAAACXBIWXMAAAsTAAALEwEAmpwYAAAhcUlEQVR4nO3dfZTWdZ3/8ec7QGCl8G5sudFAQ5PbwUakTY2ko3hTmKlBRqC2SCtr2eYR65zkd1ZPbehux5Pm4mrQSihZu7GytYskeNiDIdQ4gIiCoCIsIqbhhobw+f0xX6YLGGaGmetivnNdz8c5c67v9fnefT7XxZfX9fneRkoJSZKUP+9r7wpIkqTGGdKSJOWUIS1JUk4Z0pIk5ZQhLUlSThnSkiTlVLMhHRHdImJ5RDwTEWsi4v9l5dMj4tWIqM3+Li6Y59aIWB8R6yLiwlI2QJKkchXNXScdEQEcnVJ6OyK6AEuBrwJjgLdTSnceMP1AYC4wAugNPA6cllLaU4L6S5JUtjo3N0GqT/G3s7ddsr+mkn0s8HBK6V1gY0Sspz6wlx1qhhNOOCH169evpXWWJCkXVq5c+XpKqapUy282pAEiohOwEvgwcE9K6TcRcREwNSK+BKwA/i6l9HugD/BUweybs7IDlzkZmAxw8skns2LFijY1RJKkIy0iXirl8lt04lhKaU9KqRroC4yIiMHAD4FTgWpgK3BXNnk0tohGljkzpVSTUqqpqirZjxBJkjqswzq7O6X0JrAYGJNS2paF917gfup3aUN9z/mkgtn6AlvaXlVJkipLS87uroqIY7Lh7sCngOciolfBZJ8FVmfD84FxEdE1IvoDA4DlRa21JEkVoCXHpHsBs7Pj0u8D5qWUHouIf42Iaup3ZW8CrgdIKa2JiHnAs8B7wA2e2S0pD3bv3s3mzZt555132rsq6mC6detG37596dKlyxFdb7OXYB0JNTU1yRPHJJXaxo0bef/738/xxx9P/dWlUvNSSuzYsYOdO3fSv3///cZFxMqUUk2p1u0dxyRVjHfeeceA1mGLCI4//vh22QNjSEuqKAa0WqO9/t0Y0pIk5VSLbmYiSeWo37QFRV3epu9e0uT4HTt2MHr0aAD+93//l06dOrHvPhHLly/nqKOOKmp91PEZ0pJ0hBx//PHU1tYCMH36dHr06ME3vvGN9q2Ucs3d3ZKUAw899BAjRoygurqa66+/nj176q9c/dWvfsWZZ57JsGHDGD16NLt27aK6uprq6mqOOuoohgwZQnV1NStWrOCll15i9OjRDB06lNGjR/Pyyy8DMGnSJPr378/gwYMZOnQoq1fX39bi/vvv56yzzmLYsGF87nOf449//CMAGzZsaKhL//79mTRp0kH1nT59On369Gmoy6OPPsrixYs577zz+OxnP8vAgQOZMmUKe/fu5YEHHuCmm25qmPf+++/n61//Ops2baJ79+4Nyyhc17467xvXvXt3Nm3aBMBll13GRz/6UQYNGsTMmTNL9I3kgyEtSe1s7dq1PPLII/zP//wPtbW1dOrUiTlz5rB9+3b++q//mp/97Gc888wz/PSnP6V79+7U1tZSW1tL7969eeKJJ6itraWmpoapU6fypS99ibq6Oq6++mpuvPHGhnXMmDGD1atXc9555/HrX/8agMsvv5ynn36aZ555hjPOOIMHHngAgHvvvZerrrqK2tpaZsyYcch633TTTQ11ueKKK4D63fZ33XUXq1atYsOGDfz85z9n3LhxzJ8/n927dwPwox/9iGuuuQaAU089tWEZB65rxowZDeNOPfXUhvIHH3yQlStXsmLFCu6++2527NhRhG8hnwzpPJjes71rIKkdLVq0iJUrV3LWWWdRXV3NokWLePHFF3nqqac477zzGq7NPe6445pczrJly/jCF74AwIQJE1i6dGnDuJtvvpkBAwYwf/58rrzySgBWr17Nueeey5AhQ5gzZw5r1qwBoFOnTuzcubNVbRkxYgSnnHIKnTp1Yvz48SxdupSjjz6a888/n8cee4znnnuO3bt3M2TIkFYtH+Duu+9m2LBhjBw5kldeeYUXXnih1cvKO0NaktpZSomJEyc29BrXrVvH9OnTSSm16dKfwnlnzJjBCy+8wLe//W1uu+02oH6X8g9+8ANWrVrFbbfd1nAd8Ne+9jUWLlzIySefzM0339zqdRa+//KXv8ysWbP260W3xuLFi3n88cdZtmwZzzzzDMOHDy/rO8gZ0pLUzkaPHs2jjz7Ka6+9BsAbb7zBSy+9xMc+9jGWLFnCxo0bG8qb8ld/9Vc8/PDDAMyZM4dzzjnnoGk+8IEP8PrrrwOwc+dOevXqxe7du5kzZ07DNMcffzxdunRhwYIFTe7ubszy5cvZuHEje/fu5ZFHHmmow9lnn80rr7zCT37yE8aPH39Yyyz01ltvceyxx/IXf/EXPPfcczz11FPNz9SBeXa3pIrV3CVTR8rAgQO5/fbbueCCC9i7dy9dunThnnvuYeTIkcycOZPLL7+cvXv3cuKJJ7Jw4cJDLufuu+/m2muvZcaMGVRVVfGjH/2oYdzNN9/M7bffTkTwL//yLwD8/d//PWeffTYf+tCHGDJkSMMu7ptuuolJkyYxZMgQ1q1bd1ht+djHPsa0adNYtWpVw0lk++w7zn3sscce1jILjRkzhvvuu4+hQ4dy+umnM3LkyFYvqyPw3t15ML0nTH+rvWshlb21a9dyxhlntHc1ytbixYu58847eeyxxxodf+mll3LTTTc1XCve0TT278d7d0uSOrQ333yT0047je7du3fYgG4v7u6WJBXFqFGjGDVq1EHlxxxzDM8///yRr1AZsCctSVJOGdKSJOWUIS1JUk4Z0pIk5ZQnjkmqXMW+JW8LLqXs0aMHb7/9NgBbt27lnHPO4fvf/z6f/vSni1sXlQV70pLUDnbu3MnFF1/MLbfcYkDrkAzp9uSDNaSKtHv3bi6//HI+85nPMHny5IbyuXPnMmTIEAYPHswtt9zSUN6jR4+G4RUrVjBq1KgmH1k5adIkpkyZwrnnnstpp53WcHORd955h2uuuYYhQ4YwfPhwnnjiiYblzpo1i6qqKqqrqznuuON49NFHD1r3Pps2bWLw4MEN7x999NGGR0z+x3/8B2effTbDhw/nU5/6FNu2bQPqb2k6atSohjuFNXapVmEdqqurufvuu9m0aRMf+chHmDhxIkOHDuWKK67gj3/8I4sWLdrvbmYLFy7k8ssvB+ofELJvGYXrOvDxmj179mTx4sUAfOUrX6GmpoZBgwY13Ns8DwxpSTrCrr32WpYsWbLfPay3bNnCLbfcwq9//Wtqa2t5+umn+fd///dDLqOpR1ZCfZAuWbKEBQsWMGXKFN555x3uueceAFatWsXcuXOZOHFiw8Mp9uzZw/jx46mtreUzn/lMq9t2zjnn8NRTT/G73/2OcePG8b3vfQ+ov5f44MGDqaur2+8+4Qf6/Oc/39CufY/aXLduHZMnT6auro4PfOAD3HvvvZx//vmsXbuW7du3A/s//rLwszlwXYWP1zz33HMbyu+44w5WrFhBXV0dS5Ysoa6urtWfQTEZ0nlhr1qqCP/3f//HG2+8waxZs7jhhhsayp9++mlGjRpFVVUVnTt35uqrr+bJJ58E2K/XfPXVV7doPVdddRXve9/7GDBgAKeccgrPPfccS5cuZcKECQB85CMf4UMf+lDDTUZ27dpFt27dDlrOvnUPGzaMG2+8kb179wKwYcOGhjoVPilr8+bNXHjhhQwZMoQZM2YU5fGXJ510Eh//+McB+OIXv8jSpUuJCCZMmMBDDz3Em2++ybJly7joootatXyAefPmceaZZzJ8+HDWrFnDs88+2+plFZMhLUlHUNeuXZk3bx5f+MIX6NKlS0NPr6nnKDTVMzyUxh4Z2dQ6tmzZQu/evQ+57pUrV1JXV8fjjz8OwKmnntpQp8InZf3t3/4tU6dOZdWqVfzzP/9zQ099woQJvPHGG/zlX/5li39oNNUWgGuuuYaHHnqIuXPncuWVV9K5c+vOhd64cSN33nknixYtoq6ujksuuSQ3j780pNubPWiponTu3Jmjjz4agB/84Ad861vf4q233uLss89myZIlvP766+zZs4e5c+fyiU98otXr+elPf8revXvZsGEDL774IqeffjrnnXdeQ8g///zzvPzyy5x++uns2rWLxx57rKG3eqh69+zZkz/96U9Nrvett96iT58+AMyePbuhvEePHnTu3Jkf//jHLf6hsc/LL7/MsmXLgPrj9vsef9m7d2969+7N7bff3nBMvDX+8Ic/cPTRR9OzZ0+2bdvGL3/5y1Yvq9i8BEtS5Wrnp899+MMf5pprruGb3/wm99xzD9/5znf45Cc/SUqJiy++mLFjx7Z62aeffjqf+MQn2LZtG/fddx/dunXjb/7mb5gyZQpDhgyhc+fOzJo1i65duzJq1Cg+//nPc9ZZZx20nF27dnHOOeewe/du+vXrx4UXXsirr756yPVOnz6dK6+8kj59+jBy5MiGZ2HPmDGDoUOHcsEFF3C4Tz0844wzmD17Ntdffz0DBgzgK1/5SsO4q6++mu3btzNw4MDDWmahYcOGMXz4cAYNGsQpp5zS5I+VI81HVbanA3vRPq5SKqlKeVTlpEmTuPTSS7niiivauypttmnTJi699FJWr17d6PipU6cyfPhwrrvuupLXxUdVSpJKpm7zm+1dhaL66Ec/Sl1dHV/84hfbuyol4+5uSSozs2bNau8qFE2/fv0O2YteuXLlEa7NkWdPOm88kUwqqTwc4lPH017/bgxpSRWjW7du7Nixw6BuRLntCi+mlBI7duxo9DryUnN3t6SK0bdvXzZv3txwl6pKs+33u1i7s/thj1P9D7y+ffse8fU2G9IR0Q14EuiaTf9oSum2iDgOeAToB2wCrkop/T6b51bgOmAPcGNK6b9KUntJOgxdunShf//+7V2NdnPRtAVs+u4lhz1O7aclu7vfBc5PKQ0DqoExETESmAYsSikNABZl74mIgcA4YBAwBrg3IjqVoO6SJJW1ZkM61Xs7e9sl+0vAWGDf7WRmA5dlw2OBh1NK76aUNgLrgRHFrLQkSZWgRSeORUSniKgFXgMWppR+A3wwpbQVIHs9MZu8D/BKweybs7IDlzk5IlZExIpKPT4kSVJTWhTSKaU9KaVqoC8wIiIGNzF5NFJ20KmUKaWZKaWalFJNVVVViyorSSqdftMWtHcVdIDDugQrpfQmsJj6Y83bIqIXQPb6WjbZZuCkgtn6AlvaWlFJkipNsyEdEVURcUw23B34FPAcMB+YmE02EfhFNjwfGBcRXSOiPzAAWF7kekuSWskec8fRkuukewGzszO03wfMSyk9FhHLgHkRcR3wMnAlQEppTUTMA54F3gNuSCntKU31JUkqX82GdEqpDhjeSPkOYPQh5rkDuKPNtZMkqYJ5W1BJknLK24JKUpnzGHTHZU/6SPIJV5KOsEMFtMHdMRjS7cXAliQ1w5CWJCmnDGlJqlD9pi1wt3fOGdJ54i5wSVIBQ1qSpJwypPPKXrUkVTxD+khrSfga0JIkDGlJqniePJZfhrQkVRADuWMxpCVJyilDWpKknDKkJUmNctd4+zOkJanMGK7lw5CWJCmnDGlJknLKkJYkKacMaUmScsqQliQppwxpSZJyqnN7V6Ai+QANSTnmJVz5YU9akqScMqQlSQ3sReeLIS1JUk4Z0nnmsWtJqmiGtCRJOWVIS5KUU4Z03rnLW5IqliEtSWXKM7U7PkNakqScajakI+KkiHgiItZGxJqI+GpWPj0iXo2I2uzv4oJ5bo2I9RGxLiIuLGUDJEkHsxddHlpyW9D3gL9LKf02It4PrIyIhdm4f0op3Vk4cUQMBMYBg4DewOMRcVpKaU8xK97htOXY8vSeMP2t4tVFktQhNNuTTiltTSn9NhveCawF+jQxy1jg4ZTSuymljcB6YEQxKitJUiU5rGPSEdEPGA78JiuaGhF1EfFgRByblfUBXimYbTONhHpETI6IFRGxYvv27Ydfc0mSylyLQzoiegA/A76WUvoD8EPgVKAa2ArctW/SRmZPBxWkNDOlVJNSqqmqqjrcencsXkYlSWqFFoV0RHShPqDnpJR+DpBS2pZS2pNS2gvcz593aW8GTiqYvS+wpXhVliSpMrTk7O4AHgDWppT+saC8V8FknwVWZ8PzgXER0TUi+gMDgOXFq7IkSZWhJWd3fxyYAKyKiNqs7JvA+Iiopn5X9ibgeoCU0pqImAc8S/2Z4TdU/JndkiS1QrMhnVJaSuPHmf+ziXnuAO5oQ70kSTmx75rrTd+9pJ1rUnm845gkSTllSEuSlFOGtCSVAW8DWp4MaUnSIRn+7cuQliQppwxpSerg7O2WL0NakqScMqQlScopQ1qSpJwypCVJyilDWpKknDKkJUnKKUNakqScMqQlScopQ1qSpJwypDuK6T3buwaSpCPMkJYkKacMaUmScsqQliQppzq3dwUkScXh07DKjz1pSZJyypAuNc/KliS1kiEtSVJOGdKSJOWUIS1JUk4Z0pIk5ZQh3dF4IpokVQxDWpKknDKkJUnKKUNakqScMqQlScopQ1qSpJxqNqQj4qSIeCIi1kbEmoj4alZ+XEQsjIgXstdjC+a5NSLWR8S6iLiwlA2QJKlctaQn/R7wdymlM4CRwA0RMRCYBixKKQ0AFmXvycaNAwYBY4B7I6JTKSqfe14uJakE+k1b0C5PvGqv9VayZkM6pbQ1pfTbbHgnsBboA4wFZmeTzQYuy4bHAg+nlN5NKW0E1gMjilzvymToS1JFOaxj0hHRDxgO/Ab4YEppK9QHOXBiNlkf4JWC2TZnZQcua3JErIiIFdu3b29F1SVJKm8tDumI6AH8DPhaSukPTU3aSFk6qCClmSmlmpRSTVVVVUurIUlSxWhRSEdEF+oDek5K6edZ8baI6JWN7wW8lpVvBk4qmL0vsKU41ZUkqXK05OzuAB4A1qaU/rFg1HxgYjY8EfhFQfm4iOgaEf2BAcDy4lVZktSePHnsyOncgmk+DkwAVkVEbVb2TeC7wLyIuA54GbgSIKW0JiLmAc9Sf2b4DSmlPcWuuCRJ5a7ZkE4pLaXx48wAow8xzx3AHW2olyRJFc87jkmSlFOGtCRJOWVIS1IH5klc5c2QliQppwxpSZJyypCWJCmnDOlS8WEYkqQ2MqQlScopQ1qSpJwypCVJyilDWpKknDKkJUnKKUNakqScMqQlScopQ7oj8hpsSXjf7kpgSEuSlFOGtCRJOWVIS5KUU4a0JEk5ZUhLkpRThrQkSTllSEuSlFOGtCTpsHmN9pFhSEuSWsWgLj1DWpKknDKkJUnKKUNakqScMqQlScopQ7oUfEqVpBLJ48la/aYtyGW9yoEhLUlSThnSkiTllCEtSVJONRvSEfFgRLwWEasLyqZHxKsRUZv9XVww7taIWB8R6yLiwlJVvOJ53FuqKB7zrUwt6UnPAsY0Uv5PKaXq7O8/ASJiIDAOGJTNc29EdCpWZSVJqiTNhnRK6UngjRYubyzwcErp3ZTSRmA9MKIN9ZMkqWK15Zj01Iioy3aHH5uV9QFeKZhmc1Z2kIiYHBErImLF9u3b21ANSZLKU2tD+ofAqUA1sBW4KyuPRqZNjS0gpTQzpVSTUqqpqqpqZTUkSSpfrQrplNK2lNKelNJe4H7+vEt7M3BSwaR9gS1tq6IkSZWpVSEdEb0K3n4W2Hfm93xgXER0jYj+wABgeduqKElSZerc3AQRMRcYBZwQEZuB24BREVFN/a7sTcD1ACmlNRExD3gWeA+4IaW0pyQ1lySpzDUb0iml8Y0UP9DE9HcAd7SlUpIkyTuOFZ83GZEkFYkhLUlSThnSkiTllCEtSVJOGdKSJOWUIS1JarXCp3P5pK7iM6Q7Os8mlyqGIVh5DGlJknLKkO7I7EVLUlkzpCVJyilDuljs1UqSisyQliQppwxpSZJyypCWJCmnDGlJknLKkJYkKacMaUmScsqQLiYvw5IkFZEhLUlSThnSkiTllCEtSSo6n9hVHIa0JEk5ZUhLkpRThrQkqWjczV1chrQkSTllSJcDr8+WpLJkSEuSlFOGtCRJOWVIS5KUU4a0JKmoPMO7eAxpSZJyypCWJCmnmg3piHgwIl6LiNUFZcdFxMKIeCF7PbZg3K0RsT4i1kXEhaWquCRJ5a4lPelZwJgDyqYBi1JKA4BF2XsiYiAwDhiUzXNvRHQqWm0lqcL0m7bAY7wVrNmQTik9CbxxQPFYYHY2PBu4rKD84ZTSuymljcB6YERxqqomeUMTSSo7nVs53wdTSlsBUkpbI+LErLwP8FTBdJuzsoNExGRgMsDJJ5/cymrkgOEoSSqRYp84Fo2UpcYmTCnNTCnVpJRqqqqqilwNSeq43L2tfVob0tsiohdA9vpaVr4ZOKlgur7AltZXT5Iql2Gt1ob0fGBiNjwR+EVB+biI6BoR/YEBwPK2VVGSpMrU7DHpiJgLjAJOiIjNwG3Ad4F5EXEd8DJwJUBKaU1EzAOeBd4Dbkgp7SlR3SVJKmvNhnRKafwhRo0+xPR3AHe0pVKSJMk7jkmSlFuGtCRJOWVIS5KUU4a0JEk5ZUhLkpRThrQkSTllSEuSlFOGtCRJOWVIlxOfyCVJZcWQliQppwzptshjzzWPdZIktYohLUk5Uk6Pp+w3bUFZtac9GNKSpJIyqFvPkJakHDLYBC14VKUkqfQMZTXGnrQkSTllSEuSlFOGtCRJOWVIS5KOCI+7Hz5DWpKknDKkJUnKKUO6HHlrUEkqC4a0JEk5ZUhLkpRThnRruUtZklrMM7tbx5CWJCmnDGlJknLKkG4Nd3VLko4AQ1qSpJwypCVJyilDWpKknDKkJUnKqc5tmTkiNgE7gT3Aeymlmog4DngE6AdsAq5KKf2+bdWUJKnyFKMn/cmUUnVKqSZ7Pw1YlFIaACzK3kuSpMNUit3dY4HZ2fBs4LISrEOSpLLX1pBOwH9HxMqImJyVfTCltBUgez2xsRkjYnJErIiIFdu3b29jNXQQr+WWpA6vTcekgY+nlLZExInAwoh4rqUzppRmAjMBampqUhvrceQYfpKKxPtZqzlt6kmnlLZkr68B/waMALZFRC+A7PW1tlZSklQe/GFyeFod0hFxdES8f98wcAGwGpgPTMwmmwj8oq2VlCSpErVld/cHgX+LiH3L+UlK6VcR8TQwLyKuA14Grmx7NSVJqjytDumU0ovAsEbKdwCj21IpSZLkHcckSe3E49PNa+vZ3ZIkHRbDueXsSZczLxeTpA7NkJYkKacM6XJnb1rKJXf5qiUM6UpiYEtSh2JIS5KUU4a0JEk5ZUhL0hHicejG+bkcmiFdCTwWLeVGv2kLDKVGFH4mfj5/ZkhLkpRThrQkSTllSEuSlFOGtCRJOWVIHw5PwJKkovIksaYZ0pIk5ZQhLUlHgD1GtYYh3RLlsJu7HNogSRWmc3tXoMMw5CS1gj3olvOzOpg96aaUYzCXY5skqUwZ0pIk5ZQhfSj7epz2PCVJ7cSQliQppwxpSVLu+LSweoZ0Y9zFLUnKAS/BkqQSsBeoYrAnXencayApxyr9x44hLUlt4LHT0qvkz9iQPlCl9Cyn9zy4rZXSdqkEKjVEVFqGdCUyjCV1QIU/hCrlR5EhLUlFVCnhoSPDs7tlz1oqMoO6tCrp8y1ZTzoixkTEuohYHxHTSrWeNvP2n/vzc5BarZLCo7009hmX8+dekpCOiE7APcBFwEBgfEQMLMW6Wq2xMDKgJBUo5//81TGUanf3CGB9SulFgIh4GBgLPFui9e1vek+Y/lbz4+xFN67hc3mr6c9SKkOH6qlt+u4lzU6n9lP4fRR+V419Twd+l3kWKaXiLzTiCmBMSunL2fsJwNkppakF00wGJmdvTwfWtXJ1JwCvt6G6HU0ltde2lq9Kam8ltRUqq70nAEenlKpKtYJS9aSjkbL9fg2klGYCM9u8oogVKaWati6no6ik9trW8lVJ7a2ktkJltTdra79SrqNUJ45tBk4qeN8X2FKidUmSVJZKFdJPAwMion9EHAWMA+aXaF2SJJWlkuzuTim9FxFTgf8COgEPppTWlGJdFGGXeQdTSe21reWrktpbSW2FympvydtakhPHJElS23lbUEmScsqQliQpp9o9pJu7fWjUuzsbXxcRZzY3b0Q8EhG12d+miKjNyvtFxK6CcfcdkUbu3562tPfBiHgtIlYfMM9xEbEwIl7IXo8tGHdrtqx1EXFhaVt3UFtK0dYZEfFcNv2/RcQxWXm5frfTI+LVgnZdXDCu3L7bsttuI+KkiHgiItZGxJqI+GrBPGW13TbT1lxutyVqa3G32ZRSu/1Rf1LZBuAU4CjgGWDgAdNcDPyS+muvRwK/aem82XR3Ad/OhvsBqztie7Nx5wFnHtgG4HvAtGx4GvAP2fDAbB1dgf7Zujt18LZeAHTOhv+hoK3l+t1OB77RyPrK7rs9YP6y2G6BXsCZ2fD7gef3zVtu220zbc3ddlvCthZ1m23vnnTD7UNTSn8C9t0+tNBY4Mep3lPAMRHRqyXzRkQAVwFzS92QFmpLe0kpPQm80chyxwKzs+HZwGUF5Q+nlN5NKW0E1md1OBJK0taU0n+nlN7L3j5F/TX4eVCq7/ZQyu673aecttuU0taU0m8BUko7gbVAn4J5yma7baqtOd1uS/W9Hkqrvtf2Duk+wCsF7zdzcEMPNU1L5j0X2JZSeqGgrH9E/C4ilkTEuW2pfCu0pb1N+WBKaStA9npiG5ZVLKVqa6Frqf+Vu085frcAU7NdbQ8W7BIt5++2LLfbiOgHDAd+kxWV7XbbSFsL5WW7LWVbi7bNtndIN3v70Camacm849n/1/hW4OSU0nDg68BPIuIDLaxrMbSlvaVaX6mUtK0R8S3gPWBOVlSu3+0PgVOBaurbeFcbllUspf53XHbbbUT0AH4GfC2l9IcirK9UStrWnG23pWprUbfZ9g7pltw+9FDTNDlvRHQGLgce2VeW7WbYkQ2vpP6YwGltbkXLtaW9Tdm2b1di9vpaG5ZVLKVqKxExEbgUuDplB3vK9btNKW1LKe1JKe0F7ufPu8fK9bstu+02IrpQ/x/5nJTSzwumKbvttom25nG7LUlbi77NNnXAutR/1N/x7EXqD6LvO3A/6IBpLmH/A/fLWzIvMAZYcsCyqsgO1FN/ssCrwHEdob0F4/tx8MlFM9j/BJTvZcOD2P9EhRc5cieglKqtY6h/5GlVhXy3vQqGb6L+mFZZfrcF32/ZbLfZ+x8D329kuWW13TbT1txttyVsa1G32SPyj7yZD+pi6s+M2wB8KyubAkwp+DDuycavAmqamrdg3Kx9yygo+xywJvugfgt8uoO1dy71u092U/+r7Lqs/HhgEfBC9npcwTzfypa1DrioDNq6nvrjOrXZ331l/t3+azZtHfX3vy/8D6CsvttsXFltt8A51O/SrCv4N3txNq6stttm2prL7bZEbS3qNuttQSVJyqn2PiYtSZIOwZCWJCmnDGlJknLKkJYkKacMaUmScsqQliQppwxpSZJy6v8DFcPVenVlosM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70" y="2331076"/>
            <a:ext cx="6172634" cy="41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4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прирост email-подписок составил в 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2.3 </a:t>
            </a: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раза </a:t>
            </a: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 масштабировании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нового дизайна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оформления подписки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изменёнными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формулировками прирост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email-подписок с вероятностью 95% будет находится в диапазоне 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2.0 до 2.5 раз</a:t>
            </a:r>
            <a:endParaRPr lang="ru-RU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48893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144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Проверка гипотез</vt:lpstr>
      <vt:lpstr>Главная цель нашего проекта:</vt:lpstr>
      <vt:lpstr>Подготовка эксперимента</vt:lpstr>
      <vt:lpstr>Проведение A/B теста</vt:lpstr>
      <vt:lpstr>Полученные данные A/B теста</vt:lpstr>
      <vt:lpstr>Полученные данные A/B теста</vt:lpstr>
      <vt:lpstr>Полученные данные A/B теста</vt:lpstr>
      <vt:lpstr>Итоги: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гипотез</dc:title>
  <dc:creator>Григорий Митраков</dc:creator>
  <cp:lastModifiedBy>Григорий Митраков</cp:lastModifiedBy>
  <cp:revision>15</cp:revision>
  <dcterms:created xsi:type="dcterms:W3CDTF">2021-09-22T18:33:45Z</dcterms:created>
  <dcterms:modified xsi:type="dcterms:W3CDTF">2021-10-05T07:55:13Z</dcterms:modified>
</cp:coreProperties>
</file>