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57" r:id="rId3"/>
    <p:sldId id="258" r:id="rId4"/>
    <p:sldId id="259" r:id="rId5"/>
    <p:sldId id="262"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C36087-3498-4037-BD84-5B249415B2A5}" type="datetimeFigureOut">
              <a:rPr lang="en-IN" smtClean="0"/>
              <a:t>11-06-2024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9FA6D1-FF65-4374-BDA5-C58E2318A321}" type="slidenum">
              <a:rPr lang="en-IN" smtClean="0"/>
              <a:t>‹#›</a:t>
            </a:fld>
            <a:endParaRPr lang="en-IN"/>
          </a:p>
        </p:txBody>
      </p:sp>
    </p:spTree>
    <p:extLst>
      <p:ext uri="{BB962C8B-B14F-4D97-AF65-F5344CB8AC3E}">
        <p14:creationId xmlns:p14="http://schemas.microsoft.com/office/powerpoint/2010/main" val="4134798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C9FA6D1-FF65-4374-BDA5-C58E2318A321}" type="slidenum">
              <a:rPr lang="en-IN" smtClean="0"/>
              <a:t>2</a:t>
            </a:fld>
            <a:endParaRPr lang="en-IN"/>
          </a:p>
        </p:txBody>
      </p:sp>
    </p:spTree>
    <p:extLst>
      <p:ext uri="{BB962C8B-B14F-4D97-AF65-F5344CB8AC3E}">
        <p14:creationId xmlns:p14="http://schemas.microsoft.com/office/powerpoint/2010/main" val="3992906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C9FA6D1-FF65-4374-BDA5-C58E2318A321}" type="slidenum">
              <a:rPr lang="en-IN" smtClean="0"/>
              <a:t>3</a:t>
            </a:fld>
            <a:endParaRPr lang="en-IN"/>
          </a:p>
        </p:txBody>
      </p:sp>
    </p:spTree>
    <p:extLst>
      <p:ext uri="{BB962C8B-B14F-4D97-AF65-F5344CB8AC3E}">
        <p14:creationId xmlns:p14="http://schemas.microsoft.com/office/powerpoint/2010/main" val="2479985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C9FA6D1-FF65-4374-BDA5-C58E2318A321}" type="slidenum">
              <a:rPr lang="en-IN" smtClean="0"/>
              <a:t>4</a:t>
            </a:fld>
            <a:endParaRPr lang="en-IN"/>
          </a:p>
        </p:txBody>
      </p:sp>
    </p:spTree>
    <p:extLst>
      <p:ext uri="{BB962C8B-B14F-4D97-AF65-F5344CB8AC3E}">
        <p14:creationId xmlns:p14="http://schemas.microsoft.com/office/powerpoint/2010/main" val="4056568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C9FA6D1-FF65-4374-BDA5-C58E2318A321}" type="slidenum">
              <a:rPr lang="en-IN" smtClean="0"/>
              <a:t>5</a:t>
            </a:fld>
            <a:endParaRPr lang="en-IN"/>
          </a:p>
        </p:txBody>
      </p:sp>
    </p:spTree>
    <p:extLst>
      <p:ext uri="{BB962C8B-B14F-4D97-AF65-F5344CB8AC3E}">
        <p14:creationId xmlns:p14="http://schemas.microsoft.com/office/powerpoint/2010/main" val="13206963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C9FA6D1-FF65-4374-BDA5-C58E2318A321}" type="slidenum">
              <a:rPr lang="en-IN" smtClean="0"/>
              <a:t>6</a:t>
            </a:fld>
            <a:endParaRPr lang="en-IN"/>
          </a:p>
        </p:txBody>
      </p:sp>
    </p:spTree>
    <p:extLst>
      <p:ext uri="{BB962C8B-B14F-4D97-AF65-F5344CB8AC3E}">
        <p14:creationId xmlns:p14="http://schemas.microsoft.com/office/powerpoint/2010/main" val="35595039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B6CAFCB-61AD-4E5A-82F9-ABABD2FEB4A8}" type="datetimeFigureOut">
              <a:rPr lang="en-IN" smtClean="0"/>
              <a:t>11-06-2024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B99EBB-FA54-4141-AE66-AB6520764B98}" type="slidenum">
              <a:rPr lang="en-IN" smtClean="0"/>
              <a:t>‹#›</a:t>
            </a:fld>
            <a:endParaRPr lang="en-IN"/>
          </a:p>
        </p:txBody>
      </p:sp>
    </p:spTree>
    <p:extLst>
      <p:ext uri="{BB962C8B-B14F-4D97-AF65-F5344CB8AC3E}">
        <p14:creationId xmlns:p14="http://schemas.microsoft.com/office/powerpoint/2010/main" val="1030011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6CAFCB-61AD-4E5A-82F9-ABABD2FEB4A8}" type="datetimeFigureOut">
              <a:rPr lang="en-IN" smtClean="0"/>
              <a:t>11-06-2024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B99EBB-FA54-4141-AE66-AB6520764B98}" type="slidenum">
              <a:rPr lang="en-IN" smtClean="0"/>
              <a:t>‹#›</a:t>
            </a:fld>
            <a:endParaRPr lang="en-IN"/>
          </a:p>
        </p:txBody>
      </p:sp>
    </p:spTree>
    <p:extLst>
      <p:ext uri="{BB962C8B-B14F-4D97-AF65-F5344CB8AC3E}">
        <p14:creationId xmlns:p14="http://schemas.microsoft.com/office/powerpoint/2010/main" val="1081555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6CAFCB-61AD-4E5A-82F9-ABABD2FEB4A8}" type="datetimeFigureOut">
              <a:rPr lang="en-IN" smtClean="0"/>
              <a:t>11-06-2024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B99EBB-FA54-4141-AE66-AB6520764B9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84669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6CAFCB-61AD-4E5A-82F9-ABABD2FEB4A8}" type="datetimeFigureOut">
              <a:rPr lang="en-IN" smtClean="0"/>
              <a:t>11-06-2024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B99EBB-FA54-4141-AE66-AB6520764B98}" type="slidenum">
              <a:rPr lang="en-IN" smtClean="0"/>
              <a:t>‹#›</a:t>
            </a:fld>
            <a:endParaRPr lang="en-IN"/>
          </a:p>
        </p:txBody>
      </p:sp>
    </p:spTree>
    <p:extLst>
      <p:ext uri="{BB962C8B-B14F-4D97-AF65-F5344CB8AC3E}">
        <p14:creationId xmlns:p14="http://schemas.microsoft.com/office/powerpoint/2010/main" val="28601972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6CAFCB-61AD-4E5A-82F9-ABABD2FEB4A8}" type="datetimeFigureOut">
              <a:rPr lang="en-IN" smtClean="0"/>
              <a:t>11-06-2024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B99EBB-FA54-4141-AE66-AB6520764B9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406368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6CAFCB-61AD-4E5A-82F9-ABABD2FEB4A8}" type="datetimeFigureOut">
              <a:rPr lang="en-IN" smtClean="0"/>
              <a:t>11-06-2024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B99EBB-FA54-4141-AE66-AB6520764B98}" type="slidenum">
              <a:rPr lang="en-IN" smtClean="0"/>
              <a:t>‹#›</a:t>
            </a:fld>
            <a:endParaRPr lang="en-IN"/>
          </a:p>
        </p:txBody>
      </p:sp>
    </p:spTree>
    <p:extLst>
      <p:ext uri="{BB962C8B-B14F-4D97-AF65-F5344CB8AC3E}">
        <p14:creationId xmlns:p14="http://schemas.microsoft.com/office/powerpoint/2010/main" val="17692127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6CAFCB-61AD-4E5A-82F9-ABABD2FEB4A8}" type="datetimeFigureOut">
              <a:rPr lang="en-IN" smtClean="0"/>
              <a:t>11-06-2024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B99EBB-FA54-4141-AE66-AB6520764B98}" type="slidenum">
              <a:rPr lang="en-IN" smtClean="0"/>
              <a:t>‹#›</a:t>
            </a:fld>
            <a:endParaRPr lang="en-IN"/>
          </a:p>
        </p:txBody>
      </p:sp>
    </p:spTree>
    <p:extLst>
      <p:ext uri="{BB962C8B-B14F-4D97-AF65-F5344CB8AC3E}">
        <p14:creationId xmlns:p14="http://schemas.microsoft.com/office/powerpoint/2010/main" val="4850671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6CAFCB-61AD-4E5A-82F9-ABABD2FEB4A8}" type="datetimeFigureOut">
              <a:rPr lang="en-IN" smtClean="0"/>
              <a:t>11-06-2024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B99EBB-FA54-4141-AE66-AB6520764B98}" type="slidenum">
              <a:rPr lang="en-IN" smtClean="0"/>
              <a:t>‹#›</a:t>
            </a:fld>
            <a:endParaRPr lang="en-IN"/>
          </a:p>
        </p:txBody>
      </p:sp>
    </p:spTree>
    <p:extLst>
      <p:ext uri="{BB962C8B-B14F-4D97-AF65-F5344CB8AC3E}">
        <p14:creationId xmlns:p14="http://schemas.microsoft.com/office/powerpoint/2010/main" val="440038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6CAFCB-61AD-4E5A-82F9-ABABD2FEB4A8}" type="datetimeFigureOut">
              <a:rPr lang="en-IN" smtClean="0"/>
              <a:t>11-06-2024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B99EBB-FA54-4141-AE66-AB6520764B98}" type="slidenum">
              <a:rPr lang="en-IN" smtClean="0"/>
              <a:t>‹#›</a:t>
            </a:fld>
            <a:endParaRPr lang="en-IN"/>
          </a:p>
        </p:txBody>
      </p:sp>
    </p:spTree>
    <p:extLst>
      <p:ext uri="{BB962C8B-B14F-4D97-AF65-F5344CB8AC3E}">
        <p14:creationId xmlns:p14="http://schemas.microsoft.com/office/powerpoint/2010/main" val="738938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6CAFCB-61AD-4E5A-82F9-ABABD2FEB4A8}" type="datetimeFigureOut">
              <a:rPr lang="en-IN" smtClean="0"/>
              <a:t>11-06-2024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B99EBB-FA54-4141-AE66-AB6520764B98}" type="slidenum">
              <a:rPr lang="en-IN" smtClean="0"/>
              <a:t>‹#›</a:t>
            </a:fld>
            <a:endParaRPr lang="en-IN"/>
          </a:p>
        </p:txBody>
      </p:sp>
    </p:spTree>
    <p:extLst>
      <p:ext uri="{BB962C8B-B14F-4D97-AF65-F5344CB8AC3E}">
        <p14:creationId xmlns:p14="http://schemas.microsoft.com/office/powerpoint/2010/main" val="865052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6CAFCB-61AD-4E5A-82F9-ABABD2FEB4A8}" type="datetimeFigureOut">
              <a:rPr lang="en-IN" smtClean="0"/>
              <a:t>11-06-2024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B99EBB-FA54-4141-AE66-AB6520764B98}" type="slidenum">
              <a:rPr lang="en-IN" smtClean="0"/>
              <a:t>‹#›</a:t>
            </a:fld>
            <a:endParaRPr lang="en-IN"/>
          </a:p>
        </p:txBody>
      </p:sp>
    </p:spTree>
    <p:extLst>
      <p:ext uri="{BB962C8B-B14F-4D97-AF65-F5344CB8AC3E}">
        <p14:creationId xmlns:p14="http://schemas.microsoft.com/office/powerpoint/2010/main" val="3719218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B6CAFCB-61AD-4E5A-82F9-ABABD2FEB4A8}" type="datetimeFigureOut">
              <a:rPr lang="en-IN" smtClean="0"/>
              <a:t>11-06-2024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2B99EBB-FA54-4141-AE66-AB6520764B98}" type="slidenum">
              <a:rPr lang="en-IN" smtClean="0"/>
              <a:t>‹#›</a:t>
            </a:fld>
            <a:endParaRPr lang="en-IN"/>
          </a:p>
        </p:txBody>
      </p:sp>
    </p:spTree>
    <p:extLst>
      <p:ext uri="{BB962C8B-B14F-4D97-AF65-F5344CB8AC3E}">
        <p14:creationId xmlns:p14="http://schemas.microsoft.com/office/powerpoint/2010/main" val="1807938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B6CAFCB-61AD-4E5A-82F9-ABABD2FEB4A8}" type="datetimeFigureOut">
              <a:rPr lang="en-IN" smtClean="0"/>
              <a:t>11-06-2024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2B99EBB-FA54-4141-AE66-AB6520764B98}" type="slidenum">
              <a:rPr lang="en-IN" smtClean="0"/>
              <a:t>‹#›</a:t>
            </a:fld>
            <a:endParaRPr lang="en-IN"/>
          </a:p>
        </p:txBody>
      </p:sp>
    </p:spTree>
    <p:extLst>
      <p:ext uri="{BB962C8B-B14F-4D97-AF65-F5344CB8AC3E}">
        <p14:creationId xmlns:p14="http://schemas.microsoft.com/office/powerpoint/2010/main" val="948531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6CAFCB-61AD-4E5A-82F9-ABABD2FEB4A8}" type="datetimeFigureOut">
              <a:rPr lang="en-IN" smtClean="0"/>
              <a:t>11-06-2024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2B99EBB-FA54-4141-AE66-AB6520764B98}" type="slidenum">
              <a:rPr lang="en-IN" smtClean="0"/>
              <a:t>‹#›</a:t>
            </a:fld>
            <a:endParaRPr lang="en-IN"/>
          </a:p>
        </p:txBody>
      </p:sp>
    </p:spTree>
    <p:extLst>
      <p:ext uri="{BB962C8B-B14F-4D97-AF65-F5344CB8AC3E}">
        <p14:creationId xmlns:p14="http://schemas.microsoft.com/office/powerpoint/2010/main" val="1191010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B6CAFCB-61AD-4E5A-82F9-ABABD2FEB4A8}" type="datetimeFigureOut">
              <a:rPr lang="en-IN" smtClean="0"/>
              <a:t>11-06-2024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B99EBB-FA54-4141-AE66-AB6520764B98}" type="slidenum">
              <a:rPr lang="en-IN" smtClean="0"/>
              <a:t>‹#›</a:t>
            </a:fld>
            <a:endParaRPr lang="en-IN"/>
          </a:p>
        </p:txBody>
      </p:sp>
    </p:spTree>
    <p:extLst>
      <p:ext uri="{BB962C8B-B14F-4D97-AF65-F5344CB8AC3E}">
        <p14:creationId xmlns:p14="http://schemas.microsoft.com/office/powerpoint/2010/main" val="4113646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6CAFCB-61AD-4E5A-82F9-ABABD2FEB4A8}" type="datetimeFigureOut">
              <a:rPr lang="en-IN" smtClean="0"/>
              <a:t>11-06-2024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B99EBB-FA54-4141-AE66-AB6520764B98}" type="slidenum">
              <a:rPr lang="en-IN" smtClean="0"/>
              <a:t>‹#›</a:t>
            </a:fld>
            <a:endParaRPr lang="en-IN"/>
          </a:p>
        </p:txBody>
      </p:sp>
    </p:spTree>
    <p:extLst>
      <p:ext uri="{BB962C8B-B14F-4D97-AF65-F5344CB8AC3E}">
        <p14:creationId xmlns:p14="http://schemas.microsoft.com/office/powerpoint/2010/main" val="3468704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B6CAFCB-61AD-4E5A-82F9-ABABD2FEB4A8}" type="datetimeFigureOut">
              <a:rPr lang="en-IN" smtClean="0"/>
              <a:t>11-06-2024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2B99EBB-FA54-4141-AE66-AB6520764B98}" type="slidenum">
              <a:rPr lang="en-IN" smtClean="0"/>
              <a:t>‹#›</a:t>
            </a:fld>
            <a:endParaRPr lang="en-IN"/>
          </a:p>
        </p:txBody>
      </p:sp>
    </p:spTree>
    <p:extLst>
      <p:ext uri="{BB962C8B-B14F-4D97-AF65-F5344CB8AC3E}">
        <p14:creationId xmlns:p14="http://schemas.microsoft.com/office/powerpoint/2010/main" val="25626887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D4107-7836-708F-5B72-2F4EFEABAD9F}"/>
              </a:ext>
            </a:extLst>
          </p:cNvPr>
          <p:cNvSpPr>
            <a:spLocks noGrp="1"/>
          </p:cNvSpPr>
          <p:nvPr>
            <p:ph type="ctrTitle"/>
          </p:nvPr>
        </p:nvSpPr>
        <p:spPr>
          <a:xfrm>
            <a:off x="1556657" y="196995"/>
            <a:ext cx="7271658" cy="1087520"/>
          </a:xfrm>
        </p:spPr>
        <p:txBody>
          <a:bodyPr>
            <a:normAutofit/>
          </a:bodyPr>
          <a:lstStyle/>
          <a:p>
            <a:pPr algn="ctr"/>
            <a:r>
              <a:rPr lang="en-US" dirty="0">
                <a:solidFill>
                  <a:schemeClr val="tx2">
                    <a:lumMod val="60000"/>
                    <a:lumOff val="40000"/>
                  </a:schemeClr>
                </a:solidFill>
                <a:latin typeface="Agency FB" panose="020B0503020202020204" pitchFamily="34" charset="0"/>
                <a:ea typeface="Calibri" panose="020F0502020204030204" pitchFamily="34" charset="0"/>
                <a:cs typeface="Calibri" panose="020F0502020204030204" pitchFamily="34" charset="0"/>
              </a:rPr>
              <a:t>END POVERTY</a:t>
            </a:r>
            <a:r>
              <a:rPr lang="en-US" dirty="0">
                <a:solidFill>
                  <a:srgbClr val="FFFFFF"/>
                </a:solidFill>
                <a:latin typeface="Calibri" panose="020F0502020204030204" pitchFamily="34" charset="0"/>
                <a:ea typeface="Calibri" panose="020F0502020204030204" pitchFamily="34" charset="0"/>
                <a:cs typeface="Calibri" panose="020F0502020204030204" pitchFamily="34" charset="0"/>
              </a:rPr>
              <a:t>                                                       </a:t>
            </a:r>
          </a:p>
        </p:txBody>
      </p:sp>
      <p:sp>
        <p:nvSpPr>
          <p:cNvPr id="3" name="Subtitle 2">
            <a:extLst>
              <a:ext uri="{FF2B5EF4-FFF2-40B4-BE49-F238E27FC236}">
                <a16:creationId xmlns:a16="http://schemas.microsoft.com/office/drawing/2014/main" id="{13294FD6-4BCD-D38D-D1B3-6DE0C4B432AE}"/>
              </a:ext>
            </a:extLst>
          </p:cNvPr>
          <p:cNvSpPr>
            <a:spLocks noGrp="1"/>
          </p:cNvSpPr>
          <p:nvPr>
            <p:ph type="subTitle" idx="1"/>
          </p:nvPr>
        </p:nvSpPr>
        <p:spPr>
          <a:xfrm>
            <a:off x="587828" y="1284515"/>
            <a:ext cx="9209315" cy="5160891"/>
          </a:xfrm>
        </p:spPr>
        <p:txBody>
          <a:bodyPr>
            <a:normAutofit fontScale="92500" lnSpcReduction="10000"/>
          </a:bodyPr>
          <a:lstStyle/>
          <a:p>
            <a:pPr algn="just"/>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Poverty</a:t>
            </a:r>
            <a:r>
              <a:rPr lang="en-US" sz="2800" dirty="0">
                <a:solidFill>
                  <a:schemeClr val="accent4"/>
                </a:solidFill>
                <a:latin typeface="Calibri" panose="020F0502020204030204" pitchFamily="34" charset="0"/>
                <a:ea typeface="Calibri" panose="020F0502020204030204" pitchFamily="34" charset="0"/>
                <a:cs typeface="Calibri" panose="020F0502020204030204" pitchFamily="34" charset="0"/>
              </a:rPr>
              <a:t> is about not having enough money to meet basic needs including food , clothes and shelter. However, poverty is more, much more than just not having enough money. The World Bank Organization describes poverty in this way: “</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Poverty is hunger</a:t>
            </a:r>
            <a:r>
              <a:rPr lang="en-US" sz="2800" dirty="0">
                <a:solidFill>
                  <a:schemeClr val="accent4"/>
                </a:solidFill>
                <a:latin typeface="Calibri" panose="020F0502020204030204" pitchFamily="34" charset="0"/>
                <a:ea typeface="Calibri" panose="020F0502020204030204" pitchFamily="34" charset="0"/>
                <a:cs typeface="Calibri" panose="020F0502020204030204" pitchFamily="34" charset="0"/>
              </a:rPr>
              <a:t>”. Sustainable Development calls for an end to poverty in all its manifestations by 2030.It aims to ensure social protection for the poor and vulnerable, increase access to basic services and support people harmed by climate-related extreme events and other economic , social and environmental shocks and disasters . On the basis of social , economical and political aspects , there are different ways to identify the type of poverty :Absolute poverty, Relative poverty , Situational poverty , Generational poverty, Rural poverty , Urban poverty.  </a:t>
            </a:r>
            <a:r>
              <a:rPr lang="en-US" sz="2800" dirty="0">
                <a:solidFill>
                  <a:schemeClr val="accent4"/>
                </a:solidFill>
                <a:highlight>
                  <a:srgbClr val="FFFFFF"/>
                </a:highlight>
                <a:latin typeface="Calibri" panose="020F0502020204030204" pitchFamily="34" charset="0"/>
                <a:ea typeface="Calibri" panose="020F0502020204030204" pitchFamily="34" charset="0"/>
                <a:cs typeface="Calibri" panose="020F0502020204030204" pitchFamily="34" charset="0"/>
              </a:rPr>
              <a:t> </a:t>
            </a:r>
            <a:endParaRPr lang="en-US" sz="2800" b="1" dirty="0">
              <a:solidFill>
                <a:schemeClr val="accent4"/>
              </a:solidFill>
              <a:highlight>
                <a:srgbClr val="FFFFFF"/>
              </a:highligh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59004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D4107-7836-708F-5B72-2F4EFEABAD9F}"/>
              </a:ext>
            </a:extLst>
          </p:cNvPr>
          <p:cNvSpPr>
            <a:spLocks noGrp="1"/>
          </p:cNvSpPr>
          <p:nvPr>
            <p:ph type="ctrTitle"/>
          </p:nvPr>
        </p:nvSpPr>
        <p:spPr>
          <a:xfrm>
            <a:off x="1556657" y="196995"/>
            <a:ext cx="7271658" cy="1087520"/>
          </a:xfrm>
        </p:spPr>
        <p:txBody>
          <a:bodyPr>
            <a:normAutofit/>
          </a:bodyPr>
          <a:lstStyle/>
          <a:p>
            <a:pPr algn="ctr"/>
            <a:r>
              <a:rPr lang="en-US" dirty="0">
                <a:solidFill>
                  <a:schemeClr val="accent2"/>
                </a:solidFill>
                <a:latin typeface="Boucherie Block" panose="020F0502020204030204" pitchFamily="2" charset="0"/>
                <a:ea typeface="Calibri" panose="020F0502020204030204" pitchFamily="34" charset="0"/>
                <a:cs typeface="Calibri" panose="020F0502020204030204" pitchFamily="34" charset="0"/>
              </a:rPr>
              <a:t>END POVERTY</a:t>
            </a:r>
            <a:r>
              <a:rPr lang="en-US" dirty="0">
                <a:solidFill>
                  <a:srgbClr val="FFFFFF"/>
                </a:solidFill>
                <a:latin typeface="Boucherie Block" panose="020F0502020204030204" pitchFamily="2" charset="0"/>
                <a:ea typeface="Calibri" panose="020F0502020204030204" pitchFamily="34" charset="0"/>
                <a:cs typeface="Calibri" panose="020F0502020204030204" pitchFamily="34" charset="0"/>
              </a:rPr>
              <a:t> </a:t>
            </a:r>
            <a:r>
              <a:rPr lang="en-US" dirty="0">
                <a:solidFill>
                  <a:srgbClr val="FFFFFF"/>
                </a:solidFill>
                <a:latin typeface="Calibri" panose="020F0502020204030204" pitchFamily="34" charset="0"/>
                <a:ea typeface="Calibri" panose="020F0502020204030204" pitchFamily="34" charset="0"/>
                <a:cs typeface="Calibri" panose="020F0502020204030204" pitchFamily="34" charset="0"/>
              </a:rPr>
              <a:t>                                                      </a:t>
            </a:r>
          </a:p>
        </p:txBody>
      </p:sp>
      <p:sp>
        <p:nvSpPr>
          <p:cNvPr id="3" name="Subtitle 2">
            <a:extLst>
              <a:ext uri="{FF2B5EF4-FFF2-40B4-BE49-F238E27FC236}">
                <a16:creationId xmlns:a16="http://schemas.microsoft.com/office/drawing/2014/main" id="{13294FD6-4BCD-D38D-D1B3-6DE0C4B432AE}"/>
              </a:ext>
            </a:extLst>
          </p:cNvPr>
          <p:cNvSpPr>
            <a:spLocks noGrp="1"/>
          </p:cNvSpPr>
          <p:nvPr>
            <p:ph type="subTitle" idx="1"/>
          </p:nvPr>
        </p:nvSpPr>
        <p:spPr>
          <a:xfrm>
            <a:off x="664029" y="1284516"/>
            <a:ext cx="8915400" cy="5357884"/>
          </a:xfrm>
        </p:spPr>
        <p:txBody>
          <a:bodyPr>
            <a:normAutofit fontScale="92500"/>
          </a:bodyPr>
          <a:lstStyle/>
          <a:p>
            <a:pPr algn="just"/>
            <a:r>
              <a:rPr lang="en-US" sz="2800" b="1" i="0" dirty="0">
                <a:solidFill>
                  <a:srgbClr val="4D5156"/>
                </a:solidFill>
                <a:effectLst/>
                <a:highlight>
                  <a:srgbClr val="FFFFFF"/>
                </a:highlight>
                <a:latin typeface="Google Sans"/>
              </a:rPr>
              <a:t>Poverty</a:t>
            </a:r>
            <a:r>
              <a:rPr lang="en-US" sz="2800" b="0" i="0" dirty="0">
                <a:solidFill>
                  <a:srgbClr val="4D5156"/>
                </a:solidFill>
                <a:effectLst/>
                <a:highlight>
                  <a:srgbClr val="FFFFFF"/>
                </a:highlight>
                <a:latin typeface="Google Sans"/>
              </a:rPr>
              <a:t> entails more than the lack of income and productive resources to ensure sustainable livelihoods.  Its manifestations include hunger and malnutrition, limited access to education and other basic services, social discrimination and exclusion as well as the lack of participation in decision-making. No country is completely free from poverty, but some countries have made significant progress in reducing poverty rates. Nordic countries like </a:t>
            </a:r>
            <a:r>
              <a:rPr lang="en-US" sz="2800" b="1" i="0" dirty="0">
                <a:solidFill>
                  <a:srgbClr val="4D5156"/>
                </a:solidFill>
                <a:effectLst/>
                <a:highlight>
                  <a:srgbClr val="FFFFFF"/>
                </a:highlight>
                <a:latin typeface="Google Sans"/>
              </a:rPr>
              <a:t>Norway , Finland and Den</a:t>
            </a:r>
            <a:r>
              <a:rPr lang="en-US" sz="2800" b="1" dirty="0">
                <a:solidFill>
                  <a:srgbClr val="4D5156"/>
                </a:solidFill>
                <a:highlight>
                  <a:srgbClr val="FFFFFF"/>
                </a:highlight>
                <a:latin typeface="Google Sans"/>
              </a:rPr>
              <a:t>mark </a:t>
            </a:r>
            <a:r>
              <a:rPr lang="en-US" sz="2800" dirty="0">
                <a:solidFill>
                  <a:srgbClr val="4D5156"/>
                </a:solidFill>
                <a:highlight>
                  <a:srgbClr val="FFFFFF"/>
                </a:highlight>
                <a:latin typeface="Google Sans"/>
              </a:rPr>
              <a:t>a</a:t>
            </a:r>
            <a:r>
              <a:rPr lang="en-US" sz="2800" b="0" i="0" dirty="0">
                <a:solidFill>
                  <a:srgbClr val="4D5156"/>
                </a:solidFill>
                <a:effectLst/>
                <a:highlight>
                  <a:srgbClr val="FFFFFF"/>
                </a:highlight>
                <a:latin typeface="Google Sans"/>
              </a:rPr>
              <a:t>re </a:t>
            </a:r>
            <a:r>
              <a:rPr lang="en-US" sz="2800" dirty="0">
                <a:solidFill>
                  <a:srgbClr val="4D5156"/>
                </a:solidFill>
                <a:highlight>
                  <a:srgbClr val="FFFFFF"/>
                </a:highlight>
                <a:latin typeface="Google Sans"/>
              </a:rPr>
              <a:t>often </a:t>
            </a:r>
            <a:r>
              <a:rPr lang="en-US" sz="2800" b="0" i="0" dirty="0">
                <a:solidFill>
                  <a:srgbClr val="4D5156"/>
                </a:solidFill>
                <a:effectLst/>
                <a:highlight>
                  <a:srgbClr val="FFFFFF"/>
                </a:highlight>
                <a:latin typeface="Google Sans"/>
              </a:rPr>
              <a:t>cited as having relatively low poverty rates due to their strong social welfare systems and high standards of living. Poverty</a:t>
            </a:r>
            <a:r>
              <a:rPr lang="en-US" sz="2800" dirty="0">
                <a:solidFill>
                  <a:srgbClr val="4D5156"/>
                </a:solidFill>
                <a:highlight>
                  <a:srgbClr val="FFFFFF"/>
                </a:highlight>
                <a:latin typeface="Google Sans"/>
              </a:rPr>
              <a:t> erodes economic and social rights such as the right to health, adequate housing, food and safe water, and the right to education.</a:t>
            </a:r>
          </a:p>
        </p:txBody>
      </p:sp>
    </p:spTree>
    <p:extLst>
      <p:ext uri="{BB962C8B-B14F-4D97-AF65-F5344CB8AC3E}">
        <p14:creationId xmlns:p14="http://schemas.microsoft.com/office/powerpoint/2010/main" val="174676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D4107-7836-708F-5B72-2F4EFEABAD9F}"/>
              </a:ext>
            </a:extLst>
          </p:cNvPr>
          <p:cNvSpPr>
            <a:spLocks noGrp="1"/>
          </p:cNvSpPr>
          <p:nvPr>
            <p:ph type="ctrTitle"/>
          </p:nvPr>
        </p:nvSpPr>
        <p:spPr>
          <a:xfrm>
            <a:off x="1556657" y="196995"/>
            <a:ext cx="7271658" cy="1087520"/>
          </a:xfrm>
        </p:spPr>
        <p:txBody>
          <a:bodyPr>
            <a:normAutofit/>
          </a:bodyPr>
          <a:lstStyle/>
          <a:p>
            <a:pPr algn="ctr"/>
            <a:r>
              <a:rPr lang="en-US" dirty="0">
                <a:solidFill>
                  <a:srgbClr val="00B0F0"/>
                </a:solidFill>
                <a:latin typeface="Boucherie Block" panose="020F0502020204030204" pitchFamily="2" charset="0"/>
                <a:ea typeface="Calibri" panose="020F0502020204030204" pitchFamily="34" charset="0"/>
                <a:cs typeface="Calibri" panose="020F0502020204030204" pitchFamily="34" charset="0"/>
              </a:rPr>
              <a:t>EFFECTS OF POVERTY</a:t>
            </a:r>
            <a:r>
              <a:rPr lang="en-US" dirty="0">
                <a:solidFill>
                  <a:srgbClr val="FFFFFF"/>
                </a:solidFill>
                <a:latin typeface="Boucherie Block" panose="020F0502020204030204" pitchFamily="2" charset="0"/>
                <a:ea typeface="Calibri" panose="020F0502020204030204" pitchFamily="34" charset="0"/>
                <a:cs typeface="Calibri" panose="020F0502020204030204" pitchFamily="34" charset="0"/>
              </a:rPr>
              <a:t> </a:t>
            </a:r>
            <a:r>
              <a:rPr lang="en-US" dirty="0">
                <a:solidFill>
                  <a:srgbClr val="FFFFFF"/>
                </a:solidFill>
                <a:latin typeface="Calibri" panose="020F0502020204030204" pitchFamily="34" charset="0"/>
                <a:ea typeface="Calibri" panose="020F0502020204030204" pitchFamily="34" charset="0"/>
                <a:cs typeface="Calibri" panose="020F0502020204030204" pitchFamily="34" charset="0"/>
              </a:rPr>
              <a:t>                                                      </a:t>
            </a:r>
          </a:p>
        </p:txBody>
      </p:sp>
      <p:sp>
        <p:nvSpPr>
          <p:cNvPr id="3" name="Subtitle 2">
            <a:extLst>
              <a:ext uri="{FF2B5EF4-FFF2-40B4-BE49-F238E27FC236}">
                <a16:creationId xmlns:a16="http://schemas.microsoft.com/office/drawing/2014/main" id="{13294FD6-4BCD-D38D-D1B3-6DE0C4B432AE}"/>
              </a:ext>
            </a:extLst>
          </p:cNvPr>
          <p:cNvSpPr>
            <a:spLocks noGrp="1"/>
          </p:cNvSpPr>
          <p:nvPr>
            <p:ph type="subTitle" idx="1"/>
          </p:nvPr>
        </p:nvSpPr>
        <p:spPr>
          <a:xfrm>
            <a:off x="664029" y="1284516"/>
            <a:ext cx="8915400" cy="5357884"/>
          </a:xfrm>
        </p:spPr>
        <p:txBody>
          <a:bodyPr>
            <a:normAutofit/>
          </a:bodyPr>
          <a:lstStyle/>
          <a:p>
            <a:pPr algn="just"/>
            <a:r>
              <a:rPr lang="en-US" sz="2800" b="0" i="0" dirty="0">
                <a:solidFill>
                  <a:srgbClr val="4D5156"/>
                </a:solidFill>
                <a:effectLst/>
                <a:highlight>
                  <a:srgbClr val="FFFFFF"/>
                </a:highlight>
                <a:latin typeface="Google Sans"/>
              </a:rPr>
              <a:t>Poverty can mean children going without basics, and it can also mean missing out on everyday fun and activities that other kids take for granted. Poverty </a:t>
            </a:r>
            <a:r>
              <a:rPr lang="en-US" sz="2800" dirty="0">
                <a:solidFill>
                  <a:srgbClr val="4D5156"/>
                </a:solidFill>
                <a:highlight>
                  <a:srgbClr val="FFFFFF"/>
                </a:highlight>
                <a:latin typeface="Google Sans"/>
              </a:rPr>
              <a:t>harms children's health, social and emotional wellbeing, and education</a:t>
            </a:r>
            <a:r>
              <a:rPr lang="en-US" sz="2800" b="0" i="0" dirty="0">
                <a:solidFill>
                  <a:srgbClr val="4D5156"/>
                </a:solidFill>
                <a:effectLst/>
                <a:highlight>
                  <a:srgbClr val="FFFFFF"/>
                </a:highlight>
                <a:latin typeface="Google Sans"/>
              </a:rPr>
              <a:t>. It harms their childhoods and their futures.</a:t>
            </a:r>
          </a:p>
          <a:p>
            <a:pPr algn="just"/>
            <a:r>
              <a:rPr lang="en-US" sz="3200" dirty="0">
                <a:solidFill>
                  <a:srgbClr val="00B0F0"/>
                </a:solidFill>
                <a:highlight>
                  <a:srgbClr val="FFFFFF"/>
                </a:highlight>
                <a:latin typeface="Agency FB" panose="020B0503020202020204" pitchFamily="34" charset="0"/>
              </a:rPr>
              <a:t>ROLE OF SDG </a:t>
            </a:r>
            <a:r>
              <a:rPr lang="en-US" sz="2800" dirty="0">
                <a:solidFill>
                  <a:srgbClr val="00B0F0"/>
                </a:solidFill>
                <a:highlight>
                  <a:srgbClr val="FFFFFF"/>
                </a:highlight>
                <a:latin typeface="Agency FB" panose="020B0503020202020204" pitchFamily="34" charset="0"/>
              </a:rPr>
              <a:t>: </a:t>
            </a:r>
            <a:r>
              <a:rPr lang="en-US" sz="2800" b="0" i="0" dirty="0">
                <a:solidFill>
                  <a:srgbClr val="4D5156"/>
                </a:solidFill>
                <a:effectLst/>
                <a:highlight>
                  <a:srgbClr val="FFFFFF"/>
                </a:highlight>
                <a:latin typeface="Google Sans"/>
              </a:rPr>
              <a:t>The SDGs are a bold commitment to finish what we started, and </a:t>
            </a:r>
            <a:r>
              <a:rPr lang="en-US" sz="2800" dirty="0">
                <a:solidFill>
                  <a:srgbClr val="4D5156"/>
                </a:solidFill>
                <a:highlight>
                  <a:srgbClr val="FFFFFF"/>
                </a:highlight>
                <a:latin typeface="Google Sans"/>
              </a:rPr>
              <a:t>end poverty in all forms and dimensions by 2030.</a:t>
            </a:r>
            <a:r>
              <a:rPr lang="en-US" sz="2800" b="0" i="0" dirty="0">
                <a:solidFill>
                  <a:srgbClr val="4D5156"/>
                </a:solidFill>
                <a:effectLst/>
                <a:highlight>
                  <a:srgbClr val="FFFFFF"/>
                </a:highlight>
                <a:latin typeface="Google Sans"/>
              </a:rPr>
              <a:t> This involves targeting the most vulnerable, increasing basic resources and services, and supporting communities affected by conflict and climate-related disasters</a:t>
            </a:r>
            <a:r>
              <a:rPr lang="en-US" sz="3200" b="0" i="0" dirty="0">
                <a:solidFill>
                  <a:srgbClr val="4D5156"/>
                </a:solidFill>
                <a:effectLst/>
                <a:highlight>
                  <a:srgbClr val="FFFFFF"/>
                </a:highlight>
                <a:latin typeface="Google Sans"/>
              </a:rPr>
              <a:t>.</a:t>
            </a:r>
            <a:endParaRPr lang="en-US" sz="3200" dirty="0">
              <a:solidFill>
                <a:srgbClr val="00B0F0"/>
              </a:solidFill>
              <a:highlight>
                <a:srgbClr val="FFFFFF"/>
              </a:highlight>
              <a:latin typeface="Agency FB" panose="020B0503020202020204" pitchFamily="34" charset="0"/>
            </a:endParaRPr>
          </a:p>
        </p:txBody>
      </p:sp>
    </p:spTree>
    <p:extLst>
      <p:ext uri="{BB962C8B-B14F-4D97-AF65-F5344CB8AC3E}">
        <p14:creationId xmlns:p14="http://schemas.microsoft.com/office/powerpoint/2010/main" val="163166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D4107-7836-708F-5B72-2F4EFEABAD9F}"/>
              </a:ext>
            </a:extLst>
          </p:cNvPr>
          <p:cNvSpPr>
            <a:spLocks noGrp="1"/>
          </p:cNvSpPr>
          <p:nvPr>
            <p:ph type="ctrTitle"/>
          </p:nvPr>
        </p:nvSpPr>
        <p:spPr>
          <a:xfrm>
            <a:off x="1556657" y="196995"/>
            <a:ext cx="7271658" cy="1087520"/>
          </a:xfrm>
        </p:spPr>
        <p:txBody>
          <a:bodyPr>
            <a:normAutofit/>
          </a:bodyPr>
          <a:lstStyle/>
          <a:p>
            <a:pPr algn="ctr"/>
            <a:r>
              <a:rPr lang="en-US" dirty="0">
                <a:solidFill>
                  <a:schemeClr val="accent6">
                    <a:lumMod val="60000"/>
                    <a:lumOff val="40000"/>
                  </a:schemeClr>
                </a:solidFill>
                <a:latin typeface="Boucherie Block" panose="020F0502020204030204" pitchFamily="2" charset="0"/>
                <a:ea typeface="Calibri" panose="020F0502020204030204" pitchFamily="34" charset="0"/>
                <a:cs typeface="Calibri" panose="020F0502020204030204" pitchFamily="34" charset="0"/>
              </a:rPr>
              <a:t>SOLUTION TO POVERTY</a:t>
            </a:r>
            <a:r>
              <a:rPr lang="en-US" dirty="0">
                <a:solidFill>
                  <a:srgbClr val="FFFFFF"/>
                </a:solidFill>
                <a:latin typeface="Boucherie Block" panose="020F0502020204030204" pitchFamily="2" charset="0"/>
                <a:ea typeface="Calibri" panose="020F0502020204030204" pitchFamily="34" charset="0"/>
                <a:cs typeface="Calibri" panose="020F0502020204030204" pitchFamily="34" charset="0"/>
              </a:rPr>
              <a:t> </a:t>
            </a:r>
            <a:r>
              <a:rPr lang="en-US" dirty="0">
                <a:solidFill>
                  <a:srgbClr val="FFFFFF"/>
                </a:solidFill>
                <a:latin typeface="Calibri" panose="020F0502020204030204" pitchFamily="34" charset="0"/>
                <a:ea typeface="Calibri" panose="020F0502020204030204" pitchFamily="34" charset="0"/>
                <a:cs typeface="Calibri" panose="020F0502020204030204" pitchFamily="34" charset="0"/>
              </a:rPr>
              <a:t>                                                      </a:t>
            </a:r>
          </a:p>
        </p:txBody>
      </p:sp>
      <p:sp>
        <p:nvSpPr>
          <p:cNvPr id="3" name="Subtitle 2">
            <a:extLst>
              <a:ext uri="{FF2B5EF4-FFF2-40B4-BE49-F238E27FC236}">
                <a16:creationId xmlns:a16="http://schemas.microsoft.com/office/drawing/2014/main" id="{13294FD6-4BCD-D38D-D1B3-6DE0C4B432AE}"/>
              </a:ext>
            </a:extLst>
          </p:cNvPr>
          <p:cNvSpPr>
            <a:spLocks noGrp="1"/>
          </p:cNvSpPr>
          <p:nvPr>
            <p:ph type="subTitle" idx="1"/>
          </p:nvPr>
        </p:nvSpPr>
        <p:spPr>
          <a:xfrm>
            <a:off x="664029" y="1284516"/>
            <a:ext cx="8915400" cy="5357884"/>
          </a:xfrm>
        </p:spPr>
        <p:txBody>
          <a:bodyPr>
            <a:normAutofit/>
          </a:bodyPr>
          <a:lstStyle/>
          <a:p>
            <a:pPr algn="l">
              <a:buFont typeface="+mj-lt"/>
              <a:buAutoNum type="arabicPeriod"/>
            </a:pPr>
            <a:r>
              <a:rPr lang="en-US" sz="2800" b="0" i="0" dirty="0">
                <a:solidFill>
                  <a:srgbClr val="202124"/>
                </a:solidFill>
                <a:effectLst/>
                <a:highlight>
                  <a:srgbClr val="FFFFFF"/>
                </a:highlight>
                <a:latin typeface="Google Sans"/>
              </a:rPr>
              <a:t>Educate children. Education is one of the best solutions to poverty. </a:t>
            </a:r>
          </a:p>
          <a:p>
            <a:pPr algn="l">
              <a:buFont typeface="+mj-lt"/>
              <a:buAutoNum type="arabicPeriod"/>
            </a:pPr>
            <a:r>
              <a:rPr lang="en-US" sz="2800" b="0" i="0" dirty="0">
                <a:solidFill>
                  <a:srgbClr val="202124"/>
                </a:solidFill>
                <a:effectLst/>
                <a:highlight>
                  <a:srgbClr val="FFFFFF"/>
                </a:highlight>
                <a:latin typeface="Google Sans"/>
              </a:rPr>
              <a:t>Provide clean water. </a:t>
            </a:r>
          </a:p>
          <a:p>
            <a:pPr algn="l">
              <a:buFont typeface="+mj-lt"/>
              <a:buAutoNum type="arabicPeriod"/>
            </a:pPr>
            <a:r>
              <a:rPr lang="en-US" sz="2800" b="0" i="0" dirty="0">
                <a:solidFill>
                  <a:srgbClr val="202124"/>
                </a:solidFill>
                <a:effectLst/>
                <a:highlight>
                  <a:srgbClr val="FFFFFF"/>
                </a:highlight>
                <a:latin typeface="Google Sans"/>
              </a:rPr>
              <a:t>Ensure basic health care. </a:t>
            </a:r>
          </a:p>
          <a:p>
            <a:pPr algn="l">
              <a:buFont typeface="+mj-lt"/>
              <a:buAutoNum type="arabicPeriod"/>
            </a:pPr>
            <a:r>
              <a:rPr lang="en-US" sz="2800" b="0" i="0" dirty="0">
                <a:solidFill>
                  <a:srgbClr val="202124"/>
                </a:solidFill>
                <a:effectLst/>
                <a:highlight>
                  <a:srgbClr val="FFFFFF"/>
                </a:highlight>
                <a:latin typeface="Google Sans"/>
              </a:rPr>
              <a:t>Empower a girl or woman. </a:t>
            </a:r>
          </a:p>
          <a:p>
            <a:pPr algn="l">
              <a:buFont typeface="+mj-lt"/>
              <a:buAutoNum type="arabicPeriod"/>
            </a:pPr>
            <a:r>
              <a:rPr lang="en-US" sz="2800" b="0" i="0" dirty="0">
                <a:solidFill>
                  <a:srgbClr val="202124"/>
                </a:solidFill>
                <a:effectLst/>
                <a:highlight>
                  <a:srgbClr val="FFFFFF"/>
                </a:highlight>
                <a:latin typeface="Google Sans"/>
              </a:rPr>
              <a:t>Improve childhood nutrition. </a:t>
            </a:r>
          </a:p>
          <a:p>
            <a:pPr algn="l">
              <a:buFont typeface="+mj-lt"/>
              <a:buAutoNum type="arabicPeriod"/>
            </a:pPr>
            <a:r>
              <a:rPr lang="en-US" sz="2800" b="0" i="0" dirty="0">
                <a:solidFill>
                  <a:srgbClr val="202124"/>
                </a:solidFill>
                <a:effectLst/>
                <a:highlight>
                  <a:srgbClr val="FFFFFF"/>
                </a:highlight>
                <a:latin typeface="Google Sans"/>
              </a:rPr>
              <a:t>Support environmental programs. </a:t>
            </a:r>
          </a:p>
          <a:p>
            <a:pPr algn="l">
              <a:buFont typeface="+mj-lt"/>
              <a:buAutoNum type="arabicPeriod"/>
            </a:pPr>
            <a:r>
              <a:rPr lang="en-US" sz="2800" b="0" i="0" dirty="0">
                <a:solidFill>
                  <a:srgbClr val="202124"/>
                </a:solidFill>
                <a:effectLst/>
                <a:highlight>
                  <a:srgbClr val="FFFFFF"/>
                </a:highlight>
                <a:latin typeface="Google Sans"/>
              </a:rPr>
              <a:t>Reach children in conflict. </a:t>
            </a:r>
          </a:p>
          <a:p>
            <a:pPr algn="l">
              <a:buFont typeface="+mj-lt"/>
              <a:buAutoNum type="arabicPeriod"/>
            </a:pPr>
            <a:r>
              <a:rPr lang="en-US" sz="2800" b="0" i="0" dirty="0">
                <a:solidFill>
                  <a:srgbClr val="202124"/>
                </a:solidFill>
                <a:effectLst/>
                <a:highlight>
                  <a:srgbClr val="FFFFFF"/>
                </a:highlight>
                <a:latin typeface="Google Sans"/>
              </a:rPr>
              <a:t>Prevent child marriage.</a:t>
            </a:r>
          </a:p>
        </p:txBody>
      </p:sp>
    </p:spTree>
    <p:extLst>
      <p:ext uri="{BB962C8B-B14F-4D97-AF65-F5344CB8AC3E}">
        <p14:creationId xmlns:p14="http://schemas.microsoft.com/office/powerpoint/2010/main" val="3159267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3294FD6-4BCD-D38D-D1B3-6DE0C4B432AE}"/>
              </a:ext>
            </a:extLst>
          </p:cNvPr>
          <p:cNvSpPr>
            <a:spLocks noGrp="1"/>
          </p:cNvSpPr>
          <p:nvPr>
            <p:ph type="subTitle" idx="1"/>
          </p:nvPr>
        </p:nvSpPr>
        <p:spPr>
          <a:xfrm>
            <a:off x="664029" y="1284516"/>
            <a:ext cx="8915400" cy="5357884"/>
          </a:xfrm>
        </p:spPr>
        <p:txBody>
          <a:bodyPr>
            <a:normAutofit/>
          </a:bodyPr>
          <a:lstStyle/>
          <a:p>
            <a:pPr algn="l"/>
            <a:r>
              <a:rPr lang="en-US" sz="9600" b="0" i="0" dirty="0">
                <a:solidFill>
                  <a:schemeClr val="accent5"/>
                </a:solidFill>
                <a:effectLst/>
                <a:highlight>
                  <a:srgbClr val="FFFFFF"/>
                </a:highlight>
                <a:latin typeface="Google Sans"/>
              </a:rPr>
              <a:t>Done by</a:t>
            </a:r>
          </a:p>
          <a:p>
            <a:pPr algn="l"/>
            <a:r>
              <a:rPr lang="en-US" sz="9600" dirty="0">
                <a:solidFill>
                  <a:srgbClr val="00B050"/>
                </a:solidFill>
                <a:highlight>
                  <a:srgbClr val="FFFFFF"/>
                </a:highlight>
                <a:latin typeface="Google Sans"/>
              </a:rPr>
              <a:t>SANDRA</a:t>
            </a:r>
            <a:r>
              <a:rPr lang="en-US" sz="9600" dirty="0">
                <a:solidFill>
                  <a:srgbClr val="202124"/>
                </a:solidFill>
                <a:highlight>
                  <a:srgbClr val="FFFFFF"/>
                </a:highlight>
                <a:latin typeface="Google Sans"/>
              </a:rPr>
              <a:t> </a:t>
            </a:r>
            <a:r>
              <a:rPr lang="en-US" sz="9600" dirty="0">
                <a:solidFill>
                  <a:srgbClr val="0070C0"/>
                </a:solidFill>
                <a:highlight>
                  <a:srgbClr val="FFFFFF"/>
                </a:highlight>
                <a:latin typeface="Google Sans"/>
              </a:rPr>
              <a:t>TEJDEEP</a:t>
            </a:r>
          </a:p>
          <a:p>
            <a:pPr algn="l"/>
            <a:r>
              <a:rPr lang="en-US" sz="9600" dirty="0">
                <a:solidFill>
                  <a:srgbClr val="202124"/>
                </a:solidFill>
                <a:highlight>
                  <a:srgbClr val="FFFFFF"/>
                </a:highlight>
                <a:latin typeface="Google Sans"/>
              </a:rPr>
              <a:t>8D</a:t>
            </a:r>
            <a:endParaRPr lang="en-US" sz="9600" b="0" i="0" dirty="0">
              <a:solidFill>
                <a:srgbClr val="202124"/>
              </a:solidFill>
              <a:effectLst/>
              <a:highlight>
                <a:srgbClr val="FFFFFF"/>
              </a:highlight>
              <a:latin typeface="Google Sans"/>
            </a:endParaRPr>
          </a:p>
        </p:txBody>
      </p:sp>
    </p:spTree>
    <p:extLst>
      <p:ext uri="{BB962C8B-B14F-4D97-AF65-F5344CB8AC3E}">
        <p14:creationId xmlns:p14="http://schemas.microsoft.com/office/powerpoint/2010/main" val="2410430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3294FD6-4BCD-D38D-D1B3-6DE0C4B432AE}"/>
              </a:ext>
            </a:extLst>
          </p:cNvPr>
          <p:cNvSpPr>
            <a:spLocks noGrp="1"/>
          </p:cNvSpPr>
          <p:nvPr>
            <p:ph type="subTitle" idx="1"/>
          </p:nvPr>
        </p:nvSpPr>
        <p:spPr>
          <a:xfrm>
            <a:off x="1981199" y="2503714"/>
            <a:ext cx="7598229" cy="4138686"/>
          </a:xfrm>
        </p:spPr>
        <p:txBody>
          <a:bodyPr>
            <a:normAutofit/>
          </a:bodyPr>
          <a:lstStyle/>
          <a:p>
            <a:pPr algn="l"/>
            <a:r>
              <a:rPr lang="en-US" sz="9600" b="1" dirty="0">
                <a:solidFill>
                  <a:srgbClr val="202124"/>
                </a:solidFill>
                <a:highlight>
                  <a:srgbClr val="FFFFFF"/>
                </a:highlight>
                <a:latin typeface="Google Sans"/>
              </a:rPr>
              <a:t>THANK YOU</a:t>
            </a:r>
            <a:endParaRPr lang="en-US" sz="9600" b="1" i="0" dirty="0">
              <a:solidFill>
                <a:srgbClr val="202124"/>
              </a:solidFill>
              <a:effectLst/>
              <a:highlight>
                <a:srgbClr val="FFFFFF"/>
              </a:highlight>
              <a:latin typeface="Google Sans"/>
            </a:endParaRPr>
          </a:p>
        </p:txBody>
      </p:sp>
    </p:spTree>
    <p:extLst>
      <p:ext uri="{BB962C8B-B14F-4D97-AF65-F5344CB8AC3E}">
        <p14:creationId xmlns:p14="http://schemas.microsoft.com/office/powerpoint/2010/main" val="92097126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Facet</Template>
  <TotalTime>71</TotalTime>
  <Words>427</Words>
  <Application>Microsoft Office PowerPoint</Application>
  <PresentationFormat>Widescreen</PresentationFormat>
  <Paragraphs>25</Paragraphs>
  <Slides>6</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Agency FB</vt:lpstr>
      <vt:lpstr>Aptos</vt:lpstr>
      <vt:lpstr>Arial</vt:lpstr>
      <vt:lpstr>Boucherie Block</vt:lpstr>
      <vt:lpstr>Calibri</vt:lpstr>
      <vt:lpstr>Google Sans</vt:lpstr>
      <vt:lpstr>Trebuchet MS</vt:lpstr>
      <vt:lpstr>Wingdings 3</vt:lpstr>
      <vt:lpstr>Facet</vt:lpstr>
      <vt:lpstr>END POVERTY                                                       </vt:lpstr>
      <vt:lpstr>END POVERTY                                                       </vt:lpstr>
      <vt:lpstr>EFFECTS OF POVERTY                                                       </vt:lpstr>
      <vt:lpstr>SOLUTION TO POVERTY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END POVERTY</dc:title>
  <dc:creator>M G Preethi</dc:creator>
  <cp:lastModifiedBy>M G Preethi</cp:lastModifiedBy>
  <cp:revision>6</cp:revision>
  <dcterms:created xsi:type="dcterms:W3CDTF">2024-06-11T02:45:00Z</dcterms:created>
  <dcterms:modified xsi:type="dcterms:W3CDTF">2024-06-11T08:58:30Z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ae551e3-0043-40f0-9a67-12d995049d50_Enabled">
    <vt:lpwstr>true</vt:lpwstr>
  </property>
  <property fmtid="{D5CDD505-2E9C-101B-9397-08002B2CF9AE}" pid="3" name="MSIP_Label_2ae551e3-0043-40f0-9a67-12d995049d50_SetDate">
    <vt:lpwstr>2024-06-11T03:59:58Z</vt:lpwstr>
  </property>
  <property fmtid="{D5CDD505-2E9C-101B-9397-08002B2CF9AE}" pid="4" name="MSIP_Label_2ae551e3-0043-40f0-9a67-12d995049d50_Method">
    <vt:lpwstr>Standard</vt:lpwstr>
  </property>
  <property fmtid="{D5CDD505-2E9C-101B-9397-08002B2CF9AE}" pid="5" name="MSIP_Label_2ae551e3-0043-40f0-9a67-12d995049d50_Name">
    <vt:lpwstr>Brillio Confidential</vt:lpwstr>
  </property>
  <property fmtid="{D5CDD505-2E9C-101B-9397-08002B2CF9AE}" pid="6" name="MSIP_Label_2ae551e3-0043-40f0-9a67-12d995049d50_SiteId">
    <vt:lpwstr>97984c2b-a229-4609-8185-ae84947bc3fc</vt:lpwstr>
  </property>
  <property fmtid="{D5CDD505-2E9C-101B-9397-08002B2CF9AE}" pid="7" name="MSIP_Label_2ae551e3-0043-40f0-9a67-12d995049d50_ActionId">
    <vt:lpwstr>8af9c6c1-8e13-4426-ac5d-2fc20ab84676</vt:lpwstr>
  </property>
  <property fmtid="{D5CDD505-2E9C-101B-9397-08002B2CF9AE}" pid="8" name="MSIP_Label_2ae551e3-0043-40f0-9a67-12d995049d50_ContentBits">
    <vt:lpwstr>0</vt:lpwstr>
  </property>
</Properties>
</file>