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58" r:id="rId5"/>
    <p:sldId id="259" r:id="rId6"/>
    <p:sldId id="263" r:id="rId7"/>
    <p:sldId id="264" r:id="rId8"/>
    <p:sldId id="265" r:id="rId9"/>
    <p:sldId id="271" r:id="rId10"/>
    <p:sldId id="272" r:id="rId11"/>
    <p:sldId id="269" r:id="rId12"/>
    <p:sldId id="270" r:id="rId13"/>
    <p:sldId id="267" r:id="rId14"/>
    <p:sldId id="26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76" autoAdjust="0"/>
    <p:restoredTop sz="94660"/>
  </p:normalViewPr>
  <p:slideViewPr>
    <p:cSldViewPr>
      <p:cViewPr>
        <p:scale>
          <a:sx n="70" d="100"/>
          <a:sy n="70" d="100"/>
        </p:scale>
        <p:origin x="-1752" y="-365"/>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7/30/2021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geeksforgeeks.org/python-gui-tkinter/#:~:text=Out%20of%20all%20the%20GUI,tkinter%20is%20an%20easy%20task" TargetMode="External"/><Relationship Id="rId2" Type="http://schemas.openxmlformats.org/officeDocument/2006/relationships/hyperlink" Target="https://www.youtube.com/watch?v=YXPyB4XeYLA" TargetMode="External"/><Relationship Id="rId1" Type="http://schemas.openxmlformats.org/officeDocument/2006/relationships/slideLayout" Target="../slideLayouts/slideLayout2.xml"/><Relationship Id="rId6" Type="http://schemas.openxmlformats.org/officeDocument/2006/relationships/hyperlink" Target="https://engineering.careers360.com/articles/jee-main-cutoff-marks-and-ranks-faqs#:~:text=General%20Category%20%E2%80%93%2081%20to%20113,ST%20%E2%80%93%2027%20to%2048" TargetMode="External"/><Relationship Id="rId5" Type="http://schemas.openxmlformats.org/officeDocument/2006/relationships/hyperlink" Target="https://engineering.careers360.com/articles/ts-eamcet-cutoff" TargetMode="External"/><Relationship Id="rId4" Type="http://schemas.openxmlformats.org/officeDocument/2006/relationships/hyperlink" Target="https://www.tutorialspoint.com/python/python_gui_programming.ht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114800"/>
            <a:ext cx="7772400" cy="2133600"/>
          </a:xfrm>
        </p:spPr>
        <p:txBody>
          <a:bodyPr>
            <a:noAutofit/>
          </a:bodyPr>
          <a:lstStyle/>
          <a:p>
            <a:r>
              <a:rPr lang="en-US" sz="2400" b="1" dirty="0"/>
              <a:t>EE Project </a:t>
            </a:r>
            <a:r>
              <a:rPr lang="en-US" sz="2400" b="1" dirty="0" smtClean="0"/>
              <a:t>Presentation</a:t>
            </a:r>
            <a:r>
              <a:rPr lang="en-US" sz="2400" b="1" dirty="0" smtClean="0"/>
              <a:t> </a:t>
            </a:r>
            <a:r>
              <a:rPr lang="en-US" sz="2400" b="1" dirty="0"/>
              <a:t>On</a:t>
            </a:r>
            <a:r>
              <a:rPr lang="en-US" sz="2400" dirty="0"/>
              <a:t/>
            </a:r>
            <a:br>
              <a:rPr lang="en-US" sz="2400" dirty="0"/>
            </a:br>
            <a:r>
              <a:rPr lang="en-US" sz="2400" b="1" dirty="0"/>
              <a:t>College </a:t>
            </a:r>
            <a:r>
              <a:rPr lang="en-US" sz="2400" b="1" dirty="0" smtClean="0"/>
              <a:t>Predictor</a:t>
            </a:r>
            <a:r>
              <a:rPr lang="en-US" sz="2400" dirty="0" smtClean="0"/>
              <a:t/>
            </a:r>
            <a:br>
              <a:rPr lang="en-US" sz="2400" dirty="0" smtClean="0"/>
            </a:br>
            <a:r>
              <a:rPr lang="en-US" sz="2400" dirty="0" smtClean="0"/>
              <a:t> </a:t>
            </a:r>
            <a:r>
              <a:rPr lang="en-US" sz="2400" dirty="0"/>
              <a:t/>
            </a:r>
            <a:br>
              <a:rPr lang="en-US" sz="2400" dirty="0"/>
            </a:br>
            <a:r>
              <a:rPr lang="en-US" sz="2400" dirty="0"/>
              <a:t>By</a:t>
            </a:r>
            <a:br>
              <a:rPr lang="en-US" sz="2400" dirty="0"/>
            </a:br>
            <a:r>
              <a:rPr lang="en-US" sz="2400" b="1" dirty="0"/>
              <a:t>M G SHAHBAZ JAHAN</a:t>
            </a:r>
            <a:r>
              <a:rPr lang="en-US" sz="2400" dirty="0"/>
              <a:t/>
            </a:r>
            <a:br>
              <a:rPr lang="en-US" sz="2400" dirty="0"/>
            </a:br>
            <a:r>
              <a:rPr lang="en-US" sz="2400" i="1" dirty="0"/>
              <a:t>In partial fulfillment of requirements for the award of the degree</a:t>
            </a:r>
            <a:r>
              <a:rPr lang="en-US" sz="2400" dirty="0"/>
              <a:t/>
            </a:r>
            <a:br>
              <a:rPr lang="en-US" sz="2400" dirty="0"/>
            </a:br>
            <a:r>
              <a:rPr lang="en-US" sz="2000" b="1" dirty="0"/>
              <a:t>Bachelor of Technology (Computer Science and Engineering)</a:t>
            </a:r>
            <a:r>
              <a:rPr lang="en-US" sz="2000" dirty="0"/>
              <a:t/>
            </a:r>
            <a:br>
              <a:rPr lang="en-US" sz="2000" dirty="0"/>
            </a:br>
            <a:r>
              <a:rPr lang="en-US" sz="2000" b="1" dirty="0"/>
              <a:t>(2021)</a:t>
            </a:r>
            <a:r>
              <a:rPr lang="en-US" sz="2400" dirty="0"/>
              <a:t/>
            </a:r>
            <a:br>
              <a:rPr lang="en-US" sz="2400" dirty="0"/>
            </a:br>
            <a:r>
              <a:rPr lang="en-US" sz="2400" i="1" dirty="0"/>
              <a:t>Under the guidance of</a:t>
            </a:r>
            <a:r>
              <a:rPr lang="en-US" sz="2400" dirty="0"/>
              <a:t/>
            </a:r>
            <a:br>
              <a:rPr lang="en-US" sz="2400" dirty="0"/>
            </a:br>
            <a:r>
              <a:rPr lang="en-US" sz="2400" dirty="0"/>
              <a:t>Smt. Sri Devi </a:t>
            </a:r>
            <a:r>
              <a:rPr lang="en-US" sz="2400" dirty="0" smtClean="0"/>
              <a:t>Associate Professor</a:t>
            </a:r>
            <a:r>
              <a:rPr lang="en-US" sz="2400" dirty="0"/>
              <a:t/>
            </a:r>
            <a:br>
              <a:rPr lang="en-US" sz="2400" dirty="0"/>
            </a:br>
            <a:r>
              <a:rPr lang="en-US" sz="2400" b="1" dirty="0"/>
              <a:t>Chaitanya Bharathi Institute of Technology</a:t>
            </a:r>
            <a:r>
              <a:rPr lang="en-US" sz="2800" dirty="0"/>
              <a:t/>
            </a:r>
            <a:br>
              <a:rPr lang="en-US" sz="2800" dirty="0"/>
            </a:br>
            <a:r>
              <a:rPr lang="en-IN" sz="2800" dirty="0"/>
              <a:t> </a:t>
            </a:r>
            <a:r>
              <a:rPr lang="en-US" sz="2800" dirty="0"/>
              <a:t/>
            </a:r>
            <a:br>
              <a:rPr lang="en-US" sz="2800" dirty="0"/>
            </a:br>
            <a:r>
              <a:rPr lang="en-US" sz="2800" dirty="0" smtClean="0"/>
              <a:t/>
            </a:r>
            <a:br>
              <a:rPr lang="en-US" sz="2800" dirty="0" smtClean="0"/>
            </a:br>
            <a:r>
              <a:rPr lang="en-US" sz="2800" dirty="0"/>
              <a:t/>
            </a:r>
            <a:br>
              <a:rPr lang="en-US" sz="2800" dirty="0"/>
            </a:br>
            <a:r>
              <a:rPr lang="en-US" sz="2800" dirty="0" smtClean="0"/>
              <a:t/>
            </a:r>
            <a:br>
              <a:rPr lang="en-US" sz="2800" dirty="0" smtClean="0"/>
            </a:br>
            <a:endParaRPr lang="hi-IN" sz="2800" dirty="0"/>
          </a:p>
        </p:txBody>
      </p:sp>
      <p:pic>
        <p:nvPicPr>
          <p:cNvPr id="3" name="image1.jpeg"/>
          <p:cNvPicPr/>
          <p:nvPr/>
        </p:nvPicPr>
        <p:blipFill>
          <a:blip r:embed="rId2" cstate="print"/>
          <a:stretch>
            <a:fillRect/>
          </a:stretch>
        </p:blipFill>
        <p:spPr>
          <a:xfrm>
            <a:off x="1524000" y="609600"/>
            <a:ext cx="5763895" cy="883920"/>
          </a:xfrm>
          <a:prstGeom prst="rect">
            <a:avLst/>
          </a:prstGeom>
        </p:spPr>
      </p:pic>
    </p:spTree>
    <p:extLst>
      <p:ext uri="{BB962C8B-B14F-4D97-AF65-F5344CB8AC3E}">
        <p14:creationId xmlns:p14="http://schemas.microsoft.com/office/powerpoint/2010/main" val="6541523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Pictures\Screenshots\Screenshot (6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62456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Methodology/Mechanism &amp; Design:</a:t>
            </a:r>
            <a:r>
              <a:rPr lang="en-US" dirty="0"/>
              <a:t/>
            </a:r>
            <a:br>
              <a:rPr lang="en-US" dirty="0"/>
            </a:br>
            <a:endParaRPr lang="hi-IN" dirty="0"/>
          </a:p>
        </p:txBody>
      </p:sp>
      <p:sp>
        <p:nvSpPr>
          <p:cNvPr id="3" name="Content Placeholder 2"/>
          <p:cNvSpPr>
            <a:spLocks noGrp="1"/>
          </p:cNvSpPr>
          <p:nvPr>
            <p:ph idx="1"/>
          </p:nvPr>
        </p:nvSpPr>
        <p:spPr/>
        <p:txBody>
          <a:bodyPr>
            <a:noAutofit/>
          </a:bodyPr>
          <a:lstStyle/>
          <a:p>
            <a:pPr algn="just"/>
            <a:r>
              <a:rPr lang="en-US" sz="1600" dirty="0" smtClean="0"/>
              <a:t>This </a:t>
            </a:r>
            <a:r>
              <a:rPr lang="en-US" sz="1600" dirty="0"/>
              <a:t>project is made possible using one of the object oriented programming language Python. Using classes in python the attributes are accessed in different methods to perform specific tasks. When the user runs the program a GUI appears and in the home page user is asked to select the examination the user wish to know about or to know the colleges that he can join  if he tries to go with that examination. After user select an examination a new window appears in which the candidate is asked to enter the details regarding rank, gender, caste, special abilities and the courses in which candidate is interested to join in .After user enter all the details submit button is to be clicked. Now rank is confirmed to be a positive integer and if it fails the conditions a popup window appears saying error box saying invalid rank. If there are no colleges for the entered rank by the user a popup window pops saying the user couldn’t crack the exam. According to the information entered by the candidate, excel file is opened using the module Openpyxl, and a list of colleges and there cut offs for that particular category is selected based on the information entered by the user, all the colleges having cut offs greater than the rank of the candidate are added to a new list and new dictionary is created with the key being the rank and the value being the college name. This list is sorted and the least 10 cut offs are used as keys to call the values that are the college names are printed on the screen in a new window using the pack function. This list of colleges is the 10 best colleges that the user can try to join in</a:t>
            </a:r>
            <a:r>
              <a:rPr lang="en-US" sz="1600" dirty="0" smtClean="0"/>
              <a:t>.</a:t>
            </a:r>
            <a:endParaRPr lang="en-US" sz="1600" dirty="0"/>
          </a:p>
        </p:txBody>
      </p:sp>
    </p:spTree>
    <p:extLst>
      <p:ext uri="{BB962C8B-B14F-4D97-AF65-F5344CB8AC3E}">
        <p14:creationId xmlns:p14="http://schemas.microsoft.com/office/powerpoint/2010/main" val="35069761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fontScale="70000" lnSpcReduction="20000"/>
          </a:bodyPr>
          <a:lstStyle/>
          <a:p>
            <a:pPr algn="just"/>
            <a:r>
              <a:rPr lang="en-US" dirty="0"/>
              <a:t>The accuracy of the result is calculated based on similar operations carried on previous 3 years data. The final list of all four years data is compared to get the matching percentage of the result of the current year.</a:t>
            </a:r>
          </a:p>
          <a:p>
            <a:pPr algn="just"/>
            <a:r>
              <a:rPr lang="en-US" dirty="0"/>
              <a:t>All the above steps are done in the GUI using tkinter.</a:t>
            </a:r>
          </a:p>
          <a:p>
            <a:pPr algn="just"/>
            <a:r>
              <a:rPr lang="en-US" dirty="0"/>
              <a:t>The accuracy of the predictor is predicted by comparing the result of the current year with the previous three years list of colleges. The top 10 college list of all years is added to form a new list and then the list of current year is matched. If an element is repeated thrice that implies that the college has high probability of being a good possibility and contributes 4 out of 4. If an element is repeated twice then it contributes for 3 out of 4. If an element is repeated once then it contributes for 2 out of 4. If an element does not repeat then it contributes for 1 out of 4. Now the average of all the values are taken out and percentage is calculated. This percentage is been stored in a text file which help to show the overall accuracy of the predictor.</a:t>
            </a:r>
          </a:p>
          <a:p>
            <a:endParaRPr lang="hi-IN" dirty="0"/>
          </a:p>
        </p:txBody>
      </p:sp>
    </p:spTree>
    <p:extLst>
      <p:ext uri="{BB962C8B-B14F-4D97-AF65-F5344CB8AC3E}">
        <p14:creationId xmlns:p14="http://schemas.microsoft.com/office/powerpoint/2010/main" val="21482317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fontScale="62500" lnSpcReduction="20000"/>
          </a:bodyPr>
          <a:lstStyle/>
          <a:p>
            <a:pPr algn="just"/>
            <a:r>
              <a:rPr lang="en-US" b="1" dirty="0"/>
              <a:t>Future scope:</a:t>
            </a:r>
            <a:endParaRPr lang="en-US" dirty="0"/>
          </a:p>
          <a:p>
            <a:pPr marL="0" indent="0" algn="just">
              <a:buNone/>
            </a:pPr>
            <a:endParaRPr lang="en-US" dirty="0"/>
          </a:p>
          <a:p>
            <a:pPr algn="just"/>
            <a:r>
              <a:rPr lang="en-US" dirty="0"/>
              <a:t>In future more exam results can be predicted by this predictor like the results of AP EAMCET, NEET, AIMS, POLYTECHNIC, GATE and many more along with the existing exams that are , JEE MAINS, JEE ADVANCED and TSEAMCET. </a:t>
            </a:r>
          </a:p>
          <a:p>
            <a:pPr algn="just"/>
            <a:r>
              <a:rPr lang="en-US" dirty="0"/>
              <a:t>Furthermore improvement in UI is possible using place option instead of pack and grid and also by using better colour combinations.</a:t>
            </a:r>
          </a:p>
          <a:p>
            <a:pPr algn="just"/>
            <a:r>
              <a:rPr lang="en-US" dirty="0"/>
              <a:t> The algorithm used for calculating accuracy of the predictor can be made more subtle so that we can get a better result accuracy which can furthermore improve the accuracy of the accuracy predictions.</a:t>
            </a:r>
          </a:p>
          <a:p>
            <a:pPr algn="just"/>
            <a:r>
              <a:rPr lang="en-US" dirty="0"/>
              <a:t>Features like the details of the college in the result can be displayed using selenium module in python, which can help the user to get the college info easily without any extra effort so that comparing colleges becomes easier for the user.</a:t>
            </a:r>
          </a:p>
          <a:p>
            <a:pPr algn="just"/>
            <a:r>
              <a:rPr lang="en-US" dirty="0"/>
              <a:t>Instead of using python by using html, css and </a:t>
            </a:r>
            <a:r>
              <a:rPr lang="en-US" dirty="0" err="1"/>
              <a:t>javascript</a:t>
            </a:r>
            <a:r>
              <a:rPr lang="en-US" dirty="0"/>
              <a:t> this can be made into a site that will enable the user to use this predictor from any place any time without having  to install python and its modules and the files related to the data of the colleges and there cut offs.</a:t>
            </a:r>
          </a:p>
          <a:p>
            <a:endParaRPr lang="hi-IN" dirty="0"/>
          </a:p>
        </p:txBody>
      </p:sp>
    </p:spTree>
    <p:extLst>
      <p:ext uri="{BB962C8B-B14F-4D97-AF65-F5344CB8AC3E}">
        <p14:creationId xmlns:p14="http://schemas.microsoft.com/office/powerpoint/2010/main" val="21822194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normAutofit fontScale="47500" lnSpcReduction="20000"/>
          </a:bodyPr>
          <a:lstStyle/>
          <a:p>
            <a:r>
              <a:rPr lang="en-US" b="1" dirty="0"/>
              <a:t>References</a:t>
            </a:r>
            <a:r>
              <a:rPr lang="en-US" b="1" dirty="0" smtClean="0"/>
              <a:t>:</a:t>
            </a:r>
            <a:endParaRPr lang="en-US" dirty="0"/>
          </a:p>
          <a:p>
            <a:pPr marL="0" indent="0">
              <a:buNone/>
            </a:pPr>
            <a:r>
              <a:rPr lang="en-US" b="1" dirty="0"/>
              <a:t> </a:t>
            </a:r>
            <a:endParaRPr lang="en-US" dirty="0"/>
          </a:p>
          <a:p>
            <a:pPr marL="0" lvl="0" indent="0">
              <a:buNone/>
            </a:pPr>
            <a:r>
              <a:rPr lang="en-US" b="1" dirty="0" err="1"/>
              <a:t>Codemy</a:t>
            </a:r>
            <a:r>
              <a:rPr lang="en-US" b="1" dirty="0"/>
              <a:t> – tkinter course </a:t>
            </a:r>
            <a:endParaRPr lang="en-US" dirty="0"/>
          </a:p>
          <a:p>
            <a:pPr marL="0" indent="0">
              <a:buNone/>
            </a:pPr>
            <a:r>
              <a:rPr lang="en-US" dirty="0" smtClean="0"/>
              <a:t>[</a:t>
            </a:r>
            <a:r>
              <a:rPr lang="en-US" dirty="0"/>
              <a:t>1]</a:t>
            </a:r>
            <a:r>
              <a:rPr lang="en-US" b="1" u="sng" dirty="0">
                <a:hlinkClick r:id="rId2"/>
              </a:rPr>
              <a:t>https://www.youtube.com/watch?v=YXPyB4XeYLA</a:t>
            </a:r>
            <a:endParaRPr lang="en-US" dirty="0"/>
          </a:p>
          <a:p>
            <a:pPr marL="0" indent="0">
              <a:buNone/>
            </a:pPr>
            <a:r>
              <a:rPr lang="en-US" b="1" dirty="0"/>
              <a:t> </a:t>
            </a:r>
            <a:endParaRPr lang="en-US" dirty="0"/>
          </a:p>
          <a:p>
            <a:pPr marL="0" lvl="0" indent="0">
              <a:buNone/>
            </a:pPr>
            <a:r>
              <a:rPr lang="en-US" b="1" dirty="0" err="1"/>
              <a:t>Geeksforgeeks</a:t>
            </a:r>
            <a:r>
              <a:rPr lang="en-US" b="1" dirty="0"/>
              <a:t> for widgets of </a:t>
            </a:r>
            <a:r>
              <a:rPr lang="en-US" b="1" dirty="0" smtClean="0"/>
              <a:t>tkinter</a:t>
            </a:r>
            <a:endParaRPr lang="en-US" dirty="0"/>
          </a:p>
          <a:p>
            <a:pPr marL="0" lvl="0" indent="0">
              <a:buNone/>
            </a:pPr>
            <a:r>
              <a:rPr lang="en-US" dirty="0" smtClean="0"/>
              <a:t>[2]</a:t>
            </a:r>
            <a:r>
              <a:rPr lang="en-US" b="1" u="sng" dirty="0" smtClean="0">
                <a:hlinkClick r:id="rId3"/>
              </a:rPr>
              <a:t>https</a:t>
            </a:r>
            <a:r>
              <a:rPr lang="en-US" b="1" u="sng" dirty="0">
                <a:hlinkClick r:id="rId3"/>
              </a:rPr>
              <a:t>://</a:t>
            </a:r>
            <a:r>
              <a:rPr lang="en-US" b="1" u="sng" dirty="0" smtClean="0">
                <a:hlinkClick r:id="rId3"/>
              </a:rPr>
              <a:t>www.geeksforgeeks.org/python-gui-tkinter</a:t>
            </a:r>
            <a:r>
              <a:rPr lang="en-US" b="1" u="sng" dirty="0">
                <a:hlinkClick r:id="rId3"/>
              </a:rPr>
              <a:t>/#:~:text=Out%20of%20all%20the%20GUI,tkinter%20is%20an%20easy%20task</a:t>
            </a:r>
            <a:r>
              <a:rPr lang="en-US" b="1" dirty="0"/>
              <a:t>.</a:t>
            </a:r>
            <a:endParaRPr lang="en-US" dirty="0"/>
          </a:p>
          <a:p>
            <a:pPr marL="0" indent="0">
              <a:buNone/>
            </a:pPr>
            <a:r>
              <a:rPr lang="en-US" b="1" dirty="0"/>
              <a:t> </a:t>
            </a:r>
            <a:endParaRPr lang="en-US" dirty="0"/>
          </a:p>
          <a:p>
            <a:pPr marL="0" lvl="0" indent="0">
              <a:buNone/>
            </a:pPr>
            <a:r>
              <a:rPr lang="en-US" b="1" dirty="0" err="1"/>
              <a:t>tutorialpoint</a:t>
            </a:r>
            <a:r>
              <a:rPr lang="en-US" b="1" dirty="0"/>
              <a:t> for placing of the widgets</a:t>
            </a:r>
            <a:endParaRPr lang="en-US" dirty="0"/>
          </a:p>
          <a:p>
            <a:pPr marL="0" indent="0">
              <a:buNone/>
            </a:pPr>
            <a:r>
              <a:rPr lang="en-US" dirty="0"/>
              <a:t>[3]</a:t>
            </a:r>
            <a:r>
              <a:rPr lang="en-US" b="1" u="sng" dirty="0">
                <a:hlinkClick r:id="rId4"/>
              </a:rPr>
              <a:t>https://www.tutorialspoint.com/python/python_gui_programming.htm</a:t>
            </a:r>
            <a:endParaRPr lang="en-US" dirty="0"/>
          </a:p>
          <a:p>
            <a:pPr marL="0" indent="0">
              <a:buNone/>
            </a:pPr>
            <a:r>
              <a:rPr lang="en-US" b="1" dirty="0"/>
              <a:t> </a:t>
            </a:r>
            <a:endParaRPr lang="en-US" dirty="0"/>
          </a:p>
          <a:p>
            <a:pPr marL="0" lvl="0" indent="0">
              <a:buNone/>
            </a:pPr>
            <a:r>
              <a:rPr lang="en-US" b="1" dirty="0" err="1"/>
              <a:t>tseamcet</a:t>
            </a:r>
            <a:r>
              <a:rPr lang="en-US" b="1" dirty="0"/>
              <a:t> cutoff data of previous 4 years data</a:t>
            </a:r>
            <a:endParaRPr lang="en-US" dirty="0"/>
          </a:p>
          <a:p>
            <a:pPr marL="0" indent="0">
              <a:buNone/>
            </a:pPr>
            <a:r>
              <a:rPr lang="en-US" dirty="0"/>
              <a:t>[4]</a:t>
            </a:r>
            <a:r>
              <a:rPr lang="en-US" b="1" u="sng" dirty="0">
                <a:hlinkClick r:id="rId5"/>
              </a:rPr>
              <a:t>https://engineering.careers360.com/articles/ts-eamcet-cutoff</a:t>
            </a:r>
            <a:endParaRPr lang="en-US" dirty="0"/>
          </a:p>
          <a:p>
            <a:pPr marL="0" indent="0">
              <a:buNone/>
            </a:pPr>
            <a:r>
              <a:rPr lang="en-US" b="1" dirty="0"/>
              <a:t> </a:t>
            </a:r>
            <a:endParaRPr lang="en-US" dirty="0"/>
          </a:p>
          <a:p>
            <a:pPr marL="0" lvl="0" indent="0">
              <a:buNone/>
            </a:pPr>
            <a:r>
              <a:rPr lang="en-US" b="1" dirty="0"/>
              <a:t>JEE cutoff data for 4 rounds</a:t>
            </a:r>
            <a:endParaRPr lang="en-US" dirty="0"/>
          </a:p>
          <a:p>
            <a:pPr marL="0" indent="0">
              <a:buNone/>
            </a:pPr>
            <a:r>
              <a:rPr lang="en-US" dirty="0"/>
              <a:t>[5]</a:t>
            </a:r>
            <a:r>
              <a:rPr lang="en-US" b="1" u="sng" dirty="0">
                <a:hlinkClick r:id="rId6"/>
              </a:rPr>
              <a:t>https://engineering.careers360.com/articles/jee-main-cutoff-marks-and-ranks-faqs#:~:text=General%20Category%20%E2%80%93%2081%20to%20113,ST%20%E2%80%93%2027%20to%2048</a:t>
            </a:r>
            <a:endParaRPr lang="en-US" dirty="0"/>
          </a:p>
          <a:p>
            <a:endParaRPr lang="hi-IN" dirty="0"/>
          </a:p>
        </p:txBody>
      </p:sp>
    </p:spTree>
    <p:extLst>
      <p:ext uri="{BB962C8B-B14F-4D97-AF65-F5344CB8AC3E}">
        <p14:creationId xmlns:p14="http://schemas.microsoft.com/office/powerpoint/2010/main" val="42911312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124200"/>
            <a:ext cx="8229600" cy="1143000"/>
          </a:xfrm>
        </p:spPr>
        <p:txBody>
          <a:bodyPr>
            <a:noAutofit/>
          </a:bodyPr>
          <a:lstStyle/>
          <a:p>
            <a:pPr algn="just"/>
            <a:r>
              <a:rPr lang="en-US" sz="2400" b="1" dirty="0" smtClean="0"/>
              <a:t>ABSTRACT</a:t>
            </a:r>
            <a:br>
              <a:rPr lang="en-US" sz="2400" b="1" dirty="0" smtClean="0"/>
            </a:br>
            <a:r>
              <a:rPr lang="en-US" sz="2400" dirty="0"/>
              <a:t/>
            </a:r>
            <a:br>
              <a:rPr lang="en-US" sz="2400" dirty="0"/>
            </a:br>
            <a:r>
              <a:rPr lang="en-US" sz="2400" dirty="0"/>
              <a:t>This project Engineering Admission Predictor System is Python based application in which students can enter their rank and other details for prediction of the 10 best colleges for admission and can predict the accuracy of the result by analyzing the previous years data .The accuracy of the predictions increase as the more we use it. </a:t>
            </a:r>
            <a:r>
              <a:rPr lang="en-US" sz="2400" dirty="0" smtClean="0"/>
              <a:t>It </a:t>
            </a:r>
            <a:r>
              <a:rPr lang="en-US" sz="2400" dirty="0"/>
              <a:t>is user friendly, fast, efficient and reliable .Using this software, a student can get a better idea </a:t>
            </a:r>
            <a:r>
              <a:rPr lang="en-US" sz="2400" dirty="0" smtClean="0"/>
              <a:t>about the </a:t>
            </a:r>
            <a:r>
              <a:rPr lang="en-US" sz="2400" dirty="0"/>
              <a:t>colleges that he can </a:t>
            </a:r>
            <a:r>
              <a:rPr lang="en-US" sz="2400" dirty="0" smtClean="0"/>
              <a:t>join in</a:t>
            </a:r>
            <a:r>
              <a:rPr lang="en-US" sz="2400" dirty="0"/>
              <a:t>. </a:t>
            </a:r>
            <a:r>
              <a:rPr lang="en-US" dirty="0"/>
              <a:t/>
            </a:r>
            <a:br>
              <a:rPr lang="en-US" dirty="0"/>
            </a:br>
            <a:endParaRPr lang="hi-IN" dirty="0"/>
          </a:p>
        </p:txBody>
      </p:sp>
    </p:spTree>
    <p:extLst>
      <p:ext uri="{BB962C8B-B14F-4D97-AF65-F5344CB8AC3E}">
        <p14:creationId xmlns:p14="http://schemas.microsoft.com/office/powerpoint/2010/main" val="14251958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ACKNOWLEDGEMENTS</a:t>
            </a:r>
            <a:r>
              <a:rPr lang="en-US" dirty="0"/>
              <a:t> </a:t>
            </a:r>
            <a:br>
              <a:rPr lang="en-US" dirty="0"/>
            </a:br>
            <a:endParaRPr lang="hi-IN" dirty="0"/>
          </a:p>
        </p:txBody>
      </p:sp>
      <p:sp>
        <p:nvSpPr>
          <p:cNvPr id="3" name="Content Placeholder 2"/>
          <p:cNvSpPr>
            <a:spLocks noGrp="1"/>
          </p:cNvSpPr>
          <p:nvPr>
            <p:ph idx="1"/>
          </p:nvPr>
        </p:nvSpPr>
        <p:spPr/>
        <p:txBody>
          <a:bodyPr>
            <a:normAutofit/>
          </a:bodyPr>
          <a:lstStyle/>
          <a:p>
            <a:pPr algn="just"/>
            <a:r>
              <a:rPr lang="en-US" i="1" dirty="0" smtClean="0"/>
              <a:t>I</a:t>
            </a:r>
            <a:r>
              <a:rPr lang="en-US" i="1" dirty="0"/>
              <a:t> would like to express my special thanks of gratitude to my mentor Smt. Sri Devi associate professor as well as our principal who gave me the golden opportunity to do this wonderful project on the topic COLLEGE PREDICTOR, which also helped me in doing a lot of Research and i came to know about so many new things I am really thankful to them.</a:t>
            </a:r>
            <a:endParaRPr lang="en-US" dirty="0"/>
          </a:p>
          <a:p>
            <a:endParaRPr lang="hi-IN" dirty="0"/>
          </a:p>
        </p:txBody>
      </p:sp>
    </p:spTree>
    <p:extLst>
      <p:ext uri="{BB962C8B-B14F-4D97-AF65-F5344CB8AC3E}">
        <p14:creationId xmlns:p14="http://schemas.microsoft.com/office/powerpoint/2010/main" val="476045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pPr marL="0" indent="0">
              <a:buNone/>
            </a:pPr>
            <a:r>
              <a:rPr lang="en-US" dirty="0" smtClean="0"/>
              <a:t>			</a:t>
            </a:r>
            <a:r>
              <a:rPr lang="en-US" sz="5100" dirty="0" smtClean="0"/>
              <a:t>Problem Definition</a:t>
            </a:r>
            <a:endParaRPr lang="en-US" sz="5100" dirty="0"/>
          </a:p>
          <a:p>
            <a:pPr marL="0" indent="0" algn="just">
              <a:buNone/>
            </a:pPr>
            <a:r>
              <a:rPr lang="en-US" dirty="0" smtClean="0"/>
              <a:t>Students </a:t>
            </a:r>
            <a:r>
              <a:rPr lang="en-US" dirty="0"/>
              <a:t>face a lot of difficulties to secure an admission in the college of their choice. The current scenario of an engineering admission process is little complicated and not so easy in terms of selecting an appropriate college according to the scores and field of interest. Accurate choice, varying with the entrance exam result and academic scores, is very important to the candidates to fill in the application form. There are many colleges offering multiple engineering courses. So it becomes troublesome for students to organize and list-out the proper colleges of their choice for courses according to their performance score. This project consists of a smart list generator working together with the help of college predictor, to aid students in the admission process. The college admission predictor uses historical colleges cut-off students admission data for predicting the most probable colleges. The system analyzes student academic merits, background, and college admission criteria. Based on that, it predicts the likelihood of a university college that a student may enter. The smart list generator would enable the student to prepare the list of colleges, which could be needed to be filled in during the admission process. The system would also get feedback from the users, which would prove helpful for prediction evaluation and improving the performance factor.</a:t>
            </a:r>
          </a:p>
          <a:p>
            <a:endParaRPr lang="hi-IN" dirty="0"/>
          </a:p>
        </p:txBody>
      </p:sp>
    </p:spTree>
    <p:extLst>
      <p:ext uri="{BB962C8B-B14F-4D97-AF65-F5344CB8AC3E}">
        <p14:creationId xmlns:p14="http://schemas.microsoft.com/office/powerpoint/2010/main" val="20424663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2389537134"/>
              </p:ext>
            </p:extLst>
          </p:nvPr>
        </p:nvGraphicFramePr>
        <p:xfrm>
          <a:off x="1392936" y="2057400"/>
          <a:ext cx="6400800" cy="917448"/>
        </p:xfrm>
        <a:graphic>
          <a:graphicData uri="http://schemas.openxmlformats.org/drawingml/2006/table">
            <a:tbl>
              <a:tblPr firstRow="1" firstCol="1" bandRow="1">
                <a:tableStyleId>{5C22544A-7EE6-4342-B048-85BDC9FD1C3A}</a:tableStyleId>
              </a:tblPr>
              <a:tblGrid>
                <a:gridCol w="3352800"/>
                <a:gridCol w="3048000"/>
              </a:tblGrid>
              <a:tr h="186055">
                <a:tc>
                  <a:txBody>
                    <a:bodyPr/>
                    <a:lstStyle/>
                    <a:p>
                      <a:pPr algn="ctr">
                        <a:lnSpc>
                          <a:spcPct val="115000"/>
                        </a:lnSpc>
                        <a:spcAft>
                          <a:spcPts val="0"/>
                        </a:spcAft>
                      </a:pPr>
                      <a:r>
                        <a:rPr lang="en-US" sz="1200" dirty="0">
                          <a:effectLst/>
                        </a:rPr>
                        <a:t>Number</a:t>
                      </a:r>
                      <a:endParaRPr lang="en-US" sz="1100" dirty="0">
                        <a:effectLst/>
                        <a:latin typeface="Calibri"/>
                        <a:ea typeface="Calibri"/>
                        <a:cs typeface="Mangal"/>
                      </a:endParaRPr>
                    </a:p>
                  </a:txBody>
                  <a:tcPr marL="9525" marR="9525" marT="9525" marB="9525"/>
                </a:tc>
                <a:tc>
                  <a:txBody>
                    <a:bodyPr/>
                    <a:lstStyle/>
                    <a:p>
                      <a:pPr algn="ctr">
                        <a:lnSpc>
                          <a:spcPct val="115000"/>
                        </a:lnSpc>
                        <a:spcAft>
                          <a:spcPts val="0"/>
                        </a:spcAft>
                      </a:pPr>
                      <a:r>
                        <a:rPr lang="en-US" sz="1200">
                          <a:effectLst/>
                        </a:rPr>
                        <a:t>Description</a:t>
                      </a:r>
                      <a:endParaRPr lang="en-US" sz="1100">
                        <a:effectLst/>
                        <a:latin typeface="Calibri"/>
                        <a:ea typeface="Calibri"/>
                        <a:cs typeface="Mangal"/>
                      </a:endParaRPr>
                    </a:p>
                  </a:txBody>
                  <a:tcPr marL="9525" marR="9525" marT="9525" marB="9525"/>
                </a:tc>
              </a:tr>
              <a:tr h="227838">
                <a:tc>
                  <a:txBody>
                    <a:bodyPr/>
                    <a:lstStyle/>
                    <a:p>
                      <a:pPr algn="ctr">
                        <a:lnSpc>
                          <a:spcPct val="115000"/>
                        </a:lnSpc>
                        <a:spcAft>
                          <a:spcPts val="0"/>
                        </a:spcAft>
                      </a:pPr>
                      <a:r>
                        <a:rPr lang="en-US" sz="1200" dirty="0">
                          <a:effectLst/>
                        </a:rPr>
                        <a:t>1</a:t>
                      </a:r>
                      <a:endParaRPr lang="en-US" sz="1100" dirty="0">
                        <a:effectLst/>
                        <a:latin typeface="Calibri"/>
                        <a:ea typeface="Calibri"/>
                        <a:cs typeface="Mangal"/>
                      </a:endParaRPr>
                    </a:p>
                  </a:txBody>
                  <a:tcPr marL="9525" marR="9525" marT="9525" marB="9525"/>
                </a:tc>
                <a:tc>
                  <a:txBody>
                    <a:bodyPr/>
                    <a:lstStyle/>
                    <a:p>
                      <a:pPr algn="ctr">
                        <a:lnSpc>
                          <a:spcPct val="115000"/>
                        </a:lnSpc>
                        <a:spcAft>
                          <a:spcPts val="0"/>
                        </a:spcAft>
                      </a:pPr>
                      <a:r>
                        <a:rPr lang="en-US" sz="1200" dirty="0">
                          <a:effectLst/>
                        </a:rPr>
                        <a:t>PC with 250 GB or more Hard disk.</a:t>
                      </a:r>
                      <a:endParaRPr lang="en-US" sz="1100" dirty="0">
                        <a:effectLst/>
                        <a:latin typeface="Calibri"/>
                        <a:ea typeface="Calibri"/>
                        <a:cs typeface="Mangal"/>
                      </a:endParaRPr>
                    </a:p>
                  </a:txBody>
                  <a:tcPr marL="9525" marR="9525" marT="9525" marB="9525"/>
                </a:tc>
              </a:tr>
              <a:tr h="179705">
                <a:tc>
                  <a:txBody>
                    <a:bodyPr/>
                    <a:lstStyle/>
                    <a:p>
                      <a:pPr algn="ctr">
                        <a:lnSpc>
                          <a:spcPct val="115000"/>
                        </a:lnSpc>
                        <a:spcAft>
                          <a:spcPts val="0"/>
                        </a:spcAft>
                      </a:pPr>
                      <a:r>
                        <a:rPr lang="en-US" sz="1200">
                          <a:effectLst/>
                        </a:rPr>
                        <a:t>2</a:t>
                      </a:r>
                      <a:endParaRPr lang="en-US" sz="1100">
                        <a:effectLst/>
                        <a:latin typeface="Calibri"/>
                        <a:ea typeface="Calibri"/>
                        <a:cs typeface="Mangal"/>
                      </a:endParaRPr>
                    </a:p>
                  </a:txBody>
                  <a:tcPr marL="9525" marR="9525" marT="9525" marB="9525"/>
                </a:tc>
                <a:tc>
                  <a:txBody>
                    <a:bodyPr/>
                    <a:lstStyle/>
                    <a:p>
                      <a:pPr algn="ctr">
                        <a:lnSpc>
                          <a:spcPct val="115000"/>
                        </a:lnSpc>
                        <a:spcAft>
                          <a:spcPts val="0"/>
                        </a:spcAft>
                      </a:pPr>
                      <a:r>
                        <a:rPr lang="en-US" sz="1200">
                          <a:effectLst/>
                        </a:rPr>
                        <a:t>PC with 2 GB RAM.</a:t>
                      </a:r>
                      <a:endParaRPr lang="en-US" sz="1100">
                        <a:effectLst/>
                        <a:latin typeface="Calibri"/>
                        <a:ea typeface="Calibri"/>
                        <a:cs typeface="Mangal"/>
                      </a:endParaRPr>
                    </a:p>
                  </a:txBody>
                  <a:tcPr marL="9525" marR="9525" marT="9525" marB="9525"/>
                </a:tc>
              </a:tr>
              <a:tr h="186055">
                <a:tc>
                  <a:txBody>
                    <a:bodyPr/>
                    <a:lstStyle/>
                    <a:p>
                      <a:pPr algn="ctr">
                        <a:lnSpc>
                          <a:spcPct val="115000"/>
                        </a:lnSpc>
                        <a:spcAft>
                          <a:spcPts val="0"/>
                        </a:spcAft>
                      </a:pPr>
                      <a:r>
                        <a:rPr lang="en-US" sz="1200">
                          <a:effectLst/>
                        </a:rPr>
                        <a:t>3</a:t>
                      </a:r>
                      <a:endParaRPr lang="en-US" sz="1100">
                        <a:effectLst/>
                        <a:latin typeface="Calibri"/>
                        <a:ea typeface="Calibri"/>
                        <a:cs typeface="Mangal"/>
                      </a:endParaRPr>
                    </a:p>
                  </a:txBody>
                  <a:tcPr marL="9525" marR="9525" marT="9525" marB="9525"/>
                </a:tc>
                <a:tc>
                  <a:txBody>
                    <a:bodyPr/>
                    <a:lstStyle/>
                    <a:p>
                      <a:pPr algn="ctr">
                        <a:lnSpc>
                          <a:spcPct val="115000"/>
                        </a:lnSpc>
                        <a:spcAft>
                          <a:spcPts val="0"/>
                        </a:spcAft>
                      </a:pPr>
                      <a:r>
                        <a:rPr lang="en-US" sz="1200" dirty="0">
                          <a:effectLst/>
                        </a:rPr>
                        <a:t>PC with Pentium 1 and Above</a:t>
                      </a:r>
                      <a:r>
                        <a:rPr lang="en-US" sz="1200" dirty="0" smtClean="0">
                          <a:effectLst/>
                        </a:rPr>
                        <a:t>.</a:t>
                      </a:r>
                    </a:p>
                  </a:txBody>
                  <a:tcPr marL="9525" marR="9525" marT="9525" marB="9525"/>
                </a:tc>
              </a:tr>
            </a:tbl>
          </a:graphicData>
        </a:graphic>
      </p:graphicFrame>
      <p:sp>
        <p:nvSpPr>
          <p:cNvPr id="9" name="Rectangle 8"/>
          <p:cNvSpPr/>
          <p:nvPr/>
        </p:nvSpPr>
        <p:spPr>
          <a:xfrm>
            <a:off x="1371600" y="3776686"/>
            <a:ext cx="2436564" cy="369332"/>
          </a:xfrm>
          <a:prstGeom prst="rect">
            <a:avLst/>
          </a:prstGeom>
        </p:spPr>
        <p:txBody>
          <a:bodyPr wrap="none">
            <a:spAutoFit/>
          </a:bodyPr>
          <a:lstStyle/>
          <a:p>
            <a:r>
              <a:rPr lang="en-US" b="1" dirty="0"/>
              <a:t>Software Requirements</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1161507577"/>
              </p:ext>
            </p:extLst>
          </p:nvPr>
        </p:nvGraphicFramePr>
        <p:xfrm>
          <a:off x="1371600" y="4876800"/>
          <a:ext cx="6387466" cy="1376172"/>
        </p:xfrm>
        <a:graphic>
          <a:graphicData uri="http://schemas.openxmlformats.org/drawingml/2006/table">
            <a:tbl>
              <a:tblPr firstRow="1" firstCol="1" bandRow="1">
                <a:tableStyleId>{5C22544A-7EE6-4342-B048-85BDC9FD1C3A}</a:tableStyleId>
              </a:tblPr>
              <a:tblGrid>
                <a:gridCol w="1758633"/>
                <a:gridCol w="1758633"/>
                <a:gridCol w="2870200"/>
              </a:tblGrid>
              <a:tr h="179070">
                <a:tc>
                  <a:txBody>
                    <a:bodyPr/>
                    <a:lstStyle/>
                    <a:p>
                      <a:pPr algn="ctr">
                        <a:lnSpc>
                          <a:spcPct val="115000"/>
                        </a:lnSpc>
                        <a:spcAft>
                          <a:spcPts val="0"/>
                        </a:spcAft>
                      </a:pPr>
                      <a:r>
                        <a:rPr lang="en-US" sz="1200" dirty="0">
                          <a:effectLst/>
                        </a:rPr>
                        <a:t>Number</a:t>
                      </a:r>
                      <a:endParaRPr lang="en-US" sz="1100" dirty="0">
                        <a:effectLst/>
                        <a:latin typeface="Calibri"/>
                        <a:ea typeface="Calibri"/>
                        <a:cs typeface="Mangal"/>
                      </a:endParaRPr>
                    </a:p>
                  </a:txBody>
                  <a:tcPr marL="9525" marR="9525" marT="9525" marB="9525"/>
                </a:tc>
                <a:tc>
                  <a:txBody>
                    <a:bodyPr/>
                    <a:lstStyle/>
                    <a:p>
                      <a:pPr algn="ctr">
                        <a:lnSpc>
                          <a:spcPct val="115000"/>
                        </a:lnSpc>
                        <a:spcAft>
                          <a:spcPts val="0"/>
                        </a:spcAft>
                      </a:pPr>
                      <a:r>
                        <a:rPr lang="en-US" sz="1200">
                          <a:effectLst/>
                        </a:rPr>
                        <a:t>Description</a:t>
                      </a:r>
                      <a:endParaRPr lang="en-US" sz="1100">
                        <a:effectLst/>
                        <a:latin typeface="Calibri"/>
                        <a:ea typeface="Calibri"/>
                        <a:cs typeface="Mangal"/>
                      </a:endParaRPr>
                    </a:p>
                  </a:txBody>
                  <a:tcPr marL="9525" marR="9525" marT="9525" marB="9525"/>
                </a:tc>
                <a:tc>
                  <a:txBody>
                    <a:bodyPr/>
                    <a:lstStyle/>
                    <a:p>
                      <a:pPr algn="ctr">
                        <a:lnSpc>
                          <a:spcPct val="115000"/>
                        </a:lnSpc>
                        <a:spcAft>
                          <a:spcPts val="0"/>
                        </a:spcAft>
                      </a:pPr>
                      <a:r>
                        <a:rPr lang="en-US" sz="1200">
                          <a:effectLst/>
                        </a:rPr>
                        <a:t>Type</a:t>
                      </a:r>
                      <a:endParaRPr lang="en-US" sz="1100">
                        <a:effectLst/>
                        <a:latin typeface="Calibri"/>
                        <a:ea typeface="Calibri"/>
                        <a:cs typeface="Mangal"/>
                      </a:endParaRPr>
                    </a:p>
                  </a:txBody>
                  <a:tcPr marL="9525" marR="9525" marT="9525" marB="9525"/>
                </a:tc>
              </a:tr>
              <a:tr h="186055">
                <a:tc>
                  <a:txBody>
                    <a:bodyPr/>
                    <a:lstStyle/>
                    <a:p>
                      <a:pPr algn="ctr">
                        <a:lnSpc>
                          <a:spcPct val="115000"/>
                        </a:lnSpc>
                        <a:spcAft>
                          <a:spcPts val="0"/>
                        </a:spcAft>
                      </a:pPr>
                      <a:r>
                        <a:rPr lang="en-US" sz="1200">
                          <a:effectLst/>
                        </a:rPr>
                        <a:t>1</a:t>
                      </a:r>
                      <a:endParaRPr lang="en-US" sz="1100">
                        <a:effectLst/>
                        <a:latin typeface="Calibri"/>
                        <a:ea typeface="Calibri"/>
                        <a:cs typeface="Mangal"/>
                      </a:endParaRPr>
                    </a:p>
                  </a:txBody>
                  <a:tcPr marL="9525" marR="9525" marT="9525" marB="9525"/>
                </a:tc>
                <a:tc>
                  <a:txBody>
                    <a:bodyPr/>
                    <a:lstStyle/>
                    <a:p>
                      <a:pPr algn="ctr">
                        <a:lnSpc>
                          <a:spcPct val="115000"/>
                        </a:lnSpc>
                        <a:spcAft>
                          <a:spcPts val="0"/>
                        </a:spcAft>
                      </a:pPr>
                      <a:r>
                        <a:rPr lang="en-US" sz="1200">
                          <a:effectLst/>
                        </a:rPr>
                        <a:t>Operating System</a:t>
                      </a:r>
                      <a:endParaRPr lang="en-US" sz="1100">
                        <a:effectLst/>
                        <a:latin typeface="Calibri"/>
                        <a:ea typeface="Calibri"/>
                        <a:cs typeface="Mangal"/>
                      </a:endParaRPr>
                    </a:p>
                  </a:txBody>
                  <a:tcPr marL="9525" marR="9525" marT="9525" marB="9525"/>
                </a:tc>
                <a:tc>
                  <a:txBody>
                    <a:bodyPr/>
                    <a:lstStyle/>
                    <a:p>
                      <a:pPr algn="ctr">
                        <a:lnSpc>
                          <a:spcPct val="115000"/>
                        </a:lnSpc>
                        <a:spcAft>
                          <a:spcPts val="0"/>
                        </a:spcAft>
                      </a:pPr>
                      <a:r>
                        <a:rPr lang="en-US" sz="1200">
                          <a:effectLst/>
                        </a:rPr>
                        <a:t>Windows XP / Windows</a:t>
                      </a:r>
                      <a:endParaRPr lang="en-US" sz="1100">
                        <a:effectLst/>
                        <a:latin typeface="Calibri"/>
                        <a:ea typeface="Calibri"/>
                        <a:cs typeface="Mangal"/>
                      </a:endParaRPr>
                    </a:p>
                  </a:txBody>
                  <a:tcPr marL="9525" marR="9525" marT="9525" marB="9525"/>
                </a:tc>
              </a:tr>
              <a:tr h="179070">
                <a:tc>
                  <a:txBody>
                    <a:bodyPr/>
                    <a:lstStyle/>
                    <a:p>
                      <a:pPr algn="ctr">
                        <a:lnSpc>
                          <a:spcPct val="115000"/>
                        </a:lnSpc>
                        <a:spcAft>
                          <a:spcPts val="0"/>
                        </a:spcAft>
                      </a:pPr>
                      <a:r>
                        <a:rPr lang="en-US" sz="1200">
                          <a:effectLst/>
                        </a:rPr>
                        <a:t>2</a:t>
                      </a:r>
                      <a:endParaRPr lang="en-US" sz="1100">
                        <a:effectLst/>
                        <a:latin typeface="Calibri"/>
                        <a:ea typeface="Calibri"/>
                        <a:cs typeface="Mangal"/>
                      </a:endParaRPr>
                    </a:p>
                  </a:txBody>
                  <a:tcPr marL="9525" marR="9525" marT="9525" marB="9525"/>
                </a:tc>
                <a:tc>
                  <a:txBody>
                    <a:bodyPr/>
                    <a:lstStyle/>
                    <a:p>
                      <a:pPr algn="ctr">
                        <a:lnSpc>
                          <a:spcPct val="115000"/>
                        </a:lnSpc>
                        <a:spcAft>
                          <a:spcPts val="0"/>
                        </a:spcAft>
                      </a:pPr>
                      <a:r>
                        <a:rPr lang="en-US" sz="1200">
                          <a:effectLst/>
                        </a:rPr>
                        <a:t>Language</a:t>
                      </a:r>
                      <a:endParaRPr lang="en-US" sz="1100">
                        <a:effectLst/>
                        <a:latin typeface="Calibri"/>
                        <a:ea typeface="Calibri"/>
                        <a:cs typeface="Mangal"/>
                      </a:endParaRPr>
                    </a:p>
                  </a:txBody>
                  <a:tcPr marL="9525" marR="9525" marT="9525" marB="9525"/>
                </a:tc>
                <a:tc>
                  <a:txBody>
                    <a:bodyPr/>
                    <a:lstStyle/>
                    <a:p>
                      <a:pPr algn="ctr">
                        <a:lnSpc>
                          <a:spcPct val="115000"/>
                        </a:lnSpc>
                        <a:spcAft>
                          <a:spcPts val="0"/>
                        </a:spcAft>
                      </a:pPr>
                      <a:r>
                        <a:rPr lang="en-US" sz="1200">
                          <a:effectLst/>
                        </a:rPr>
                        <a:t>Python</a:t>
                      </a:r>
                      <a:endParaRPr lang="en-US" sz="1100">
                        <a:effectLst/>
                        <a:latin typeface="Calibri"/>
                        <a:ea typeface="Calibri"/>
                        <a:cs typeface="Mangal"/>
                      </a:endParaRPr>
                    </a:p>
                  </a:txBody>
                  <a:tcPr marL="9525" marR="9525" marT="9525" marB="9525"/>
                </a:tc>
              </a:tr>
              <a:tr h="179070">
                <a:tc>
                  <a:txBody>
                    <a:bodyPr/>
                    <a:lstStyle/>
                    <a:p>
                      <a:pPr algn="ctr">
                        <a:lnSpc>
                          <a:spcPct val="115000"/>
                        </a:lnSpc>
                        <a:spcAft>
                          <a:spcPts val="0"/>
                        </a:spcAft>
                      </a:pPr>
                      <a:r>
                        <a:rPr lang="en-US" sz="1200">
                          <a:effectLst/>
                        </a:rPr>
                        <a:t>3</a:t>
                      </a:r>
                      <a:endParaRPr lang="en-US" sz="1100">
                        <a:effectLst/>
                        <a:latin typeface="Calibri"/>
                        <a:ea typeface="Calibri"/>
                        <a:cs typeface="Mangal"/>
                      </a:endParaRPr>
                    </a:p>
                  </a:txBody>
                  <a:tcPr marL="9525" marR="9525" marT="9525" marB="9525"/>
                </a:tc>
                <a:tc>
                  <a:txBody>
                    <a:bodyPr/>
                    <a:lstStyle/>
                    <a:p>
                      <a:pPr algn="ctr">
                        <a:lnSpc>
                          <a:spcPct val="115000"/>
                        </a:lnSpc>
                        <a:spcAft>
                          <a:spcPts val="0"/>
                        </a:spcAft>
                      </a:pPr>
                      <a:r>
                        <a:rPr lang="en-US" sz="1200">
                          <a:effectLst/>
                        </a:rPr>
                        <a:t>Files</a:t>
                      </a:r>
                      <a:endParaRPr lang="en-US" sz="1100">
                        <a:effectLst/>
                        <a:latin typeface="Calibri"/>
                        <a:ea typeface="Calibri"/>
                        <a:cs typeface="Mangal"/>
                      </a:endParaRPr>
                    </a:p>
                  </a:txBody>
                  <a:tcPr marL="9525" marR="9525" marT="9525" marB="9525"/>
                </a:tc>
                <a:tc>
                  <a:txBody>
                    <a:bodyPr/>
                    <a:lstStyle/>
                    <a:p>
                      <a:pPr algn="ctr">
                        <a:lnSpc>
                          <a:spcPct val="115000"/>
                        </a:lnSpc>
                        <a:spcAft>
                          <a:spcPts val="0"/>
                        </a:spcAft>
                      </a:pPr>
                      <a:r>
                        <a:rPr lang="en-US" sz="1200" dirty="0">
                          <a:effectLst/>
                        </a:rPr>
                        <a:t>Excel </a:t>
                      </a:r>
                      <a:r>
                        <a:rPr lang="en-US" sz="1200" dirty="0" smtClean="0">
                          <a:effectLst/>
                        </a:rPr>
                        <a:t>File, text flies</a:t>
                      </a:r>
                      <a:endParaRPr lang="en-US" sz="1100" dirty="0">
                        <a:effectLst/>
                        <a:latin typeface="Calibri"/>
                        <a:ea typeface="Calibri"/>
                        <a:cs typeface="Mangal"/>
                      </a:endParaRPr>
                    </a:p>
                  </a:txBody>
                  <a:tcPr marL="9525" marR="9525" marT="9525" marB="9525"/>
                </a:tc>
              </a:tr>
              <a:tr h="179070">
                <a:tc>
                  <a:txBody>
                    <a:bodyPr/>
                    <a:lstStyle/>
                    <a:p>
                      <a:pPr algn="ctr">
                        <a:lnSpc>
                          <a:spcPct val="115000"/>
                        </a:lnSpc>
                        <a:spcAft>
                          <a:spcPts val="0"/>
                        </a:spcAft>
                      </a:pPr>
                      <a:r>
                        <a:rPr lang="en-US" sz="1200">
                          <a:effectLst/>
                        </a:rPr>
                        <a:t>4</a:t>
                      </a:r>
                      <a:endParaRPr lang="en-US" sz="1100">
                        <a:effectLst/>
                        <a:latin typeface="Calibri"/>
                        <a:ea typeface="Calibri"/>
                        <a:cs typeface="Mangal"/>
                      </a:endParaRPr>
                    </a:p>
                  </a:txBody>
                  <a:tcPr marL="9525" marR="9525" marT="9525" marB="9525"/>
                </a:tc>
                <a:tc>
                  <a:txBody>
                    <a:bodyPr/>
                    <a:lstStyle/>
                    <a:p>
                      <a:pPr algn="ctr">
                        <a:lnSpc>
                          <a:spcPct val="115000"/>
                        </a:lnSpc>
                        <a:spcAft>
                          <a:spcPts val="0"/>
                        </a:spcAft>
                      </a:pPr>
                      <a:r>
                        <a:rPr lang="en-US" sz="1200">
                          <a:effectLst/>
                        </a:rPr>
                        <a:t>IDE</a:t>
                      </a:r>
                      <a:endParaRPr lang="en-US" sz="1100">
                        <a:effectLst/>
                        <a:latin typeface="Calibri"/>
                        <a:ea typeface="Calibri"/>
                        <a:cs typeface="Mangal"/>
                      </a:endParaRPr>
                    </a:p>
                  </a:txBody>
                  <a:tcPr marL="9525" marR="9525" marT="9525" marB="9525"/>
                </a:tc>
                <a:tc>
                  <a:txBody>
                    <a:bodyPr/>
                    <a:lstStyle/>
                    <a:p>
                      <a:pPr algn="ctr">
                        <a:lnSpc>
                          <a:spcPct val="115000"/>
                        </a:lnSpc>
                        <a:spcAft>
                          <a:spcPts val="0"/>
                        </a:spcAft>
                      </a:pPr>
                      <a:r>
                        <a:rPr lang="en-US" sz="1200" dirty="0">
                          <a:effectLst/>
                        </a:rPr>
                        <a:t>IDLE, </a:t>
                      </a:r>
                      <a:r>
                        <a:rPr lang="en-US" sz="1200" dirty="0" smtClean="0">
                          <a:effectLst/>
                        </a:rPr>
                        <a:t>command</a:t>
                      </a:r>
                      <a:r>
                        <a:rPr lang="en-US" sz="1200" baseline="0" dirty="0" smtClean="0">
                          <a:effectLst/>
                        </a:rPr>
                        <a:t> prompt</a:t>
                      </a:r>
                      <a:endParaRPr lang="en-US" sz="1100" dirty="0">
                        <a:effectLst/>
                        <a:latin typeface="Calibri"/>
                        <a:ea typeface="Calibri"/>
                        <a:cs typeface="Mangal"/>
                      </a:endParaRPr>
                    </a:p>
                  </a:txBody>
                  <a:tcPr marL="9525" marR="9525" marT="9525" marB="9525"/>
                </a:tc>
              </a:tr>
              <a:tr h="0">
                <a:tc>
                  <a:txBody>
                    <a:bodyPr/>
                    <a:lstStyle/>
                    <a:p>
                      <a:pPr algn="ctr">
                        <a:lnSpc>
                          <a:spcPct val="115000"/>
                        </a:lnSpc>
                        <a:spcAft>
                          <a:spcPts val="0"/>
                        </a:spcAft>
                      </a:pPr>
                      <a:r>
                        <a:rPr lang="en-US" sz="1200">
                          <a:effectLst/>
                        </a:rPr>
                        <a:t>5</a:t>
                      </a:r>
                      <a:endParaRPr lang="en-US" sz="1100">
                        <a:effectLst/>
                        <a:latin typeface="Calibri"/>
                        <a:ea typeface="Calibri"/>
                        <a:cs typeface="Mangal"/>
                      </a:endParaRPr>
                    </a:p>
                  </a:txBody>
                  <a:tcPr marL="9525" marR="9525" marT="9525" marB="9525"/>
                </a:tc>
                <a:tc>
                  <a:txBody>
                    <a:bodyPr/>
                    <a:lstStyle/>
                    <a:p>
                      <a:pPr algn="ctr">
                        <a:lnSpc>
                          <a:spcPct val="115000"/>
                        </a:lnSpc>
                        <a:spcAft>
                          <a:spcPts val="0"/>
                        </a:spcAft>
                      </a:pPr>
                      <a:r>
                        <a:rPr lang="en-US" sz="1200">
                          <a:effectLst/>
                        </a:rPr>
                        <a:t>Modules</a:t>
                      </a:r>
                      <a:endParaRPr lang="en-US" sz="1100">
                        <a:effectLst/>
                        <a:latin typeface="Calibri"/>
                        <a:ea typeface="Calibri"/>
                        <a:cs typeface="Mangal"/>
                      </a:endParaRPr>
                    </a:p>
                  </a:txBody>
                  <a:tcPr marL="9525" marR="9525" marT="9525" marB="9525"/>
                </a:tc>
                <a:tc>
                  <a:txBody>
                    <a:bodyPr/>
                    <a:lstStyle/>
                    <a:p>
                      <a:pPr algn="ctr">
                        <a:lnSpc>
                          <a:spcPct val="115000"/>
                        </a:lnSpc>
                        <a:spcAft>
                          <a:spcPts val="0"/>
                        </a:spcAft>
                      </a:pPr>
                      <a:r>
                        <a:rPr lang="en-US" sz="1200" dirty="0">
                          <a:effectLst/>
                        </a:rPr>
                        <a:t>Tkinter, </a:t>
                      </a:r>
                      <a:r>
                        <a:rPr lang="en-US" sz="1200" dirty="0" err="1">
                          <a:effectLst/>
                        </a:rPr>
                        <a:t>openpyxl</a:t>
                      </a:r>
                      <a:endParaRPr lang="en-US" sz="1100" dirty="0">
                        <a:effectLst/>
                        <a:latin typeface="Calibri"/>
                        <a:ea typeface="Calibri"/>
                        <a:cs typeface="Mangal"/>
                      </a:endParaRPr>
                    </a:p>
                  </a:txBody>
                  <a:tcPr marL="9525" marR="9525" marT="9525" marB="9525"/>
                </a:tc>
              </a:tr>
            </a:tbl>
          </a:graphicData>
        </a:graphic>
      </p:graphicFrame>
      <p:sp>
        <p:nvSpPr>
          <p:cNvPr id="11" name="Rectangle 10"/>
          <p:cNvSpPr/>
          <p:nvPr/>
        </p:nvSpPr>
        <p:spPr>
          <a:xfrm>
            <a:off x="1371600" y="1143000"/>
            <a:ext cx="2512291" cy="369332"/>
          </a:xfrm>
          <a:prstGeom prst="rect">
            <a:avLst/>
          </a:prstGeom>
        </p:spPr>
        <p:txBody>
          <a:bodyPr wrap="none">
            <a:spAutoFit/>
          </a:bodyPr>
          <a:lstStyle/>
          <a:p>
            <a:r>
              <a:rPr lang="en-US" b="1" dirty="0"/>
              <a:t>Hardware Requirements</a:t>
            </a:r>
            <a:endParaRPr lang="en-US" dirty="0"/>
          </a:p>
        </p:txBody>
      </p:sp>
    </p:spTree>
    <p:extLst>
      <p:ext uri="{BB962C8B-B14F-4D97-AF65-F5344CB8AC3E}">
        <p14:creationId xmlns:p14="http://schemas.microsoft.com/office/powerpoint/2010/main" val="17096900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Pictures\Screenshots\Screenshot (61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0886"/>
            <a:ext cx="9219219" cy="6868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8867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D:\Pictures\Screenshots\Screenshot (62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19687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Pictures\Screenshots\Screenshot (6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9144000"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48116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Pictures\Screenshots\Screenshot (62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95755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196</TotalTime>
  <Words>800</Words>
  <Application>Microsoft Office PowerPoint</Application>
  <PresentationFormat>On-screen Show (4:3)</PresentationFormat>
  <Paragraphs>62</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EE Project Presentation On College Predictor   By M G SHAHBAZ JAHAN In partial fulfillment of requirements for the award of the degree Bachelor of Technology (Computer Science and Engineering) (2021) Under the guidance of Smt. Sri Devi Associate Professor Chaitanya Bharathi Institute of Technology      </vt:lpstr>
      <vt:lpstr>ABSTRACT  This project Engineering Admission Predictor System is Python based application in which students can enter their rank and other details for prediction of the 10 best colleges for admission and can predict the accuracy of the result by analyzing the previous years data .The accuracy of the predictions increase as the more we use it. It is user friendly, fast, efficient and reliable .Using this software, a student can get a better idea about the colleges that he can join in.  </vt:lpstr>
      <vt:lpstr>ACKNOWLEDGEMENTS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Methodology/Mechanism &amp; Design: </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EE Project Report On College Predictor   By M G SHAHBAZ JAHAN In partial fulfillment of requirements for the award of the degree Bachelor of Technology (Computer Science and Engineering) (2021) Under the guidance of Smt. Sri Devi mam Chaitanya Bharathi Institute of Technology </dc:title>
  <dc:creator>SHAHJAHAN</dc:creator>
  <cp:lastModifiedBy>hi</cp:lastModifiedBy>
  <cp:revision>15</cp:revision>
  <dcterms:created xsi:type="dcterms:W3CDTF">2006-08-16T00:00:00Z</dcterms:created>
  <dcterms:modified xsi:type="dcterms:W3CDTF">2021-07-30T03:45:01Z</dcterms:modified>
</cp:coreProperties>
</file>