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4"/>
  </p:notesMasterIdLst>
  <p:sldIdLst>
    <p:sldId id="276" r:id="rId2"/>
    <p:sldId id="289" r:id="rId3"/>
    <p:sldId id="286" r:id="rId4"/>
    <p:sldId id="298" r:id="rId5"/>
    <p:sldId id="302" r:id="rId6"/>
    <p:sldId id="294" r:id="rId7"/>
    <p:sldId id="299" r:id="rId8"/>
    <p:sldId id="301" r:id="rId9"/>
    <p:sldId id="300" r:id="rId10"/>
    <p:sldId id="303" r:id="rId11"/>
    <p:sldId id="283"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3790-A041-43CE-9B66-39683A056983}"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5B847-B96A-46A3-BD6D-1B16E18DCC9F}" type="slidenum">
              <a:rPr lang="en-US" smtClean="0"/>
              <a:pPr/>
              <a:t>‹#›</a:t>
            </a:fld>
            <a:endParaRPr lang="en-US"/>
          </a:p>
        </p:txBody>
      </p:sp>
    </p:spTree>
    <p:extLst>
      <p:ext uri="{BB962C8B-B14F-4D97-AF65-F5344CB8AC3E}">
        <p14:creationId xmlns:p14="http://schemas.microsoft.com/office/powerpoint/2010/main" val="338341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F67DDD5-EB20-4E8E-AEB7-4F218CB6F7E5}" type="slidenum">
              <a:rPr lang="en-US" smtClean="0"/>
              <a:pPr/>
              <a:t>1</a:t>
            </a:fld>
            <a:endParaRPr lang="en-US"/>
          </a:p>
        </p:txBody>
      </p:sp>
      <p:sp>
        <p:nvSpPr>
          <p:cNvPr id="27651" name="Rectangle 7"/>
          <p:cNvSpPr txBox="1">
            <a:spLocks noGrp="1" noChangeArrowheads="1"/>
          </p:cNvSpPr>
          <p:nvPr/>
        </p:nvSpPr>
        <p:spPr bwMode="auto">
          <a:xfrm>
            <a:off x="3884613" y="8684828"/>
            <a:ext cx="2971800" cy="457595"/>
          </a:xfrm>
          <a:prstGeom prst="rect">
            <a:avLst/>
          </a:prstGeom>
          <a:noFill/>
          <a:ln w="9525">
            <a:noFill/>
            <a:miter lim="800000"/>
            <a:headEnd/>
            <a:tailEnd/>
          </a:ln>
        </p:spPr>
        <p:txBody>
          <a:bodyPr anchor="b"/>
          <a:lstStyle/>
          <a:p>
            <a:pPr algn="r"/>
            <a:fld id="{D232D566-80B4-4D25-B6D0-8495DDE8F8E3}" type="slidenum">
              <a:rPr lang="en-US" sz="1200">
                <a:latin typeface="Calibri" pitchFamily="34" charset="0"/>
              </a:rPr>
              <a:pPr algn="r"/>
              <a:t>1</a:t>
            </a:fld>
            <a:endParaRPr lang="en-US" sz="1200">
              <a:latin typeface="Calibri" pitchFamily="34" charset="0"/>
            </a:endParaRPr>
          </a:p>
        </p:txBody>
      </p:sp>
      <p:sp>
        <p:nvSpPr>
          <p:cNvPr id="27652" name="Rectangle 7"/>
          <p:cNvSpPr txBox="1">
            <a:spLocks noGrp="1" noChangeArrowheads="1"/>
          </p:cNvSpPr>
          <p:nvPr/>
        </p:nvSpPr>
        <p:spPr bwMode="auto">
          <a:xfrm>
            <a:off x="3884613" y="8684828"/>
            <a:ext cx="2971800" cy="457595"/>
          </a:xfrm>
          <a:prstGeom prst="rect">
            <a:avLst/>
          </a:prstGeom>
          <a:noFill/>
          <a:ln w="9525">
            <a:noFill/>
            <a:miter lim="800000"/>
            <a:headEnd/>
            <a:tailEnd/>
          </a:ln>
        </p:spPr>
        <p:txBody>
          <a:bodyPr anchor="b"/>
          <a:lstStyle/>
          <a:p>
            <a:pPr algn="r"/>
            <a:fld id="{2894778F-EE7F-4C77-9ADC-770E4AEC4A34}" type="slidenum">
              <a:rPr lang="en-US" sz="1200"/>
              <a:pPr algn="r"/>
              <a:t>1</a:t>
            </a:fld>
            <a:endParaRPr lang="en-US" sz="120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7619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EB73-7CFE-0768-D485-1E2D83CB6E6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5257EE9-8BBE-E08B-4422-2A53EAB2D93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8D1415-42CA-1CED-8079-BD8D970240C9}"/>
              </a:ext>
            </a:extLst>
          </p:cNvPr>
          <p:cNvSpPr>
            <a:spLocks noGrp="1"/>
          </p:cNvSpPr>
          <p:nvPr>
            <p:ph type="dt" sz="half" idx="10"/>
          </p:nvPr>
        </p:nvSpPr>
        <p:spPr/>
        <p:txBody>
          <a:bodyPr/>
          <a:lstStyle/>
          <a:p>
            <a:fld id="{8E94D7B8-5F71-4A9A-8D99-B2374A572C3B}" type="datetime1">
              <a:rPr lang="en-US" smtClean="0"/>
              <a:t>11/2/2023</a:t>
            </a:fld>
            <a:endParaRPr lang="en-US"/>
          </a:p>
        </p:txBody>
      </p:sp>
      <p:sp>
        <p:nvSpPr>
          <p:cNvPr id="5" name="Footer Placeholder 4">
            <a:extLst>
              <a:ext uri="{FF2B5EF4-FFF2-40B4-BE49-F238E27FC236}">
                <a16:creationId xmlns:a16="http://schemas.microsoft.com/office/drawing/2014/main" id="{2AF1295E-E1D8-1B7E-F8AE-18661F345FC9}"/>
              </a:ext>
            </a:extLst>
          </p:cNvPr>
          <p:cNvSpPr>
            <a:spLocks noGrp="1"/>
          </p:cNvSpPr>
          <p:nvPr>
            <p:ph type="ftr" sz="quarter" idx="11"/>
          </p:nvPr>
        </p:nvSpPr>
        <p:spPr/>
        <p:txBody>
          <a:body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F80D4419-CD50-2950-5A4D-1F86D20DCD11}"/>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62770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CBEE-9F39-0A0A-9DD8-89567D641D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BE70A-8DB4-1A6A-35A9-FBDBDF811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A3985-0C20-5F43-0A61-6AFB61E033FA}"/>
              </a:ext>
            </a:extLst>
          </p:cNvPr>
          <p:cNvSpPr>
            <a:spLocks noGrp="1"/>
          </p:cNvSpPr>
          <p:nvPr>
            <p:ph type="dt" sz="half" idx="10"/>
          </p:nvPr>
        </p:nvSpPr>
        <p:spPr/>
        <p:txBody>
          <a:bodyPr/>
          <a:lstStyle/>
          <a:p>
            <a:fld id="{2BF8A9AE-B5C5-4F3D-8855-CE24DA43BCE5}" type="datetime1">
              <a:rPr lang="en-US" smtClean="0"/>
              <a:t>11/2/2023</a:t>
            </a:fld>
            <a:endParaRPr lang="en-US"/>
          </a:p>
        </p:txBody>
      </p:sp>
      <p:sp>
        <p:nvSpPr>
          <p:cNvPr id="5" name="Footer Placeholder 4">
            <a:extLst>
              <a:ext uri="{FF2B5EF4-FFF2-40B4-BE49-F238E27FC236}">
                <a16:creationId xmlns:a16="http://schemas.microsoft.com/office/drawing/2014/main" id="{5ECB7F9A-63EF-C7DE-1BD9-92C2EFC7093A}"/>
              </a:ext>
            </a:extLst>
          </p:cNvPr>
          <p:cNvSpPr>
            <a:spLocks noGrp="1"/>
          </p:cNvSpPr>
          <p:nvPr>
            <p:ph type="ftr" sz="quarter" idx="11"/>
          </p:nvPr>
        </p:nvSpPr>
        <p:spPr/>
        <p:txBody>
          <a:body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1996FDA1-49F0-E4D1-9473-A9A5581621B0}"/>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9816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9B825-02FD-7BA7-CCDF-A8CAEAF905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F1C754-94FF-9144-197B-77D4EB5D96F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C17C6-0C4D-4965-2B42-1D786BAF5AFC}"/>
              </a:ext>
            </a:extLst>
          </p:cNvPr>
          <p:cNvSpPr>
            <a:spLocks noGrp="1"/>
          </p:cNvSpPr>
          <p:nvPr>
            <p:ph type="dt" sz="half" idx="10"/>
          </p:nvPr>
        </p:nvSpPr>
        <p:spPr/>
        <p:txBody>
          <a:bodyPr/>
          <a:lstStyle/>
          <a:p>
            <a:fld id="{33DB262E-5D16-40EF-B73C-28EFD7F797F5}" type="datetime1">
              <a:rPr lang="en-US" smtClean="0"/>
              <a:t>11/2/2023</a:t>
            </a:fld>
            <a:endParaRPr lang="en-US"/>
          </a:p>
        </p:txBody>
      </p:sp>
      <p:sp>
        <p:nvSpPr>
          <p:cNvPr id="5" name="Footer Placeholder 4">
            <a:extLst>
              <a:ext uri="{FF2B5EF4-FFF2-40B4-BE49-F238E27FC236}">
                <a16:creationId xmlns:a16="http://schemas.microsoft.com/office/drawing/2014/main" id="{87C60737-E91A-CAB5-4202-1B4E09C71016}"/>
              </a:ext>
            </a:extLst>
          </p:cNvPr>
          <p:cNvSpPr>
            <a:spLocks noGrp="1"/>
          </p:cNvSpPr>
          <p:nvPr>
            <p:ph type="ftr" sz="quarter" idx="11"/>
          </p:nvPr>
        </p:nvSpPr>
        <p:spPr/>
        <p:txBody>
          <a:body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C1359BCD-7383-FF0A-380D-500AEDE17462}"/>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286366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9A4D-3C00-27C6-6101-8677F7DFE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127881-7922-AE99-5FEE-9E0B260B38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F7269-A202-83F0-1A36-2A1C7CF09588}"/>
              </a:ext>
            </a:extLst>
          </p:cNvPr>
          <p:cNvSpPr>
            <a:spLocks noGrp="1"/>
          </p:cNvSpPr>
          <p:nvPr>
            <p:ph type="dt" sz="half" idx="10"/>
          </p:nvPr>
        </p:nvSpPr>
        <p:spPr/>
        <p:txBody>
          <a:bodyPr/>
          <a:lstStyle/>
          <a:p>
            <a:fld id="{78551730-C065-432E-B9B7-B306261FF9B3}" type="datetime1">
              <a:rPr lang="en-US" smtClean="0"/>
              <a:t>11/2/2023</a:t>
            </a:fld>
            <a:endParaRPr lang="en-US"/>
          </a:p>
        </p:txBody>
      </p:sp>
      <p:sp>
        <p:nvSpPr>
          <p:cNvPr id="5" name="Footer Placeholder 4">
            <a:extLst>
              <a:ext uri="{FF2B5EF4-FFF2-40B4-BE49-F238E27FC236}">
                <a16:creationId xmlns:a16="http://schemas.microsoft.com/office/drawing/2014/main" id="{03158112-065D-D4A3-234C-BC75675A8B69}"/>
              </a:ext>
            </a:extLst>
          </p:cNvPr>
          <p:cNvSpPr>
            <a:spLocks noGrp="1"/>
          </p:cNvSpPr>
          <p:nvPr>
            <p:ph type="ftr" sz="quarter" idx="11"/>
          </p:nvPr>
        </p:nvSpPr>
        <p:spPr/>
        <p:txBody>
          <a:body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3BDEBE3C-34FA-A20E-3141-D9899CAEBFEB}"/>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32928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122E-2447-8729-09A6-9033B31893C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50F256-B3C2-C51E-C971-AB1C0B2D83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7D9FF-E0A7-886A-305A-6B55FAC1A3DB}"/>
              </a:ext>
            </a:extLst>
          </p:cNvPr>
          <p:cNvSpPr>
            <a:spLocks noGrp="1"/>
          </p:cNvSpPr>
          <p:nvPr>
            <p:ph type="dt" sz="half" idx="10"/>
          </p:nvPr>
        </p:nvSpPr>
        <p:spPr/>
        <p:txBody>
          <a:bodyPr/>
          <a:lstStyle/>
          <a:p>
            <a:fld id="{EFDB8205-506D-4C64-8B57-7D4258953855}" type="datetime1">
              <a:rPr lang="en-US" smtClean="0"/>
              <a:t>11/2/2023</a:t>
            </a:fld>
            <a:endParaRPr lang="en-US"/>
          </a:p>
        </p:txBody>
      </p:sp>
      <p:sp>
        <p:nvSpPr>
          <p:cNvPr id="5" name="Footer Placeholder 4">
            <a:extLst>
              <a:ext uri="{FF2B5EF4-FFF2-40B4-BE49-F238E27FC236}">
                <a16:creationId xmlns:a16="http://schemas.microsoft.com/office/drawing/2014/main" id="{B02E5F35-9F99-2CA2-E296-CECE6A9454A2}"/>
              </a:ext>
            </a:extLst>
          </p:cNvPr>
          <p:cNvSpPr>
            <a:spLocks noGrp="1"/>
          </p:cNvSpPr>
          <p:nvPr>
            <p:ph type="ftr" sz="quarter" idx="11"/>
          </p:nvPr>
        </p:nvSpPr>
        <p:spPr/>
        <p:txBody>
          <a:body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2D83D575-B204-0168-F7B5-791657265895}"/>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45935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33BF-2854-9036-AEED-4DF863F22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3066F9-FF38-50A6-779C-B4EC68DAC47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337A50-425A-6620-A57E-2270D75108C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F6AC49-C482-BF70-EFDA-2E12AC23A086}"/>
              </a:ext>
            </a:extLst>
          </p:cNvPr>
          <p:cNvSpPr>
            <a:spLocks noGrp="1"/>
          </p:cNvSpPr>
          <p:nvPr>
            <p:ph type="dt" sz="half" idx="10"/>
          </p:nvPr>
        </p:nvSpPr>
        <p:spPr/>
        <p:txBody>
          <a:bodyPr/>
          <a:lstStyle/>
          <a:p>
            <a:fld id="{E756366A-1987-44A4-B10D-50361CCF3826}" type="datetime1">
              <a:rPr lang="en-US" smtClean="0"/>
              <a:t>11/2/2023</a:t>
            </a:fld>
            <a:endParaRPr lang="en-US"/>
          </a:p>
        </p:txBody>
      </p:sp>
      <p:sp>
        <p:nvSpPr>
          <p:cNvPr id="6" name="Footer Placeholder 5">
            <a:extLst>
              <a:ext uri="{FF2B5EF4-FFF2-40B4-BE49-F238E27FC236}">
                <a16:creationId xmlns:a16="http://schemas.microsoft.com/office/drawing/2014/main" id="{A710DA10-7F50-C278-2EFB-B98172EC387D}"/>
              </a:ext>
            </a:extLst>
          </p:cNvPr>
          <p:cNvSpPr>
            <a:spLocks noGrp="1"/>
          </p:cNvSpPr>
          <p:nvPr>
            <p:ph type="ftr" sz="quarter" idx="11"/>
          </p:nvPr>
        </p:nvSpPr>
        <p:spPr/>
        <p:txBody>
          <a:bodyPr/>
          <a:lstStyle/>
          <a:p>
            <a:r>
              <a:rPr lang="en-US"/>
              <a:t>Forex Prediction Based on Technical Analysis using Genetic Algorithm </a:t>
            </a:r>
          </a:p>
        </p:txBody>
      </p:sp>
      <p:sp>
        <p:nvSpPr>
          <p:cNvPr id="7" name="Slide Number Placeholder 6">
            <a:extLst>
              <a:ext uri="{FF2B5EF4-FFF2-40B4-BE49-F238E27FC236}">
                <a16:creationId xmlns:a16="http://schemas.microsoft.com/office/drawing/2014/main" id="{01CEC5A1-705C-34B5-070F-D819CACA30D4}"/>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203910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E7CD-98AE-FF9A-B056-F149399F661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E7AF5-7153-FAB0-DFB3-5006D971CE2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2EEE4-06EE-9289-4202-403A193ADC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3EF24-3911-CB60-6791-EC147560DA5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15D17-2B0B-E473-2169-56AF082239B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25E7AA-9785-42C1-D869-B02595EBD909}"/>
              </a:ext>
            </a:extLst>
          </p:cNvPr>
          <p:cNvSpPr>
            <a:spLocks noGrp="1"/>
          </p:cNvSpPr>
          <p:nvPr>
            <p:ph type="dt" sz="half" idx="10"/>
          </p:nvPr>
        </p:nvSpPr>
        <p:spPr/>
        <p:txBody>
          <a:bodyPr/>
          <a:lstStyle/>
          <a:p>
            <a:fld id="{292241E7-394B-430D-81DD-3129B83EA6AC}" type="datetime1">
              <a:rPr lang="en-US" smtClean="0"/>
              <a:t>11/2/2023</a:t>
            </a:fld>
            <a:endParaRPr lang="en-US"/>
          </a:p>
        </p:txBody>
      </p:sp>
      <p:sp>
        <p:nvSpPr>
          <p:cNvPr id="8" name="Footer Placeholder 7">
            <a:extLst>
              <a:ext uri="{FF2B5EF4-FFF2-40B4-BE49-F238E27FC236}">
                <a16:creationId xmlns:a16="http://schemas.microsoft.com/office/drawing/2014/main" id="{944FC8D5-0ECC-A8DC-40B4-1C5BB3BC9055}"/>
              </a:ext>
            </a:extLst>
          </p:cNvPr>
          <p:cNvSpPr>
            <a:spLocks noGrp="1"/>
          </p:cNvSpPr>
          <p:nvPr>
            <p:ph type="ftr" sz="quarter" idx="11"/>
          </p:nvPr>
        </p:nvSpPr>
        <p:spPr/>
        <p:txBody>
          <a:bodyPr/>
          <a:lstStyle/>
          <a:p>
            <a:r>
              <a:rPr lang="en-US"/>
              <a:t>Forex Prediction Based on Technical Analysis using Genetic Algorithm </a:t>
            </a:r>
          </a:p>
        </p:txBody>
      </p:sp>
      <p:sp>
        <p:nvSpPr>
          <p:cNvPr id="9" name="Slide Number Placeholder 8">
            <a:extLst>
              <a:ext uri="{FF2B5EF4-FFF2-40B4-BE49-F238E27FC236}">
                <a16:creationId xmlns:a16="http://schemas.microsoft.com/office/drawing/2014/main" id="{50BC2DAB-EB9B-AFF6-FE84-B116FAD47FC4}"/>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9844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4A4E-CA88-2A76-F6ED-8A43718278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A0E0F7-7FD0-EE0D-92E0-8F5D051B840C}"/>
              </a:ext>
            </a:extLst>
          </p:cNvPr>
          <p:cNvSpPr>
            <a:spLocks noGrp="1"/>
          </p:cNvSpPr>
          <p:nvPr>
            <p:ph type="dt" sz="half" idx="10"/>
          </p:nvPr>
        </p:nvSpPr>
        <p:spPr/>
        <p:txBody>
          <a:bodyPr/>
          <a:lstStyle/>
          <a:p>
            <a:fld id="{48A231F9-9BB8-4669-B38D-DBFD3FDB0F3B}" type="datetime1">
              <a:rPr lang="en-US" smtClean="0"/>
              <a:t>11/2/2023</a:t>
            </a:fld>
            <a:endParaRPr lang="en-US"/>
          </a:p>
        </p:txBody>
      </p:sp>
      <p:sp>
        <p:nvSpPr>
          <p:cNvPr id="4" name="Footer Placeholder 3">
            <a:extLst>
              <a:ext uri="{FF2B5EF4-FFF2-40B4-BE49-F238E27FC236}">
                <a16:creationId xmlns:a16="http://schemas.microsoft.com/office/drawing/2014/main" id="{B04F1490-C1FE-ED31-CE1D-702AA1B7B59C}"/>
              </a:ext>
            </a:extLst>
          </p:cNvPr>
          <p:cNvSpPr>
            <a:spLocks noGrp="1"/>
          </p:cNvSpPr>
          <p:nvPr>
            <p:ph type="ftr" sz="quarter" idx="11"/>
          </p:nvPr>
        </p:nvSpPr>
        <p:spPr/>
        <p:txBody>
          <a:bodyPr/>
          <a:lstStyle/>
          <a:p>
            <a:r>
              <a:rPr lang="en-US"/>
              <a:t>Forex Prediction Based on Technical Analysis using Genetic Algorithm </a:t>
            </a:r>
          </a:p>
        </p:txBody>
      </p:sp>
      <p:sp>
        <p:nvSpPr>
          <p:cNvPr id="5" name="Slide Number Placeholder 4">
            <a:extLst>
              <a:ext uri="{FF2B5EF4-FFF2-40B4-BE49-F238E27FC236}">
                <a16:creationId xmlns:a16="http://schemas.microsoft.com/office/drawing/2014/main" id="{D2509F75-8278-905E-1E88-3A8C24A7A753}"/>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80061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DD759-3DDC-A095-55DD-748FD146873A}"/>
              </a:ext>
            </a:extLst>
          </p:cNvPr>
          <p:cNvSpPr>
            <a:spLocks noGrp="1"/>
          </p:cNvSpPr>
          <p:nvPr>
            <p:ph type="dt" sz="half" idx="10"/>
          </p:nvPr>
        </p:nvSpPr>
        <p:spPr/>
        <p:txBody>
          <a:bodyPr/>
          <a:lstStyle/>
          <a:p>
            <a:fld id="{7A58690F-D000-4ABC-AD2B-28F557CB8EE7}" type="datetime1">
              <a:rPr lang="en-US" smtClean="0"/>
              <a:t>11/2/2023</a:t>
            </a:fld>
            <a:endParaRPr lang="en-US"/>
          </a:p>
        </p:txBody>
      </p:sp>
      <p:sp>
        <p:nvSpPr>
          <p:cNvPr id="3" name="Footer Placeholder 2">
            <a:extLst>
              <a:ext uri="{FF2B5EF4-FFF2-40B4-BE49-F238E27FC236}">
                <a16:creationId xmlns:a16="http://schemas.microsoft.com/office/drawing/2014/main" id="{7E508899-A5BA-A87E-0C1A-C06A0FB8E28E}"/>
              </a:ext>
            </a:extLst>
          </p:cNvPr>
          <p:cNvSpPr>
            <a:spLocks noGrp="1"/>
          </p:cNvSpPr>
          <p:nvPr>
            <p:ph type="ftr" sz="quarter" idx="11"/>
          </p:nvPr>
        </p:nvSpPr>
        <p:spPr/>
        <p:txBody>
          <a:bodyPr/>
          <a:lstStyle/>
          <a:p>
            <a:r>
              <a:rPr lang="en-US"/>
              <a:t>Forex Prediction Based on Technical Analysis using Genetic Algorithm </a:t>
            </a:r>
          </a:p>
        </p:txBody>
      </p:sp>
      <p:sp>
        <p:nvSpPr>
          <p:cNvPr id="4" name="Slide Number Placeholder 3">
            <a:extLst>
              <a:ext uri="{FF2B5EF4-FFF2-40B4-BE49-F238E27FC236}">
                <a16:creationId xmlns:a16="http://schemas.microsoft.com/office/drawing/2014/main" id="{DC521C8E-5258-9A56-71C5-FE9F34D2CB8F}"/>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318873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1FA7-29E2-74B5-647A-CEC9B9D878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FD887B-1848-1905-72A8-43A9BB9AC5B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43EFA7-77A4-1B92-C783-5BAE3850DE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B7C09C-149D-9A58-5FB1-859FA046BACE}"/>
              </a:ext>
            </a:extLst>
          </p:cNvPr>
          <p:cNvSpPr>
            <a:spLocks noGrp="1"/>
          </p:cNvSpPr>
          <p:nvPr>
            <p:ph type="dt" sz="half" idx="10"/>
          </p:nvPr>
        </p:nvSpPr>
        <p:spPr/>
        <p:txBody>
          <a:bodyPr/>
          <a:lstStyle/>
          <a:p>
            <a:fld id="{A41AFADF-643F-436F-8836-34F0848F977E}" type="datetime1">
              <a:rPr lang="en-US" smtClean="0"/>
              <a:t>11/2/2023</a:t>
            </a:fld>
            <a:endParaRPr lang="en-US"/>
          </a:p>
        </p:txBody>
      </p:sp>
      <p:sp>
        <p:nvSpPr>
          <p:cNvPr id="6" name="Footer Placeholder 5">
            <a:extLst>
              <a:ext uri="{FF2B5EF4-FFF2-40B4-BE49-F238E27FC236}">
                <a16:creationId xmlns:a16="http://schemas.microsoft.com/office/drawing/2014/main" id="{A434C04C-7A67-BDF7-15D2-37C2368676E7}"/>
              </a:ext>
            </a:extLst>
          </p:cNvPr>
          <p:cNvSpPr>
            <a:spLocks noGrp="1"/>
          </p:cNvSpPr>
          <p:nvPr>
            <p:ph type="ftr" sz="quarter" idx="11"/>
          </p:nvPr>
        </p:nvSpPr>
        <p:spPr/>
        <p:txBody>
          <a:bodyPr/>
          <a:lstStyle/>
          <a:p>
            <a:r>
              <a:rPr lang="en-US"/>
              <a:t>Forex Prediction Based on Technical Analysis using Genetic Algorithm </a:t>
            </a:r>
          </a:p>
        </p:txBody>
      </p:sp>
      <p:sp>
        <p:nvSpPr>
          <p:cNvPr id="7" name="Slide Number Placeholder 6">
            <a:extLst>
              <a:ext uri="{FF2B5EF4-FFF2-40B4-BE49-F238E27FC236}">
                <a16:creationId xmlns:a16="http://schemas.microsoft.com/office/drawing/2014/main" id="{A47F91F2-2345-0BCA-BBA5-F77542A4BED5}"/>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11224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8ECF-4130-180E-C56F-DF5D5A3F1A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77E710-030D-3C46-5255-AFA384C7877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72FDDE4-3EE9-CD62-A3BD-93D42F91898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6117579-BE13-D974-6AED-6C3EE802A636}"/>
              </a:ext>
            </a:extLst>
          </p:cNvPr>
          <p:cNvSpPr>
            <a:spLocks noGrp="1"/>
          </p:cNvSpPr>
          <p:nvPr>
            <p:ph type="dt" sz="half" idx="10"/>
          </p:nvPr>
        </p:nvSpPr>
        <p:spPr/>
        <p:txBody>
          <a:bodyPr/>
          <a:lstStyle/>
          <a:p>
            <a:fld id="{FF223EA4-9D04-4B7B-8909-076E9380EF3E}" type="datetime1">
              <a:rPr lang="en-US" smtClean="0"/>
              <a:t>11/2/2023</a:t>
            </a:fld>
            <a:endParaRPr lang="en-US"/>
          </a:p>
        </p:txBody>
      </p:sp>
      <p:sp>
        <p:nvSpPr>
          <p:cNvPr id="6" name="Footer Placeholder 5">
            <a:extLst>
              <a:ext uri="{FF2B5EF4-FFF2-40B4-BE49-F238E27FC236}">
                <a16:creationId xmlns:a16="http://schemas.microsoft.com/office/drawing/2014/main" id="{20218284-77F4-1003-3927-0C7403B367EF}"/>
              </a:ext>
            </a:extLst>
          </p:cNvPr>
          <p:cNvSpPr>
            <a:spLocks noGrp="1"/>
          </p:cNvSpPr>
          <p:nvPr>
            <p:ph type="ftr" sz="quarter" idx="11"/>
          </p:nvPr>
        </p:nvSpPr>
        <p:spPr/>
        <p:txBody>
          <a:bodyPr/>
          <a:lstStyle/>
          <a:p>
            <a:r>
              <a:rPr lang="en-US"/>
              <a:t>Forex Prediction Based on Technical Analysis using Genetic Algorithm </a:t>
            </a:r>
          </a:p>
        </p:txBody>
      </p:sp>
      <p:sp>
        <p:nvSpPr>
          <p:cNvPr id="7" name="Slide Number Placeholder 6">
            <a:extLst>
              <a:ext uri="{FF2B5EF4-FFF2-40B4-BE49-F238E27FC236}">
                <a16:creationId xmlns:a16="http://schemas.microsoft.com/office/drawing/2014/main" id="{9D871575-3D9E-A301-999D-DA9F14DA0752}"/>
              </a:ext>
            </a:extLst>
          </p:cNvPr>
          <p:cNvSpPr>
            <a:spLocks noGrp="1"/>
          </p:cNvSpPr>
          <p:nvPr>
            <p:ph type="sldNum" sz="quarter" idx="12"/>
          </p:nvPr>
        </p:nvSpPr>
        <p:spPr/>
        <p:txBody>
          <a:bodyPr/>
          <a:lstStyle/>
          <a:p>
            <a:fld id="{9BC567C3-B2D5-46D6-B103-873CDC8DC37A}" type="slidenum">
              <a:rPr lang="en-US" smtClean="0"/>
              <a:pPr/>
              <a:t>‹#›</a:t>
            </a:fld>
            <a:endParaRPr lang="en-US"/>
          </a:p>
        </p:txBody>
      </p:sp>
    </p:spTree>
    <p:extLst>
      <p:ext uri="{BB962C8B-B14F-4D97-AF65-F5344CB8AC3E}">
        <p14:creationId xmlns:p14="http://schemas.microsoft.com/office/powerpoint/2010/main" val="133323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83B4C-A494-559D-139E-02BE95EC7E7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2540F-12EB-6FBF-7BB1-BB5FDE211B1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843FE-CF26-5568-81DA-72A642A454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96F625-7D73-4D86-96AB-13B2DA6B8C69}" type="datetime1">
              <a:rPr lang="en-US" smtClean="0"/>
              <a:t>11/2/2023</a:t>
            </a:fld>
            <a:endParaRPr lang="en-US"/>
          </a:p>
        </p:txBody>
      </p:sp>
      <p:sp>
        <p:nvSpPr>
          <p:cNvPr id="5" name="Footer Placeholder 4">
            <a:extLst>
              <a:ext uri="{FF2B5EF4-FFF2-40B4-BE49-F238E27FC236}">
                <a16:creationId xmlns:a16="http://schemas.microsoft.com/office/drawing/2014/main" id="{0960676C-22D1-5669-4A0F-E4DC9A6CF22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7D315DCC-E0B6-A4F1-D9F5-451CB30F5F8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C567C3-B2D5-46D6-B103-873CDC8DC37A}" type="slidenum">
              <a:rPr lang="en-US" smtClean="0"/>
              <a:pPr/>
              <a:t>‹#›</a:t>
            </a:fld>
            <a:endParaRPr lang="en-US"/>
          </a:p>
        </p:txBody>
      </p:sp>
    </p:spTree>
    <p:extLst>
      <p:ext uri="{BB962C8B-B14F-4D97-AF65-F5344CB8AC3E}">
        <p14:creationId xmlns:p14="http://schemas.microsoft.com/office/powerpoint/2010/main" val="2357955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strip1"/>
          <p:cNvPicPr>
            <a:picLocks noChangeAspect="1" noChangeArrowheads="1"/>
          </p:cNvPicPr>
          <p:nvPr/>
        </p:nvPicPr>
        <p:blipFill>
          <a:blip r:embed="rId3" cstate="print"/>
          <a:srcRect/>
          <a:stretch>
            <a:fillRect/>
          </a:stretch>
        </p:blipFill>
        <p:spPr bwMode="auto">
          <a:xfrm>
            <a:off x="1371600" y="593725"/>
            <a:ext cx="7620000" cy="76200"/>
          </a:xfrm>
          <a:prstGeom prst="rect">
            <a:avLst/>
          </a:prstGeom>
          <a:noFill/>
          <a:ln w="9525">
            <a:noFill/>
            <a:miter lim="800000"/>
            <a:headEnd/>
            <a:tailEnd/>
          </a:ln>
        </p:spPr>
      </p:pic>
      <p:sp>
        <p:nvSpPr>
          <p:cNvPr id="9220"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a:endParaRPr lang="en-US" sz="6000" dirty="0">
              <a:solidFill>
                <a:srgbClr val="FF9900"/>
              </a:solidFill>
            </a:endParaRPr>
          </a:p>
        </p:txBody>
      </p:sp>
      <p:sp>
        <p:nvSpPr>
          <p:cNvPr id="11270" name="Rectangle 8"/>
          <p:cNvSpPr>
            <a:spLocks noChangeArrowheads="1"/>
          </p:cNvSpPr>
          <p:nvPr/>
        </p:nvSpPr>
        <p:spPr bwMode="auto">
          <a:xfrm>
            <a:off x="304800" y="1291709"/>
            <a:ext cx="8686800" cy="5078313"/>
          </a:xfrm>
          <a:prstGeom prst="rect">
            <a:avLst/>
          </a:prstGeom>
          <a:noFill/>
          <a:ln w="9525">
            <a:noFill/>
            <a:miter lim="800000"/>
            <a:headEnd/>
            <a:tailEnd/>
          </a:ln>
        </p:spPr>
        <p:txBody>
          <a:bodyPr wrap="square">
            <a:spAutoFit/>
          </a:bodyPr>
          <a:lstStyle/>
          <a:p>
            <a:pPr algn="ctr">
              <a:defRPr/>
            </a:pPr>
            <a:r>
              <a:rPr lang="en-US" sz="3200" dirty="0">
                <a:solidFill>
                  <a:srgbClr val="FF0000"/>
                </a:solidFill>
                <a:latin typeface="Times New Roman" panose="02020603050405020304" pitchFamily="18" charset="0"/>
                <a:cs typeface="Times New Roman" panose="02020603050405020304" pitchFamily="18" charset="0"/>
              </a:rPr>
              <a:t>Project Review - 1</a:t>
            </a:r>
          </a:p>
          <a:p>
            <a:pPr algn="ctr">
              <a:defRPr/>
            </a:pPr>
            <a:endParaRPr lang="en-US" sz="3200" dirty="0">
              <a:latin typeface="Times New Roman" panose="02020603050405020304" pitchFamily="18" charset="0"/>
              <a:cs typeface="Times New Roman" panose="02020603050405020304" pitchFamily="18" charset="0"/>
            </a:endParaRPr>
          </a:p>
          <a:p>
            <a:pPr algn="ctr">
              <a:defRPr/>
            </a:pPr>
            <a:r>
              <a:rPr lang="en-US" sz="3200" dirty="0">
                <a:solidFill>
                  <a:schemeClr val="accent1">
                    <a:lumMod val="50000"/>
                  </a:schemeClr>
                </a:solidFill>
                <a:latin typeface="Times New Roman" panose="02020603050405020304" pitchFamily="18" charset="0"/>
                <a:cs typeface="Times New Roman" panose="02020603050405020304" pitchFamily="18" charset="0"/>
              </a:rPr>
              <a:t>Forex Prediction Based on Technical Analysis using Genetic Algorithm </a:t>
            </a:r>
          </a:p>
          <a:p>
            <a:pPr algn="ctr">
              <a:defRPr/>
            </a:pPr>
            <a:r>
              <a:rPr lang="en-US" sz="3800" dirty="0">
                <a:latin typeface="Times New Roman" panose="02020603050405020304" pitchFamily="18" charset="0"/>
                <a:cs typeface="Times New Roman" panose="02020603050405020304" pitchFamily="18" charset="0"/>
              </a:rPr>
              <a:t>				</a:t>
            </a:r>
          </a:p>
          <a:p>
            <a:pPr algn="ctr">
              <a:defRPr/>
            </a:pPr>
            <a:r>
              <a:rPr lang="en-US" sz="2000" dirty="0">
                <a:latin typeface="Times New Roman" panose="02020603050405020304" pitchFamily="18" charset="0"/>
                <a:cs typeface="Times New Roman" panose="02020603050405020304" pitchFamily="18" charset="0"/>
              </a:rPr>
              <a:t>By: (Pid-15)</a:t>
            </a:r>
          </a:p>
          <a:p>
            <a:pPr algn="ctr">
              <a:defRPr/>
            </a:pPr>
            <a:endParaRPr lang="en-US" sz="2000" dirty="0">
              <a:latin typeface="Times New Roman" panose="02020603050405020304" pitchFamily="18" charset="0"/>
              <a:cs typeface="Times New Roman" panose="02020603050405020304" pitchFamily="18" charset="0"/>
            </a:endParaRPr>
          </a:p>
          <a:p>
            <a:pPr algn="ctr">
              <a:defRPr/>
            </a:pPr>
            <a:r>
              <a:rPr lang="en-US" sz="2000" dirty="0">
                <a:latin typeface="Times New Roman" panose="02020603050405020304" pitchFamily="18" charset="0"/>
                <a:cs typeface="Times New Roman" panose="02020603050405020304" pitchFamily="18" charset="0"/>
              </a:rPr>
              <a:t>160120733050</a:t>
            </a:r>
            <a:br>
              <a:rPr lang="en-US" sz="2000" dirty="0">
                <a:latin typeface="Times New Roman" panose="02020603050405020304" pitchFamily="18" charset="0"/>
                <a:cs typeface="Times New Roman" panose="02020603050405020304" pitchFamily="18" charset="0"/>
              </a:rPr>
            </a:br>
            <a:endParaRPr lang="en-US" sz="3800" b="1" dirty="0">
              <a:solidFill>
                <a:srgbClr val="FF0000"/>
              </a:solidFill>
              <a:latin typeface="Times New Roman" panose="02020603050405020304" pitchFamily="18" charset="0"/>
              <a:cs typeface="Times New Roman" panose="02020603050405020304" pitchFamily="18" charset="0"/>
            </a:endParaRPr>
          </a:p>
          <a:p>
            <a:pPr algn="ctr">
              <a:defRPr/>
            </a:pPr>
            <a:r>
              <a:rPr lang="en-US" sz="2000" b="1" dirty="0">
                <a:solidFill>
                  <a:srgbClr val="FF0000"/>
                </a:solidFill>
                <a:latin typeface="Times New Roman" panose="02020603050405020304" pitchFamily="18" charset="0"/>
                <a:cs typeface="Times New Roman" panose="02020603050405020304" pitchFamily="18" charset="0"/>
              </a:rPr>
              <a:t>Supervisor : </a:t>
            </a:r>
          </a:p>
          <a:p>
            <a:pPr algn="ctr">
              <a:defRPr/>
            </a:pPr>
            <a:r>
              <a:rPr lang="en-US" sz="2000" b="1" dirty="0">
                <a:solidFill>
                  <a:srgbClr val="FF0000"/>
                </a:solidFill>
                <a:latin typeface="Times New Roman" panose="02020603050405020304" pitchFamily="18" charset="0"/>
                <a:cs typeface="Times New Roman" panose="02020603050405020304" pitchFamily="18" charset="0"/>
              </a:rPr>
              <a:t>Smt. Ms. </a:t>
            </a:r>
            <a:r>
              <a:rPr lang="en-US" sz="2000" b="1" dirty="0" err="1">
                <a:solidFill>
                  <a:srgbClr val="FF0000"/>
                </a:solidFill>
                <a:latin typeface="Times New Roman" panose="02020603050405020304" pitchFamily="18" charset="0"/>
                <a:cs typeface="Times New Roman" panose="02020603050405020304" pitchFamily="18" charset="0"/>
              </a:rPr>
              <a:t>Sahithi</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Chennamadhavuni</a:t>
            </a:r>
            <a:r>
              <a:rPr lang="en-US" sz="2000" b="1" dirty="0">
                <a:solidFill>
                  <a:srgbClr val="FF0000"/>
                </a:solidFill>
                <a:latin typeface="Times New Roman" panose="02020603050405020304" pitchFamily="18" charset="0"/>
                <a:cs typeface="Times New Roman" panose="02020603050405020304" pitchFamily="18" charset="0"/>
              </a:rPr>
              <a:t>,</a:t>
            </a:r>
          </a:p>
          <a:p>
            <a:pPr algn="ctr">
              <a:defRPr/>
            </a:pPr>
            <a:r>
              <a:rPr lang="en-US" sz="2000" b="1" dirty="0">
                <a:solidFill>
                  <a:srgbClr val="FF0000"/>
                </a:solidFill>
                <a:latin typeface="Times New Roman" panose="02020603050405020304" pitchFamily="18" charset="0"/>
                <a:cs typeface="Times New Roman" panose="02020603050405020304" pitchFamily="18" charset="0"/>
              </a:rPr>
              <a:t>Assistant Professor</a:t>
            </a:r>
          </a:p>
        </p:txBody>
      </p:sp>
      <p:pic>
        <p:nvPicPr>
          <p:cNvPr id="1026" name="Picture 2" descr="Chaitanya Bharathi Institute of Technology - Wikipedia">
            <a:extLst>
              <a:ext uri="{FF2B5EF4-FFF2-40B4-BE49-F238E27FC236}">
                <a16:creationId xmlns:a16="http://schemas.microsoft.com/office/drawing/2014/main" id="{3E087A27-65E8-A1DD-4214-D1A3589D2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60325"/>
            <a:ext cx="93345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23CB65CA-50EB-72AA-B3A3-80205A8F0C76}"/>
              </a:ext>
            </a:extLst>
          </p:cNvPr>
          <p:cNvSpPr>
            <a:spLocks noGrp="1"/>
          </p:cNvSpPr>
          <p:nvPr>
            <p:ph type="dt" sz="half" idx="10"/>
          </p:nvPr>
        </p:nvSpPr>
        <p:spPr/>
        <p:txBody>
          <a:bodyPr/>
          <a:lstStyle/>
          <a:p>
            <a:fld id="{C4CFC634-F9F9-44BF-BF47-EFF99AB90E9D}" type="datetime1">
              <a:rPr lang="en-US" smtClean="0"/>
              <a:t>11/2/2023</a:t>
            </a:fld>
            <a:endParaRPr lang="en-US"/>
          </a:p>
        </p:txBody>
      </p:sp>
      <p:sp>
        <p:nvSpPr>
          <p:cNvPr id="6" name="Footer Placeholder 5">
            <a:extLst>
              <a:ext uri="{FF2B5EF4-FFF2-40B4-BE49-F238E27FC236}">
                <a16:creationId xmlns:a16="http://schemas.microsoft.com/office/drawing/2014/main" id="{467E1443-656D-63E3-CF21-55A041541186}"/>
              </a:ext>
            </a:extLst>
          </p:cNvPr>
          <p:cNvSpPr>
            <a:spLocks noGrp="1"/>
          </p:cNvSpPr>
          <p:nvPr>
            <p:ph type="ftr" sz="quarter" idx="11"/>
          </p:nvPr>
        </p:nvSpPr>
        <p:spPr/>
        <p:txBody>
          <a:bodyPr/>
          <a:lstStyle/>
          <a:p>
            <a:r>
              <a:rPr lang="en-US"/>
              <a:t>Forex Prediction Based on Technical Analysis using Genetic Algorithm </a:t>
            </a:r>
          </a:p>
        </p:txBody>
      </p:sp>
      <p:sp>
        <p:nvSpPr>
          <p:cNvPr id="7" name="Slide Number Placeholder 6">
            <a:extLst>
              <a:ext uri="{FF2B5EF4-FFF2-40B4-BE49-F238E27FC236}">
                <a16:creationId xmlns:a16="http://schemas.microsoft.com/office/drawing/2014/main" id="{F6A20FD0-4547-F084-A402-170160F2F481}"/>
              </a:ext>
            </a:extLst>
          </p:cNvPr>
          <p:cNvSpPr>
            <a:spLocks noGrp="1"/>
          </p:cNvSpPr>
          <p:nvPr>
            <p:ph type="sldNum" sz="quarter" idx="12"/>
          </p:nvPr>
        </p:nvSpPr>
        <p:spPr/>
        <p:txBody>
          <a:bodyPr/>
          <a:lstStyle/>
          <a:p>
            <a:fld id="{9BC567C3-B2D5-46D6-B103-873CDC8DC37A}"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5C6A828-4E1D-86B1-9300-3EB541F2CBB3}"/>
              </a:ext>
            </a:extLst>
          </p:cNvPr>
          <p:cNvSpPr>
            <a:spLocks noGrp="1"/>
          </p:cNvSpPr>
          <p:nvPr>
            <p:ph idx="1"/>
          </p:nvPr>
        </p:nvSpPr>
        <p:spPr/>
        <p:txBody>
          <a:bodyPr>
            <a:normAutofit/>
          </a:bodyPr>
          <a:lstStyle/>
          <a:p>
            <a:pPr marL="0" indent="0">
              <a:buNone/>
            </a:pPr>
            <a:r>
              <a:rPr lang="en-US" dirty="0"/>
              <a:t>In our project, we propose to tackle forex prediction based on technical analysis using genetic algorithm. Through technical analysis, we evaluate indicators like Bollinger Bands, RSI, and MACD. What sets us apart is our genetic algorithm, which continuously evolves and adapts our model over numerous generations. This dynamic approach offers nuanced, numerical predictions, moving beyond binary outcomes. Our goal is to enhance decision-making in the forex market by improving forecasting accuracy using this innovative blend of technical analysis and genetic algorithms.</a:t>
            </a:r>
          </a:p>
        </p:txBody>
      </p:sp>
      <p:sp>
        <p:nvSpPr>
          <p:cNvPr id="2" name="Google Shape;202;p9">
            <a:extLst>
              <a:ext uri="{FF2B5EF4-FFF2-40B4-BE49-F238E27FC236}">
                <a16:creationId xmlns:a16="http://schemas.microsoft.com/office/drawing/2014/main" id="{AF12D707-BF4E-A77F-CBEA-A5FB64578105}"/>
              </a:ext>
            </a:extLst>
          </p:cNvPr>
          <p:cNvSpPr txBox="1">
            <a:spLocks noGrp="1"/>
          </p:cNvSpPr>
          <p:nvPr>
            <p:ph type="title"/>
          </p:nvPr>
        </p:nvSpPr>
        <p:spPr>
          <a:xfrm>
            <a:off x="628650" y="779701"/>
            <a:ext cx="7886700" cy="812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Times New Roman" panose="02020603050405020304"/>
              <a:buNone/>
            </a:pPr>
            <a:r>
              <a:rPr lang="en-GB" b="1" dirty="0">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9" name="Date Placeholder 8">
            <a:extLst>
              <a:ext uri="{FF2B5EF4-FFF2-40B4-BE49-F238E27FC236}">
                <a16:creationId xmlns:a16="http://schemas.microsoft.com/office/drawing/2014/main" id="{BC5B276E-1DC3-A330-6E4D-B53C59474400}"/>
              </a:ext>
            </a:extLst>
          </p:cNvPr>
          <p:cNvSpPr>
            <a:spLocks noGrp="1"/>
          </p:cNvSpPr>
          <p:nvPr>
            <p:ph type="dt" sz="half" idx="10"/>
          </p:nvPr>
        </p:nvSpPr>
        <p:spPr/>
        <p:txBody>
          <a:bodyPr/>
          <a:lstStyle/>
          <a:p>
            <a:fld id="{44207E14-1298-4443-940C-CC4EB2AF1C12}" type="datetime1">
              <a:rPr lang="en-US" smtClean="0"/>
              <a:t>11/2/2023</a:t>
            </a:fld>
            <a:endParaRPr lang="en-US"/>
          </a:p>
        </p:txBody>
      </p:sp>
      <p:sp>
        <p:nvSpPr>
          <p:cNvPr id="10" name="Footer Placeholder 9">
            <a:extLst>
              <a:ext uri="{FF2B5EF4-FFF2-40B4-BE49-F238E27FC236}">
                <a16:creationId xmlns:a16="http://schemas.microsoft.com/office/drawing/2014/main" id="{BFDD724A-1AD6-7E8B-1755-F3DF2011FF69}"/>
              </a:ext>
            </a:extLst>
          </p:cNvPr>
          <p:cNvSpPr>
            <a:spLocks noGrp="1"/>
          </p:cNvSpPr>
          <p:nvPr>
            <p:ph type="ftr" sz="quarter" idx="11"/>
          </p:nvPr>
        </p:nvSpPr>
        <p:spPr/>
        <p:txBody>
          <a:bodyPr/>
          <a:lstStyle/>
          <a:p>
            <a:r>
              <a:rPr lang="en-US"/>
              <a:t>Forex Prediction Based on Technical Analysis using Genetic Algorithm </a:t>
            </a:r>
          </a:p>
        </p:txBody>
      </p:sp>
      <p:sp>
        <p:nvSpPr>
          <p:cNvPr id="11" name="Slide Number Placeholder 10">
            <a:extLst>
              <a:ext uri="{FF2B5EF4-FFF2-40B4-BE49-F238E27FC236}">
                <a16:creationId xmlns:a16="http://schemas.microsoft.com/office/drawing/2014/main" id="{A7953931-1A1A-B88B-6E04-815C9D5E0BD4}"/>
              </a:ext>
            </a:extLst>
          </p:cNvPr>
          <p:cNvSpPr>
            <a:spLocks noGrp="1"/>
          </p:cNvSpPr>
          <p:nvPr>
            <p:ph type="sldNum" sz="quarter" idx="12"/>
          </p:nvPr>
        </p:nvSpPr>
        <p:spPr/>
        <p:txBody>
          <a:bodyPr/>
          <a:lstStyle/>
          <a:p>
            <a:fld id="{9BC567C3-B2D5-46D6-B103-873CDC8DC37A}" type="slidenum">
              <a:rPr lang="en-US" smtClean="0"/>
              <a:pPr/>
              <a:t>10</a:t>
            </a:fld>
            <a:endParaRPr lang="en-US"/>
          </a:p>
        </p:txBody>
      </p:sp>
    </p:spTree>
    <p:extLst>
      <p:ext uri="{BB962C8B-B14F-4D97-AF65-F5344CB8AC3E}">
        <p14:creationId xmlns:p14="http://schemas.microsoft.com/office/powerpoint/2010/main" val="129611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C3E6-CC48-089B-9AB2-08127EDF0C15}"/>
              </a:ext>
            </a:extLst>
          </p:cNvPr>
          <p:cNvSpPr>
            <a:spLocks noGrp="1"/>
          </p:cNvSpPr>
          <p:nvPr>
            <p:ph type="title"/>
          </p:nvPr>
        </p:nvSpPr>
        <p:spPr>
          <a:xfrm>
            <a:off x="628650" y="737218"/>
            <a:ext cx="7886700" cy="1082674"/>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490EF0A-C85B-428F-97AF-B6F0BD389CC8}"/>
              </a:ext>
            </a:extLst>
          </p:cNvPr>
          <p:cNvSpPr>
            <a:spLocks noGrp="1"/>
          </p:cNvSpPr>
          <p:nvPr>
            <p:ph idx="1"/>
          </p:nvPr>
        </p:nvSpPr>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[1] A. Hernandez-Aguila, M. García-Valdez, J.-</a:t>
            </a:r>
            <a:r>
              <a:rPr lang="en-US" sz="2000" dirty="0" err="1">
                <a:latin typeface="Times New Roman" panose="02020603050405020304" pitchFamily="18" charset="0"/>
                <a:cs typeface="Times New Roman" panose="02020603050405020304" pitchFamily="18" charset="0"/>
              </a:rPr>
              <a:t>J.Merelo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Guervós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M.Castañón-Puga</a:t>
            </a:r>
            <a:r>
              <a:rPr lang="en-US" sz="2000" dirty="0">
                <a:latin typeface="Times New Roman" panose="02020603050405020304" pitchFamily="18" charset="0"/>
                <a:cs typeface="Times New Roman" panose="02020603050405020304" pitchFamily="18" charset="0"/>
              </a:rPr>
              <a:t>, and O. C. López, ‘‘Using fuzzy inference systems for the creation of Forex market predictive models,’’ IEEE Access, vol. 9,pp. 69391–69404, 2021.</a:t>
            </a:r>
          </a:p>
          <a:p>
            <a:pPr marL="0" indent="0">
              <a:lnSpc>
                <a:spcPct val="100000"/>
              </a:lnSpc>
              <a:buNone/>
            </a:pPr>
            <a:r>
              <a:rPr lang="en-IN"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R. F. B. de Brito and A. L. I. Oliveira, "Comparative Study of FOREX Trading Systems Built with SVR+GHSOM and Genetic Algorithms Optimization of Technical Indicators," 2012 IEEE 24th International Conference on Tools with Artificial Intelligence, Athens, Greece, 2012, pp. 351-358,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10.1109/ICTAI.2012.55.</a:t>
            </a:r>
          </a:p>
        </p:txBody>
      </p:sp>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CC2B9C6B-4E0E-F7CE-7318-E6A99731F247}"/>
              </a:ext>
            </a:extLst>
          </p:cNvPr>
          <p:cNvSpPr>
            <a:spLocks noGrp="1"/>
          </p:cNvSpPr>
          <p:nvPr>
            <p:ph type="dt" sz="half" idx="10"/>
          </p:nvPr>
        </p:nvSpPr>
        <p:spPr/>
        <p:txBody>
          <a:bodyPr/>
          <a:lstStyle/>
          <a:p>
            <a:fld id="{16B25137-C992-410B-AC71-49FAF84FE475}" type="datetime1">
              <a:rPr lang="en-US" smtClean="0"/>
              <a:t>11/2/2023</a:t>
            </a:fld>
            <a:endParaRPr lang="en-US"/>
          </a:p>
        </p:txBody>
      </p:sp>
      <p:sp>
        <p:nvSpPr>
          <p:cNvPr id="9" name="Footer Placeholder 8">
            <a:extLst>
              <a:ext uri="{FF2B5EF4-FFF2-40B4-BE49-F238E27FC236}">
                <a16:creationId xmlns:a16="http://schemas.microsoft.com/office/drawing/2014/main" id="{BEA95751-00C8-729D-3C97-E8DA4151C4FA}"/>
              </a:ext>
            </a:extLst>
          </p:cNvPr>
          <p:cNvSpPr>
            <a:spLocks noGrp="1"/>
          </p:cNvSpPr>
          <p:nvPr>
            <p:ph type="ftr" sz="quarter" idx="11"/>
          </p:nvPr>
        </p:nvSpPr>
        <p:spPr/>
        <p:txBody>
          <a:bodyPr/>
          <a:lstStyle/>
          <a:p>
            <a:r>
              <a:rPr lang="en-US"/>
              <a:t>Forex Prediction Based on Technical Analysis using Genetic Algorithm </a:t>
            </a:r>
          </a:p>
        </p:txBody>
      </p:sp>
      <p:sp>
        <p:nvSpPr>
          <p:cNvPr id="10" name="Slide Number Placeholder 9">
            <a:extLst>
              <a:ext uri="{FF2B5EF4-FFF2-40B4-BE49-F238E27FC236}">
                <a16:creationId xmlns:a16="http://schemas.microsoft.com/office/drawing/2014/main" id="{427A8C78-DAF5-0EE9-81F4-62D87937E25F}"/>
              </a:ext>
            </a:extLst>
          </p:cNvPr>
          <p:cNvSpPr>
            <a:spLocks noGrp="1"/>
          </p:cNvSpPr>
          <p:nvPr>
            <p:ph type="sldNum" sz="quarter" idx="12"/>
          </p:nvPr>
        </p:nvSpPr>
        <p:spPr/>
        <p:txBody>
          <a:bodyPr/>
          <a:lstStyle/>
          <a:p>
            <a:fld id="{9BC567C3-B2D5-46D6-B103-873CDC8DC37A}" type="slidenum">
              <a:rPr lang="en-US" smtClean="0"/>
              <a:pPr/>
              <a:t>11</a:t>
            </a:fld>
            <a:endParaRPr lang="en-US"/>
          </a:p>
        </p:txBody>
      </p:sp>
    </p:spTree>
    <p:extLst>
      <p:ext uri="{BB962C8B-B14F-4D97-AF65-F5344CB8AC3E}">
        <p14:creationId xmlns:p14="http://schemas.microsoft.com/office/powerpoint/2010/main" val="131795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1477328"/>
          </a:xfrm>
        </p:spPr>
        <p:txBody>
          <a:bodyPr>
            <a:normAutofit/>
          </a:bodyPr>
          <a:lstStyle/>
          <a:p>
            <a:pPr algn="ctr">
              <a:buNone/>
            </a:pPr>
            <a:r>
              <a:rPr lang="en-US" sz="5400" dirty="0">
                <a:latin typeface="Times New Roman" panose="02020603050405020304" pitchFamily="18" charset="0"/>
                <a:cs typeface="Times New Roman" panose="02020603050405020304" pitchFamily="18" charset="0"/>
              </a:rPr>
              <a:t>Thank you</a:t>
            </a:r>
          </a:p>
          <a:p>
            <a:pPr algn="ctr">
              <a:buNone/>
            </a:pPr>
            <a:endParaRPr lang="en-US" sz="5400" dirty="0">
              <a:latin typeface="Times New Roman" panose="02020603050405020304" pitchFamily="18" charset="0"/>
              <a:cs typeface="Times New Roman" panose="02020603050405020304" pitchFamily="18" charset="0"/>
            </a:endParaRPr>
          </a:p>
        </p:txBody>
      </p:sp>
      <p:pic>
        <p:nvPicPr>
          <p:cNvPr id="2" name="Picture 2" descr="Chaitanya Bharathi Institute of Technology - Wikipedia">
            <a:extLst>
              <a:ext uri="{FF2B5EF4-FFF2-40B4-BE49-F238E27FC236}">
                <a16:creationId xmlns:a16="http://schemas.microsoft.com/office/drawing/2014/main" id="{F1B8D372-B243-62CF-94D9-AC82725E5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0"/>
            <a:ext cx="933450" cy="681037"/>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88933ED7-9531-6C35-72A7-2B4180DB94B8}"/>
              </a:ext>
            </a:extLst>
          </p:cNvPr>
          <p:cNvSpPr>
            <a:spLocks noGrp="1"/>
          </p:cNvSpPr>
          <p:nvPr>
            <p:ph type="dt" sz="half" idx="10"/>
          </p:nvPr>
        </p:nvSpPr>
        <p:spPr/>
        <p:txBody>
          <a:bodyPr/>
          <a:lstStyle/>
          <a:p>
            <a:fld id="{C1CD9BAE-9BC3-4DBA-95A8-693333255244}" type="datetime1">
              <a:rPr lang="en-US" smtClean="0"/>
              <a:t>11/2/2023</a:t>
            </a:fld>
            <a:endParaRPr lang="en-US"/>
          </a:p>
        </p:txBody>
      </p:sp>
      <p:sp>
        <p:nvSpPr>
          <p:cNvPr id="8" name="Footer Placeholder 7">
            <a:extLst>
              <a:ext uri="{FF2B5EF4-FFF2-40B4-BE49-F238E27FC236}">
                <a16:creationId xmlns:a16="http://schemas.microsoft.com/office/drawing/2014/main" id="{682366BD-DCFA-7276-378E-2539F74AC86D}"/>
              </a:ext>
            </a:extLst>
          </p:cNvPr>
          <p:cNvSpPr>
            <a:spLocks noGrp="1"/>
          </p:cNvSpPr>
          <p:nvPr>
            <p:ph type="ftr" sz="quarter" idx="11"/>
          </p:nvPr>
        </p:nvSpPr>
        <p:spPr/>
        <p:txBody>
          <a:bodyPr/>
          <a:lstStyle/>
          <a:p>
            <a:r>
              <a:rPr lang="en-US"/>
              <a:t>Forex Prediction Based on Technical Analysis using Genetic Algorithm </a:t>
            </a:r>
          </a:p>
        </p:txBody>
      </p:sp>
      <p:sp>
        <p:nvSpPr>
          <p:cNvPr id="9" name="Slide Number Placeholder 8">
            <a:extLst>
              <a:ext uri="{FF2B5EF4-FFF2-40B4-BE49-F238E27FC236}">
                <a16:creationId xmlns:a16="http://schemas.microsoft.com/office/drawing/2014/main" id="{651376A9-63F2-2E39-EC12-9DC47C2C4B53}"/>
              </a:ext>
            </a:extLst>
          </p:cNvPr>
          <p:cNvSpPr>
            <a:spLocks noGrp="1"/>
          </p:cNvSpPr>
          <p:nvPr>
            <p:ph type="sldNum" sz="quarter" idx="12"/>
          </p:nvPr>
        </p:nvSpPr>
        <p:spPr/>
        <p:txBody>
          <a:bodyPr/>
          <a:lstStyle/>
          <a:p>
            <a:fld id="{9BC567C3-B2D5-46D6-B103-873CDC8DC37A}"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C3E6-CC48-089B-9AB2-08127EDF0C15}"/>
              </a:ext>
            </a:extLst>
          </p:cNvPr>
          <p:cNvSpPr>
            <a:spLocks noGrp="1"/>
          </p:cNvSpPr>
          <p:nvPr>
            <p:ph type="title"/>
          </p:nvPr>
        </p:nvSpPr>
        <p:spPr>
          <a:xfrm>
            <a:off x="628650" y="737218"/>
            <a:ext cx="7886700" cy="1082674"/>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490EF0A-C85B-428F-97AF-B6F0BD389CC8}"/>
              </a:ext>
            </a:extLst>
          </p:cNvPr>
          <p:cNvSpPr>
            <a:spLocks noGrp="1"/>
          </p:cNvSpPr>
          <p:nvPr>
            <p:ph idx="1"/>
          </p:nvPr>
        </p:nvSpPr>
        <p:spPr>
          <a:xfrm>
            <a:off x="628650" y="2024679"/>
            <a:ext cx="7886700" cy="4351338"/>
          </a:xfrm>
        </p:spPr>
        <p:txBody>
          <a:bodyPr/>
          <a:lstStyle/>
          <a:p>
            <a:r>
              <a:rPr lang="en-US" dirty="0">
                <a:effectLst/>
                <a:latin typeface="Times New Roman" panose="02020603050405020304" pitchFamily="18" charset="0"/>
                <a:cs typeface="Times New Roman" panose="02020603050405020304" pitchFamily="18" charset="0"/>
              </a:rPr>
              <a:t>Forex (Foreign </a:t>
            </a:r>
            <a:r>
              <a:rPr lang="en-US" dirty="0">
                <a:latin typeface="Times New Roman" panose="02020603050405020304" pitchFamily="18" charset="0"/>
                <a:cs typeface="Times New Roman" panose="02020603050405020304" pitchFamily="18" charset="0"/>
              </a:rPr>
              <a:t>E</a:t>
            </a:r>
            <a:r>
              <a:rPr lang="en-US" dirty="0">
                <a:effectLst/>
                <a:latin typeface="Times New Roman" panose="02020603050405020304" pitchFamily="18" charset="0"/>
                <a:cs typeface="Times New Roman" panose="02020603050405020304" pitchFamily="18" charset="0"/>
              </a:rPr>
              <a:t>xchange</a:t>
            </a:r>
            <a:r>
              <a:rPr lang="en-US" dirty="0">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is the marketplace for trading currencies against one another. It </a:t>
            </a:r>
            <a:r>
              <a:rPr lang="en-US" dirty="0">
                <a:latin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cs typeface="Times New Roman" panose="02020603050405020304" pitchFamily="18" charset="0"/>
              </a:rPr>
              <a:t>s a decentralized network of financial institutions and traders. </a:t>
            </a:r>
            <a:r>
              <a:rPr lang="en-US" dirty="0">
                <a:latin typeface="Times New Roman" panose="02020603050405020304" pitchFamily="18" charset="0"/>
                <a:cs typeface="Times New Roman" panose="02020603050405020304" pitchFamily="18" charset="0"/>
              </a:rPr>
              <a:t>As</a:t>
            </a:r>
            <a:r>
              <a:rPr lang="en-US" dirty="0">
                <a:effectLst/>
                <a:latin typeface="Times New Roman" panose="02020603050405020304" pitchFamily="18" charset="0"/>
                <a:cs typeface="Times New Roman" panose="02020603050405020304" pitchFamily="18" charset="0"/>
              </a:rPr>
              <a:t> forex market is the largest and most liquid financial market globally, enabling currency conversion, it come with opportunities as well as great risks.</a:t>
            </a:r>
          </a:p>
          <a:p>
            <a:r>
              <a:rPr lang="en-US" dirty="0">
                <a:latin typeface="Times New Roman" panose="02020603050405020304" pitchFamily="18" charset="0"/>
                <a:cs typeface="Times New Roman" panose="02020603050405020304" pitchFamily="18" charset="0"/>
              </a:rPr>
              <a:t>Being correctly able to predict forex can help you avoid risks and gaining substantial profits.</a:t>
            </a:r>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In this presentation, we will explore forex market and discuss how Genetic algorithm can be used for better results</a:t>
            </a:r>
            <a:r>
              <a:rPr lang="en-US" dirty="0">
                <a:latin typeface="Times New Roman" panose="02020603050405020304" pitchFamily="18" charset="0"/>
                <a:cs typeface="Times New Roman" panose="02020603050405020304" pitchFamily="18" charset="0"/>
              </a:rPr>
              <a:t>.</a:t>
            </a:r>
          </a:p>
          <a:p>
            <a:pPr marL="0" indent="0">
              <a:buNone/>
            </a:pPr>
            <a:endParaRPr lang="en-US" dirty="0">
              <a:effectLst/>
              <a:latin typeface="Times New Roman" panose="02020603050405020304" pitchFamily="18" charset="0"/>
              <a:cs typeface="Times New Roman" panose="02020603050405020304" pitchFamily="18" charset="0"/>
            </a:endParaRPr>
          </a:p>
        </p:txBody>
      </p:sp>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a:extLst>
              <a:ext uri="{FF2B5EF4-FFF2-40B4-BE49-F238E27FC236}">
                <a16:creationId xmlns:a16="http://schemas.microsoft.com/office/drawing/2014/main" id="{B8007A84-61E5-2D51-1E3D-BAC58F2DA5BC}"/>
              </a:ext>
            </a:extLst>
          </p:cNvPr>
          <p:cNvSpPr>
            <a:spLocks noGrp="1"/>
          </p:cNvSpPr>
          <p:nvPr>
            <p:ph type="dt" sz="half" idx="10"/>
          </p:nvPr>
        </p:nvSpPr>
        <p:spPr/>
        <p:txBody>
          <a:bodyPr/>
          <a:lstStyle/>
          <a:p>
            <a:fld id="{2524224F-CBEE-4BE9-98AA-01CD76C2F3CE}" type="datetime1">
              <a:rPr lang="en-US" smtClean="0"/>
              <a:t>11/2/2023</a:t>
            </a:fld>
            <a:endParaRPr lang="en-US"/>
          </a:p>
        </p:txBody>
      </p:sp>
      <p:sp>
        <p:nvSpPr>
          <p:cNvPr id="10" name="Footer Placeholder 9">
            <a:extLst>
              <a:ext uri="{FF2B5EF4-FFF2-40B4-BE49-F238E27FC236}">
                <a16:creationId xmlns:a16="http://schemas.microsoft.com/office/drawing/2014/main" id="{71122BB3-9EEE-39F9-A155-A1B95EDACAE1}"/>
              </a:ext>
            </a:extLst>
          </p:cNvPr>
          <p:cNvSpPr>
            <a:spLocks noGrp="1"/>
          </p:cNvSpPr>
          <p:nvPr>
            <p:ph type="ftr" sz="quarter" idx="11"/>
          </p:nvPr>
        </p:nvSpPr>
        <p:spPr/>
        <p:txBody>
          <a:bodyPr/>
          <a:lstStyle/>
          <a:p>
            <a:r>
              <a:rPr lang="en-US"/>
              <a:t>Forex Prediction Based on Technical Analysis using Genetic Algorithm </a:t>
            </a:r>
          </a:p>
        </p:txBody>
      </p:sp>
      <p:sp>
        <p:nvSpPr>
          <p:cNvPr id="11" name="Slide Number Placeholder 10">
            <a:extLst>
              <a:ext uri="{FF2B5EF4-FFF2-40B4-BE49-F238E27FC236}">
                <a16:creationId xmlns:a16="http://schemas.microsoft.com/office/drawing/2014/main" id="{B54B4BA7-D92D-4A74-F7B9-846A6C6F6E2F}"/>
              </a:ext>
            </a:extLst>
          </p:cNvPr>
          <p:cNvSpPr>
            <a:spLocks noGrp="1"/>
          </p:cNvSpPr>
          <p:nvPr>
            <p:ph type="sldNum" sz="quarter" idx="12"/>
          </p:nvPr>
        </p:nvSpPr>
        <p:spPr/>
        <p:txBody>
          <a:bodyPr/>
          <a:lstStyle/>
          <a:p>
            <a:fld id="{9BC567C3-B2D5-46D6-B103-873CDC8DC37A}" type="slidenum">
              <a:rPr lang="en-US" smtClean="0"/>
              <a:pPr/>
              <a:t>2</a:t>
            </a:fld>
            <a:endParaRPr lang="en-US"/>
          </a:p>
        </p:txBody>
      </p:sp>
    </p:spTree>
    <p:extLst>
      <p:ext uri="{BB962C8B-B14F-4D97-AF65-F5344CB8AC3E}">
        <p14:creationId xmlns:p14="http://schemas.microsoft.com/office/powerpoint/2010/main" val="74498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C3E6-CC48-089B-9AB2-08127EDF0C15}"/>
              </a:ext>
            </a:extLst>
          </p:cNvPr>
          <p:cNvSpPr>
            <a:spLocks noGrp="1"/>
          </p:cNvSpPr>
          <p:nvPr>
            <p:ph type="title"/>
          </p:nvPr>
        </p:nvSpPr>
        <p:spPr>
          <a:xfrm>
            <a:off x="628650" y="737218"/>
            <a:ext cx="7886700" cy="1082674"/>
          </a:xfrm>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490EF0A-C85B-428F-97AF-B6F0BD389CC8}"/>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Traditional System are mainly Statistical models.</a:t>
            </a:r>
          </a:p>
          <a:p>
            <a:pPr algn="just"/>
            <a:r>
              <a:rPr lang="en-US" sz="2000" dirty="0">
                <a:latin typeface="Times New Roman" panose="02020603050405020304" pitchFamily="18" charset="0"/>
                <a:cs typeface="Times New Roman" panose="02020603050405020304" pitchFamily="18" charset="0"/>
              </a:rPr>
              <a:t>For Intraday trading ARIMA (Autoregressive integrated moving average), it works best for short durations of Time Series Analysis. But not recommended for Long-term prediction.</a:t>
            </a:r>
          </a:p>
          <a:p>
            <a:pPr algn="just"/>
            <a:r>
              <a:rPr lang="en-US" sz="2000" dirty="0">
                <a:latin typeface="Times New Roman" panose="02020603050405020304" pitchFamily="18" charset="0"/>
                <a:cs typeface="Times New Roman" panose="02020603050405020304" pitchFamily="18" charset="0"/>
              </a:rPr>
              <a:t>For Long-term trading Long Short-Term Memory (LSTM) networks and Sentiment Analysis is widely used. LSTMs is best in capturing time series patterns of historical Forex data.</a:t>
            </a:r>
          </a:p>
          <a:p>
            <a:pPr algn="just"/>
            <a:r>
              <a:rPr lang="en-US" sz="2000" dirty="0">
                <a:latin typeface="Times New Roman" panose="02020603050405020304" pitchFamily="18" charset="0"/>
                <a:cs typeface="Times New Roman" panose="02020603050405020304" pitchFamily="18" charset="0"/>
              </a:rPr>
              <a:t>Long-term trading Focus more on fundamental analysis and hence Sentiment analysis in important for it.</a:t>
            </a:r>
          </a:p>
        </p:txBody>
      </p:sp>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05F57FF7-8BC3-803B-0E0B-CFE3960DD64F}"/>
              </a:ext>
            </a:extLst>
          </p:cNvPr>
          <p:cNvSpPr>
            <a:spLocks noGrp="1"/>
          </p:cNvSpPr>
          <p:nvPr>
            <p:ph type="dt" sz="half" idx="10"/>
          </p:nvPr>
        </p:nvSpPr>
        <p:spPr/>
        <p:txBody>
          <a:bodyPr/>
          <a:lstStyle/>
          <a:p>
            <a:fld id="{B19654D5-8DEC-460D-B63F-8F5AC994F2CC}" type="datetime1">
              <a:rPr lang="en-US" smtClean="0"/>
              <a:t>11/2/2023</a:t>
            </a:fld>
            <a:endParaRPr lang="en-US"/>
          </a:p>
        </p:txBody>
      </p:sp>
      <p:sp>
        <p:nvSpPr>
          <p:cNvPr id="9" name="Footer Placeholder 8">
            <a:extLst>
              <a:ext uri="{FF2B5EF4-FFF2-40B4-BE49-F238E27FC236}">
                <a16:creationId xmlns:a16="http://schemas.microsoft.com/office/drawing/2014/main" id="{4AE6D71A-0613-3AC8-2054-CE4587A4F80B}"/>
              </a:ext>
            </a:extLst>
          </p:cNvPr>
          <p:cNvSpPr>
            <a:spLocks noGrp="1"/>
          </p:cNvSpPr>
          <p:nvPr>
            <p:ph type="ftr" sz="quarter" idx="11"/>
          </p:nvPr>
        </p:nvSpPr>
        <p:spPr/>
        <p:txBody>
          <a:bodyPr/>
          <a:lstStyle/>
          <a:p>
            <a:r>
              <a:rPr lang="en-US"/>
              <a:t>Forex Prediction Based on Technical Analysis using Genetic Algorithm </a:t>
            </a:r>
          </a:p>
        </p:txBody>
      </p:sp>
      <p:sp>
        <p:nvSpPr>
          <p:cNvPr id="10" name="Slide Number Placeholder 9">
            <a:extLst>
              <a:ext uri="{FF2B5EF4-FFF2-40B4-BE49-F238E27FC236}">
                <a16:creationId xmlns:a16="http://schemas.microsoft.com/office/drawing/2014/main" id="{F31F162A-9BE2-538B-A34E-1DBA2D390920}"/>
              </a:ext>
            </a:extLst>
          </p:cNvPr>
          <p:cNvSpPr>
            <a:spLocks noGrp="1"/>
          </p:cNvSpPr>
          <p:nvPr>
            <p:ph type="sldNum" sz="quarter" idx="12"/>
          </p:nvPr>
        </p:nvSpPr>
        <p:spPr/>
        <p:txBody>
          <a:bodyPr/>
          <a:lstStyle/>
          <a:p>
            <a:fld id="{9BC567C3-B2D5-46D6-B103-873CDC8DC37A}" type="slidenum">
              <a:rPr lang="en-US" smtClean="0"/>
              <a:pPr/>
              <a:t>3</a:t>
            </a:fld>
            <a:endParaRPr lang="en-US"/>
          </a:p>
        </p:txBody>
      </p:sp>
    </p:spTree>
    <p:extLst>
      <p:ext uri="{BB962C8B-B14F-4D97-AF65-F5344CB8AC3E}">
        <p14:creationId xmlns:p14="http://schemas.microsoft.com/office/powerpoint/2010/main" val="352060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C3E6-CC48-089B-9AB2-08127EDF0C15}"/>
              </a:ext>
            </a:extLst>
          </p:cNvPr>
          <p:cNvSpPr>
            <a:spLocks noGrp="1"/>
          </p:cNvSpPr>
          <p:nvPr>
            <p:ph type="title"/>
          </p:nvPr>
        </p:nvSpPr>
        <p:spPr>
          <a:xfrm>
            <a:off x="628650" y="737218"/>
            <a:ext cx="7886700" cy="1082674"/>
          </a:xfrm>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490EF0A-C85B-428F-97AF-B6F0BD389CC8}"/>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Our proposed "Forex prediction based on Technical Analysis using genetic algorithms" aims to enhance accuracy in currency price forecasting. We leverage genetic algorithms to generate iterative model generations, featuring mutations to enhance accuracy.</a:t>
            </a:r>
          </a:p>
          <a:p>
            <a:pPr algn="just"/>
            <a:r>
              <a:rPr lang="en-US" sz="2400" dirty="0">
                <a:latin typeface="Times New Roman" panose="02020603050405020304" pitchFamily="18" charset="0"/>
                <a:cs typeface="Times New Roman" panose="02020603050405020304" pitchFamily="18" charset="0"/>
              </a:rPr>
              <a:t> Key parameters include Bollinger Bands, relative strength index (RSI), and the Moving Average Convergence Divergence (MACD). The dynamic model adaptation, informed by these indicators, equips traders with insightful, real-time information, optimizing decision-making in the dynamic forex market, expecting continuous accuracy improvement through evolving model generations.</a:t>
            </a:r>
          </a:p>
        </p:txBody>
      </p:sp>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57D3868A-E6D4-4D35-59DA-60444E4E505A}"/>
              </a:ext>
            </a:extLst>
          </p:cNvPr>
          <p:cNvSpPr>
            <a:spLocks noGrp="1"/>
          </p:cNvSpPr>
          <p:nvPr>
            <p:ph type="dt" sz="half" idx="10"/>
          </p:nvPr>
        </p:nvSpPr>
        <p:spPr/>
        <p:txBody>
          <a:bodyPr/>
          <a:lstStyle/>
          <a:p>
            <a:fld id="{0C630A1C-CEE9-4C5F-8306-49F9A29E38BB}" type="datetime1">
              <a:rPr lang="en-US" smtClean="0"/>
              <a:t>11/2/2023</a:t>
            </a:fld>
            <a:endParaRPr lang="en-US"/>
          </a:p>
        </p:txBody>
      </p:sp>
      <p:sp>
        <p:nvSpPr>
          <p:cNvPr id="9" name="Footer Placeholder 8">
            <a:extLst>
              <a:ext uri="{FF2B5EF4-FFF2-40B4-BE49-F238E27FC236}">
                <a16:creationId xmlns:a16="http://schemas.microsoft.com/office/drawing/2014/main" id="{CF4B7178-23D1-A225-87A8-7AC359431F6E}"/>
              </a:ext>
            </a:extLst>
          </p:cNvPr>
          <p:cNvSpPr>
            <a:spLocks noGrp="1"/>
          </p:cNvSpPr>
          <p:nvPr>
            <p:ph type="ftr" sz="quarter" idx="11"/>
          </p:nvPr>
        </p:nvSpPr>
        <p:spPr/>
        <p:txBody>
          <a:bodyPr/>
          <a:lstStyle/>
          <a:p>
            <a:r>
              <a:rPr lang="en-US"/>
              <a:t>Forex Prediction Based on Technical Analysis using Genetic Algorithm </a:t>
            </a:r>
          </a:p>
        </p:txBody>
      </p:sp>
      <p:sp>
        <p:nvSpPr>
          <p:cNvPr id="10" name="Slide Number Placeholder 9">
            <a:extLst>
              <a:ext uri="{FF2B5EF4-FFF2-40B4-BE49-F238E27FC236}">
                <a16:creationId xmlns:a16="http://schemas.microsoft.com/office/drawing/2014/main" id="{CBDE3769-38E6-F38A-DD7A-9966D7B9118B}"/>
              </a:ext>
            </a:extLst>
          </p:cNvPr>
          <p:cNvSpPr>
            <a:spLocks noGrp="1"/>
          </p:cNvSpPr>
          <p:nvPr>
            <p:ph type="sldNum" sz="quarter" idx="12"/>
          </p:nvPr>
        </p:nvSpPr>
        <p:spPr/>
        <p:txBody>
          <a:bodyPr/>
          <a:lstStyle/>
          <a:p>
            <a:fld id="{9BC567C3-B2D5-46D6-B103-873CDC8DC37A}" type="slidenum">
              <a:rPr lang="en-US" smtClean="0"/>
              <a:pPr/>
              <a:t>4</a:t>
            </a:fld>
            <a:endParaRPr lang="en-US"/>
          </a:p>
        </p:txBody>
      </p:sp>
    </p:spTree>
    <p:extLst>
      <p:ext uri="{BB962C8B-B14F-4D97-AF65-F5344CB8AC3E}">
        <p14:creationId xmlns:p14="http://schemas.microsoft.com/office/powerpoint/2010/main" val="195676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9DDB-B365-B2B6-2C2F-2D996EE45BE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What is GENETIC ALGORITHM</a:t>
            </a:r>
            <a:endParaRPr lang="en-IN" dirty="0"/>
          </a:p>
        </p:txBody>
      </p:sp>
      <p:sp>
        <p:nvSpPr>
          <p:cNvPr id="3" name="Content Placeholder 2">
            <a:extLst>
              <a:ext uri="{FF2B5EF4-FFF2-40B4-BE49-F238E27FC236}">
                <a16:creationId xmlns:a16="http://schemas.microsoft.com/office/drawing/2014/main" id="{80D3EFED-6BB2-3E5B-936A-CD41328EE41E}"/>
              </a:ext>
            </a:extLst>
          </p:cNvPr>
          <p:cNvSpPr>
            <a:spLocks noGrp="1"/>
          </p:cNvSpPr>
          <p:nvPr>
            <p:ph idx="1"/>
          </p:nvPr>
        </p:nvSpPr>
        <p:spPr/>
        <p:txBody>
          <a:bodyPr/>
          <a:lstStyle/>
          <a:p>
            <a:pPr marL="0" indent="0">
              <a:buNone/>
            </a:pPr>
            <a:r>
              <a:rPr lang="en-US" dirty="0"/>
              <a:t>A genetic algorithm is a problem-solving technique inspired by the process of natural selection. It uses populations of potential solutions, mimics genetic processes like selection, crossover (recombination), and mutation to evolve and optimize solutions over successive generations. This approach is particularly effective for complex optimization problems where finding the best solution is challenging.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id="{20BF788E-772F-6A1E-8063-51B2B4F50719}"/>
              </a:ext>
            </a:extLst>
          </p:cNvPr>
          <p:cNvSpPr>
            <a:spLocks noGrp="1"/>
          </p:cNvSpPr>
          <p:nvPr>
            <p:ph type="dt" sz="half" idx="10"/>
          </p:nvPr>
        </p:nvSpPr>
        <p:spPr/>
        <p:txBody>
          <a:bodyPr/>
          <a:lstStyle/>
          <a:p>
            <a:fld id="{78551730-C065-432E-B9B7-B306261FF9B3}" type="datetime1">
              <a:rPr lang="en-US" smtClean="0"/>
              <a:t>11/2/2023</a:t>
            </a:fld>
            <a:endParaRPr lang="en-US"/>
          </a:p>
        </p:txBody>
      </p:sp>
      <p:sp>
        <p:nvSpPr>
          <p:cNvPr id="5" name="Footer Placeholder 4">
            <a:extLst>
              <a:ext uri="{FF2B5EF4-FFF2-40B4-BE49-F238E27FC236}">
                <a16:creationId xmlns:a16="http://schemas.microsoft.com/office/drawing/2014/main" id="{0FD73128-D832-C770-E3DE-0A41627514AB}"/>
              </a:ext>
            </a:extLst>
          </p:cNvPr>
          <p:cNvSpPr>
            <a:spLocks noGrp="1"/>
          </p:cNvSpPr>
          <p:nvPr>
            <p:ph type="ftr" sz="quarter" idx="11"/>
          </p:nvPr>
        </p:nvSpPr>
        <p:spPr/>
        <p:txBody>
          <a:bodyPr/>
          <a:lstStyle/>
          <a:p>
            <a:r>
              <a:rPr lang="en-US"/>
              <a:t>Forex Prediction Based on Technical Analysis using Genetic Algorithm </a:t>
            </a:r>
          </a:p>
        </p:txBody>
      </p:sp>
      <p:sp>
        <p:nvSpPr>
          <p:cNvPr id="6" name="Slide Number Placeholder 5">
            <a:extLst>
              <a:ext uri="{FF2B5EF4-FFF2-40B4-BE49-F238E27FC236}">
                <a16:creationId xmlns:a16="http://schemas.microsoft.com/office/drawing/2014/main" id="{23D68D17-1173-9F97-C53E-D0580F129C6E}"/>
              </a:ext>
            </a:extLst>
          </p:cNvPr>
          <p:cNvSpPr>
            <a:spLocks noGrp="1"/>
          </p:cNvSpPr>
          <p:nvPr>
            <p:ph type="sldNum" sz="quarter" idx="12"/>
          </p:nvPr>
        </p:nvSpPr>
        <p:spPr/>
        <p:txBody>
          <a:bodyPr/>
          <a:lstStyle/>
          <a:p>
            <a:fld id="{9BC567C3-B2D5-46D6-B103-873CDC8DC37A}" type="slidenum">
              <a:rPr lang="en-US" smtClean="0"/>
              <a:pPr/>
              <a:t>5</a:t>
            </a:fld>
            <a:endParaRPr lang="en-US"/>
          </a:p>
        </p:txBody>
      </p:sp>
      <p:pic>
        <p:nvPicPr>
          <p:cNvPr id="9" name="Content Placeholder 4" descr="A group of blue robots">
            <a:extLst>
              <a:ext uri="{FF2B5EF4-FFF2-40B4-BE49-F238E27FC236}">
                <a16:creationId xmlns:a16="http://schemas.microsoft.com/office/drawing/2014/main" id="{ADFA6B46-B5E7-4B02-3FB7-A6ACEC6B41AC}"/>
              </a:ext>
            </a:extLst>
          </p:cNvPr>
          <p:cNvPicPr>
            <a:picLocks noChangeAspect="1"/>
          </p:cNvPicPr>
          <p:nvPr/>
        </p:nvPicPr>
        <p:blipFill>
          <a:blip r:embed="rId2"/>
          <a:stretch>
            <a:fillRect/>
          </a:stretch>
        </p:blipFill>
        <p:spPr>
          <a:xfrm>
            <a:off x="2128837" y="3657600"/>
            <a:ext cx="4886326" cy="2443163"/>
          </a:xfrm>
          <a:prstGeom prst="rect">
            <a:avLst/>
          </a:prstGeom>
        </p:spPr>
      </p:pic>
    </p:spTree>
    <p:extLst>
      <p:ext uri="{BB962C8B-B14F-4D97-AF65-F5344CB8AC3E}">
        <p14:creationId xmlns:p14="http://schemas.microsoft.com/office/powerpoint/2010/main" val="99943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0134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92CF55E-3E9C-680C-DC05-F0573EE60E32}"/>
              </a:ext>
            </a:extLst>
          </p:cNvPr>
          <p:cNvSpPr>
            <a:spLocks noGrp="1"/>
          </p:cNvSpPr>
          <p:nvPr>
            <p:ph type="dt" sz="half" idx="10"/>
          </p:nvPr>
        </p:nvSpPr>
        <p:spPr/>
        <p:txBody>
          <a:bodyPr/>
          <a:lstStyle/>
          <a:p>
            <a:fld id="{28DB7592-D619-414B-9C42-B9E158E3D6A1}" type="datetime1">
              <a:rPr lang="en-US" smtClean="0"/>
              <a:t>11/2/2023</a:t>
            </a:fld>
            <a:endParaRPr lang="en-US"/>
          </a:p>
        </p:txBody>
      </p:sp>
      <p:sp>
        <p:nvSpPr>
          <p:cNvPr id="5" name="Footer Placeholder 4">
            <a:extLst>
              <a:ext uri="{FF2B5EF4-FFF2-40B4-BE49-F238E27FC236}">
                <a16:creationId xmlns:a16="http://schemas.microsoft.com/office/drawing/2014/main" id="{A2A3EF47-AAF0-A5E3-2879-0A8E7BFECF6F}"/>
              </a:ext>
            </a:extLst>
          </p:cNvPr>
          <p:cNvSpPr>
            <a:spLocks noGrp="1"/>
          </p:cNvSpPr>
          <p:nvPr>
            <p:ph type="ftr" sz="quarter" idx="11"/>
          </p:nvPr>
        </p:nvSpPr>
        <p:spPr/>
        <p:txBody>
          <a:bodyPr/>
          <a:lstStyle/>
          <a:p>
            <a:r>
              <a:rPr lang="en-US"/>
              <a:t>Forex Prediction Based on Technical Analysis using Genetic Algorithm </a:t>
            </a:r>
          </a:p>
        </p:txBody>
      </p:sp>
      <p:sp>
        <p:nvSpPr>
          <p:cNvPr id="8" name="Slide Number Placeholder 7">
            <a:extLst>
              <a:ext uri="{FF2B5EF4-FFF2-40B4-BE49-F238E27FC236}">
                <a16:creationId xmlns:a16="http://schemas.microsoft.com/office/drawing/2014/main" id="{56F5F37D-FE67-047D-D691-638C64562686}"/>
              </a:ext>
            </a:extLst>
          </p:cNvPr>
          <p:cNvSpPr>
            <a:spLocks noGrp="1"/>
          </p:cNvSpPr>
          <p:nvPr>
            <p:ph type="sldNum" sz="quarter" idx="12"/>
          </p:nvPr>
        </p:nvSpPr>
        <p:spPr/>
        <p:txBody>
          <a:bodyPr/>
          <a:lstStyle/>
          <a:p>
            <a:fld id="{9BC567C3-B2D5-46D6-B103-873CDC8DC37A}" type="slidenum">
              <a:rPr lang="en-US" smtClean="0"/>
              <a:pPr/>
              <a:t>6</a:t>
            </a:fld>
            <a:endParaRPr lang="en-US"/>
          </a:p>
        </p:txBody>
      </p:sp>
      <p:pic>
        <p:nvPicPr>
          <p:cNvPr id="18" name="Content Placeholder 17" descr="A screenshot of a computer&#10;&#10;Description automatically generated">
            <a:extLst>
              <a:ext uri="{FF2B5EF4-FFF2-40B4-BE49-F238E27FC236}">
                <a16:creationId xmlns:a16="http://schemas.microsoft.com/office/drawing/2014/main" id="{2F3969E7-8426-66E2-1774-CCFEA6CD54A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1135" t="22838" r="35224" b="14119"/>
          <a:stretch/>
        </p:blipFill>
        <p:spPr>
          <a:xfrm>
            <a:off x="2362200" y="533399"/>
            <a:ext cx="4953000" cy="6057902"/>
          </a:xfrm>
        </p:spPr>
      </p:pic>
      <p:sp>
        <p:nvSpPr>
          <p:cNvPr id="21" name="Title 1">
            <a:extLst>
              <a:ext uri="{FF2B5EF4-FFF2-40B4-BE49-F238E27FC236}">
                <a16:creationId xmlns:a16="http://schemas.microsoft.com/office/drawing/2014/main" id="{E669FE8B-9F82-5ACF-1961-1E52E0858C61}"/>
              </a:ext>
            </a:extLst>
          </p:cNvPr>
          <p:cNvSpPr>
            <a:spLocks noGrp="1"/>
          </p:cNvSpPr>
          <p:nvPr>
            <p:ph type="title"/>
          </p:nvPr>
        </p:nvSpPr>
        <p:spPr>
          <a:xfrm>
            <a:off x="628650" y="365125"/>
            <a:ext cx="7886700" cy="1325563"/>
          </a:xfrm>
        </p:spPr>
        <p:txBody>
          <a:bodyPr/>
          <a:lstStyle/>
          <a:p>
            <a:r>
              <a:rPr lang="en-IN" b="1" dirty="0">
                <a:latin typeface="Times New Roman" panose="02020603050405020304" pitchFamily="18" charset="0"/>
                <a:cs typeface="Times New Roman" panose="02020603050405020304" pitchFamily="18" charset="0"/>
              </a:rPr>
              <a:t>Workflow:</a:t>
            </a:r>
            <a:endParaRPr lang="en-IN" dirty="0"/>
          </a:p>
        </p:txBody>
      </p:sp>
    </p:spTree>
    <p:extLst>
      <p:ext uri="{BB962C8B-B14F-4D97-AF65-F5344CB8AC3E}">
        <p14:creationId xmlns:p14="http://schemas.microsoft.com/office/powerpoint/2010/main" val="55556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5C6A828-4E1D-86B1-9300-3EB541F2CBB3}"/>
              </a:ext>
            </a:extLst>
          </p:cNvPr>
          <p:cNvSpPr>
            <a:spLocks noGrp="1"/>
          </p:cNvSpPr>
          <p:nvPr>
            <p:ph idx="1"/>
          </p:nvPr>
        </p:nvSpPr>
        <p:spPr/>
        <p:txBody>
          <a:bodyPr>
            <a:normAutofit/>
          </a:bodyPr>
          <a:lstStyle/>
          <a:p>
            <a:pPr marL="0" indent="0">
              <a:buNone/>
            </a:pPr>
            <a:r>
              <a:rPr lang="en-US" b="1" dirty="0"/>
              <a:t>Step 1 : Initializing Weights:</a:t>
            </a:r>
            <a:r>
              <a:rPr lang="en-US" dirty="0"/>
              <a:t> The process begins with the initialization of a population of potential solutions (individuals or "players"). These initial solutions are often generated randomly or start as null or empty solutions.</a:t>
            </a:r>
          </a:p>
          <a:p>
            <a:pPr marL="0" indent="0">
              <a:buNone/>
            </a:pPr>
            <a:r>
              <a:rPr lang="en-US" b="1" dirty="0"/>
              <a:t>Step 2 : Number of Players: T</a:t>
            </a:r>
            <a:r>
              <a:rPr lang="en-US" dirty="0"/>
              <a:t>he population size is chosen representing the number of individuals in each generation. An initial population of around 20 individuals is often a good starting point.</a:t>
            </a:r>
          </a:p>
          <a:p>
            <a:pPr marL="0" indent="0">
              <a:buNone/>
            </a:pPr>
            <a:r>
              <a:rPr lang="en-US" b="1" dirty="0"/>
              <a:t>Step 3 : Number of Generations:</a:t>
            </a:r>
            <a:r>
              <a:rPr lang="en-US" dirty="0"/>
              <a:t> The genetic algorithm progresses through generations. In each generation, a new population evolves from the current one, and this continues for a set number of generations. Typically, easy problems may need 40 to 50 generations, moderate problems around 700 to 800 generations, while challenging problems may require 5000 or more generations for effective optimization.</a:t>
            </a:r>
          </a:p>
        </p:txBody>
      </p:sp>
      <p:sp>
        <p:nvSpPr>
          <p:cNvPr id="5" name="Google Shape;192;p8">
            <a:extLst>
              <a:ext uri="{FF2B5EF4-FFF2-40B4-BE49-F238E27FC236}">
                <a16:creationId xmlns:a16="http://schemas.microsoft.com/office/drawing/2014/main" id="{626367D9-FD0C-C522-FBDC-BA0428F7B87B}"/>
              </a:ext>
            </a:extLst>
          </p:cNvPr>
          <p:cNvSpPr txBox="1">
            <a:spLocks/>
          </p:cNvSpPr>
          <p:nvPr/>
        </p:nvSpPr>
        <p:spPr>
          <a:xfrm>
            <a:off x="600075" y="681037"/>
            <a:ext cx="7886700" cy="812100"/>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buClr>
                <a:schemeClr val="dk1"/>
              </a:buClr>
              <a:buSzPts val="3300"/>
              <a:buFont typeface="Times New Roman" panose="02020603050405020304"/>
              <a:buNone/>
            </a:pPr>
            <a:r>
              <a:rPr lang="en-GB" b="1" dirty="0">
                <a:latin typeface="Times New Roman" panose="02020603050405020304"/>
                <a:ea typeface="Times New Roman" panose="02020603050405020304"/>
                <a:cs typeface="Times New Roman" panose="02020603050405020304"/>
                <a:sym typeface="Times New Roman" panose="02020603050405020304"/>
              </a:rPr>
              <a:t>Proposed system </a:t>
            </a:r>
            <a:r>
              <a:rPr lang="en-GB" sz="3100" b="1" dirty="0">
                <a:latin typeface="Times New Roman" panose="02020603050405020304"/>
                <a:ea typeface="Times New Roman" panose="02020603050405020304"/>
                <a:cs typeface="Times New Roman" panose="02020603050405020304"/>
                <a:sym typeface="Times New Roman" panose="02020603050405020304"/>
              </a:rPr>
              <a:t>Methodology</a:t>
            </a:r>
            <a:endParaRPr lang="en-GB"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Date Placeholder 10">
            <a:extLst>
              <a:ext uri="{FF2B5EF4-FFF2-40B4-BE49-F238E27FC236}">
                <a16:creationId xmlns:a16="http://schemas.microsoft.com/office/drawing/2014/main" id="{FD26E966-74BD-497D-C876-E50F1632C0CE}"/>
              </a:ext>
            </a:extLst>
          </p:cNvPr>
          <p:cNvSpPr>
            <a:spLocks noGrp="1"/>
          </p:cNvSpPr>
          <p:nvPr>
            <p:ph type="dt" sz="half" idx="10"/>
          </p:nvPr>
        </p:nvSpPr>
        <p:spPr/>
        <p:txBody>
          <a:bodyPr/>
          <a:lstStyle/>
          <a:p>
            <a:fld id="{8A4898B3-9D8A-405F-A9EC-F6AA13430F0D}" type="datetime1">
              <a:rPr lang="en-US" smtClean="0"/>
              <a:t>11/2/2023</a:t>
            </a:fld>
            <a:endParaRPr lang="en-US"/>
          </a:p>
        </p:txBody>
      </p:sp>
      <p:sp>
        <p:nvSpPr>
          <p:cNvPr id="12" name="Footer Placeholder 11">
            <a:extLst>
              <a:ext uri="{FF2B5EF4-FFF2-40B4-BE49-F238E27FC236}">
                <a16:creationId xmlns:a16="http://schemas.microsoft.com/office/drawing/2014/main" id="{B85ED6E8-5748-B27D-1CB4-C490959C3C56}"/>
              </a:ext>
            </a:extLst>
          </p:cNvPr>
          <p:cNvSpPr>
            <a:spLocks noGrp="1"/>
          </p:cNvSpPr>
          <p:nvPr>
            <p:ph type="ftr" sz="quarter" idx="11"/>
          </p:nvPr>
        </p:nvSpPr>
        <p:spPr/>
        <p:txBody>
          <a:bodyPr/>
          <a:lstStyle/>
          <a:p>
            <a:r>
              <a:rPr lang="en-US"/>
              <a:t>Forex Prediction Based on Technical Analysis using Genetic Algorithm </a:t>
            </a:r>
          </a:p>
        </p:txBody>
      </p:sp>
      <p:sp>
        <p:nvSpPr>
          <p:cNvPr id="13" name="Slide Number Placeholder 12">
            <a:extLst>
              <a:ext uri="{FF2B5EF4-FFF2-40B4-BE49-F238E27FC236}">
                <a16:creationId xmlns:a16="http://schemas.microsoft.com/office/drawing/2014/main" id="{DDE36D08-850B-9CCE-4DA8-9909D6A560EF}"/>
              </a:ext>
            </a:extLst>
          </p:cNvPr>
          <p:cNvSpPr>
            <a:spLocks noGrp="1"/>
          </p:cNvSpPr>
          <p:nvPr>
            <p:ph type="sldNum" sz="quarter" idx="12"/>
          </p:nvPr>
        </p:nvSpPr>
        <p:spPr/>
        <p:txBody>
          <a:bodyPr/>
          <a:lstStyle/>
          <a:p>
            <a:fld id="{9BC567C3-B2D5-46D6-B103-873CDC8DC37A}" type="slidenum">
              <a:rPr lang="en-US" smtClean="0"/>
              <a:pPr/>
              <a:t>7</a:t>
            </a:fld>
            <a:endParaRPr lang="en-US"/>
          </a:p>
        </p:txBody>
      </p:sp>
    </p:spTree>
    <p:extLst>
      <p:ext uri="{BB962C8B-B14F-4D97-AF65-F5344CB8AC3E}">
        <p14:creationId xmlns:p14="http://schemas.microsoft.com/office/powerpoint/2010/main" val="37907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5C6A828-4E1D-86B1-9300-3EB541F2CBB3}"/>
              </a:ext>
            </a:extLst>
          </p:cNvPr>
          <p:cNvSpPr>
            <a:spLocks noGrp="1"/>
          </p:cNvSpPr>
          <p:nvPr>
            <p:ph idx="1"/>
          </p:nvPr>
        </p:nvSpPr>
        <p:spPr/>
        <p:txBody>
          <a:bodyPr>
            <a:normAutofit/>
          </a:bodyPr>
          <a:lstStyle/>
          <a:p>
            <a:pPr marL="0" indent="0">
              <a:buNone/>
            </a:pPr>
            <a:r>
              <a:rPr lang="en-US" b="1" dirty="0"/>
              <a:t>Step 4 : Parameters:</a:t>
            </a:r>
            <a:r>
              <a:rPr lang="en-US" dirty="0"/>
              <a:t> Five essential technical indicators are input parameters for formulating a trading plan and making informed trading decisions.</a:t>
            </a:r>
          </a:p>
          <a:p>
            <a:r>
              <a:rPr lang="en-US" dirty="0"/>
              <a:t>Moving Averages</a:t>
            </a:r>
          </a:p>
          <a:p>
            <a:r>
              <a:rPr lang="en-US" dirty="0"/>
              <a:t>Relative Strength Index (RSI)</a:t>
            </a:r>
          </a:p>
          <a:p>
            <a:r>
              <a:rPr lang="en-US" dirty="0"/>
              <a:t>Moving Average Convergence Divergence (MACD)</a:t>
            </a:r>
          </a:p>
          <a:p>
            <a:r>
              <a:rPr lang="en-US" dirty="0"/>
              <a:t>Bollinger Bands</a:t>
            </a:r>
          </a:p>
          <a:p>
            <a:r>
              <a:rPr lang="en-US" dirty="0"/>
              <a:t>Stochastic Oscillator</a:t>
            </a:r>
          </a:p>
          <a:p>
            <a:pPr marL="0" indent="0">
              <a:buNone/>
            </a:pPr>
            <a:r>
              <a:rPr lang="en-US" dirty="0"/>
              <a:t>Additional Parameters: capital limit to each trade, trade frequency, risk evaluation, modification rate.</a:t>
            </a:r>
          </a:p>
        </p:txBody>
      </p:sp>
      <p:sp>
        <p:nvSpPr>
          <p:cNvPr id="2" name="Google Shape;202;p9">
            <a:extLst>
              <a:ext uri="{FF2B5EF4-FFF2-40B4-BE49-F238E27FC236}">
                <a16:creationId xmlns:a16="http://schemas.microsoft.com/office/drawing/2014/main" id="{83F3DEE3-1988-0638-4A0F-C597FAF5A2D6}"/>
              </a:ext>
            </a:extLst>
          </p:cNvPr>
          <p:cNvSpPr txBox="1">
            <a:spLocks noGrp="1"/>
          </p:cNvSpPr>
          <p:nvPr>
            <p:ph type="title"/>
          </p:nvPr>
        </p:nvSpPr>
        <p:spPr>
          <a:xfrm>
            <a:off x="628650" y="719137"/>
            <a:ext cx="7886700" cy="812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Times New Roman" panose="02020603050405020304"/>
              <a:buNone/>
            </a:pPr>
            <a:r>
              <a:rPr lang="en-GB" b="1" dirty="0">
                <a:latin typeface="Times New Roman" panose="02020603050405020304"/>
                <a:ea typeface="Times New Roman" panose="02020603050405020304"/>
                <a:cs typeface="Times New Roman" panose="02020603050405020304"/>
                <a:sym typeface="Times New Roman" panose="02020603050405020304"/>
              </a:rPr>
              <a:t>Methodology (</a:t>
            </a:r>
            <a:r>
              <a:rPr lang="en-GB" b="1" dirty="0" err="1">
                <a:latin typeface="Times New Roman" panose="02020603050405020304"/>
                <a:ea typeface="Times New Roman" panose="02020603050405020304"/>
                <a:cs typeface="Times New Roman" panose="02020603050405020304"/>
                <a:sym typeface="Times New Roman" panose="02020603050405020304"/>
              </a:rPr>
              <a:t>Contd</a:t>
            </a:r>
            <a:r>
              <a:rPr lang="en-GB" b="1" dirty="0">
                <a:latin typeface="Times New Roman" panose="02020603050405020304"/>
                <a:ea typeface="Times New Roman" panose="02020603050405020304"/>
                <a:cs typeface="Times New Roman" panose="02020603050405020304"/>
                <a:sym typeface="Times New Roman" panose="02020603050405020304"/>
              </a:rPr>
              <a:t>…)</a:t>
            </a:r>
          </a:p>
        </p:txBody>
      </p:sp>
      <p:sp>
        <p:nvSpPr>
          <p:cNvPr id="9" name="Date Placeholder 8">
            <a:extLst>
              <a:ext uri="{FF2B5EF4-FFF2-40B4-BE49-F238E27FC236}">
                <a16:creationId xmlns:a16="http://schemas.microsoft.com/office/drawing/2014/main" id="{14DCC554-69D9-8EF3-8E57-64557CC928CB}"/>
              </a:ext>
            </a:extLst>
          </p:cNvPr>
          <p:cNvSpPr>
            <a:spLocks noGrp="1"/>
          </p:cNvSpPr>
          <p:nvPr>
            <p:ph type="dt" sz="half" idx="10"/>
          </p:nvPr>
        </p:nvSpPr>
        <p:spPr/>
        <p:txBody>
          <a:bodyPr/>
          <a:lstStyle/>
          <a:p>
            <a:fld id="{CB9177A1-EC21-4B38-A06B-AA947B85F565}" type="datetime1">
              <a:rPr lang="en-US" smtClean="0"/>
              <a:t>11/2/2023</a:t>
            </a:fld>
            <a:endParaRPr lang="en-US"/>
          </a:p>
        </p:txBody>
      </p:sp>
      <p:sp>
        <p:nvSpPr>
          <p:cNvPr id="10" name="Footer Placeholder 9">
            <a:extLst>
              <a:ext uri="{FF2B5EF4-FFF2-40B4-BE49-F238E27FC236}">
                <a16:creationId xmlns:a16="http://schemas.microsoft.com/office/drawing/2014/main" id="{2771585E-812A-2C36-7E7C-DCF29541BB32}"/>
              </a:ext>
            </a:extLst>
          </p:cNvPr>
          <p:cNvSpPr>
            <a:spLocks noGrp="1"/>
          </p:cNvSpPr>
          <p:nvPr>
            <p:ph type="ftr" sz="quarter" idx="11"/>
          </p:nvPr>
        </p:nvSpPr>
        <p:spPr/>
        <p:txBody>
          <a:bodyPr/>
          <a:lstStyle/>
          <a:p>
            <a:r>
              <a:rPr lang="en-US"/>
              <a:t>Forex Prediction Based on Technical Analysis using Genetic Algorithm </a:t>
            </a:r>
          </a:p>
        </p:txBody>
      </p:sp>
      <p:sp>
        <p:nvSpPr>
          <p:cNvPr id="11" name="Slide Number Placeholder 10">
            <a:extLst>
              <a:ext uri="{FF2B5EF4-FFF2-40B4-BE49-F238E27FC236}">
                <a16:creationId xmlns:a16="http://schemas.microsoft.com/office/drawing/2014/main" id="{E883A85F-5405-572D-4EB7-33CDB84419B2}"/>
              </a:ext>
            </a:extLst>
          </p:cNvPr>
          <p:cNvSpPr>
            <a:spLocks noGrp="1"/>
          </p:cNvSpPr>
          <p:nvPr>
            <p:ph type="sldNum" sz="quarter" idx="12"/>
          </p:nvPr>
        </p:nvSpPr>
        <p:spPr/>
        <p:txBody>
          <a:bodyPr/>
          <a:lstStyle/>
          <a:p>
            <a:fld id="{9BC567C3-B2D5-46D6-B103-873CDC8DC37A}" type="slidenum">
              <a:rPr lang="en-US" smtClean="0"/>
              <a:pPr/>
              <a:t>8</a:t>
            </a:fld>
            <a:endParaRPr lang="en-US"/>
          </a:p>
        </p:txBody>
      </p:sp>
    </p:spTree>
    <p:extLst>
      <p:ext uri="{BB962C8B-B14F-4D97-AF65-F5344CB8AC3E}">
        <p14:creationId xmlns:p14="http://schemas.microsoft.com/office/powerpoint/2010/main" val="275145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haitanya Bharathi Institute of Technology - Wikipedia">
            <a:extLst>
              <a:ext uri="{FF2B5EF4-FFF2-40B4-BE49-F238E27FC236}">
                <a16:creationId xmlns:a16="http://schemas.microsoft.com/office/drawing/2014/main" id="{9F88F0DD-7CA7-CC05-5453-AF72A4EC1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250" y="275303"/>
            <a:ext cx="1143950" cy="108267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5C6A828-4E1D-86B1-9300-3EB541F2CBB3}"/>
              </a:ext>
            </a:extLst>
          </p:cNvPr>
          <p:cNvSpPr>
            <a:spLocks noGrp="1"/>
          </p:cNvSpPr>
          <p:nvPr>
            <p:ph idx="1"/>
          </p:nvPr>
        </p:nvSpPr>
        <p:spPr/>
        <p:txBody>
          <a:bodyPr>
            <a:normAutofit/>
          </a:bodyPr>
          <a:lstStyle/>
          <a:p>
            <a:pPr marL="0" indent="0">
              <a:buNone/>
            </a:pPr>
            <a:r>
              <a:rPr lang="en-US" b="1" dirty="0"/>
              <a:t>Step 5 : Finding the Best:</a:t>
            </a:r>
            <a:r>
              <a:rPr lang="en-US" dirty="0"/>
              <a:t> Best individuals are selected based on specific criteria, often involving both survival and profitability. These individuals are more likely to pass their genetic material to the next generation. Survival ensures that well-performing solutions continue to influence the population.</a:t>
            </a:r>
          </a:p>
          <a:p>
            <a:pPr marL="0" indent="0">
              <a:buNone/>
            </a:pPr>
            <a:r>
              <a:rPr lang="en-US" b="1" dirty="0"/>
              <a:t>Step 6 : Modification:</a:t>
            </a:r>
            <a:r>
              <a:rPr lang="en-US" dirty="0"/>
              <a:t> The genetic algorithm performs modifications on the selected individuals. It can either create a new generation that retains a portion of the best solutions (elitism) or apply modifications to a fraction of the population.</a:t>
            </a:r>
          </a:p>
          <a:p>
            <a:pPr marL="0" indent="0">
              <a:buNone/>
            </a:pPr>
            <a:r>
              <a:rPr lang="en-US" b="1" dirty="0"/>
              <a:t>Step 7 : End Condition:</a:t>
            </a:r>
            <a:r>
              <a:rPr lang="en-US" dirty="0"/>
              <a:t> The algorithm runs for a defined number of generations or until a certain condition is met. This condition can be a specific level of performance, a predefined number of generations, or other criteria.</a:t>
            </a:r>
          </a:p>
        </p:txBody>
      </p:sp>
      <p:sp>
        <p:nvSpPr>
          <p:cNvPr id="2" name="Google Shape;202;p9">
            <a:extLst>
              <a:ext uri="{FF2B5EF4-FFF2-40B4-BE49-F238E27FC236}">
                <a16:creationId xmlns:a16="http://schemas.microsoft.com/office/drawing/2014/main" id="{AF12D707-BF4E-A77F-CBEA-A5FB64578105}"/>
              </a:ext>
            </a:extLst>
          </p:cNvPr>
          <p:cNvSpPr txBox="1">
            <a:spLocks noGrp="1"/>
          </p:cNvSpPr>
          <p:nvPr>
            <p:ph type="title"/>
          </p:nvPr>
        </p:nvSpPr>
        <p:spPr>
          <a:xfrm>
            <a:off x="628650" y="779701"/>
            <a:ext cx="7886700" cy="812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Times New Roman" panose="02020603050405020304"/>
              <a:buNone/>
            </a:pPr>
            <a:r>
              <a:rPr lang="en-GB" b="1" dirty="0">
                <a:latin typeface="Times New Roman" panose="02020603050405020304"/>
                <a:ea typeface="Times New Roman" panose="02020603050405020304"/>
                <a:cs typeface="Times New Roman" panose="02020603050405020304"/>
                <a:sym typeface="Times New Roman" panose="02020603050405020304"/>
              </a:rPr>
              <a:t>Methodology (</a:t>
            </a:r>
            <a:r>
              <a:rPr lang="en-GB" b="1" dirty="0" err="1">
                <a:latin typeface="Times New Roman" panose="02020603050405020304"/>
                <a:ea typeface="Times New Roman" panose="02020603050405020304"/>
                <a:cs typeface="Times New Roman" panose="02020603050405020304"/>
                <a:sym typeface="Times New Roman" panose="02020603050405020304"/>
              </a:rPr>
              <a:t>Contd</a:t>
            </a:r>
            <a:r>
              <a:rPr lang="en-GB" b="1" dirty="0">
                <a:latin typeface="Times New Roman" panose="02020603050405020304"/>
                <a:ea typeface="Times New Roman" panose="02020603050405020304"/>
                <a:cs typeface="Times New Roman" panose="02020603050405020304"/>
                <a:sym typeface="Times New Roman" panose="02020603050405020304"/>
              </a:rPr>
              <a:t>…)</a:t>
            </a:r>
          </a:p>
        </p:txBody>
      </p:sp>
      <p:sp>
        <p:nvSpPr>
          <p:cNvPr id="9" name="Date Placeholder 8">
            <a:extLst>
              <a:ext uri="{FF2B5EF4-FFF2-40B4-BE49-F238E27FC236}">
                <a16:creationId xmlns:a16="http://schemas.microsoft.com/office/drawing/2014/main" id="{BC5B276E-1DC3-A330-6E4D-B53C59474400}"/>
              </a:ext>
            </a:extLst>
          </p:cNvPr>
          <p:cNvSpPr>
            <a:spLocks noGrp="1"/>
          </p:cNvSpPr>
          <p:nvPr>
            <p:ph type="dt" sz="half" idx="10"/>
          </p:nvPr>
        </p:nvSpPr>
        <p:spPr/>
        <p:txBody>
          <a:bodyPr/>
          <a:lstStyle/>
          <a:p>
            <a:fld id="{44207E14-1298-4443-940C-CC4EB2AF1C12}" type="datetime1">
              <a:rPr lang="en-US" smtClean="0"/>
              <a:t>11/2/2023</a:t>
            </a:fld>
            <a:endParaRPr lang="en-US"/>
          </a:p>
        </p:txBody>
      </p:sp>
      <p:sp>
        <p:nvSpPr>
          <p:cNvPr id="10" name="Footer Placeholder 9">
            <a:extLst>
              <a:ext uri="{FF2B5EF4-FFF2-40B4-BE49-F238E27FC236}">
                <a16:creationId xmlns:a16="http://schemas.microsoft.com/office/drawing/2014/main" id="{BFDD724A-1AD6-7E8B-1755-F3DF2011FF69}"/>
              </a:ext>
            </a:extLst>
          </p:cNvPr>
          <p:cNvSpPr>
            <a:spLocks noGrp="1"/>
          </p:cNvSpPr>
          <p:nvPr>
            <p:ph type="ftr" sz="quarter" idx="11"/>
          </p:nvPr>
        </p:nvSpPr>
        <p:spPr/>
        <p:txBody>
          <a:bodyPr/>
          <a:lstStyle/>
          <a:p>
            <a:r>
              <a:rPr lang="en-US"/>
              <a:t>Forex Prediction Based on Technical Analysis using Genetic Algorithm </a:t>
            </a:r>
          </a:p>
        </p:txBody>
      </p:sp>
      <p:sp>
        <p:nvSpPr>
          <p:cNvPr id="11" name="Slide Number Placeholder 10">
            <a:extLst>
              <a:ext uri="{FF2B5EF4-FFF2-40B4-BE49-F238E27FC236}">
                <a16:creationId xmlns:a16="http://schemas.microsoft.com/office/drawing/2014/main" id="{A7953931-1A1A-B88B-6E04-815C9D5E0BD4}"/>
              </a:ext>
            </a:extLst>
          </p:cNvPr>
          <p:cNvSpPr>
            <a:spLocks noGrp="1"/>
          </p:cNvSpPr>
          <p:nvPr>
            <p:ph type="sldNum" sz="quarter" idx="12"/>
          </p:nvPr>
        </p:nvSpPr>
        <p:spPr/>
        <p:txBody>
          <a:bodyPr/>
          <a:lstStyle/>
          <a:p>
            <a:fld id="{9BC567C3-B2D5-46D6-B103-873CDC8DC37A}" type="slidenum">
              <a:rPr lang="en-US" smtClean="0"/>
              <a:pPr/>
              <a:t>9</a:t>
            </a:fld>
            <a:endParaRPr lang="en-US"/>
          </a:p>
        </p:txBody>
      </p:sp>
    </p:spTree>
    <p:extLst>
      <p:ext uri="{BB962C8B-B14F-4D97-AF65-F5344CB8AC3E}">
        <p14:creationId xmlns:p14="http://schemas.microsoft.com/office/powerpoint/2010/main" val="3705946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2225</TotalTime>
  <Words>1077</Words>
  <Application>Microsoft Office PowerPoint</Application>
  <PresentationFormat>On-screen Show (4:3)</PresentationFormat>
  <Paragraphs>89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Introduction</vt:lpstr>
      <vt:lpstr>Existing System</vt:lpstr>
      <vt:lpstr>Proposed System</vt:lpstr>
      <vt:lpstr>What is GENETIC ALGORITHM</vt:lpstr>
      <vt:lpstr>Workflow:</vt:lpstr>
      <vt:lpstr>PowerPoint Presentation</vt:lpstr>
      <vt:lpstr>Methodology (Contd…)</vt:lpstr>
      <vt:lpstr>Methodology (Contd…)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Shahbaz Jahan</cp:lastModifiedBy>
  <cp:revision>26</cp:revision>
  <dcterms:created xsi:type="dcterms:W3CDTF">2018-06-08T05:31:07Z</dcterms:created>
  <dcterms:modified xsi:type="dcterms:W3CDTF">2023-11-02T16:26:50Z</dcterms:modified>
</cp:coreProperties>
</file>