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D8307B-21B4-4BB9-AD5D-996A7F9302AD}">
  <a:tblStyle styleId="{C8D8307B-21B4-4BB9-AD5D-996A7F9302A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slide" Target="slides/slide19.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 then everybody else introduces themselves</a:t>
            </a:r>
            <a:endParaRPr>
              <a:solidFill>
                <a:schemeClr val="dk1"/>
              </a:solidFill>
            </a:endParaRPr>
          </a:p>
          <a:p>
            <a:pPr indent="0" lvl="0" marL="0" rtl="0" algn="l">
              <a:spcBef>
                <a:spcPts val="0"/>
              </a:spcBef>
              <a:spcAft>
                <a:spcPts val="0"/>
              </a:spcAft>
              <a:buNone/>
            </a:pPr>
            <a:r>
              <a:rPr lang="en">
                <a:solidFill>
                  <a:schemeClr val="dk1"/>
                </a:solidFill>
              </a:rPr>
              <a:t>Welcome to Team 11’s project presentation. </a:t>
            </a:r>
            <a:r>
              <a:rPr lang="en"/>
              <a:t>The project title is:</a:t>
            </a:r>
            <a:r>
              <a:rPr lang="en"/>
              <a:t> The Effect of Macroeconomic Indicators on Stock Market Performance. My name is Thomas Byrne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d496b5d3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d496b5d3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300">
                <a:solidFill>
                  <a:schemeClr val="dk1"/>
                </a:solidFill>
                <a:latin typeface="Lato"/>
                <a:ea typeface="Lato"/>
                <a:cs typeface="Lato"/>
                <a:sym typeface="Lato"/>
              </a:rPr>
              <a:t>David</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d496b5d3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d496b5d3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 Here we show the final cross-validated model fit for all of the models that we trained.</a:t>
            </a:r>
            <a:endParaRPr/>
          </a:p>
          <a:p>
            <a:pPr indent="0" lvl="0" marL="0" rtl="0" algn="l">
              <a:spcBef>
                <a:spcPts val="0"/>
              </a:spcBef>
              <a:spcAft>
                <a:spcPts val="0"/>
              </a:spcAft>
              <a:buNone/>
            </a:pPr>
            <a:r>
              <a:rPr lang="en"/>
              <a:t>Best performing model was QoQ Linear Regression model performed best. </a:t>
            </a:r>
            <a:r>
              <a:rPr lang="en">
                <a:solidFill>
                  <a:schemeClr val="dk1"/>
                </a:solidFill>
              </a:rPr>
              <a:t>QoQ performed much more strongly over MoM.</a:t>
            </a:r>
            <a:endParaRPr/>
          </a:p>
          <a:p>
            <a:pPr indent="0" lvl="0" marL="0" rtl="0" algn="l">
              <a:spcBef>
                <a:spcPts val="0"/>
              </a:spcBef>
              <a:spcAft>
                <a:spcPts val="0"/>
              </a:spcAft>
              <a:buNone/>
            </a:pPr>
            <a:r>
              <a:rPr lang="en">
                <a:solidFill>
                  <a:schemeClr val="dk1"/>
                </a:solidFill>
              </a:rPr>
              <a:t>Principal component analysis did not improve model fit. </a:t>
            </a:r>
            <a:r>
              <a:rPr lang="en"/>
              <a:t>Variable Selection did not improve model performance.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d496b5d3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d496b5d3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da71785a9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da71785a9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Anuj</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table summarizes the Quarterly results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previously mentioned </a:t>
            </a:r>
            <a:r>
              <a:rPr lang="en">
                <a:solidFill>
                  <a:schemeClr val="dk1"/>
                </a:solidFill>
              </a:rPr>
              <a:t>Variable selection did not improve the model performance</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With the  stepwise regression.</a:t>
            </a:r>
            <a:endParaRPr sz="1300">
              <a:solidFill>
                <a:schemeClr val="dk1"/>
              </a:solidFill>
              <a:latin typeface="Lato"/>
              <a:ea typeface="Lato"/>
              <a:cs typeface="Lato"/>
              <a:sym typeface="Lato"/>
            </a:endParaRPr>
          </a:p>
          <a:p>
            <a:pPr indent="-311150" lvl="1" marL="9144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The forward selection yielded us with a model using 2 predictors.</a:t>
            </a:r>
            <a:endParaRPr sz="1300">
              <a:solidFill>
                <a:schemeClr val="dk1"/>
              </a:solidFill>
              <a:latin typeface="Lato"/>
              <a:ea typeface="Lato"/>
              <a:cs typeface="Lato"/>
              <a:sym typeface="Lato"/>
            </a:endParaRPr>
          </a:p>
          <a:p>
            <a:pPr indent="-311150" lvl="1" marL="9144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The backward selection yielded us with a model using 8  predictors.</a:t>
            </a:r>
            <a:endParaRPr sz="1300">
              <a:solidFill>
                <a:schemeClr val="dk1"/>
              </a:solidFill>
              <a:latin typeface="Lato"/>
              <a:ea typeface="Lato"/>
              <a:cs typeface="Lato"/>
              <a:sym typeface="Lato"/>
            </a:endParaRPr>
          </a:p>
          <a:p>
            <a:pPr indent="-311150" lvl="1" marL="9144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When both directions, the resulting was the same as the forward selection model.</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dk1"/>
                </a:solidFill>
                <a:latin typeface="Lato"/>
                <a:ea typeface="Lato"/>
                <a:cs typeface="Lato"/>
                <a:sym typeface="Lato"/>
              </a:rPr>
              <a:t>We also performed an elastic net regression which resulted in a model using 4 predictors.</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d496b5d3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d496b5d3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Anuj</a:t>
            </a:r>
            <a:endParaRPr>
              <a:solidFill>
                <a:schemeClr val="dk1"/>
              </a:solidFill>
            </a:endParaRPr>
          </a:p>
          <a:p>
            <a:pPr indent="0" lvl="0" marL="0" rtl="0" algn="l">
              <a:lnSpc>
                <a:spcPct val="115000"/>
              </a:lnSpc>
              <a:spcBef>
                <a:spcPts val="0"/>
              </a:spcBef>
              <a:spcAft>
                <a:spcPts val="0"/>
              </a:spcAft>
              <a:buNone/>
            </a:pPr>
            <a:r>
              <a:rPr lang="en" sz="1300">
                <a:solidFill>
                  <a:schemeClr val="dk1"/>
                </a:solidFill>
                <a:latin typeface="Lato"/>
                <a:ea typeface="Lato"/>
                <a:cs typeface="Lato"/>
                <a:sym typeface="Lato"/>
              </a:rPr>
              <a:t>Doing variable selection with the elastic net model we were left with these 4 predictors.  Customer sentiment had the strongest effect, which was true for both out MoM and QoQ. Average weekly hours worked had the smallest effect</a:t>
            </a:r>
            <a:endParaRPr sz="1300">
              <a:solidFill>
                <a:schemeClr val="dk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dk1"/>
              </a:solidFill>
              <a:latin typeface="Lato"/>
              <a:ea typeface="Lato"/>
              <a:cs typeface="Lato"/>
              <a:sym typeface="La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d496b5d3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d496b5d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Leon</a:t>
            </a:r>
            <a:endParaRPr/>
          </a:p>
          <a:p>
            <a:pPr indent="-298450" lvl="0" marL="457200" rtl="0" algn="l">
              <a:spcBef>
                <a:spcPts val="0"/>
              </a:spcBef>
              <a:spcAft>
                <a:spcPts val="0"/>
              </a:spcAft>
              <a:buSzPts val="1100"/>
              <a:buChar char="●"/>
            </a:pPr>
            <a:r>
              <a:rPr lang="en"/>
              <a:t>Poor R2 of lagging model suggests market does not to lag to react</a:t>
            </a:r>
            <a:endParaRPr/>
          </a:p>
          <a:p>
            <a:pPr indent="-298450" lvl="0" marL="457200" rtl="0" algn="l">
              <a:spcBef>
                <a:spcPts val="0"/>
              </a:spcBef>
              <a:spcAft>
                <a:spcPts val="0"/>
              </a:spcAft>
              <a:buSzPts val="1100"/>
              <a:buChar char="●"/>
            </a:pPr>
            <a:r>
              <a:rPr lang="en"/>
              <a:t>The model with no change still has the highest R2. so market seems very efficient and reacts quickly (intra-month)</a:t>
            </a:r>
            <a:endParaRPr/>
          </a:p>
          <a:p>
            <a:pPr indent="-298450" lvl="0" marL="457200" rtl="0" algn="l">
              <a:spcBef>
                <a:spcPts val="0"/>
              </a:spcBef>
              <a:spcAft>
                <a:spcPts val="0"/>
              </a:spcAft>
              <a:buSzPts val="1100"/>
              <a:buChar char="●"/>
            </a:pPr>
            <a:r>
              <a:rPr lang="en"/>
              <a:t>Market may potentially price in data ahead of time because R2 of -1 month is very close to that of the model with no change</a:t>
            </a:r>
            <a:endParaRPr/>
          </a:p>
          <a:p>
            <a:pPr indent="-298450" lvl="0" marL="457200" rtl="0" algn="l">
              <a:spcBef>
                <a:spcPts val="0"/>
              </a:spcBef>
              <a:spcAft>
                <a:spcPts val="0"/>
              </a:spcAft>
              <a:buSzPts val="1100"/>
              <a:buChar char="●"/>
            </a:pPr>
            <a:r>
              <a:rPr lang="en"/>
              <a:t>Future work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d496b5d35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d496b5d35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a:t>
            </a:r>
            <a:endParaRPr/>
          </a:p>
          <a:p>
            <a:pPr indent="0" lvl="0" marL="0" rtl="0" algn="l">
              <a:spcBef>
                <a:spcPts val="0"/>
              </a:spcBef>
              <a:spcAft>
                <a:spcPts val="0"/>
              </a:spcAft>
              <a:buNone/>
            </a:pPr>
            <a:r>
              <a:rPr lang="en"/>
              <a:t>The team decided to test models which binned the dataset into five and ten year subsets in the hope that different parameters would have a greater effect in select time periods and provide a better fit. In testing, the team was unable to limit the number of parameters, choosing only the most significant parameters or the parameters chosen by stepwise regression resulted in worse </a:t>
            </a:r>
            <a:r>
              <a:rPr lang="en"/>
              <a:t>correlations</a:t>
            </a:r>
            <a:r>
              <a:rPr lang="en"/>
              <a:t>. The team also cross validated the models to test for overfitting. The five year bin models appeared to be over fit due to lower r-squared values while the ten-year bin models looked better.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b7f5cc76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b7f5cc76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d496b5d3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d496b5d3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David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b7f5cc76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b7f5cc76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we’ve provided our references.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45983a4d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45983a4d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 To give a quick overview of the project: </a:t>
            </a:r>
            <a:endParaRPr/>
          </a:p>
          <a:p>
            <a:pPr indent="0" lvl="0" marL="0" rtl="0" algn="l">
              <a:spcBef>
                <a:spcPts val="0"/>
              </a:spcBef>
              <a:spcAft>
                <a:spcPts val="0"/>
              </a:spcAft>
              <a:buNone/>
            </a:pPr>
            <a:r>
              <a:rPr lang="en"/>
              <a:t>Our primary research question was “What is the relationship between the U.S. stock market and macroeconomic indicators for the United States?”.  </a:t>
            </a:r>
            <a:endParaRPr/>
          </a:p>
          <a:p>
            <a:pPr indent="0" lvl="0" marL="0" rtl="0" algn="l">
              <a:spcBef>
                <a:spcPts val="0"/>
              </a:spcBef>
              <a:spcAft>
                <a:spcPts val="0"/>
              </a:spcAft>
              <a:buNone/>
            </a:pPr>
            <a:r>
              <a:rPr lang="en"/>
              <a:t>Our hypothesis was that there is causal relationship between the macroeconomic factors and the U.S. stock market’s performance.</a:t>
            </a:r>
            <a:endParaRPr/>
          </a:p>
          <a:p>
            <a:pPr indent="0" lvl="0" marL="0" rtl="0" algn="l">
              <a:spcBef>
                <a:spcPts val="0"/>
              </a:spcBef>
              <a:spcAft>
                <a:spcPts val="0"/>
              </a:spcAft>
              <a:buNone/>
            </a:pPr>
            <a:r>
              <a:rPr lang="en"/>
              <a:t>In this team project, we attempted to build a linear regression model of the S&amp;P 500 stock market’s returns and fit it to macroeconomic predictors like GDP or CPI.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b7f5cc76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b7f5cc76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Jari</a:t>
            </a:r>
            <a:endParaRPr/>
          </a:p>
          <a:p>
            <a:pPr indent="0" lvl="0" marL="0" rtl="0" algn="l">
              <a:spcBef>
                <a:spcPts val="0"/>
              </a:spcBef>
              <a:spcAft>
                <a:spcPts val="0"/>
              </a:spcAft>
              <a:buNone/>
            </a:pPr>
            <a:r>
              <a:rPr lang="en"/>
              <a:t>In our review of the academic literature, most scholars agree that there is a </a:t>
            </a:r>
            <a:r>
              <a:rPr lang="en"/>
              <a:t>relationship between the macroeconomic predictors and the stock market’s returns.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review included a number of well known theories or models such as:</a:t>
            </a:r>
            <a:endParaRPr/>
          </a:p>
          <a:p>
            <a:pPr indent="-298450" lvl="0" marL="457200" rtl="0" algn="l">
              <a:spcBef>
                <a:spcPts val="0"/>
              </a:spcBef>
              <a:spcAft>
                <a:spcPts val="0"/>
              </a:spcAft>
              <a:buSzPts val="1100"/>
              <a:buChar char="-"/>
            </a:pPr>
            <a:r>
              <a:rPr lang="en"/>
              <a:t>Efficient Market Hypothesis</a:t>
            </a:r>
            <a:endParaRPr/>
          </a:p>
          <a:p>
            <a:pPr indent="-298450" lvl="0" marL="457200" rtl="0" algn="l">
              <a:spcBef>
                <a:spcPts val="0"/>
              </a:spcBef>
              <a:spcAft>
                <a:spcPts val="0"/>
              </a:spcAft>
              <a:buSzPts val="1100"/>
              <a:buChar char="-"/>
            </a:pPr>
            <a:r>
              <a:rPr lang="en"/>
              <a:t>The Capital Asset Pricing Model</a:t>
            </a:r>
            <a:endParaRPr/>
          </a:p>
          <a:p>
            <a:pPr indent="-298450" lvl="0" marL="457200" rtl="0" algn="l">
              <a:spcBef>
                <a:spcPts val="0"/>
              </a:spcBef>
              <a:spcAft>
                <a:spcPts val="0"/>
              </a:spcAft>
              <a:buSzPts val="1100"/>
              <a:buChar char="-"/>
            </a:pPr>
            <a:r>
              <a:rPr lang="en"/>
              <a:t>The Dividend Discount Model</a:t>
            </a:r>
            <a:endParaRPr/>
          </a:p>
          <a:p>
            <a:pPr indent="-298450" lvl="0" marL="457200" rtl="0" algn="l">
              <a:spcBef>
                <a:spcPts val="0"/>
              </a:spcBef>
              <a:spcAft>
                <a:spcPts val="0"/>
              </a:spcAft>
              <a:buSzPts val="1100"/>
              <a:buChar char="-"/>
            </a:pPr>
            <a:r>
              <a:rPr lang="en"/>
              <a:t>The Arbitrage Pricing Theory. </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rPr lang="en"/>
              <a:t>All of these use macroeconomic factors to predict market returns.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d52d2cf3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d52d2cf3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d496b5d3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d496b5d3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Trends between 1967 - 2022 to visualize the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d7727a2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d7727a2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Continuing the data overview and exploration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Top graph is showing correlation between uncorrected SP500 index and macroeconomic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Bottom graph is showing correlation between SP500 MoM and QoQ and m.variables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45983a4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45983a4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Anuj</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table shows the multicollinearity that exists among some of of our predictors. The blue points being the strong positive correlations and the red points being the strong negative correlations.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45983a4d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45983a4d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Anuj</a:t>
            </a:r>
            <a:endParaRPr/>
          </a:p>
          <a:p>
            <a:pPr indent="0" lvl="0" marL="0" rtl="0" algn="l">
              <a:spcBef>
                <a:spcPts val="0"/>
              </a:spcBef>
              <a:spcAft>
                <a:spcPts val="0"/>
              </a:spcAft>
              <a:buNone/>
            </a:pPr>
            <a:r>
              <a:rPr lang="en"/>
              <a:t>We also looked at the issue of multicollinearity, using a variable inflation factor (VIF) chart. </a:t>
            </a:r>
            <a:endParaRPr/>
          </a:p>
          <a:p>
            <a:pPr indent="0" lvl="0" marL="0" rtl="0" algn="l">
              <a:spcBef>
                <a:spcPts val="0"/>
              </a:spcBef>
              <a:spcAft>
                <a:spcPts val="0"/>
              </a:spcAft>
              <a:buNone/>
            </a:pPr>
            <a:r>
              <a:rPr lang="en"/>
              <a:t>5 factors were shown to be problematic for MoM. 9 factors for QoQ.</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b0d53a6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b0d53a6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17">
                <a:solidFill>
                  <a:schemeClr val="dk1"/>
                </a:solidFill>
              </a:rPr>
              <a:t>Leon</a:t>
            </a:r>
            <a:endParaRPr sz="1117">
              <a:solidFill>
                <a:schemeClr val="dk1"/>
              </a:solidFill>
            </a:endParaRPr>
          </a:p>
          <a:p>
            <a:pPr indent="0" lvl="0" marL="0" rtl="0" algn="l">
              <a:lnSpc>
                <a:spcPct val="115000"/>
              </a:lnSpc>
              <a:spcBef>
                <a:spcPts val="1200"/>
              </a:spcBef>
              <a:spcAft>
                <a:spcPts val="1200"/>
              </a:spcAft>
              <a:buNone/>
            </a:pPr>
            <a:r>
              <a:rPr lang="en" sz="1117">
                <a:solidFill>
                  <a:schemeClr val="dk1"/>
                </a:solidFill>
              </a:rPr>
              <a:t>W</a:t>
            </a:r>
            <a:r>
              <a:rPr lang="en" sz="1117">
                <a:solidFill>
                  <a:schemeClr val="dk1"/>
                </a:solidFill>
              </a:rPr>
              <a:t>e choose to include outliers because we would like our descriptive model to reflect correlation between macroeconomic condition and extreme market returns. (Removal did improve overall model fit)</a:t>
            </a:r>
            <a:endParaRPr sz="1117">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0" Type="http://schemas.openxmlformats.org/officeDocument/2006/relationships/hyperlink" Target="https://hdl.handle.net/10.1111%2Fj.1540-6261.1964.tb02865.x" TargetMode="External"/><Relationship Id="rId11" Type="http://schemas.openxmlformats.org/officeDocument/2006/relationships/hyperlink" Target="https://www.jstor.org/stable/2975974" TargetMode="External"/><Relationship Id="rId10" Type="http://schemas.openxmlformats.org/officeDocument/2006/relationships/hyperlink" Target="https://en.wikipedia.org/wiki/JSTOR_(identifier)" TargetMode="External"/><Relationship Id="rId13" Type="http://schemas.openxmlformats.org/officeDocument/2006/relationships/hyperlink" Target="https://doi.org/10.1016%2F0022-0531%2876%2990046-6" TargetMode="External"/><Relationship Id="rId12" Type="http://schemas.openxmlformats.org/officeDocument/2006/relationships/hyperlink" Target="https://en.wikipedia.org/wiki/Doi_(identifier)"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en.wikipedia.org/wiki/Doi_(identifier)" TargetMode="External"/><Relationship Id="rId4" Type="http://schemas.openxmlformats.org/officeDocument/2006/relationships/hyperlink" Target="https://doi.org/10.2307%2F2325486" TargetMode="External"/><Relationship Id="rId9" Type="http://schemas.openxmlformats.org/officeDocument/2006/relationships/hyperlink" Target="https://doi.org/10.2307%2F2975974" TargetMode="External"/><Relationship Id="rId15" Type="http://schemas.openxmlformats.org/officeDocument/2006/relationships/hyperlink" Target="https://www.worldcat.org/issn/0022-0531" TargetMode="External"/><Relationship Id="rId14" Type="http://schemas.openxmlformats.org/officeDocument/2006/relationships/hyperlink" Target="https://en.wikipedia.org/wiki/ISSN_(identifier)" TargetMode="External"/><Relationship Id="rId17" Type="http://schemas.openxmlformats.org/officeDocument/2006/relationships/hyperlink" Target="https://en.wikipedia.org/wiki/Doi_(identifier)" TargetMode="External"/><Relationship Id="rId16" Type="http://schemas.openxmlformats.org/officeDocument/2006/relationships/hyperlink" Target="https://en.wikipedia.org/wiki/William_F._Sharpe" TargetMode="External"/><Relationship Id="rId5" Type="http://schemas.openxmlformats.org/officeDocument/2006/relationships/hyperlink" Target="https://en.wikipedia.org/wiki/JSTOR_(identifier)" TargetMode="External"/><Relationship Id="rId19" Type="http://schemas.openxmlformats.org/officeDocument/2006/relationships/hyperlink" Target="https://en.wikipedia.org/wiki/Hdl_(identifier)" TargetMode="External"/><Relationship Id="rId6" Type="http://schemas.openxmlformats.org/officeDocument/2006/relationships/hyperlink" Target="https://www.jstor.org/stable/2325486" TargetMode="External"/><Relationship Id="rId18" Type="http://schemas.openxmlformats.org/officeDocument/2006/relationships/hyperlink" Target="https://doi.org/10.1111%2Fj.1540-6261.1964.tb02865.x" TargetMode="External"/><Relationship Id="rId7" Type="http://schemas.openxmlformats.org/officeDocument/2006/relationships/hyperlink" Target="https://en.wikipedia.org/wiki/The_Journal_of_Finance" TargetMode="External"/><Relationship Id="rId8" Type="http://schemas.openxmlformats.org/officeDocument/2006/relationships/hyperlink" Target="https://en.wikipedia.org/wiki/Doi_(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400">
                <a:highlight>
                  <a:schemeClr val="dk1"/>
                </a:highlight>
                <a:latin typeface="Arial"/>
                <a:ea typeface="Arial"/>
                <a:cs typeface="Arial"/>
                <a:sym typeface="Arial"/>
              </a:rPr>
              <a:t>The Effect of Macroeconomic Indicators on Stock Market Performance</a:t>
            </a:r>
            <a:endParaRPr sz="5200">
              <a:highlight>
                <a:schemeClr val="dk1"/>
              </a:highlight>
            </a:endParaRPr>
          </a:p>
        </p:txBody>
      </p:sp>
      <p:sp>
        <p:nvSpPr>
          <p:cNvPr id="135" name="Google Shape;135;p13"/>
          <p:cNvSpPr txBox="1"/>
          <p:nvPr>
            <p:ph idx="1" type="subTitle"/>
          </p:nvPr>
        </p:nvSpPr>
        <p:spPr>
          <a:xfrm>
            <a:off x="5206350" y="3732925"/>
            <a:ext cx="3348300" cy="8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Team 011:</a:t>
            </a:r>
            <a:endParaRPr b="1" sz="1800"/>
          </a:p>
          <a:p>
            <a:pPr indent="0" lvl="0" marL="0" rtl="0" algn="l">
              <a:spcBef>
                <a:spcPts val="0"/>
              </a:spcBef>
              <a:spcAft>
                <a:spcPts val="0"/>
              </a:spcAft>
              <a:buNone/>
            </a:pPr>
            <a:r>
              <a:rPr lang="en" sz="1400"/>
              <a:t>Thomas Byrne, Liangqu Chen, Jari Oinas, </a:t>
            </a:r>
            <a:endParaRPr sz="1400"/>
          </a:p>
          <a:p>
            <a:pPr indent="0" lvl="0" marL="0" rtl="0" algn="l">
              <a:spcBef>
                <a:spcPts val="0"/>
              </a:spcBef>
              <a:spcAft>
                <a:spcPts val="0"/>
              </a:spcAft>
              <a:buNone/>
            </a:pPr>
            <a:r>
              <a:rPr lang="en" sz="1400"/>
              <a:t>Anuj Shelat, and David Chang</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Overview</a:t>
            </a:r>
            <a:endParaRPr/>
          </a:p>
        </p:txBody>
      </p:sp>
      <p:sp>
        <p:nvSpPr>
          <p:cNvPr id="199" name="Google Shape;199;p22"/>
          <p:cNvSpPr txBox="1"/>
          <p:nvPr>
            <p:ph idx="1" type="body"/>
          </p:nvPr>
        </p:nvSpPr>
        <p:spPr>
          <a:xfrm>
            <a:off x="195825" y="1537950"/>
            <a:ext cx="5991300" cy="29112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We modeled the relationship between the S&amp;P500 and macroeconomic predictors using the linear regression </a:t>
            </a:r>
            <a:r>
              <a:rPr lang="en" sz="1400">
                <a:latin typeface="Arial"/>
                <a:ea typeface="Arial"/>
                <a:cs typeface="Arial"/>
                <a:sym typeface="Arial"/>
              </a:rPr>
              <a:t>model.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Two sets of models: Month over Month Linear Regression, Quarter over Quarter Linear Regression.</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Pre-processing: center + scaling, with and without Principal Component Analysis (PCA)</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Hyperparameters:</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400">
                <a:latin typeface="Arial"/>
                <a:ea typeface="Arial"/>
                <a:cs typeface="Arial"/>
                <a:sym typeface="Arial"/>
              </a:rPr>
              <a:t>Variable Selection: Stepwise Regression, Regularization</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400">
                <a:latin typeface="Arial"/>
                <a:ea typeface="Arial"/>
                <a:cs typeface="Arial"/>
                <a:sym typeface="Arial"/>
              </a:rPr>
              <a:t>Regularization: LASSO, ElasticNet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We completed model training using train-test data split. We then evaluated each trained model using cross-validation to estimate each model’s R-squared value.</a:t>
            </a:r>
            <a:endParaRPr sz="1400">
              <a:latin typeface="Arial"/>
              <a:ea typeface="Arial"/>
              <a:cs typeface="Arial"/>
              <a:sym typeface="Arial"/>
            </a:endParaRPr>
          </a:p>
        </p:txBody>
      </p:sp>
      <p:pic>
        <p:nvPicPr>
          <p:cNvPr id="200" name="Google Shape;200;p22"/>
          <p:cNvPicPr preferRelativeResize="0"/>
          <p:nvPr/>
        </p:nvPicPr>
        <p:blipFill>
          <a:blip r:embed="rId3">
            <a:alphaModFix/>
          </a:blip>
          <a:stretch>
            <a:fillRect/>
          </a:stretch>
        </p:blipFill>
        <p:spPr>
          <a:xfrm>
            <a:off x="6044875" y="754675"/>
            <a:ext cx="2671375" cy="1648625"/>
          </a:xfrm>
          <a:prstGeom prst="rect">
            <a:avLst/>
          </a:prstGeom>
          <a:noFill/>
          <a:ln>
            <a:noFill/>
          </a:ln>
        </p:spPr>
      </p:pic>
      <p:pic>
        <p:nvPicPr>
          <p:cNvPr id="201" name="Google Shape;201;p22"/>
          <p:cNvPicPr preferRelativeResize="0"/>
          <p:nvPr/>
        </p:nvPicPr>
        <p:blipFill>
          <a:blip r:embed="rId4">
            <a:alphaModFix/>
          </a:blip>
          <a:stretch>
            <a:fillRect/>
          </a:stretch>
        </p:blipFill>
        <p:spPr>
          <a:xfrm>
            <a:off x="6044888" y="2571750"/>
            <a:ext cx="2784175" cy="1718225"/>
          </a:xfrm>
          <a:prstGeom prst="rect">
            <a:avLst/>
          </a:prstGeom>
          <a:noFill/>
          <a:ln>
            <a:noFill/>
          </a:ln>
        </p:spPr>
      </p:pic>
      <p:sp>
        <p:nvSpPr>
          <p:cNvPr id="202" name="Google Shape;202;p22"/>
          <p:cNvSpPr txBox="1"/>
          <p:nvPr/>
        </p:nvSpPr>
        <p:spPr>
          <a:xfrm>
            <a:off x="5971613" y="4404750"/>
            <a:ext cx="293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QoQ PCA by R Squared and Proportion of Variance Explained</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Performance</a:t>
            </a:r>
            <a:endParaRPr/>
          </a:p>
        </p:txBody>
      </p:sp>
      <p:graphicFrame>
        <p:nvGraphicFramePr>
          <p:cNvPr id="208" name="Google Shape;208;p23"/>
          <p:cNvGraphicFramePr/>
          <p:nvPr/>
        </p:nvGraphicFramePr>
        <p:xfrm>
          <a:off x="782500" y="1405300"/>
          <a:ext cx="3000000" cy="3000000"/>
        </p:xfrm>
        <a:graphic>
          <a:graphicData uri="http://schemas.openxmlformats.org/drawingml/2006/table">
            <a:tbl>
              <a:tblPr>
                <a:noFill/>
                <a:tableStyleId>{C8D8307B-21B4-4BB9-AD5D-996A7F9302AD}</a:tableStyleId>
              </a:tblPr>
              <a:tblGrid>
                <a:gridCol w="3038475"/>
                <a:gridCol w="2400300"/>
                <a:gridCol w="2371725"/>
              </a:tblGrid>
              <a:tr h="228600">
                <a:tc>
                  <a:txBody>
                    <a:bodyPr/>
                    <a:lstStyle/>
                    <a:p>
                      <a:pPr indent="0" lvl="0" marL="0" rtl="0" algn="l">
                        <a:lnSpc>
                          <a:spcPct val="115000"/>
                        </a:lnSpc>
                        <a:spcBef>
                          <a:spcPts val="0"/>
                        </a:spcBef>
                        <a:spcAft>
                          <a:spcPts val="0"/>
                        </a:spcAft>
                        <a:buNone/>
                      </a:pPr>
                      <a:r>
                        <a:rPr b="1" lang="en">
                          <a:solidFill>
                            <a:schemeClr val="lt1"/>
                          </a:solidFill>
                        </a:rPr>
                        <a:t>Hyperparameters</a:t>
                      </a:r>
                      <a:endParaRPr b="1">
                        <a:solidFill>
                          <a:schemeClr val="lt1"/>
                        </a:solidFill>
                      </a:endParaRPr>
                    </a:p>
                  </a:txBody>
                  <a:tcPr marT="9525" marB="91425" marR="9525" marL="9525" anchor="b"/>
                </a:tc>
                <a:tc>
                  <a:txBody>
                    <a:bodyPr/>
                    <a:lstStyle/>
                    <a:p>
                      <a:pPr indent="0" lvl="0" marL="0" rtl="0" algn="l">
                        <a:lnSpc>
                          <a:spcPct val="115000"/>
                        </a:lnSpc>
                        <a:spcBef>
                          <a:spcPts val="0"/>
                        </a:spcBef>
                        <a:spcAft>
                          <a:spcPts val="0"/>
                        </a:spcAft>
                        <a:buNone/>
                      </a:pPr>
                      <a:r>
                        <a:rPr b="1" lang="en">
                          <a:solidFill>
                            <a:schemeClr val="lt1"/>
                          </a:solidFill>
                        </a:rPr>
                        <a:t>MoM cross-validated R Sq</a:t>
                      </a:r>
                      <a:endParaRPr b="1">
                        <a:solidFill>
                          <a:schemeClr val="lt1"/>
                        </a:solidFill>
                      </a:endParaRPr>
                    </a:p>
                  </a:txBody>
                  <a:tcPr marT="9525" marB="91425" marR="9525" marL="9525" anchor="b"/>
                </a:tc>
                <a:tc>
                  <a:txBody>
                    <a:bodyPr/>
                    <a:lstStyle/>
                    <a:p>
                      <a:pPr indent="0" lvl="0" marL="0" rtl="0" algn="l">
                        <a:lnSpc>
                          <a:spcPct val="115000"/>
                        </a:lnSpc>
                        <a:spcBef>
                          <a:spcPts val="0"/>
                        </a:spcBef>
                        <a:spcAft>
                          <a:spcPts val="0"/>
                        </a:spcAft>
                        <a:buNone/>
                      </a:pPr>
                      <a:r>
                        <a:rPr b="1" lang="en">
                          <a:solidFill>
                            <a:schemeClr val="lt1"/>
                          </a:solidFill>
                        </a:rPr>
                        <a:t>QoQ cross-validated R Sq</a:t>
                      </a:r>
                      <a:endParaRPr b="1">
                        <a:solidFill>
                          <a:schemeClr val="lt1"/>
                        </a:solidFill>
                      </a:endParaRPr>
                    </a:p>
                  </a:txBody>
                  <a:tcPr marT="9525" marB="91425" marR="9525" marL="9525" anchor="b"/>
                </a:tc>
              </a:tr>
              <a:tr h="228600">
                <a:tc>
                  <a:txBody>
                    <a:bodyPr/>
                    <a:lstStyle/>
                    <a:p>
                      <a:pPr indent="0" lvl="0" marL="0" rtl="0" algn="l">
                        <a:lnSpc>
                          <a:spcPct val="115000"/>
                        </a:lnSpc>
                        <a:spcBef>
                          <a:spcPts val="0"/>
                        </a:spcBef>
                        <a:spcAft>
                          <a:spcPts val="0"/>
                        </a:spcAft>
                        <a:buNone/>
                      </a:pPr>
                      <a:r>
                        <a:rPr lang="en">
                          <a:solidFill>
                            <a:schemeClr val="lt1"/>
                          </a:solidFill>
                        </a:rPr>
                        <a:t>Full Model (least square estimation)</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0.12</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0.31</a:t>
                      </a:r>
                      <a:endParaRPr>
                        <a:solidFill>
                          <a:schemeClr val="lt1"/>
                        </a:solidFill>
                      </a:endParaRPr>
                    </a:p>
                  </a:txBody>
                  <a:tcPr marT="9525" marB="91425" marR="9525" marL="9525" anchor="b"/>
                </a:tc>
              </a:tr>
              <a:tr h="228600">
                <a:tc>
                  <a:txBody>
                    <a:bodyPr/>
                    <a:lstStyle/>
                    <a:p>
                      <a:pPr indent="0" lvl="0" marL="0" rtl="0" algn="l">
                        <a:lnSpc>
                          <a:spcPct val="115000"/>
                        </a:lnSpc>
                        <a:spcBef>
                          <a:spcPts val="0"/>
                        </a:spcBef>
                        <a:spcAft>
                          <a:spcPts val="0"/>
                        </a:spcAft>
                        <a:buNone/>
                      </a:pPr>
                      <a:r>
                        <a:rPr lang="en">
                          <a:solidFill>
                            <a:schemeClr val="lt1"/>
                          </a:solidFill>
                        </a:rPr>
                        <a:t>Stepwise Regression</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0.10</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0.22</a:t>
                      </a:r>
                      <a:endParaRPr>
                        <a:solidFill>
                          <a:schemeClr val="lt1"/>
                        </a:solidFill>
                      </a:endParaRPr>
                    </a:p>
                  </a:txBody>
                  <a:tcPr marT="9525" marB="91425" marR="9525" marL="9525" anchor="b"/>
                </a:tc>
              </a:tr>
              <a:tr h="228600">
                <a:tc>
                  <a:txBody>
                    <a:bodyPr/>
                    <a:lstStyle/>
                    <a:p>
                      <a:pPr indent="0" lvl="0" marL="0" rtl="0" algn="l">
                        <a:lnSpc>
                          <a:spcPct val="115000"/>
                        </a:lnSpc>
                        <a:spcBef>
                          <a:spcPts val="0"/>
                        </a:spcBef>
                        <a:spcAft>
                          <a:spcPts val="0"/>
                        </a:spcAft>
                        <a:buNone/>
                      </a:pPr>
                      <a:r>
                        <a:rPr lang="en">
                          <a:solidFill>
                            <a:schemeClr val="lt1"/>
                          </a:solidFill>
                        </a:rPr>
                        <a:t>ElasticNet</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0.04</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0.26</a:t>
                      </a:r>
                      <a:endParaRPr>
                        <a:solidFill>
                          <a:schemeClr val="lt1"/>
                        </a:solidFill>
                      </a:endParaRPr>
                    </a:p>
                  </a:txBody>
                  <a:tcPr marT="9525" marB="91425" marR="9525" marL="9525" anchor="b"/>
                </a:tc>
              </a:tr>
              <a:tr h="228600">
                <a:tc>
                  <a:txBody>
                    <a:bodyPr/>
                    <a:lstStyle/>
                    <a:p>
                      <a:pPr indent="0" lvl="0" marL="0" rtl="0" algn="l">
                        <a:lnSpc>
                          <a:spcPct val="115000"/>
                        </a:lnSpc>
                        <a:spcBef>
                          <a:spcPts val="0"/>
                        </a:spcBef>
                        <a:spcAft>
                          <a:spcPts val="0"/>
                        </a:spcAft>
                        <a:buNone/>
                      </a:pPr>
                      <a:r>
                        <a:rPr lang="en">
                          <a:solidFill>
                            <a:schemeClr val="lt1"/>
                          </a:solidFill>
                        </a:rPr>
                        <a:t>PCA</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-0.46</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0.23</a:t>
                      </a:r>
                      <a:endParaRPr>
                        <a:solidFill>
                          <a:schemeClr val="lt1"/>
                        </a:solidFill>
                      </a:endParaRPr>
                    </a:p>
                  </a:txBody>
                  <a:tcPr marT="9525" marB="91425" marR="9525" marL="9525" anchor="b"/>
                </a:tc>
              </a:tr>
              <a:tr h="228600">
                <a:tc>
                  <a:txBody>
                    <a:bodyPr/>
                    <a:lstStyle/>
                    <a:p>
                      <a:pPr indent="0" lvl="0" marL="0" rtl="0" algn="l">
                        <a:lnSpc>
                          <a:spcPct val="115000"/>
                        </a:lnSpc>
                        <a:spcBef>
                          <a:spcPts val="0"/>
                        </a:spcBef>
                        <a:spcAft>
                          <a:spcPts val="0"/>
                        </a:spcAft>
                        <a:buNone/>
                      </a:pPr>
                      <a:r>
                        <a:rPr lang="en">
                          <a:solidFill>
                            <a:schemeClr val="lt1"/>
                          </a:solidFill>
                        </a:rPr>
                        <a:t>PCA Stepwise</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0.12</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0.23</a:t>
                      </a:r>
                      <a:endParaRPr>
                        <a:solidFill>
                          <a:schemeClr val="lt1"/>
                        </a:solidFill>
                      </a:endParaRPr>
                    </a:p>
                  </a:txBody>
                  <a:tcPr marT="9525" marB="91425" marR="9525" marL="9525" anchor="b"/>
                </a:tc>
              </a:tr>
              <a:tr h="228600">
                <a:tc>
                  <a:txBody>
                    <a:bodyPr/>
                    <a:lstStyle/>
                    <a:p>
                      <a:pPr indent="0" lvl="0" marL="0" rtl="0" algn="l">
                        <a:lnSpc>
                          <a:spcPct val="115000"/>
                        </a:lnSpc>
                        <a:spcBef>
                          <a:spcPts val="0"/>
                        </a:spcBef>
                        <a:spcAft>
                          <a:spcPts val="0"/>
                        </a:spcAft>
                        <a:buNone/>
                      </a:pPr>
                      <a:r>
                        <a:rPr lang="en">
                          <a:solidFill>
                            <a:schemeClr val="lt1"/>
                          </a:solidFill>
                        </a:rPr>
                        <a:t>PCA ElasticNet</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0.10</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0.23</a:t>
                      </a:r>
                      <a:endParaRPr>
                        <a:solidFill>
                          <a:schemeClr val="lt1"/>
                        </a:solidFill>
                      </a:endParaRPr>
                    </a:p>
                  </a:txBody>
                  <a:tcPr marT="9525" marB="91425" marR="9525" marL="9525" anchor="b"/>
                </a:tc>
              </a:tr>
              <a:tr h="228600">
                <a:tc>
                  <a:txBody>
                    <a:bodyPr/>
                    <a:lstStyle/>
                    <a:p>
                      <a:pPr indent="0" lvl="0" marL="0" rtl="0" algn="l">
                        <a:lnSpc>
                          <a:spcPct val="115000"/>
                        </a:lnSpc>
                        <a:spcBef>
                          <a:spcPts val="0"/>
                        </a:spcBef>
                        <a:spcAft>
                          <a:spcPts val="0"/>
                        </a:spcAft>
                        <a:buNone/>
                      </a:pPr>
                      <a:r>
                        <a:rPr lang="en">
                          <a:solidFill>
                            <a:schemeClr val="lt1"/>
                          </a:solidFill>
                        </a:rPr>
                        <a:t>PCA Lasso</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0.09</a:t>
                      </a:r>
                      <a:endParaRPr>
                        <a:solidFill>
                          <a:schemeClr val="lt1"/>
                        </a:solidFill>
                      </a:endParaRPr>
                    </a:p>
                  </a:txBody>
                  <a:tcPr marT="9525" marB="91425" marR="9525" marL="9525" anchor="b"/>
                </a:tc>
                <a:tc>
                  <a:txBody>
                    <a:bodyPr/>
                    <a:lstStyle/>
                    <a:p>
                      <a:pPr indent="0" lvl="0" marL="0" rtl="0" algn="r">
                        <a:lnSpc>
                          <a:spcPct val="115000"/>
                        </a:lnSpc>
                        <a:spcBef>
                          <a:spcPts val="0"/>
                        </a:spcBef>
                        <a:spcAft>
                          <a:spcPts val="0"/>
                        </a:spcAft>
                        <a:buNone/>
                      </a:pPr>
                      <a:r>
                        <a:rPr lang="en">
                          <a:solidFill>
                            <a:schemeClr val="lt1"/>
                          </a:solidFill>
                        </a:rPr>
                        <a:t>0.20</a:t>
                      </a:r>
                      <a:endParaRPr>
                        <a:solidFill>
                          <a:schemeClr val="lt1"/>
                        </a:solidFill>
                      </a:endParaRPr>
                    </a:p>
                  </a:txBody>
                  <a:tcPr marT="9525" marB="91425" marR="9525" marL="9525" anchor="b"/>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75300" y="401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MoM Models Results</a:t>
            </a:r>
            <a:endParaRPr/>
          </a:p>
        </p:txBody>
      </p:sp>
      <p:sp>
        <p:nvSpPr>
          <p:cNvPr id="214" name="Google Shape;214;p24"/>
          <p:cNvSpPr txBox="1"/>
          <p:nvPr/>
        </p:nvSpPr>
        <p:spPr>
          <a:xfrm>
            <a:off x="70750" y="1476450"/>
            <a:ext cx="3377700" cy="2571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 general, month over month linear regression model fit was poor. Full </a:t>
            </a:r>
            <a:r>
              <a:rPr lang="en">
                <a:solidFill>
                  <a:schemeClr val="lt1"/>
                </a:solidFill>
                <a:latin typeface="Lato"/>
                <a:ea typeface="Lato"/>
                <a:cs typeface="Lato"/>
                <a:sym typeface="Lato"/>
              </a:rPr>
              <a:t>model </a:t>
            </a:r>
            <a:r>
              <a:rPr lang="en">
                <a:solidFill>
                  <a:schemeClr val="lt1"/>
                </a:solidFill>
                <a:latin typeface="Lato"/>
                <a:ea typeface="Lato"/>
                <a:cs typeface="Lato"/>
                <a:sym typeface="Lato"/>
              </a:rPr>
              <a:t>performed best.</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Variable Selection did not result in a better cross-validated model fit compared with full model.</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Variable Selection on PCs leads to better fit</a:t>
            </a:r>
            <a:endParaRPr sz="1300">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sz="1300">
                <a:solidFill>
                  <a:schemeClr val="lt1"/>
                </a:solidFill>
                <a:latin typeface="Lato"/>
                <a:ea typeface="Lato"/>
                <a:cs typeface="Lato"/>
                <a:sym typeface="Lato"/>
              </a:rPr>
              <a:t>All models exhibited overfitting.</a:t>
            </a:r>
            <a:endParaRPr sz="1300">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sz="1300">
                <a:solidFill>
                  <a:schemeClr val="lt1"/>
                </a:solidFill>
                <a:latin typeface="Lato"/>
                <a:ea typeface="Lato"/>
                <a:cs typeface="Lato"/>
                <a:sym typeface="Lato"/>
              </a:rPr>
              <a:t>PCA transformation improves the fit of models</a:t>
            </a:r>
            <a:endParaRPr>
              <a:solidFill>
                <a:schemeClr val="lt1"/>
              </a:solidFill>
              <a:latin typeface="Lato"/>
              <a:ea typeface="Lato"/>
              <a:cs typeface="Lato"/>
              <a:sym typeface="Lato"/>
            </a:endParaRPr>
          </a:p>
        </p:txBody>
      </p:sp>
      <p:pic>
        <p:nvPicPr>
          <p:cNvPr id="215" name="Google Shape;215;p24"/>
          <p:cNvPicPr preferRelativeResize="0"/>
          <p:nvPr/>
        </p:nvPicPr>
        <p:blipFill>
          <a:blip r:embed="rId3">
            <a:alphaModFix/>
          </a:blip>
          <a:stretch>
            <a:fillRect/>
          </a:stretch>
        </p:blipFill>
        <p:spPr>
          <a:xfrm>
            <a:off x="3388350" y="1249300"/>
            <a:ext cx="5636249" cy="336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QoQ Model Results</a:t>
            </a:r>
            <a:endParaRPr/>
          </a:p>
        </p:txBody>
      </p:sp>
      <p:pic>
        <p:nvPicPr>
          <p:cNvPr id="221" name="Google Shape;221;p25"/>
          <p:cNvPicPr preferRelativeResize="0"/>
          <p:nvPr/>
        </p:nvPicPr>
        <p:blipFill>
          <a:blip r:embed="rId3">
            <a:alphaModFix/>
          </a:blip>
          <a:stretch>
            <a:fillRect/>
          </a:stretch>
        </p:blipFill>
        <p:spPr>
          <a:xfrm>
            <a:off x="1105326" y="1357475"/>
            <a:ext cx="7423250" cy="324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1052550" y="3864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Elastic Net QoQ</a:t>
            </a:r>
            <a:r>
              <a:rPr lang="en"/>
              <a:t> model</a:t>
            </a:r>
            <a:endParaRPr/>
          </a:p>
          <a:p>
            <a:pPr indent="0" lvl="0" marL="0" rtl="0" algn="l">
              <a:spcBef>
                <a:spcPts val="0"/>
              </a:spcBef>
              <a:spcAft>
                <a:spcPts val="0"/>
              </a:spcAft>
              <a:buNone/>
            </a:pPr>
            <a:r>
              <a:rPr lang="en" sz="1488"/>
              <a:t>Study of </a:t>
            </a:r>
            <a:r>
              <a:rPr lang="en" sz="1488"/>
              <a:t>coefficients</a:t>
            </a:r>
            <a:endParaRPr sz="1488"/>
          </a:p>
        </p:txBody>
      </p:sp>
      <p:pic>
        <p:nvPicPr>
          <p:cNvPr id="227" name="Google Shape;227;p26"/>
          <p:cNvPicPr preferRelativeResize="0"/>
          <p:nvPr/>
        </p:nvPicPr>
        <p:blipFill>
          <a:blip r:embed="rId3">
            <a:alphaModFix/>
          </a:blip>
          <a:stretch>
            <a:fillRect/>
          </a:stretch>
        </p:blipFill>
        <p:spPr>
          <a:xfrm>
            <a:off x="1052550" y="1300500"/>
            <a:ext cx="7262026" cy="3423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Market Returns Lag or Lead </a:t>
            </a:r>
            <a:r>
              <a:rPr lang="en"/>
              <a:t>Macroeconomic</a:t>
            </a:r>
            <a:r>
              <a:rPr lang="en"/>
              <a:t> Predictors?</a:t>
            </a:r>
            <a:endParaRPr/>
          </a:p>
        </p:txBody>
      </p:sp>
      <p:sp>
        <p:nvSpPr>
          <p:cNvPr id="233" name="Google Shape;233;p27"/>
          <p:cNvSpPr txBox="1"/>
          <p:nvPr>
            <p:ph idx="1" type="body"/>
          </p:nvPr>
        </p:nvSpPr>
        <p:spPr>
          <a:xfrm>
            <a:off x="74000" y="1567550"/>
            <a:ext cx="29550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transformed the Market return, </a:t>
            </a:r>
            <a:r>
              <a:rPr lang="en"/>
              <a:t>adding lag/lead.</a:t>
            </a:r>
            <a:endParaRPr/>
          </a:p>
          <a:p>
            <a:pPr indent="-311150" lvl="0" marL="457200" rtl="0" algn="l">
              <a:spcBef>
                <a:spcPts val="0"/>
              </a:spcBef>
              <a:spcAft>
                <a:spcPts val="0"/>
              </a:spcAft>
              <a:buSzPts val="1300"/>
              <a:buChar char="●"/>
            </a:pPr>
            <a:r>
              <a:rPr lang="en"/>
              <a:t>Market does not seem to lag.</a:t>
            </a:r>
            <a:endParaRPr/>
          </a:p>
          <a:p>
            <a:pPr indent="-311150" lvl="0" marL="457200" rtl="0" algn="l">
              <a:spcBef>
                <a:spcPts val="0"/>
              </a:spcBef>
              <a:spcAft>
                <a:spcPts val="0"/>
              </a:spcAft>
              <a:buSzPts val="1300"/>
              <a:buChar char="●"/>
            </a:pPr>
            <a:r>
              <a:rPr lang="en"/>
              <a:t>Best R-Squared is 0 months. Market seem efficient and reflect current value.</a:t>
            </a:r>
            <a:endParaRPr/>
          </a:p>
          <a:p>
            <a:pPr indent="-311150" lvl="0" marL="457200" rtl="0" algn="l">
              <a:spcBef>
                <a:spcPts val="0"/>
              </a:spcBef>
              <a:spcAft>
                <a:spcPts val="0"/>
              </a:spcAft>
              <a:buSzPts val="1300"/>
              <a:buChar char="●"/>
            </a:pPr>
            <a:r>
              <a:rPr lang="en"/>
              <a:t>Market may potentially price in </a:t>
            </a:r>
            <a:r>
              <a:rPr lang="en"/>
              <a:t>because</a:t>
            </a:r>
            <a:r>
              <a:rPr lang="en"/>
              <a:t> R-Squared of -1 month is close to the best R sq value.</a:t>
            </a:r>
            <a:endParaRPr/>
          </a:p>
        </p:txBody>
      </p:sp>
      <p:pic>
        <p:nvPicPr>
          <p:cNvPr id="234" name="Google Shape;234;p27"/>
          <p:cNvPicPr preferRelativeResize="0"/>
          <p:nvPr/>
        </p:nvPicPr>
        <p:blipFill>
          <a:blip r:embed="rId3">
            <a:alphaModFix/>
          </a:blip>
          <a:stretch>
            <a:fillRect/>
          </a:stretch>
        </p:blipFill>
        <p:spPr>
          <a:xfrm>
            <a:off x="3143423" y="1038950"/>
            <a:ext cx="5744427" cy="3575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Binned Model Fit (R Squared Values)</a:t>
            </a:r>
            <a:endParaRPr/>
          </a:p>
        </p:txBody>
      </p:sp>
      <p:graphicFrame>
        <p:nvGraphicFramePr>
          <p:cNvPr id="240" name="Google Shape;240;p28"/>
          <p:cNvGraphicFramePr/>
          <p:nvPr/>
        </p:nvGraphicFramePr>
        <p:xfrm>
          <a:off x="470950" y="3319325"/>
          <a:ext cx="3000000" cy="3000000"/>
        </p:xfrm>
        <a:graphic>
          <a:graphicData uri="http://schemas.openxmlformats.org/drawingml/2006/table">
            <a:tbl>
              <a:tblPr>
                <a:noFill/>
                <a:tableStyleId>{C8D8307B-21B4-4BB9-AD5D-996A7F9302AD}</a:tableStyleId>
              </a:tblPr>
              <a:tblGrid>
                <a:gridCol w="1733550"/>
                <a:gridCol w="1038225"/>
                <a:gridCol w="1038225"/>
                <a:gridCol w="1038225"/>
                <a:gridCol w="1038225"/>
                <a:gridCol w="1038225"/>
                <a:gridCol w="1038225"/>
              </a:tblGrid>
              <a:tr h="352425">
                <a:tc>
                  <a:txBody>
                    <a:bodyPr/>
                    <a:lstStyle/>
                    <a:p>
                      <a:pPr indent="0" lvl="0" marL="0" rtl="0" algn="l">
                        <a:spcBef>
                          <a:spcPts val="0"/>
                        </a:spcBef>
                        <a:spcAft>
                          <a:spcPts val="0"/>
                        </a:spcAft>
                        <a:buNone/>
                      </a:pPr>
                      <a:r>
                        <a:t/>
                      </a:r>
                      <a:endParaRPr>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Bin 1 (1967-1976)</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Bin 2 (1977-1986)</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Bin 3 (1987-1996)</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Bin 4 (1997-2006)</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Bin 5 (2007-2016)</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Bin 6 (2017-2022)</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solidFill>
                            <a:schemeClr val="lt1"/>
                          </a:solidFill>
                        </a:rPr>
                        <a:t>Initial Model</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0.348</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0.406</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0.344</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0.306</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0.576</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0.649</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solidFill>
                            <a:schemeClr val="lt1"/>
                          </a:solidFill>
                        </a:rPr>
                        <a:t>Significant Parameter Model</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0.170</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0.292</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0.201</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0.197</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0.417</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0.516</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solidFill>
                            <a:schemeClr val="lt1"/>
                          </a:solidFill>
                        </a:rPr>
                        <a:t>Select Parameter Model</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0.160</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0.200</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0.125</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0.188</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0.362</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0.549</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2425">
                <a:tc>
                  <a:txBody>
                    <a:bodyPr/>
                    <a:lstStyle/>
                    <a:p>
                      <a:pPr indent="0" lvl="0" marL="0" rtl="0" algn="l">
                        <a:lnSpc>
                          <a:spcPct val="115000"/>
                        </a:lnSpc>
                        <a:spcBef>
                          <a:spcPts val="0"/>
                        </a:spcBef>
                        <a:spcAft>
                          <a:spcPts val="0"/>
                        </a:spcAft>
                        <a:buNone/>
                      </a:pPr>
                      <a:r>
                        <a:rPr lang="en" sz="1000">
                          <a:solidFill>
                            <a:schemeClr val="lt1"/>
                          </a:solidFill>
                        </a:rPr>
                        <a:t>Initial Model (Cross Validation)</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0.310</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0.436</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0.351</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0.358</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0.527</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chemeClr val="lt1"/>
                          </a:solidFill>
                        </a:rPr>
                        <a:t>0.753</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graphicFrame>
        <p:nvGraphicFramePr>
          <p:cNvPr id="241" name="Google Shape;241;p28"/>
          <p:cNvGraphicFramePr/>
          <p:nvPr/>
        </p:nvGraphicFramePr>
        <p:xfrm>
          <a:off x="107638" y="1185275"/>
          <a:ext cx="3000000" cy="3000000"/>
        </p:xfrm>
        <a:graphic>
          <a:graphicData uri="http://schemas.openxmlformats.org/drawingml/2006/table">
            <a:tbl>
              <a:tblPr>
                <a:noFill/>
                <a:tableStyleId>{C8D8307B-21B4-4BB9-AD5D-996A7F9302AD}</a:tableStyleId>
              </a:tblPr>
              <a:tblGrid>
                <a:gridCol w="1145975"/>
                <a:gridCol w="685775"/>
                <a:gridCol w="685775"/>
                <a:gridCol w="685775"/>
                <a:gridCol w="685775"/>
                <a:gridCol w="685775"/>
                <a:gridCol w="685775"/>
                <a:gridCol w="685775"/>
                <a:gridCol w="685775"/>
                <a:gridCol w="685775"/>
                <a:gridCol w="685775"/>
                <a:gridCol w="685775"/>
              </a:tblGrid>
              <a:tr h="561825">
                <a:tc>
                  <a:txBody>
                    <a:bodyPr/>
                    <a:lstStyle/>
                    <a:p>
                      <a:pPr indent="0" lvl="0" marL="0" rtl="0" algn="l">
                        <a:spcBef>
                          <a:spcPts val="0"/>
                        </a:spcBef>
                        <a:spcAft>
                          <a:spcPts val="0"/>
                        </a:spcAft>
                        <a:buNone/>
                      </a:pPr>
                      <a:r>
                        <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Bin 1 (1967-1971)</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Bin 2 (1972-1976)</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Bin 3 (1977-1981)</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Bin 4 (1982-1986)</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Bin 5 (1987-1991)</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Bin 6 (1992-1996)</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Bin 7 (1997-2002)</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Bin 8 (2003-2006)</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Bin 9 (2007-2011)</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Bin 10 (2012-2016)</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Bin 11 (2017-2022)</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13100">
                <a:tc>
                  <a:txBody>
                    <a:bodyPr/>
                    <a:lstStyle/>
                    <a:p>
                      <a:pPr indent="0" lvl="0" marL="0" rtl="0" algn="l">
                        <a:lnSpc>
                          <a:spcPct val="115000"/>
                        </a:lnSpc>
                        <a:spcBef>
                          <a:spcPts val="0"/>
                        </a:spcBef>
                        <a:spcAft>
                          <a:spcPts val="0"/>
                        </a:spcAft>
                        <a:buNone/>
                      </a:pPr>
                      <a:r>
                        <a:rPr lang="en" sz="900">
                          <a:solidFill>
                            <a:schemeClr val="lt1"/>
                          </a:solidFill>
                        </a:rPr>
                        <a:t>Initial Model</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0.306</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0.595</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0.402</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0.645</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0.423</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0.590</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0.470</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0.473</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0.726</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0.567</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0.649</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7475">
                <a:tc>
                  <a:txBody>
                    <a:bodyPr/>
                    <a:lstStyle/>
                    <a:p>
                      <a:pPr indent="0" lvl="0" marL="0" rtl="0" algn="l">
                        <a:lnSpc>
                          <a:spcPct val="115000"/>
                        </a:lnSpc>
                        <a:spcBef>
                          <a:spcPts val="0"/>
                        </a:spcBef>
                        <a:spcAft>
                          <a:spcPts val="0"/>
                        </a:spcAft>
                        <a:buNone/>
                      </a:pPr>
                      <a:r>
                        <a:rPr lang="en" sz="900">
                          <a:solidFill>
                            <a:schemeClr val="lt1"/>
                          </a:solidFill>
                        </a:rPr>
                        <a:t>Significant Parameter Model</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0.041</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0.205</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0.165</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0.487</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0.005</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0.428</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0.228</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0.249</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0.461</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0.184</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0.516</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7475">
                <a:tc>
                  <a:txBody>
                    <a:bodyPr/>
                    <a:lstStyle/>
                    <a:p>
                      <a:pPr indent="0" lvl="0" marL="0" rtl="0" algn="l">
                        <a:lnSpc>
                          <a:spcPct val="115000"/>
                        </a:lnSpc>
                        <a:spcBef>
                          <a:spcPts val="0"/>
                        </a:spcBef>
                        <a:spcAft>
                          <a:spcPts val="0"/>
                        </a:spcAft>
                        <a:buNone/>
                      </a:pPr>
                      <a:r>
                        <a:rPr lang="en" sz="900">
                          <a:solidFill>
                            <a:schemeClr val="lt1"/>
                          </a:solidFill>
                        </a:rPr>
                        <a:t>Select Parameter Model</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0.041</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0.316</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0.267</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0.173</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0.199</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0.105</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0.252</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0.234</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0.483</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0.121</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0.549</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7475">
                <a:tc>
                  <a:txBody>
                    <a:bodyPr/>
                    <a:lstStyle/>
                    <a:p>
                      <a:pPr indent="0" lvl="0" marL="0" rtl="0" algn="l">
                        <a:lnSpc>
                          <a:spcPct val="115000"/>
                        </a:lnSpc>
                        <a:spcBef>
                          <a:spcPts val="0"/>
                        </a:spcBef>
                        <a:spcAft>
                          <a:spcPts val="0"/>
                        </a:spcAft>
                        <a:buNone/>
                      </a:pPr>
                      <a:r>
                        <a:rPr lang="en" sz="900">
                          <a:solidFill>
                            <a:schemeClr val="lt1"/>
                          </a:solidFill>
                        </a:rPr>
                        <a:t>Initial Model (Cross Validation)</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0.005</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0.057</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0.168</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0.419</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0.130</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0.142</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0.294</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0.018</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0.108</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0.000</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lt1"/>
                          </a:solidFill>
                        </a:rPr>
                        <a:t>0.005</a:t>
                      </a:r>
                      <a:endParaRPr sz="9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47" name="Google Shape;247;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Font typeface="Arial"/>
              <a:buChar char="●"/>
            </a:pPr>
            <a:r>
              <a:rPr lang="en" sz="1800">
                <a:latin typeface="Arial"/>
                <a:ea typeface="Arial"/>
                <a:cs typeface="Arial"/>
                <a:sym typeface="Arial"/>
              </a:rPr>
              <a:t>M</a:t>
            </a:r>
            <a:r>
              <a:rPr lang="en" sz="1800">
                <a:latin typeface="Arial"/>
                <a:ea typeface="Arial"/>
                <a:cs typeface="Arial"/>
                <a:sym typeface="Arial"/>
              </a:rPr>
              <a:t>odel fit suggests weak support for our hypothesis that there is a causal relationship between macroeconomic predictors and the performance of the stock market. The relationship is complex and it is not possible to rule out other factors that may cause over or under- performance.</a:t>
            </a:r>
            <a:endParaRPr sz="1800">
              <a:latin typeface="Arial"/>
              <a:ea typeface="Arial"/>
              <a:cs typeface="Arial"/>
              <a:sym typeface="Arial"/>
            </a:endParaRPr>
          </a:p>
          <a:p>
            <a:pPr indent="-334327" lvl="0" marL="457200" rtl="0" algn="l">
              <a:spcBef>
                <a:spcPts val="0"/>
              </a:spcBef>
              <a:spcAft>
                <a:spcPts val="0"/>
              </a:spcAft>
              <a:buSzPct val="100000"/>
              <a:buFont typeface="Arial"/>
              <a:buChar char="●"/>
            </a:pPr>
            <a:r>
              <a:rPr lang="en" sz="1800">
                <a:latin typeface="Arial"/>
                <a:ea typeface="Arial"/>
                <a:cs typeface="Arial"/>
                <a:sym typeface="Arial"/>
              </a:rPr>
              <a:t>QoQ performed significantly better than MoM: using a high time frame interval for macroeconomic data was more predictive of the market return. </a:t>
            </a:r>
            <a:endParaRPr sz="1800">
              <a:latin typeface="Arial"/>
              <a:ea typeface="Arial"/>
              <a:cs typeface="Arial"/>
              <a:sym typeface="Arial"/>
            </a:endParaRPr>
          </a:p>
          <a:p>
            <a:pPr indent="-334327" lvl="0" marL="457200" rtl="0" algn="l">
              <a:spcBef>
                <a:spcPts val="0"/>
              </a:spcBef>
              <a:spcAft>
                <a:spcPts val="0"/>
              </a:spcAft>
              <a:buSzPct val="100000"/>
              <a:buFont typeface="Arial"/>
              <a:buChar char="●"/>
            </a:pPr>
            <a:r>
              <a:rPr lang="en" sz="1800">
                <a:latin typeface="Arial"/>
                <a:ea typeface="Arial"/>
                <a:cs typeface="Arial"/>
                <a:sym typeface="Arial"/>
              </a:rPr>
              <a:t>Our best performing model had a cross-validated R-Squared value of </a:t>
            </a:r>
            <a:r>
              <a:rPr lang="en" sz="1800" u="sng">
                <a:latin typeface="Arial"/>
                <a:ea typeface="Arial"/>
                <a:cs typeface="Arial"/>
                <a:sym typeface="Arial"/>
              </a:rPr>
              <a:t>0.31</a:t>
            </a:r>
            <a:r>
              <a:rPr lang="en" sz="1800">
                <a:latin typeface="Arial"/>
                <a:ea typeface="Arial"/>
                <a:cs typeface="Arial"/>
                <a:sym typeface="Arial"/>
              </a:rPr>
              <a:t>. This suggest that firms and traders should not discount the importance of the economy in the stock market’s performance.</a:t>
            </a:r>
            <a:endParaRPr sz="14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(continued)</a:t>
            </a:r>
            <a:endParaRPr/>
          </a:p>
        </p:txBody>
      </p:sp>
      <p:sp>
        <p:nvSpPr>
          <p:cNvPr id="253" name="Google Shape;253;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Future Areas of Inquiry:</a:t>
            </a:r>
            <a:endParaRPr sz="1800">
              <a:latin typeface="Arial"/>
              <a:ea typeface="Arial"/>
              <a:cs typeface="Arial"/>
              <a:sym typeface="Arial"/>
            </a:endParaRPr>
          </a:p>
          <a:p>
            <a:pPr indent="-317500" lvl="1" marL="914400" rtl="0" algn="l">
              <a:spcBef>
                <a:spcPts val="0"/>
              </a:spcBef>
              <a:spcAft>
                <a:spcPts val="0"/>
              </a:spcAft>
              <a:buSzPts val="1400"/>
              <a:buFont typeface="Arial"/>
              <a:buChar char="○"/>
            </a:pPr>
            <a:r>
              <a:rPr lang="en" sz="1400">
                <a:latin typeface="Arial"/>
                <a:ea typeface="Arial"/>
                <a:cs typeface="Arial"/>
                <a:sym typeface="Arial"/>
              </a:rPr>
              <a:t>ARIMA regression model (using a time series based model)</a:t>
            </a:r>
            <a:endParaRPr sz="1400">
              <a:latin typeface="Arial"/>
              <a:ea typeface="Arial"/>
              <a:cs typeface="Arial"/>
              <a:sym typeface="Arial"/>
            </a:endParaRPr>
          </a:p>
          <a:p>
            <a:pPr indent="-317500" lvl="2" marL="1371600" rtl="0" algn="l">
              <a:spcBef>
                <a:spcPts val="0"/>
              </a:spcBef>
              <a:spcAft>
                <a:spcPts val="0"/>
              </a:spcAft>
              <a:buSzPts val="1400"/>
              <a:buFont typeface="Arial"/>
              <a:buChar char="■"/>
            </a:pPr>
            <a:r>
              <a:rPr lang="en" sz="1400">
                <a:latin typeface="Arial"/>
                <a:ea typeface="Arial"/>
                <a:cs typeface="Arial"/>
                <a:sym typeface="Arial"/>
              </a:rPr>
              <a:t>Forecasting the market return for the next quarter/month</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400">
                <a:latin typeface="Arial"/>
                <a:ea typeface="Arial"/>
                <a:cs typeface="Arial"/>
                <a:sym typeface="Arial"/>
              </a:rPr>
              <a:t>GARCH model</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400">
                <a:latin typeface="Arial"/>
                <a:ea typeface="Arial"/>
                <a:cs typeface="Arial"/>
                <a:sym typeface="Arial"/>
              </a:rPr>
              <a:t>Classification model for market direction (positive or negative returns)</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400">
                <a:latin typeface="Arial"/>
                <a:ea typeface="Arial"/>
                <a:cs typeface="Arial"/>
                <a:sym typeface="Arial"/>
              </a:rPr>
              <a:t>Modeling international stock markets (developed, emerging markets)</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400">
                <a:latin typeface="Arial"/>
                <a:ea typeface="Arial"/>
                <a:cs typeface="Arial"/>
                <a:sym typeface="Arial"/>
              </a:rPr>
              <a:t>Binned Modeling suggests that model performance could be improved by using regression spline modeling.</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400">
                <a:latin typeface="Arial"/>
                <a:ea typeface="Arial"/>
                <a:cs typeface="Arial"/>
                <a:sym typeface="Arial"/>
              </a:rPr>
              <a:t>What predictors are most important or significant during different market conditions? (i.e. Merrill Lynch’s Investment Clock: market returns depend on what phase of the business cycle we are in, especially by factors such as inflation and economic growth.)</a:t>
            </a:r>
            <a:endParaRPr sz="14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259" name="Google Shape;259;p31"/>
          <p:cNvSpPr txBox="1"/>
          <p:nvPr>
            <p:ph idx="1" type="body"/>
          </p:nvPr>
        </p:nvSpPr>
        <p:spPr>
          <a:xfrm>
            <a:off x="1297500" y="1117000"/>
            <a:ext cx="7038900" cy="3732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200">
                <a:latin typeface="Arial"/>
                <a:ea typeface="Arial"/>
                <a:cs typeface="Arial"/>
                <a:sym typeface="Arial"/>
              </a:rPr>
              <a:t>Comincioli, Brad (1996) "The Stock Market As A Leading Indicator: An Application Of Granger Causality," University Avenue Undergraduate Journal of Economics: Vol. 1 : Iss. 1, Article 1. https://digitalcommons.iwu.edu/uauje/vol1/iss1/1</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Fama, Eugene (1970). "Efficient Capital Markets: A Review of Theory and Empirical Work". </a:t>
            </a:r>
            <a:r>
              <a:rPr i="1" lang="en" sz="1200">
                <a:latin typeface="Arial"/>
                <a:ea typeface="Arial"/>
                <a:cs typeface="Arial"/>
                <a:sym typeface="Arial"/>
              </a:rPr>
              <a:t>Journal of Finance</a:t>
            </a:r>
            <a:r>
              <a:rPr lang="en" sz="1200">
                <a:latin typeface="Arial"/>
                <a:ea typeface="Arial"/>
                <a:cs typeface="Arial"/>
                <a:sym typeface="Arial"/>
              </a:rPr>
              <a:t>. 25 (2): 383–417. </a:t>
            </a:r>
            <a:r>
              <a:rPr lang="en" sz="1200">
                <a:uFill>
                  <a:noFill/>
                </a:uFill>
                <a:latin typeface="Arial"/>
                <a:ea typeface="Arial"/>
                <a:cs typeface="Arial"/>
                <a:sym typeface="Arial"/>
                <a:hlinkClick r:id="rId3"/>
              </a:rPr>
              <a:t>doi</a:t>
            </a:r>
            <a:r>
              <a:rPr lang="en" sz="1200">
                <a:latin typeface="Arial"/>
                <a:ea typeface="Arial"/>
                <a:cs typeface="Arial"/>
                <a:sym typeface="Arial"/>
              </a:rPr>
              <a:t>:</a:t>
            </a:r>
            <a:r>
              <a:rPr lang="en" sz="1200">
                <a:uFill>
                  <a:noFill/>
                </a:uFill>
                <a:latin typeface="Arial"/>
                <a:ea typeface="Arial"/>
                <a:cs typeface="Arial"/>
                <a:sym typeface="Arial"/>
                <a:hlinkClick r:id="rId4"/>
              </a:rPr>
              <a:t>10.2307/2325486</a:t>
            </a:r>
            <a:r>
              <a:rPr lang="en" sz="1200">
                <a:latin typeface="Arial"/>
                <a:ea typeface="Arial"/>
                <a:cs typeface="Arial"/>
                <a:sym typeface="Arial"/>
              </a:rPr>
              <a:t>. </a:t>
            </a:r>
            <a:r>
              <a:rPr lang="en" sz="1200">
                <a:uFill>
                  <a:noFill/>
                </a:uFill>
                <a:latin typeface="Arial"/>
                <a:ea typeface="Arial"/>
                <a:cs typeface="Arial"/>
                <a:sym typeface="Arial"/>
                <a:hlinkClick r:id="rId5"/>
              </a:rPr>
              <a:t>JSTOR</a:t>
            </a:r>
            <a:r>
              <a:rPr lang="en" sz="1200">
                <a:latin typeface="Arial"/>
                <a:ea typeface="Arial"/>
                <a:cs typeface="Arial"/>
                <a:sym typeface="Arial"/>
              </a:rPr>
              <a:t> </a:t>
            </a:r>
            <a:r>
              <a:rPr lang="en" sz="1200">
                <a:uFill>
                  <a:noFill/>
                </a:uFill>
                <a:latin typeface="Arial"/>
                <a:ea typeface="Arial"/>
                <a:cs typeface="Arial"/>
                <a:sym typeface="Arial"/>
                <a:hlinkClick r:id="rId6"/>
              </a:rPr>
              <a:t>2325486</a:t>
            </a:r>
            <a:r>
              <a:rPr lang="en" sz="1200">
                <a:latin typeface="Arial"/>
                <a:ea typeface="Arial"/>
                <a:cs typeface="Arial"/>
                <a:sym typeface="Arial"/>
              </a:rPr>
              <a:t>.</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Gordon, M.J and Eli Shapiro (1956) "Capital Equipment Analysis: The Required Rate of Profit," Management Science, 3,(1) (October 1956) 102-110. Reprinted in </a:t>
            </a:r>
            <a:r>
              <a:rPr i="1" lang="en" sz="1200">
                <a:latin typeface="Arial"/>
                <a:ea typeface="Arial"/>
                <a:cs typeface="Arial"/>
                <a:sym typeface="Arial"/>
              </a:rPr>
              <a:t>Management of Corporate Capital</a:t>
            </a:r>
            <a:r>
              <a:rPr lang="en" sz="1200">
                <a:latin typeface="Arial"/>
                <a:ea typeface="Arial"/>
                <a:cs typeface="Arial"/>
                <a:sym typeface="Arial"/>
              </a:rPr>
              <a:t>, Glencoe, Ill.: Free Press of, 1959.</a:t>
            </a:r>
            <a:endParaRPr sz="1200">
              <a:latin typeface="Arial"/>
              <a:ea typeface="Arial"/>
              <a:cs typeface="Arial"/>
              <a:sym typeface="Arial"/>
            </a:endParaRPr>
          </a:p>
          <a:p>
            <a:pPr indent="0" lvl="0" marL="0" rtl="0" algn="l">
              <a:spcBef>
                <a:spcPts val="600"/>
              </a:spcBef>
              <a:spcAft>
                <a:spcPts val="0"/>
              </a:spcAft>
              <a:buNone/>
            </a:pPr>
            <a:r>
              <a:t/>
            </a:r>
            <a:endParaRPr sz="1200">
              <a:latin typeface="Arial"/>
              <a:ea typeface="Arial"/>
              <a:cs typeface="Arial"/>
              <a:sym typeface="Arial"/>
            </a:endParaRPr>
          </a:p>
          <a:p>
            <a:pPr indent="0" lvl="0" marL="0" rtl="0" algn="l">
              <a:spcBef>
                <a:spcPts val="600"/>
              </a:spcBef>
              <a:spcAft>
                <a:spcPts val="0"/>
              </a:spcAft>
              <a:buNone/>
            </a:pPr>
            <a:r>
              <a:rPr lang="en" sz="1200">
                <a:latin typeface="Arial"/>
                <a:ea typeface="Arial"/>
                <a:cs typeface="Arial"/>
                <a:sym typeface="Arial"/>
              </a:rPr>
              <a:t>Markowitz, H.M. (March 1952). "Portfolio Selection". </a:t>
            </a:r>
            <a:r>
              <a:rPr i="1" lang="en" sz="1200">
                <a:uFill>
                  <a:noFill/>
                </a:uFill>
                <a:latin typeface="Arial"/>
                <a:ea typeface="Arial"/>
                <a:cs typeface="Arial"/>
                <a:sym typeface="Arial"/>
                <a:hlinkClick r:id="rId7"/>
              </a:rPr>
              <a:t>The Journal of Finance</a:t>
            </a:r>
            <a:r>
              <a:rPr lang="en" sz="1200">
                <a:latin typeface="Arial"/>
                <a:ea typeface="Arial"/>
                <a:cs typeface="Arial"/>
                <a:sym typeface="Arial"/>
              </a:rPr>
              <a:t>. 7 (1): 77–91. </a:t>
            </a:r>
            <a:r>
              <a:rPr lang="en" sz="1200">
                <a:uFill>
                  <a:noFill/>
                </a:uFill>
                <a:latin typeface="Arial"/>
                <a:ea typeface="Arial"/>
                <a:cs typeface="Arial"/>
                <a:sym typeface="Arial"/>
                <a:hlinkClick r:id="rId8"/>
              </a:rPr>
              <a:t>doi</a:t>
            </a:r>
            <a:r>
              <a:rPr lang="en" sz="1200">
                <a:latin typeface="Arial"/>
                <a:ea typeface="Arial"/>
                <a:cs typeface="Arial"/>
                <a:sym typeface="Arial"/>
              </a:rPr>
              <a:t>:</a:t>
            </a:r>
            <a:r>
              <a:rPr lang="en" sz="1200">
                <a:uFill>
                  <a:noFill/>
                </a:uFill>
                <a:latin typeface="Arial"/>
                <a:ea typeface="Arial"/>
                <a:cs typeface="Arial"/>
                <a:sym typeface="Arial"/>
                <a:hlinkClick r:id="rId9"/>
              </a:rPr>
              <a:t>10.2307/2975974</a:t>
            </a:r>
            <a:r>
              <a:rPr lang="en" sz="1200">
                <a:latin typeface="Arial"/>
                <a:ea typeface="Arial"/>
                <a:cs typeface="Arial"/>
                <a:sym typeface="Arial"/>
              </a:rPr>
              <a:t>. </a:t>
            </a:r>
            <a:r>
              <a:rPr lang="en" sz="1200">
                <a:uFill>
                  <a:noFill/>
                </a:uFill>
                <a:latin typeface="Arial"/>
                <a:ea typeface="Arial"/>
                <a:cs typeface="Arial"/>
                <a:sym typeface="Arial"/>
                <a:hlinkClick r:id="rId10"/>
              </a:rPr>
              <a:t>JSTOR</a:t>
            </a:r>
            <a:r>
              <a:rPr lang="en" sz="1200">
                <a:latin typeface="Arial"/>
                <a:ea typeface="Arial"/>
                <a:cs typeface="Arial"/>
                <a:sym typeface="Arial"/>
              </a:rPr>
              <a:t> </a:t>
            </a:r>
            <a:r>
              <a:rPr lang="en" sz="1200">
                <a:uFill>
                  <a:noFill/>
                </a:uFill>
                <a:latin typeface="Arial"/>
                <a:ea typeface="Arial"/>
                <a:cs typeface="Arial"/>
                <a:sym typeface="Arial"/>
                <a:hlinkClick r:id="rId11"/>
              </a:rPr>
              <a:t>2975974</a:t>
            </a:r>
            <a:r>
              <a:rPr lang="en" sz="1200">
                <a:latin typeface="Arial"/>
                <a:ea typeface="Arial"/>
                <a:cs typeface="Arial"/>
                <a:sym typeface="Arial"/>
              </a:rPr>
              <a:t>.</a:t>
            </a:r>
            <a:endParaRPr sz="1200">
              <a:latin typeface="Arial"/>
              <a:ea typeface="Arial"/>
              <a:cs typeface="Arial"/>
              <a:sym typeface="Arial"/>
            </a:endParaRPr>
          </a:p>
          <a:p>
            <a:pPr indent="0" lvl="0" marL="0" rtl="0" algn="l">
              <a:spcBef>
                <a:spcPts val="600"/>
              </a:spcBef>
              <a:spcAft>
                <a:spcPts val="0"/>
              </a:spcAft>
              <a:buNone/>
            </a:pPr>
            <a:r>
              <a:t/>
            </a:r>
            <a:endParaRPr sz="1200">
              <a:latin typeface="Arial"/>
              <a:ea typeface="Arial"/>
              <a:cs typeface="Arial"/>
              <a:sym typeface="Arial"/>
            </a:endParaRPr>
          </a:p>
          <a:p>
            <a:pPr indent="0" lvl="0" marL="0" rtl="0" algn="l">
              <a:spcBef>
                <a:spcPts val="100"/>
              </a:spcBef>
              <a:spcAft>
                <a:spcPts val="0"/>
              </a:spcAft>
              <a:buNone/>
            </a:pPr>
            <a:r>
              <a:rPr lang="en" sz="1200">
                <a:latin typeface="Arial"/>
                <a:ea typeface="Arial"/>
                <a:cs typeface="Arial"/>
                <a:sym typeface="Arial"/>
              </a:rPr>
              <a:t>Ross, Stephen A (1976-12-01). "The arbitrage theory of capital asset pricing". </a:t>
            </a:r>
            <a:r>
              <a:rPr i="1" lang="en" sz="1200">
                <a:latin typeface="Arial"/>
                <a:ea typeface="Arial"/>
                <a:cs typeface="Arial"/>
                <a:sym typeface="Arial"/>
              </a:rPr>
              <a:t>Journal of Economic Theory</a:t>
            </a:r>
            <a:r>
              <a:rPr lang="en" sz="1200">
                <a:latin typeface="Arial"/>
                <a:ea typeface="Arial"/>
                <a:cs typeface="Arial"/>
                <a:sym typeface="Arial"/>
              </a:rPr>
              <a:t>. 13 (3): 341–360. </a:t>
            </a:r>
            <a:r>
              <a:rPr lang="en" sz="1200">
                <a:uFill>
                  <a:noFill/>
                </a:uFill>
                <a:latin typeface="Arial"/>
                <a:ea typeface="Arial"/>
                <a:cs typeface="Arial"/>
                <a:sym typeface="Arial"/>
                <a:hlinkClick r:id="rId12"/>
              </a:rPr>
              <a:t>doi</a:t>
            </a:r>
            <a:r>
              <a:rPr lang="en" sz="1200">
                <a:latin typeface="Arial"/>
                <a:ea typeface="Arial"/>
                <a:cs typeface="Arial"/>
                <a:sym typeface="Arial"/>
              </a:rPr>
              <a:t>:</a:t>
            </a:r>
            <a:r>
              <a:rPr lang="en" sz="1200">
                <a:uFill>
                  <a:noFill/>
                </a:uFill>
                <a:latin typeface="Arial"/>
                <a:ea typeface="Arial"/>
                <a:cs typeface="Arial"/>
                <a:sym typeface="Arial"/>
                <a:hlinkClick r:id="rId13"/>
              </a:rPr>
              <a:t>10.1016/0022-0531(76)90046-6</a:t>
            </a:r>
            <a:r>
              <a:rPr lang="en" sz="1200">
                <a:latin typeface="Arial"/>
                <a:ea typeface="Arial"/>
                <a:cs typeface="Arial"/>
                <a:sym typeface="Arial"/>
              </a:rPr>
              <a:t>. </a:t>
            </a:r>
            <a:r>
              <a:rPr lang="en" sz="1200">
                <a:uFill>
                  <a:noFill/>
                </a:uFill>
                <a:latin typeface="Arial"/>
                <a:ea typeface="Arial"/>
                <a:cs typeface="Arial"/>
                <a:sym typeface="Arial"/>
                <a:hlinkClick r:id="rId14"/>
              </a:rPr>
              <a:t>ISSN</a:t>
            </a:r>
            <a:r>
              <a:rPr lang="en" sz="1200">
                <a:latin typeface="Arial"/>
                <a:ea typeface="Arial"/>
                <a:cs typeface="Arial"/>
                <a:sym typeface="Arial"/>
              </a:rPr>
              <a:t> </a:t>
            </a:r>
            <a:r>
              <a:rPr lang="en" sz="1200">
                <a:uFill>
                  <a:noFill/>
                </a:uFill>
                <a:latin typeface="Arial"/>
                <a:ea typeface="Arial"/>
                <a:cs typeface="Arial"/>
                <a:sym typeface="Arial"/>
                <a:hlinkClick r:id="rId15"/>
              </a:rPr>
              <a:t>0022-0531</a:t>
            </a:r>
            <a:r>
              <a:rPr lang="en" sz="1200">
                <a:latin typeface="Arial"/>
                <a:ea typeface="Arial"/>
                <a:cs typeface="Arial"/>
                <a:sym typeface="Arial"/>
              </a:rPr>
              <a:t>.</a:t>
            </a:r>
            <a:endParaRPr sz="1200">
              <a:latin typeface="Arial"/>
              <a:ea typeface="Arial"/>
              <a:cs typeface="Arial"/>
              <a:sym typeface="Arial"/>
            </a:endParaRPr>
          </a:p>
          <a:p>
            <a:pPr indent="0" lvl="0" marL="0" rtl="0" algn="l">
              <a:spcBef>
                <a:spcPts val="1200"/>
              </a:spcBef>
              <a:spcAft>
                <a:spcPts val="0"/>
              </a:spcAft>
              <a:buNone/>
            </a:pPr>
            <a:r>
              <a:rPr lang="en" sz="1200">
                <a:uFill>
                  <a:noFill/>
                </a:uFill>
                <a:latin typeface="Arial"/>
                <a:ea typeface="Arial"/>
                <a:cs typeface="Arial"/>
                <a:sym typeface="Arial"/>
                <a:hlinkClick r:id="rId16"/>
              </a:rPr>
              <a:t>Sharpe, William F.</a:t>
            </a:r>
            <a:r>
              <a:rPr lang="en" sz="1200">
                <a:latin typeface="Arial"/>
                <a:ea typeface="Arial"/>
                <a:cs typeface="Arial"/>
                <a:sym typeface="Arial"/>
              </a:rPr>
              <a:t> (1964). "Capital asset prices: A theory of market equilibrium under conditions of risk". </a:t>
            </a:r>
            <a:r>
              <a:rPr i="1" lang="en" sz="1200">
                <a:latin typeface="Arial"/>
                <a:ea typeface="Arial"/>
                <a:cs typeface="Arial"/>
                <a:sym typeface="Arial"/>
              </a:rPr>
              <a:t>Journal of Finance</a:t>
            </a:r>
            <a:r>
              <a:rPr lang="en" sz="1200">
                <a:latin typeface="Arial"/>
                <a:ea typeface="Arial"/>
                <a:cs typeface="Arial"/>
                <a:sym typeface="Arial"/>
              </a:rPr>
              <a:t>. 19 (3): 425–442. </a:t>
            </a:r>
            <a:r>
              <a:rPr lang="en" sz="1200">
                <a:uFill>
                  <a:noFill/>
                </a:uFill>
                <a:latin typeface="Arial"/>
                <a:ea typeface="Arial"/>
                <a:cs typeface="Arial"/>
                <a:sym typeface="Arial"/>
                <a:hlinkClick r:id="rId17"/>
              </a:rPr>
              <a:t>doi</a:t>
            </a:r>
            <a:r>
              <a:rPr lang="en" sz="1200">
                <a:latin typeface="Arial"/>
                <a:ea typeface="Arial"/>
                <a:cs typeface="Arial"/>
                <a:sym typeface="Arial"/>
              </a:rPr>
              <a:t>:</a:t>
            </a:r>
            <a:r>
              <a:rPr lang="en" sz="1200">
                <a:uFill>
                  <a:noFill/>
                </a:uFill>
                <a:latin typeface="Arial"/>
                <a:ea typeface="Arial"/>
                <a:cs typeface="Arial"/>
                <a:sym typeface="Arial"/>
                <a:hlinkClick r:id="rId18"/>
              </a:rPr>
              <a:t>10.1111/j.1540-6261.1964.tb02865.x</a:t>
            </a:r>
            <a:r>
              <a:rPr lang="en" sz="1200">
                <a:latin typeface="Arial"/>
                <a:ea typeface="Arial"/>
                <a:cs typeface="Arial"/>
                <a:sym typeface="Arial"/>
              </a:rPr>
              <a:t>. </a:t>
            </a:r>
            <a:r>
              <a:rPr lang="en" sz="1200">
                <a:uFill>
                  <a:noFill/>
                </a:uFill>
                <a:latin typeface="Arial"/>
                <a:ea typeface="Arial"/>
                <a:cs typeface="Arial"/>
                <a:sym typeface="Arial"/>
                <a:hlinkClick r:id="rId19"/>
              </a:rPr>
              <a:t>hdl</a:t>
            </a:r>
            <a:r>
              <a:rPr lang="en" sz="1200">
                <a:latin typeface="Arial"/>
                <a:ea typeface="Arial"/>
                <a:cs typeface="Arial"/>
                <a:sym typeface="Arial"/>
              </a:rPr>
              <a:t>:</a:t>
            </a:r>
            <a:r>
              <a:rPr lang="en" sz="1200">
                <a:uFill>
                  <a:noFill/>
                </a:uFill>
                <a:latin typeface="Arial"/>
                <a:ea typeface="Arial"/>
                <a:cs typeface="Arial"/>
                <a:sym typeface="Arial"/>
                <a:hlinkClick r:id="rId20"/>
              </a:rPr>
              <a:t>10.1111/j.1540-6261.1964.tb02865.x</a:t>
            </a:r>
            <a:r>
              <a:rPr lang="en" sz="1200">
                <a:latin typeface="Arial"/>
                <a:ea typeface="Arial"/>
                <a:cs typeface="Arial"/>
                <a:sym typeface="Arial"/>
              </a:rPr>
              <a:t>.</a:t>
            </a:r>
            <a:endParaRPr sz="1200">
              <a:latin typeface="Arial"/>
              <a:ea typeface="Arial"/>
              <a:cs typeface="Arial"/>
              <a:sym typeface="Arial"/>
            </a:endParaRPr>
          </a:p>
          <a:p>
            <a:pPr indent="0" lvl="0" marL="0" rtl="0" algn="l">
              <a:spcBef>
                <a:spcPts val="100"/>
              </a:spcBef>
              <a:spcAft>
                <a:spcPts val="1200"/>
              </a:spcAft>
              <a:buNone/>
            </a:pPr>
            <a:r>
              <a:t/>
            </a:r>
            <a:endParaRPr sz="950">
              <a:solidFill>
                <a:srgbClr val="202122"/>
              </a:solidFill>
              <a:highlight>
                <a:srgbClr val="EAF3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99375" y="360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099375" y="990875"/>
            <a:ext cx="7299900" cy="37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en" sz="1817">
                <a:latin typeface="Arial"/>
                <a:ea typeface="Arial"/>
                <a:cs typeface="Arial"/>
                <a:sym typeface="Arial"/>
              </a:rPr>
              <a:t>Primary Research Question:</a:t>
            </a:r>
            <a:endParaRPr sz="1817">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“What is the relationship between the U.S. stock market and U.S. macroeconomic indicators?”</a:t>
            </a:r>
            <a:endParaRPr sz="14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Our hypothesis was that:</a:t>
            </a:r>
            <a:endParaRPr sz="18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There is a strong </a:t>
            </a:r>
            <a:r>
              <a:rPr lang="en" sz="1400" u="sng">
                <a:latin typeface="Arial"/>
                <a:ea typeface="Arial"/>
                <a:cs typeface="Arial"/>
                <a:sym typeface="Arial"/>
              </a:rPr>
              <a:t>causal</a:t>
            </a:r>
            <a:r>
              <a:rPr lang="en" sz="1400">
                <a:latin typeface="Arial"/>
                <a:ea typeface="Arial"/>
                <a:cs typeface="Arial"/>
                <a:sym typeface="Arial"/>
              </a:rPr>
              <a:t> relationship between U.S. macroeconomic factors and the U.S. stock market’s performance.</a:t>
            </a:r>
            <a:endParaRPr sz="14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Approach:</a:t>
            </a:r>
            <a:endParaRPr sz="18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We built a </a:t>
            </a:r>
            <a:r>
              <a:rPr lang="en" sz="1400" u="sng">
                <a:latin typeface="Arial"/>
                <a:ea typeface="Arial"/>
                <a:cs typeface="Arial"/>
                <a:sym typeface="Arial"/>
              </a:rPr>
              <a:t>Linear Regression</a:t>
            </a:r>
            <a:r>
              <a:rPr lang="en" sz="1400">
                <a:latin typeface="Arial"/>
                <a:ea typeface="Arial"/>
                <a:cs typeface="Arial"/>
                <a:sym typeface="Arial"/>
              </a:rPr>
              <a:t> model using least squares estimation, regressing S&amp;P 500 stock market return data on macroeconomic factors such as the U.S. GDP or CPI.</a:t>
            </a:r>
            <a:endParaRPr sz="1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Academic</a:t>
            </a:r>
            <a:r>
              <a:rPr lang="en"/>
              <a:t> Literature Review</a:t>
            </a:r>
            <a:endParaRPr/>
          </a:p>
        </p:txBody>
      </p:sp>
      <p:sp>
        <p:nvSpPr>
          <p:cNvPr id="147" name="Google Shape;147;p15"/>
          <p:cNvSpPr txBox="1"/>
          <p:nvPr>
            <p:ph idx="1" type="body"/>
          </p:nvPr>
        </p:nvSpPr>
        <p:spPr>
          <a:xfrm>
            <a:off x="1171125" y="979575"/>
            <a:ext cx="7038900" cy="39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We completed a</a:t>
            </a:r>
            <a:r>
              <a:rPr lang="en" sz="1400">
                <a:latin typeface="Arial"/>
                <a:ea typeface="Arial"/>
                <a:cs typeface="Arial"/>
                <a:sym typeface="Arial"/>
              </a:rPr>
              <a:t> review of the academic literature. </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The literature suggests the existence of a </a:t>
            </a:r>
            <a:r>
              <a:rPr lang="en" sz="1400" u="sng">
                <a:latin typeface="Arial"/>
                <a:ea typeface="Arial"/>
                <a:cs typeface="Arial"/>
                <a:sym typeface="Arial"/>
              </a:rPr>
              <a:t>relationship between macroeconomic factors and the stock market’s returns</a:t>
            </a:r>
            <a:r>
              <a:rPr lang="en" sz="1400">
                <a:latin typeface="Arial"/>
                <a:ea typeface="Arial"/>
                <a:cs typeface="Arial"/>
                <a:sym typeface="Arial"/>
              </a:rPr>
              <a:t>:</a:t>
            </a:r>
            <a:endParaRPr sz="1400">
              <a:latin typeface="Arial"/>
              <a:ea typeface="Arial"/>
              <a:cs typeface="Arial"/>
              <a:sym typeface="Arial"/>
            </a:endParaRPr>
          </a:p>
          <a:p>
            <a:pPr indent="-317500" lvl="0" marL="457200" rtl="0" algn="l">
              <a:spcBef>
                <a:spcPts val="1200"/>
              </a:spcBef>
              <a:spcAft>
                <a:spcPts val="0"/>
              </a:spcAft>
              <a:buSzPts val="1400"/>
              <a:buFont typeface="Arial"/>
              <a:buChar char="●"/>
            </a:pPr>
            <a:r>
              <a:rPr lang="en" sz="1400">
                <a:latin typeface="Arial"/>
                <a:ea typeface="Arial"/>
                <a:cs typeface="Arial"/>
                <a:sym typeface="Arial"/>
              </a:rPr>
              <a:t>Efficient Market Hypothesis (Fama, 1970)</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Capital Asset Pricing Model (CAPM)(Sharpe, 1964; Markowitz, 1952).</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Dividend Discount Model (Gordon and Shapiro, 1956)</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Arbitrage Pricing Theory (Ross, 1976)</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The stock market responds to or is a leading indicator to changes in macroeconomic factors. (Comincioli, 1996. IMF, 1998).</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53100" y="378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of Data Preparation</a:t>
            </a:r>
            <a:endParaRPr/>
          </a:p>
        </p:txBody>
      </p:sp>
      <p:sp>
        <p:nvSpPr>
          <p:cNvPr id="153" name="Google Shape;153;p16"/>
          <p:cNvSpPr txBox="1"/>
          <p:nvPr>
            <p:ph idx="1" type="body"/>
          </p:nvPr>
        </p:nvSpPr>
        <p:spPr>
          <a:xfrm>
            <a:off x="1079325" y="1208450"/>
            <a:ext cx="4685100" cy="33729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1000"/>
              </a:spcBef>
              <a:spcAft>
                <a:spcPts val="0"/>
              </a:spcAft>
              <a:buSzPct val="100000"/>
              <a:buFont typeface="Arial"/>
              <a:buChar char="●"/>
            </a:pPr>
            <a:r>
              <a:rPr lang="en" sz="1400">
                <a:latin typeface="Arial"/>
                <a:ea typeface="Arial"/>
                <a:cs typeface="Arial"/>
                <a:sym typeface="Arial"/>
              </a:rPr>
              <a:t>We compiled the market return and macroeconomic predictors dataset for the time period 1967-2022 using the FRED, yFinance, NASDAQ APIs.</a:t>
            </a:r>
            <a:endParaRPr sz="1400">
              <a:latin typeface="Arial"/>
              <a:ea typeface="Arial"/>
              <a:cs typeface="Arial"/>
              <a:sym typeface="Arial"/>
            </a:endParaRPr>
          </a:p>
          <a:p>
            <a:pPr indent="-310832" lvl="0" marL="457200" rtl="0" algn="l">
              <a:spcBef>
                <a:spcPts val="1200"/>
              </a:spcBef>
              <a:spcAft>
                <a:spcPts val="0"/>
              </a:spcAft>
              <a:buSzPct val="100000"/>
              <a:buFont typeface="Arial"/>
              <a:buChar char="●"/>
            </a:pPr>
            <a:r>
              <a:rPr lang="en" sz="1400">
                <a:latin typeface="Arial"/>
                <a:ea typeface="Arial"/>
                <a:cs typeface="Arial"/>
                <a:sym typeface="Arial"/>
              </a:rPr>
              <a:t>21 independent variables (macroeconomic) / </a:t>
            </a:r>
            <a:br>
              <a:rPr lang="en" sz="1400">
                <a:latin typeface="Arial"/>
                <a:ea typeface="Arial"/>
                <a:cs typeface="Arial"/>
                <a:sym typeface="Arial"/>
              </a:rPr>
            </a:br>
            <a:r>
              <a:rPr lang="en" sz="1400">
                <a:latin typeface="Arial"/>
                <a:ea typeface="Arial"/>
                <a:cs typeface="Arial"/>
                <a:sym typeface="Arial"/>
              </a:rPr>
              <a:t>1 dependent variable (SP500)</a:t>
            </a:r>
            <a:endParaRPr sz="1400">
              <a:latin typeface="Arial"/>
              <a:ea typeface="Arial"/>
              <a:cs typeface="Arial"/>
              <a:sym typeface="Arial"/>
            </a:endParaRPr>
          </a:p>
          <a:p>
            <a:pPr indent="-310832" lvl="0" marL="457200" rtl="0" algn="l">
              <a:spcBef>
                <a:spcPts val="1000"/>
              </a:spcBef>
              <a:spcAft>
                <a:spcPts val="0"/>
              </a:spcAft>
              <a:buSzPct val="100000"/>
              <a:buFont typeface="Arial"/>
              <a:buChar char="●"/>
            </a:pPr>
            <a:r>
              <a:rPr lang="en" sz="1400">
                <a:latin typeface="Arial"/>
                <a:ea typeface="Arial"/>
                <a:cs typeface="Arial"/>
                <a:sym typeface="Arial"/>
              </a:rPr>
              <a:t>Most of the predictors are on the monthly level.The response – SP 500 index is daily value</a:t>
            </a:r>
            <a:endParaRPr sz="1400">
              <a:latin typeface="Arial"/>
              <a:ea typeface="Arial"/>
              <a:cs typeface="Arial"/>
              <a:sym typeface="Arial"/>
            </a:endParaRPr>
          </a:p>
          <a:p>
            <a:pPr indent="-310832" lvl="0" marL="457200" rtl="0" algn="l">
              <a:spcBef>
                <a:spcPts val="1000"/>
              </a:spcBef>
              <a:spcAft>
                <a:spcPts val="0"/>
              </a:spcAft>
              <a:buSzPct val="100000"/>
              <a:buFont typeface="Arial"/>
              <a:buChar char="●"/>
            </a:pPr>
            <a:r>
              <a:rPr lang="en" sz="1400">
                <a:latin typeface="Arial"/>
                <a:ea typeface="Arial"/>
                <a:cs typeface="Arial"/>
                <a:sym typeface="Arial"/>
              </a:rPr>
              <a:t>We transformed all data to</a:t>
            </a:r>
            <a:r>
              <a:rPr lang="en" sz="1400">
                <a:latin typeface="Arial"/>
                <a:ea typeface="Arial"/>
                <a:cs typeface="Arial"/>
                <a:sym typeface="Arial"/>
              </a:rPr>
              <a:t>:</a:t>
            </a:r>
            <a:r>
              <a:rPr lang="en" sz="1400">
                <a:latin typeface="Arial"/>
                <a:ea typeface="Arial"/>
                <a:cs typeface="Arial"/>
                <a:sym typeface="Arial"/>
              </a:rPr>
              <a:t> Month over Month and Quarter over Quarter.</a:t>
            </a:r>
            <a:endParaRPr sz="1400">
              <a:latin typeface="Arial"/>
              <a:ea typeface="Arial"/>
              <a:cs typeface="Arial"/>
              <a:sym typeface="Arial"/>
            </a:endParaRPr>
          </a:p>
          <a:p>
            <a:pPr indent="-310832" lvl="1" marL="914400" rtl="0" algn="l">
              <a:spcBef>
                <a:spcPts val="0"/>
              </a:spcBef>
              <a:spcAft>
                <a:spcPts val="0"/>
              </a:spcAft>
              <a:buSzPct val="100000"/>
              <a:buFont typeface="Arial"/>
              <a:buChar char="○"/>
            </a:pPr>
            <a:r>
              <a:rPr lang="en" sz="1400">
                <a:latin typeface="Arial"/>
                <a:ea typeface="Arial"/>
                <a:cs typeface="Arial"/>
                <a:sym typeface="Arial"/>
              </a:rPr>
              <a:t>Transformed to % change </a:t>
            </a:r>
            <a:r>
              <a:rPr lang="en" sz="1400">
                <a:latin typeface="Arial"/>
                <a:ea typeface="Arial"/>
                <a:cs typeface="Arial"/>
                <a:sym typeface="Arial"/>
              </a:rPr>
              <a:t>over previous time interval</a:t>
            </a:r>
            <a:endParaRPr sz="1400">
              <a:latin typeface="Arial"/>
              <a:ea typeface="Arial"/>
              <a:cs typeface="Arial"/>
              <a:sym typeface="Arial"/>
            </a:endParaRPr>
          </a:p>
          <a:p>
            <a:pPr indent="-310832" lvl="1" marL="914400" rtl="0" algn="l">
              <a:spcBef>
                <a:spcPts val="0"/>
              </a:spcBef>
              <a:spcAft>
                <a:spcPts val="0"/>
              </a:spcAft>
              <a:buSzPct val="100000"/>
              <a:buFont typeface="Arial"/>
              <a:buChar char="○"/>
            </a:pPr>
            <a:r>
              <a:rPr lang="en" sz="1400">
                <a:latin typeface="Arial"/>
                <a:ea typeface="Arial"/>
                <a:cs typeface="Arial"/>
                <a:sym typeface="Arial"/>
              </a:rPr>
              <a:t>For monthly dataset, we forward filled all the null values for quarterly predictors</a:t>
            </a:r>
            <a:endParaRPr sz="1400">
              <a:latin typeface="Arial"/>
              <a:ea typeface="Arial"/>
              <a:cs typeface="Arial"/>
              <a:sym typeface="Arial"/>
            </a:endParaRPr>
          </a:p>
        </p:txBody>
      </p:sp>
      <p:pic>
        <p:nvPicPr>
          <p:cNvPr id="154" name="Google Shape;154;p16"/>
          <p:cNvPicPr preferRelativeResize="0"/>
          <p:nvPr/>
        </p:nvPicPr>
        <p:blipFill>
          <a:blip r:embed="rId3">
            <a:alphaModFix/>
          </a:blip>
          <a:stretch>
            <a:fillRect/>
          </a:stretch>
        </p:blipFill>
        <p:spPr>
          <a:xfrm>
            <a:off x="5816150" y="1208525"/>
            <a:ext cx="3180076" cy="3372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Overview - Trends</a:t>
            </a:r>
            <a:endParaRPr/>
          </a:p>
        </p:txBody>
      </p:sp>
      <p:sp>
        <p:nvSpPr>
          <p:cNvPr id="160" name="Google Shape;160;p17"/>
          <p:cNvSpPr txBox="1"/>
          <p:nvPr>
            <p:ph idx="1" type="body"/>
          </p:nvPr>
        </p:nvSpPr>
        <p:spPr>
          <a:xfrm>
            <a:off x="407050" y="1428350"/>
            <a:ext cx="3626400" cy="34962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05000"/>
              </a:lnSpc>
              <a:spcBef>
                <a:spcPts val="1000"/>
              </a:spcBef>
              <a:spcAft>
                <a:spcPts val="0"/>
              </a:spcAft>
              <a:buSzPct val="100000"/>
              <a:buFont typeface="Arial"/>
              <a:buChar char="●"/>
            </a:pPr>
            <a:r>
              <a:rPr lang="en">
                <a:latin typeface="Arial"/>
                <a:ea typeface="Arial"/>
                <a:cs typeface="Arial"/>
                <a:sym typeface="Arial"/>
              </a:rPr>
              <a:t>SP500 Returns (mean / max / min):</a:t>
            </a:r>
            <a:endParaRPr>
              <a:latin typeface="Arial"/>
              <a:ea typeface="Arial"/>
              <a:cs typeface="Arial"/>
              <a:sym typeface="Arial"/>
            </a:endParaRPr>
          </a:p>
          <a:p>
            <a:pPr indent="-293211" lvl="1" marL="914400" rtl="0" algn="l">
              <a:lnSpc>
                <a:spcPct val="105000"/>
              </a:lnSpc>
              <a:spcBef>
                <a:spcPts val="1000"/>
              </a:spcBef>
              <a:spcAft>
                <a:spcPts val="0"/>
              </a:spcAft>
              <a:buSzPct val="100000"/>
              <a:buFont typeface="Arial"/>
              <a:buChar char="○"/>
            </a:pPr>
            <a:r>
              <a:rPr lang="en">
                <a:latin typeface="Arial"/>
                <a:ea typeface="Arial"/>
                <a:cs typeface="Arial"/>
                <a:sym typeface="Arial"/>
              </a:rPr>
              <a:t>MoM: 0.7% / 12.0% / -20.4%</a:t>
            </a:r>
            <a:endParaRPr>
              <a:latin typeface="Arial"/>
              <a:ea typeface="Arial"/>
              <a:cs typeface="Arial"/>
              <a:sym typeface="Arial"/>
            </a:endParaRPr>
          </a:p>
          <a:p>
            <a:pPr indent="-293211" lvl="1" marL="914400" rtl="0" algn="l">
              <a:lnSpc>
                <a:spcPct val="105000"/>
              </a:lnSpc>
              <a:spcBef>
                <a:spcPts val="1000"/>
              </a:spcBef>
              <a:spcAft>
                <a:spcPts val="0"/>
              </a:spcAft>
              <a:buSzPct val="100000"/>
              <a:buFont typeface="Arial"/>
              <a:buChar char="○"/>
            </a:pPr>
            <a:r>
              <a:rPr lang="en">
                <a:latin typeface="Arial"/>
                <a:ea typeface="Arial"/>
                <a:cs typeface="Arial"/>
                <a:sym typeface="Arial"/>
              </a:rPr>
              <a:t>QoQ: 2.0% /  20.2% / -27.2%</a:t>
            </a:r>
            <a:endParaRPr>
              <a:latin typeface="Arial"/>
              <a:ea typeface="Arial"/>
              <a:cs typeface="Arial"/>
              <a:sym typeface="Arial"/>
            </a:endParaRPr>
          </a:p>
          <a:p>
            <a:pPr indent="-304958" lvl="0" marL="457200" rtl="0" algn="l">
              <a:lnSpc>
                <a:spcPct val="105000"/>
              </a:lnSpc>
              <a:spcBef>
                <a:spcPts val="1200"/>
              </a:spcBef>
              <a:spcAft>
                <a:spcPts val="0"/>
              </a:spcAft>
              <a:buSzPct val="100000"/>
              <a:buFont typeface="Arial"/>
              <a:buChar char="●"/>
            </a:pPr>
            <a:r>
              <a:rPr lang="en">
                <a:latin typeface="Arial"/>
                <a:ea typeface="Arial"/>
                <a:cs typeface="Arial"/>
                <a:sym typeface="Arial"/>
              </a:rPr>
              <a:t>From the trends for SP500 and </a:t>
            </a:r>
            <a:r>
              <a:rPr lang="en">
                <a:latin typeface="Arial"/>
                <a:ea typeface="Arial"/>
                <a:cs typeface="Arial"/>
                <a:sym typeface="Arial"/>
              </a:rPr>
              <a:t>Macroeconomic</a:t>
            </a:r>
            <a:r>
              <a:rPr lang="en">
                <a:latin typeface="Arial"/>
                <a:ea typeface="Arial"/>
                <a:cs typeface="Arial"/>
                <a:sym typeface="Arial"/>
              </a:rPr>
              <a:t> variables we can see that many look similar</a:t>
            </a:r>
            <a:endParaRPr>
              <a:latin typeface="Arial"/>
              <a:ea typeface="Arial"/>
              <a:cs typeface="Arial"/>
              <a:sym typeface="Arial"/>
            </a:endParaRPr>
          </a:p>
          <a:p>
            <a:pPr indent="-304958" lvl="0" marL="457200" rtl="0" algn="l">
              <a:lnSpc>
                <a:spcPct val="105000"/>
              </a:lnSpc>
              <a:spcBef>
                <a:spcPts val="1200"/>
              </a:spcBef>
              <a:spcAft>
                <a:spcPts val="0"/>
              </a:spcAft>
              <a:buSzPct val="100000"/>
              <a:buFont typeface="Arial"/>
              <a:buChar char="●"/>
            </a:pPr>
            <a:r>
              <a:rPr lang="en">
                <a:latin typeface="Arial"/>
                <a:ea typeface="Arial"/>
                <a:cs typeface="Arial"/>
                <a:sym typeface="Arial"/>
              </a:rPr>
              <a:t>Some variables look almost identical </a:t>
            </a:r>
            <a:br>
              <a:rPr lang="en">
                <a:latin typeface="Arial"/>
                <a:ea typeface="Arial"/>
                <a:cs typeface="Arial"/>
                <a:sym typeface="Arial"/>
              </a:rPr>
            </a:br>
            <a:r>
              <a:rPr lang="en">
                <a:latin typeface="Arial"/>
                <a:ea typeface="Arial"/>
                <a:cs typeface="Arial"/>
                <a:sym typeface="Arial"/>
              </a:rPr>
              <a:t>(GDP, CPI, Personal Income, Personal Consumption exp. etc.)</a:t>
            </a:r>
            <a:endParaRPr>
              <a:latin typeface="Arial"/>
              <a:ea typeface="Arial"/>
              <a:cs typeface="Arial"/>
              <a:sym typeface="Arial"/>
            </a:endParaRPr>
          </a:p>
          <a:p>
            <a:pPr indent="-304958" lvl="0" marL="457200" rtl="0" algn="l">
              <a:lnSpc>
                <a:spcPct val="105000"/>
              </a:lnSpc>
              <a:spcBef>
                <a:spcPts val="1200"/>
              </a:spcBef>
              <a:spcAft>
                <a:spcPts val="0"/>
              </a:spcAft>
              <a:buSzPct val="100000"/>
              <a:buFont typeface="Arial"/>
              <a:buChar char="●"/>
            </a:pPr>
            <a:r>
              <a:rPr lang="en">
                <a:latin typeface="Arial"/>
                <a:ea typeface="Arial"/>
                <a:cs typeface="Arial"/>
                <a:sym typeface="Arial"/>
              </a:rPr>
              <a:t>We can already see that multicollinearity will be affecting between some of the variables</a:t>
            </a:r>
            <a:endParaRPr>
              <a:latin typeface="Arial"/>
              <a:ea typeface="Arial"/>
              <a:cs typeface="Arial"/>
              <a:sym typeface="Arial"/>
            </a:endParaRPr>
          </a:p>
          <a:p>
            <a:pPr indent="-304958" lvl="0" marL="457200" rtl="0" algn="l">
              <a:lnSpc>
                <a:spcPct val="105000"/>
              </a:lnSpc>
              <a:spcBef>
                <a:spcPts val="1200"/>
              </a:spcBef>
              <a:spcAft>
                <a:spcPts val="0"/>
              </a:spcAft>
              <a:buSzPct val="100000"/>
              <a:buFont typeface="Arial"/>
              <a:buChar char="●"/>
            </a:pPr>
            <a:r>
              <a:rPr lang="en">
                <a:latin typeface="Arial"/>
                <a:ea typeface="Arial"/>
                <a:cs typeface="Arial"/>
                <a:sym typeface="Arial"/>
              </a:rPr>
              <a:t>The other more “cyclical” variables seem interesting for shorter term predictions</a:t>
            </a:r>
            <a:endParaRPr>
              <a:latin typeface="Arial"/>
              <a:ea typeface="Arial"/>
              <a:cs typeface="Arial"/>
              <a:sym typeface="Arial"/>
            </a:endParaRPr>
          </a:p>
          <a:p>
            <a:pPr indent="0" lvl="0" marL="457200" rtl="0" algn="l">
              <a:lnSpc>
                <a:spcPct val="105000"/>
              </a:lnSpc>
              <a:spcBef>
                <a:spcPts val="1200"/>
              </a:spcBef>
              <a:spcAft>
                <a:spcPts val="1200"/>
              </a:spcAft>
              <a:buNone/>
            </a:pPr>
            <a:r>
              <a:t/>
            </a:r>
            <a:endParaRPr>
              <a:latin typeface="Arial"/>
              <a:ea typeface="Arial"/>
              <a:cs typeface="Arial"/>
              <a:sym typeface="Arial"/>
            </a:endParaRPr>
          </a:p>
        </p:txBody>
      </p:sp>
      <p:pic>
        <p:nvPicPr>
          <p:cNvPr id="161" name="Google Shape;161;p17"/>
          <p:cNvPicPr preferRelativeResize="0"/>
          <p:nvPr/>
        </p:nvPicPr>
        <p:blipFill>
          <a:blip r:embed="rId3">
            <a:alphaModFix/>
          </a:blip>
          <a:stretch>
            <a:fillRect/>
          </a:stretch>
        </p:blipFill>
        <p:spPr>
          <a:xfrm>
            <a:off x="4120400" y="1013900"/>
            <a:ext cx="4865450" cy="391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Overview - Correlation</a:t>
            </a:r>
            <a:endParaRPr/>
          </a:p>
        </p:txBody>
      </p:sp>
      <p:sp>
        <p:nvSpPr>
          <p:cNvPr id="167" name="Google Shape;167;p18"/>
          <p:cNvSpPr txBox="1"/>
          <p:nvPr>
            <p:ph idx="1" type="body"/>
          </p:nvPr>
        </p:nvSpPr>
        <p:spPr>
          <a:xfrm>
            <a:off x="362625" y="1398400"/>
            <a:ext cx="4348500" cy="3632100"/>
          </a:xfrm>
          <a:prstGeom prst="rect">
            <a:avLst/>
          </a:prstGeom>
        </p:spPr>
        <p:txBody>
          <a:bodyPr anchorCtr="0" anchor="t" bIns="91425" lIns="91425" spcFirstLastPara="1" rIns="91425" wrap="square" tIns="91425">
            <a:normAutofit lnSpcReduction="10000"/>
          </a:bodyPr>
          <a:lstStyle/>
          <a:p>
            <a:pPr indent="-311150" lvl="0" marL="457200" rtl="0" algn="l">
              <a:lnSpc>
                <a:spcPct val="105000"/>
              </a:lnSpc>
              <a:spcBef>
                <a:spcPts val="1000"/>
              </a:spcBef>
              <a:spcAft>
                <a:spcPts val="0"/>
              </a:spcAft>
              <a:buSzPts val="1300"/>
              <a:buFont typeface="Arial"/>
              <a:buChar char="●"/>
            </a:pPr>
            <a:r>
              <a:rPr lang="en">
                <a:latin typeface="Arial"/>
                <a:ea typeface="Arial"/>
                <a:cs typeface="Arial"/>
                <a:sym typeface="Arial"/>
              </a:rPr>
              <a:t>Looking at the longer term trends, and also correlation between SP500 and the macroeconomic variables,  the relationship seems pretty clear</a:t>
            </a:r>
            <a:endParaRPr>
              <a:latin typeface="Arial"/>
              <a:ea typeface="Arial"/>
              <a:cs typeface="Arial"/>
              <a:sym typeface="Arial"/>
            </a:endParaRPr>
          </a:p>
          <a:p>
            <a:pPr indent="-311150" lvl="0" marL="457200" rtl="0" algn="l">
              <a:lnSpc>
                <a:spcPct val="105000"/>
              </a:lnSpc>
              <a:spcBef>
                <a:spcPts val="1200"/>
              </a:spcBef>
              <a:spcAft>
                <a:spcPts val="0"/>
              </a:spcAft>
              <a:buSzPts val="1300"/>
              <a:buFont typeface="Arial"/>
              <a:buChar char="●"/>
            </a:pPr>
            <a:r>
              <a:rPr lang="en">
                <a:latin typeface="Arial"/>
                <a:ea typeface="Arial"/>
                <a:cs typeface="Arial"/>
                <a:sym typeface="Arial"/>
              </a:rPr>
              <a:t>During 1967 - 2022, there is a high correlation between SP500 and most of the variables</a:t>
            </a:r>
            <a:endParaRPr>
              <a:latin typeface="Arial"/>
              <a:ea typeface="Arial"/>
              <a:cs typeface="Arial"/>
              <a:sym typeface="Arial"/>
            </a:endParaRPr>
          </a:p>
          <a:p>
            <a:pPr indent="-311150" lvl="0" marL="457200" rtl="0" algn="l">
              <a:lnSpc>
                <a:spcPct val="105000"/>
              </a:lnSpc>
              <a:spcBef>
                <a:spcPts val="1200"/>
              </a:spcBef>
              <a:spcAft>
                <a:spcPts val="0"/>
              </a:spcAft>
              <a:buSzPts val="1300"/>
              <a:buFont typeface="Arial"/>
              <a:buChar char="●"/>
            </a:pPr>
            <a:r>
              <a:rPr lang="en">
                <a:latin typeface="Arial"/>
                <a:ea typeface="Arial"/>
                <a:cs typeface="Arial"/>
                <a:sym typeface="Arial"/>
              </a:rPr>
              <a:t>When shortening the timeframe to SP500 performance QoQ and MoM, correlation becomes weaker</a:t>
            </a:r>
            <a:endParaRPr>
              <a:latin typeface="Arial"/>
              <a:ea typeface="Arial"/>
              <a:cs typeface="Arial"/>
              <a:sym typeface="Arial"/>
            </a:endParaRPr>
          </a:p>
          <a:p>
            <a:pPr indent="-311150" lvl="0" marL="457200" rtl="0" algn="l">
              <a:lnSpc>
                <a:spcPct val="105000"/>
              </a:lnSpc>
              <a:spcBef>
                <a:spcPts val="1200"/>
              </a:spcBef>
              <a:spcAft>
                <a:spcPts val="0"/>
              </a:spcAft>
              <a:buSzPts val="1300"/>
              <a:buFont typeface="Arial"/>
              <a:buChar char="●"/>
            </a:pPr>
            <a:r>
              <a:rPr lang="en">
                <a:latin typeface="Arial"/>
                <a:ea typeface="Arial"/>
                <a:cs typeface="Arial"/>
                <a:sym typeface="Arial"/>
              </a:rPr>
              <a:t>Certain variables have stronger correlation with shorter time frames but not with longer time frame:</a:t>
            </a:r>
            <a:endParaRPr>
              <a:latin typeface="Arial"/>
              <a:ea typeface="Arial"/>
              <a:cs typeface="Arial"/>
              <a:sym typeface="Arial"/>
            </a:endParaRPr>
          </a:p>
          <a:p>
            <a:pPr indent="-298450" lvl="1" marL="914400" rtl="0" algn="l">
              <a:lnSpc>
                <a:spcPct val="105000"/>
              </a:lnSpc>
              <a:spcBef>
                <a:spcPts val="0"/>
              </a:spcBef>
              <a:spcAft>
                <a:spcPts val="0"/>
              </a:spcAft>
              <a:buSzPts val="1100"/>
              <a:buFont typeface="Arial"/>
              <a:buChar char="○"/>
            </a:pPr>
            <a:r>
              <a:rPr lang="en">
                <a:latin typeface="Arial"/>
                <a:ea typeface="Arial"/>
                <a:cs typeface="Arial"/>
                <a:sym typeface="Arial"/>
              </a:rPr>
              <a:t>Customer sentiment (UMCSENT)</a:t>
            </a:r>
            <a:endParaRPr>
              <a:latin typeface="Arial"/>
              <a:ea typeface="Arial"/>
              <a:cs typeface="Arial"/>
              <a:sym typeface="Arial"/>
            </a:endParaRPr>
          </a:p>
          <a:p>
            <a:pPr indent="-298450" lvl="1" marL="914400" rtl="0" algn="l">
              <a:lnSpc>
                <a:spcPct val="105000"/>
              </a:lnSpc>
              <a:spcBef>
                <a:spcPts val="0"/>
              </a:spcBef>
              <a:spcAft>
                <a:spcPts val="0"/>
              </a:spcAft>
              <a:buSzPts val="1100"/>
              <a:buFont typeface="Arial"/>
              <a:buChar char="○"/>
            </a:pPr>
            <a:r>
              <a:rPr lang="en">
                <a:latin typeface="Arial"/>
                <a:ea typeface="Arial"/>
                <a:cs typeface="Arial"/>
                <a:sym typeface="Arial"/>
              </a:rPr>
              <a:t>New Housing permits (PERMIT)</a:t>
            </a:r>
            <a:endParaRPr>
              <a:latin typeface="Arial"/>
              <a:ea typeface="Arial"/>
              <a:cs typeface="Arial"/>
              <a:sym typeface="Arial"/>
            </a:endParaRPr>
          </a:p>
          <a:p>
            <a:pPr indent="-298450" lvl="1" marL="914400" rtl="0" algn="l">
              <a:lnSpc>
                <a:spcPct val="105000"/>
              </a:lnSpc>
              <a:spcBef>
                <a:spcPts val="0"/>
              </a:spcBef>
              <a:spcAft>
                <a:spcPts val="0"/>
              </a:spcAft>
              <a:buSzPts val="1100"/>
              <a:buFont typeface="Arial"/>
              <a:buChar char="○"/>
            </a:pPr>
            <a:r>
              <a:rPr lang="en">
                <a:latin typeface="Arial"/>
                <a:ea typeface="Arial"/>
                <a:cs typeface="Arial"/>
                <a:sym typeface="Arial"/>
              </a:rPr>
              <a:t>Unemployment claims (ICSA)</a:t>
            </a:r>
            <a:endParaRPr>
              <a:latin typeface="Arial"/>
              <a:ea typeface="Arial"/>
              <a:cs typeface="Arial"/>
              <a:sym typeface="Arial"/>
            </a:endParaRPr>
          </a:p>
          <a:p>
            <a:pPr indent="0" lvl="0" marL="0" rtl="0" algn="l">
              <a:lnSpc>
                <a:spcPct val="105000"/>
              </a:lnSpc>
              <a:spcBef>
                <a:spcPts val="1000"/>
              </a:spcBef>
              <a:spcAft>
                <a:spcPts val="0"/>
              </a:spcAft>
              <a:buNone/>
            </a:pPr>
            <a:r>
              <a:t/>
            </a:r>
            <a:endParaRPr>
              <a:latin typeface="Arial"/>
              <a:ea typeface="Arial"/>
              <a:cs typeface="Arial"/>
              <a:sym typeface="Arial"/>
            </a:endParaRPr>
          </a:p>
        </p:txBody>
      </p:sp>
      <p:pic>
        <p:nvPicPr>
          <p:cNvPr id="168" name="Google Shape;168;p18"/>
          <p:cNvPicPr preferRelativeResize="0"/>
          <p:nvPr/>
        </p:nvPicPr>
        <p:blipFill>
          <a:blip r:embed="rId3">
            <a:alphaModFix/>
          </a:blip>
          <a:stretch>
            <a:fillRect/>
          </a:stretch>
        </p:blipFill>
        <p:spPr>
          <a:xfrm>
            <a:off x="4811548" y="2974375"/>
            <a:ext cx="4027653" cy="2056101"/>
          </a:xfrm>
          <a:prstGeom prst="rect">
            <a:avLst/>
          </a:prstGeom>
          <a:noFill/>
          <a:ln>
            <a:noFill/>
          </a:ln>
        </p:spPr>
      </p:pic>
      <p:pic>
        <p:nvPicPr>
          <p:cNvPr id="169" name="Google Shape;169;p18"/>
          <p:cNvPicPr preferRelativeResize="0"/>
          <p:nvPr/>
        </p:nvPicPr>
        <p:blipFill>
          <a:blip r:embed="rId4">
            <a:alphaModFix/>
          </a:blip>
          <a:stretch>
            <a:fillRect/>
          </a:stretch>
        </p:blipFill>
        <p:spPr>
          <a:xfrm>
            <a:off x="4811550" y="910449"/>
            <a:ext cx="4027650" cy="2032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Collinearity</a:t>
            </a:r>
            <a:endParaRPr/>
          </a:p>
        </p:txBody>
      </p:sp>
      <p:sp>
        <p:nvSpPr>
          <p:cNvPr id="175" name="Google Shape;175;p19"/>
          <p:cNvSpPr txBox="1"/>
          <p:nvPr>
            <p:ph idx="1" type="body"/>
          </p:nvPr>
        </p:nvSpPr>
        <p:spPr>
          <a:xfrm>
            <a:off x="938650" y="1487825"/>
            <a:ext cx="4109100" cy="3360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400">
                <a:latin typeface="Arial"/>
                <a:ea typeface="Arial"/>
                <a:cs typeface="Arial"/>
                <a:sym typeface="Arial"/>
              </a:rPr>
              <a:t>Correlation Plot for the data sets</a:t>
            </a:r>
            <a:r>
              <a:rPr lang="en" sz="1400">
                <a:latin typeface="Arial"/>
                <a:ea typeface="Arial"/>
                <a:cs typeface="Arial"/>
                <a:sym typeface="Arial"/>
              </a:rPr>
              <a:t> suggest</a:t>
            </a:r>
            <a:r>
              <a:rPr lang="en" sz="1400">
                <a:latin typeface="Arial"/>
                <a:ea typeface="Arial"/>
                <a:cs typeface="Arial"/>
                <a:sym typeface="Arial"/>
              </a:rPr>
              <a:t> </a:t>
            </a:r>
            <a:r>
              <a:rPr lang="en" sz="1400">
                <a:latin typeface="Arial"/>
                <a:ea typeface="Arial"/>
                <a:cs typeface="Arial"/>
                <a:sym typeface="Arial"/>
              </a:rPr>
              <a:t>multicollinearity</a:t>
            </a:r>
            <a:r>
              <a:rPr lang="en" sz="1400">
                <a:latin typeface="Arial"/>
                <a:ea typeface="Arial"/>
                <a:cs typeface="Arial"/>
                <a:sym typeface="Arial"/>
              </a:rPr>
              <a:t>.</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Strong Negative Correlations:</a:t>
            </a:r>
            <a:endParaRPr sz="1400">
              <a:latin typeface="Arial"/>
              <a:ea typeface="Arial"/>
              <a:cs typeface="Arial"/>
              <a:sym typeface="Arial"/>
            </a:endParaRPr>
          </a:p>
          <a:p>
            <a:pPr indent="-304165" lvl="0" marL="457200" rtl="0" algn="l">
              <a:spcBef>
                <a:spcPts val="1200"/>
              </a:spcBef>
              <a:spcAft>
                <a:spcPts val="0"/>
              </a:spcAft>
              <a:buSzPct val="100000"/>
              <a:buFont typeface="Arial"/>
              <a:buChar char="●"/>
            </a:pPr>
            <a:r>
              <a:rPr lang="en" sz="1400">
                <a:latin typeface="Arial"/>
                <a:ea typeface="Arial"/>
                <a:cs typeface="Arial"/>
                <a:sym typeface="Arial"/>
              </a:rPr>
              <a:t>Unemployment rate, Personal Consumer Expenditures (</a:t>
            </a:r>
            <a:r>
              <a:rPr lang="en" sz="1400">
                <a:latin typeface="Arial"/>
                <a:ea typeface="Arial"/>
                <a:cs typeface="Arial"/>
                <a:sym typeface="Arial"/>
              </a:rPr>
              <a:t>PCE), Total Nonfarm Payroll, </a:t>
            </a:r>
            <a:r>
              <a:rPr lang="en" sz="1400">
                <a:latin typeface="Arial"/>
                <a:ea typeface="Arial"/>
                <a:cs typeface="Arial"/>
                <a:sym typeface="Arial"/>
              </a:rPr>
              <a:t>Industrial Output (</a:t>
            </a:r>
            <a:r>
              <a:rPr lang="en" sz="1400">
                <a:latin typeface="Arial"/>
                <a:ea typeface="Arial"/>
                <a:cs typeface="Arial"/>
                <a:sym typeface="Arial"/>
              </a:rPr>
              <a:t>INDPRO),  and Real GDP</a:t>
            </a:r>
            <a:endParaRPr sz="1400">
              <a:latin typeface="Arial"/>
              <a:ea typeface="Arial"/>
              <a:cs typeface="Arial"/>
              <a:sym typeface="Arial"/>
            </a:endParaRPr>
          </a:p>
          <a:p>
            <a:pPr indent="-304165" lvl="0" marL="457200" rtl="0" algn="l">
              <a:spcBef>
                <a:spcPts val="0"/>
              </a:spcBef>
              <a:spcAft>
                <a:spcPts val="0"/>
              </a:spcAft>
              <a:buSzPct val="100000"/>
              <a:buFont typeface="Arial"/>
              <a:buChar char="●"/>
            </a:pPr>
            <a:r>
              <a:rPr lang="en" sz="1400">
                <a:latin typeface="Arial"/>
                <a:ea typeface="Arial"/>
                <a:cs typeface="Arial"/>
                <a:sym typeface="Arial"/>
              </a:rPr>
              <a:t>Government Spending (W068RCQ027SBEA), Total Non-Farm Payroll, and Industrial Output</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Strong Positive Correlations:</a:t>
            </a:r>
            <a:endParaRPr sz="1400">
              <a:latin typeface="Arial"/>
              <a:ea typeface="Arial"/>
              <a:cs typeface="Arial"/>
              <a:sym typeface="Arial"/>
            </a:endParaRPr>
          </a:p>
          <a:p>
            <a:pPr indent="-304165" lvl="0" marL="457200" rtl="0" algn="l">
              <a:spcBef>
                <a:spcPts val="1200"/>
              </a:spcBef>
              <a:spcAft>
                <a:spcPts val="0"/>
              </a:spcAft>
              <a:buSzPct val="100000"/>
              <a:buFont typeface="Arial"/>
              <a:buChar char="●"/>
            </a:pPr>
            <a:r>
              <a:rPr lang="en" sz="1400">
                <a:latin typeface="Arial"/>
                <a:ea typeface="Arial"/>
                <a:cs typeface="Arial"/>
                <a:sym typeface="Arial"/>
              </a:rPr>
              <a:t>Unemployment Rate and Government Spending</a:t>
            </a:r>
            <a:r>
              <a:rPr lang="en" sz="1400">
                <a:latin typeface="Arial"/>
                <a:ea typeface="Arial"/>
                <a:cs typeface="Arial"/>
                <a:sym typeface="Arial"/>
              </a:rPr>
              <a:t> </a:t>
            </a:r>
            <a:endParaRPr sz="1400">
              <a:latin typeface="Arial"/>
              <a:ea typeface="Arial"/>
              <a:cs typeface="Arial"/>
              <a:sym typeface="Arial"/>
            </a:endParaRPr>
          </a:p>
          <a:p>
            <a:pPr indent="-304165" lvl="0" marL="457200" rtl="0" algn="l">
              <a:spcBef>
                <a:spcPts val="0"/>
              </a:spcBef>
              <a:spcAft>
                <a:spcPts val="0"/>
              </a:spcAft>
              <a:buSzPct val="100000"/>
              <a:buFont typeface="Arial"/>
              <a:buChar char="●"/>
            </a:pPr>
            <a:r>
              <a:rPr lang="en" sz="1400">
                <a:latin typeface="Arial"/>
                <a:ea typeface="Arial"/>
                <a:cs typeface="Arial"/>
                <a:sym typeface="Arial"/>
              </a:rPr>
              <a:t>CPI (CPIAUCSL) and CPI Less Food and Energy (CPILFESL) </a:t>
            </a:r>
            <a:endParaRPr sz="1400">
              <a:latin typeface="Arial"/>
              <a:ea typeface="Arial"/>
              <a:cs typeface="Arial"/>
              <a:sym typeface="Arial"/>
            </a:endParaRPr>
          </a:p>
          <a:p>
            <a:pPr indent="-304165" lvl="0" marL="457200" rtl="0" algn="l">
              <a:spcBef>
                <a:spcPts val="0"/>
              </a:spcBef>
              <a:spcAft>
                <a:spcPts val="0"/>
              </a:spcAft>
              <a:buSzPct val="100000"/>
              <a:buFont typeface="Arial"/>
              <a:buChar char="●"/>
            </a:pPr>
            <a:r>
              <a:rPr lang="en" sz="1400">
                <a:latin typeface="Arial"/>
                <a:ea typeface="Arial"/>
                <a:cs typeface="Arial"/>
                <a:sym typeface="Arial"/>
              </a:rPr>
              <a:t>PPI (PPIACO) and CPI</a:t>
            </a:r>
            <a:endParaRPr sz="1400">
              <a:latin typeface="Arial"/>
              <a:ea typeface="Arial"/>
              <a:cs typeface="Arial"/>
              <a:sym typeface="Arial"/>
            </a:endParaRPr>
          </a:p>
          <a:p>
            <a:pPr indent="-304165" lvl="0" marL="457200" rtl="0" algn="l">
              <a:spcBef>
                <a:spcPts val="0"/>
              </a:spcBef>
              <a:spcAft>
                <a:spcPts val="0"/>
              </a:spcAft>
              <a:buSzPct val="100000"/>
              <a:buFont typeface="Arial"/>
              <a:buChar char="●"/>
            </a:pPr>
            <a:r>
              <a:rPr lang="en" sz="1400">
                <a:latin typeface="Arial"/>
                <a:ea typeface="Arial"/>
                <a:cs typeface="Arial"/>
                <a:sym typeface="Arial"/>
              </a:rPr>
              <a:t>Capital Expenditure GDP, and Real GDP</a:t>
            </a:r>
            <a:endParaRPr sz="1400">
              <a:latin typeface="Arial"/>
              <a:ea typeface="Arial"/>
              <a:cs typeface="Arial"/>
              <a:sym typeface="Arial"/>
            </a:endParaRPr>
          </a:p>
        </p:txBody>
      </p:sp>
      <p:pic>
        <p:nvPicPr>
          <p:cNvPr id="176" name="Google Shape;176;p19"/>
          <p:cNvPicPr preferRelativeResize="0"/>
          <p:nvPr/>
        </p:nvPicPr>
        <p:blipFill>
          <a:blip r:embed="rId3">
            <a:alphaModFix/>
          </a:blip>
          <a:stretch>
            <a:fillRect/>
          </a:stretch>
        </p:blipFill>
        <p:spPr>
          <a:xfrm>
            <a:off x="4968900" y="766475"/>
            <a:ext cx="4065725" cy="3747025"/>
          </a:xfrm>
          <a:prstGeom prst="rect">
            <a:avLst/>
          </a:prstGeom>
          <a:noFill/>
          <a:ln>
            <a:noFill/>
          </a:ln>
        </p:spPr>
      </p:pic>
      <p:sp>
        <p:nvSpPr>
          <p:cNvPr id="177" name="Google Shape;177;p19"/>
          <p:cNvSpPr txBox="1"/>
          <p:nvPr/>
        </p:nvSpPr>
        <p:spPr>
          <a:xfrm>
            <a:off x="5839150" y="393750"/>
            <a:ext cx="32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Correlation Plot for MoM</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Collinearity</a:t>
            </a:r>
            <a:endParaRPr/>
          </a:p>
        </p:txBody>
      </p:sp>
      <p:sp>
        <p:nvSpPr>
          <p:cNvPr id="183" name="Google Shape;183;p20"/>
          <p:cNvSpPr txBox="1"/>
          <p:nvPr>
            <p:ph idx="1" type="body"/>
          </p:nvPr>
        </p:nvSpPr>
        <p:spPr>
          <a:xfrm>
            <a:off x="645925" y="1483250"/>
            <a:ext cx="3014400" cy="2655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latin typeface="Arial"/>
                <a:ea typeface="Arial"/>
                <a:cs typeface="Arial"/>
                <a:sym typeface="Arial"/>
              </a:rPr>
              <a:t>A</a:t>
            </a:r>
            <a:r>
              <a:rPr lang="en">
                <a:latin typeface="Arial"/>
                <a:ea typeface="Arial"/>
                <a:cs typeface="Arial"/>
                <a:sym typeface="Arial"/>
              </a:rPr>
              <a:t>s shown in the VIF charts, we discovered that there was a high likelihood of</a:t>
            </a:r>
            <a:r>
              <a:rPr lang="en">
                <a:latin typeface="Arial"/>
                <a:ea typeface="Arial"/>
                <a:cs typeface="Arial"/>
                <a:sym typeface="Arial"/>
              </a:rPr>
              <a:t> problematic multi</a:t>
            </a:r>
            <a:r>
              <a:rPr lang="en">
                <a:latin typeface="Arial"/>
                <a:ea typeface="Arial"/>
                <a:cs typeface="Arial"/>
                <a:sym typeface="Arial"/>
              </a:rPr>
              <a:t>collinearity in both data sets.</a:t>
            </a:r>
            <a:endParaRPr>
              <a:latin typeface="Arial"/>
              <a:ea typeface="Arial"/>
              <a:cs typeface="Arial"/>
              <a:sym typeface="Arial"/>
            </a:endParaRPr>
          </a:p>
          <a:p>
            <a:pPr indent="0" lvl="0" marL="0" rtl="0" algn="l">
              <a:lnSpc>
                <a:spcPct val="105000"/>
              </a:lnSpc>
              <a:spcBef>
                <a:spcPts val="1200"/>
              </a:spcBef>
              <a:spcAft>
                <a:spcPts val="0"/>
              </a:spcAft>
              <a:buNone/>
            </a:pPr>
            <a:r>
              <a:rPr lang="en">
                <a:latin typeface="Arial"/>
                <a:ea typeface="Arial"/>
                <a:cs typeface="Arial"/>
                <a:sym typeface="Arial"/>
              </a:rPr>
              <a:t>In the month over month (MoM) data set, there were 5 predictors </a:t>
            </a:r>
            <a:r>
              <a:rPr lang="en">
                <a:latin typeface="Arial"/>
                <a:ea typeface="Arial"/>
                <a:cs typeface="Arial"/>
                <a:sym typeface="Arial"/>
              </a:rPr>
              <a:t>with a VIF greater than 5.</a:t>
            </a:r>
            <a:endParaRPr>
              <a:latin typeface="Arial"/>
              <a:ea typeface="Arial"/>
              <a:cs typeface="Arial"/>
              <a:sym typeface="Arial"/>
            </a:endParaRPr>
          </a:p>
          <a:p>
            <a:pPr indent="0" lvl="0" marL="0" rtl="0" algn="l">
              <a:lnSpc>
                <a:spcPct val="105000"/>
              </a:lnSpc>
              <a:spcBef>
                <a:spcPts val="1200"/>
              </a:spcBef>
              <a:spcAft>
                <a:spcPts val="1200"/>
              </a:spcAft>
              <a:buNone/>
            </a:pPr>
            <a:r>
              <a:rPr lang="en">
                <a:latin typeface="Arial"/>
                <a:ea typeface="Arial"/>
                <a:cs typeface="Arial"/>
                <a:sym typeface="Arial"/>
              </a:rPr>
              <a:t>In the quarter over quarter data (QoQ) set, a total of 9 predictors had a VIF greater than 5.</a:t>
            </a:r>
            <a:endParaRPr>
              <a:latin typeface="Arial"/>
              <a:ea typeface="Arial"/>
              <a:cs typeface="Arial"/>
              <a:sym typeface="Arial"/>
            </a:endParaRPr>
          </a:p>
        </p:txBody>
      </p:sp>
      <p:pic>
        <p:nvPicPr>
          <p:cNvPr id="184" name="Google Shape;184;p20"/>
          <p:cNvPicPr preferRelativeResize="0"/>
          <p:nvPr/>
        </p:nvPicPr>
        <p:blipFill>
          <a:blip r:embed="rId3">
            <a:alphaModFix/>
          </a:blip>
          <a:stretch>
            <a:fillRect/>
          </a:stretch>
        </p:blipFill>
        <p:spPr>
          <a:xfrm>
            <a:off x="4271550" y="2807175"/>
            <a:ext cx="3432574" cy="2118399"/>
          </a:xfrm>
          <a:prstGeom prst="rect">
            <a:avLst/>
          </a:prstGeom>
          <a:noFill/>
          <a:ln>
            <a:noFill/>
          </a:ln>
        </p:spPr>
      </p:pic>
      <p:pic>
        <p:nvPicPr>
          <p:cNvPr id="185" name="Google Shape;185;p20"/>
          <p:cNvPicPr preferRelativeResize="0"/>
          <p:nvPr/>
        </p:nvPicPr>
        <p:blipFill>
          <a:blip r:embed="rId4">
            <a:alphaModFix/>
          </a:blip>
          <a:stretch>
            <a:fillRect/>
          </a:stretch>
        </p:blipFill>
        <p:spPr>
          <a:xfrm>
            <a:off x="4271550" y="393750"/>
            <a:ext cx="3432574" cy="21183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3197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Outlier Detection</a:t>
            </a:r>
            <a:endParaRPr/>
          </a:p>
        </p:txBody>
      </p:sp>
      <p:sp>
        <p:nvSpPr>
          <p:cNvPr id="191" name="Google Shape;191;p21"/>
          <p:cNvSpPr txBox="1"/>
          <p:nvPr>
            <p:ph idx="1" type="body"/>
          </p:nvPr>
        </p:nvSpPr>
        <p:spPr>
          <a:xfrm>
            <a:off x="296950" y="1557725"/>
            <a:ext cx="3681600" cy="25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en" sz="1417">
                <a:latin typeface="Arial"/>
                <a:ea typeface="Arial"/>
                <a:cs typeface="Arial"/>
                <a:sym typeface="Arial"/>
              </a:rPr>
              <a:t>We completed Grubbs Test on both tails for Month over Month (MoM) and Quarter over Quarter (QoQ) datasets. We did discover</a:t>
            </a:r>
            <a:r>
              <a:rPr lang="en" sz="1417">
                <a:latin typeface="Arial"/>
                <a:ea typeface="Arial"/>
                <a:cs typeface="Arial"/>
                <a:sym typeface="Arial"/>
              </a:rPr>
              <a:t> data points that could be classified as outliers with a confidence interval of 95%</a:t>
            </a:r>
            <a:endParaRPr sz="1417">
              <a:latin typeface="Arial"/>
              <a:ea typeface="Arial"/>
              <a:cs typeface="Arial"/>
              <a:sym typeface="Arial"/>
            </a:endParaRPr>
          </a:p>
          <a:p>
            <a:pPr indent="0" lvl="0" marL="0" rtl="0" algn="l">
              <a:spcBef>
                <a:spcPts val="1200"/>
              </a:spcBef>
              <a:spcAft>
                <a:spcPts val="1200"/>
              </a:spcAft>
              <a:buSzPts val="523"/>
              <a:buNone/>
            </a:pPr>
            <a:r>
              <a:rPr lang="en" sz="1417">
                <a:latin typeface="Arial"/>
                <a:ea typeface="Arial"/>
                <a:cs typeface="Arial"/>
                <a:sym typeface="Arial"/>
              </a:rPr>
              <a:t>However, we choose not to remove the outliers as they reflect real, historical return data rather than erroneous data.</a:t>
            </a:r>
            <a:endParaRPr sz="1417">
              <a:latin typeface="Arial"/>
              <a:ea typeface="Arial"/>
              <a:cs typeface="Arial"/>
              <a:sym typeface="Arial"/>
            </a:endParaRPr>
          </a:p>
        </p:txBody>
      </p:sp>
      <p:pic>
        <p:nvPicPr>
          <p:cNvPr id="192" name="Google Shape;192;p21"/>
          <p:cNvPicPr preferRelativeResize="0"/>
          <p:nvPr/>
        </p:nvPicPr>
        <p:blipFill>
          <a:blip r:embed="rId3">
            <a:alphaModFix/>
          </a:blip>
          <a:stretch>
            <a:fillRect/>
          </a:stretch>
        </p:blipFill>
        <p:spPr>
          <a:xfrm>
            <a:off x="4079650" y="1438275"/>
            <a:ext cx="4860651" cy="2964378"/>
          </a:xfrm>
          <a:prstGeom prst="rect">
            <a:avLst/>
          </a:prstGeom>
          <a:noFill/>
          <a:ln>
            <a:noFill/>
          </a:ln>
        </p:spPr>
      </p:pic>
      <p:sp>
        <p:nvSpPr>
          <p:cNvPr id="193" name="Google Shape;193;p21"/>
          <p:cNvSpPr txBox="1"/>
          <p:nvPr/>
        </p:nvSpPr>
        <p:spPr>
          <a:xfrm>
            <a:off x="5050400" y="907650"/>
            <a:ext cx="3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Box Plot for SP500 Returns (MoM)</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