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111" d="100"/>
          <a:sy n="111" d="100"/>
        </p:scale>
        <p:origin x="63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17E9-B2AB-4742-87A6-F84E1796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FC84-BD71-394C-82E5-E17C2466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13D59-1D6F-BB4E-9FA3-EF7839DA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96C0-2FAB-774A-99C7-05111147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B5A8-AD8E-1245-AC38-D37DD0A8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1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7788-AEF7-7F47-A072-3623CE0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1BD89-69F8-F648-B545-A2C6AB80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0F959-8A1A-A243-9BCC-686DC93F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78E1-D2D9-004E-99E1-2BE884C1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DC36-E52A-7F4C-9424-C1C2767F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92D09-D361-6140-884D-B98CB7A6D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D0EFB-392E-E047-AE5D-F10D3FB4E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99FE-251A-B048-89B4-351EAB66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13D8-998E-134D-B5CF-EA2CA3B0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A616-D8EE-A043-9C60-090F08C6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1452-C48F-6842-B9FE-4AB2E361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C33A-8F6D-5942-821B-FD4C022B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1500-15B2-0941-BF3C-41A99EA8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EAB3-11EA-184D-A3A1-C7413F59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FFA34-AD81-BA41-8C7C-7724DF6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9FFB-0361-2043-BEAE-7D5AAC3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0BBC-D7A0-394F-ACB7-BA7EEEB59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79B8-6B6A-964A-9F7F-A3AA1B07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16602-B5FB-2F4A-9AC4-C7A59171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9814-9EE0-FF4F-8377-CAC6BB25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6FF7-306A-9A4B-9ED2-FC3ED872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5691-92D6-CA43-A81D-AFC016A33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C6C5-5946-3344-9CCA-BE0D65FCD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6435C-0BEF-AE45-A1B1-77E7DB95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249C7-E8C7-5E49-BB73-DE7BA702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9181B-8EE1-2F4D-B283-C6909CF0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E7B8-D7D5-0442-89FE-5C640D2D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9924A-9543-934D-BA20-A8C4DF90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2B3EC-518B-D74B-81AC-46D4D61F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BF5C0-47AF-AA42-8D7D-1A22E9F5A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87BF6-3351-4549-9EB6-49611D721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C6992-93C3-094C-BD5F-3695B839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E4C1B-27AC-F94F-90FA-14492EC2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3A8C3-2197-CD43-ABAF-F1B550FC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BEC1-8891-E44A-AC7C-28C85A4A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AFCCA-98F5-804C-B1AD-71FDA373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B33B-3AFC-4B43-8BD3-54C3EB16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D1E2F-182D-FE4F-A7F3-183DDD00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F900B-20FB-1E48-A21A-1099ED49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BF04E-21A6-6340-81D2-A44531C4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F50F7-E01C-5C4C-8D7C-319EA25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A937-BE73-BE4F-BA21-4549C529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D0C8-52A3-5243-9FBC-FD5C5D0F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2BCF2-B2A9-2847-8B58-CA1C5C6C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BAA2F-A5A5-894B-AEBE-A5B367A3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B50C-B891-6348-8BB8-31BBB047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47F4-6EA5-9D4C-84C0-ED283FF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7904-2B51-F343-AA25-040A38E6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47DED-0135-F041-AAD2-197467791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5DD6E-7921-1948-9791-1AF315AA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08154-0793-8645-B027-E63C3809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B708-7C87-8A40-8B94-158F27C3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8E0E0-0B89-4543-A569-FDB7464F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F7565-1381-D54C-AFDD-4D076821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23717-AD36-4E47-90D9-3F23E31A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7E79-490A-DD4D-96D0-46DADC54B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D5A4-3528-D34C-990A-ED71162A5BB4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DE2B-71C3-3142-963B-B64BE20CD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4751-024A-C244-9D82-3B2AE7ECB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B8DB-A0A5-6645-A78B-9E415640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7E49-6938-7C4F-8A98-0B0D8FDFD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Stroke Prediction</a:t>
            </a:r>
            <a:r>
              <a:rPr lang="en-CA" b="1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FD57-4815-C541-B690-3BC7D7817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697" y="3742944"/>
            <a:ext cx="7896606" cy="21336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Progress Report Presentation – July 6, 2022</a:t>
            </a:r>
          </a:p>
          <a:p>
            <a:pPr algn="ctr"/>
            <a:r>
              <a:rPr lang="en-US" dirty="0" err="1"/>
              <a:t>MGTx</a:t>
            </a:r>
            <a:r>
              <a:rPr lang="en-US" dirty="0"/>
              <a:t> 6203 Group Project – Team 30 – Summer 2022</a:t>
            </a:r>
          </a:p>
          <a:p>
            <a:pPr algn="ctr"/>
            <a:r>
              <a:rPr lang="en-US" dirty="0" err="1"/>
              <a:t>Shitong</a:t>
            </a:r>
            <a:r>
              <a:rPr lang="en-US" dirty="0"/>
              <a:t> Song</a:t>
            </a:r>
          </a:p>
          <a:p>
            <a:pPr algn="ctr"/>
            <a:r>
              <a:rPr lang="en-US" dirty="0"/>
              <a:t>Melody Lin</a:t>
            </a:r>
          </a:p>
          <a:p>
            <a:pPr algn="ctr"/>
            <a:r>
              <a:rPr lang="en-US" dirty="0"/>
              <a:t>Wen Yu</a:t>
            </a:r>
          </a:p>
          <a:p>
            <a:pPr algn="ctr"/>
            <a:r>
              <a:rPr lang="en-CA" dirty="0" err="1"/>
              <a:t>Mengchiao</a:t>
            </a:r>
            <a:r>
              <a:rPr lang="en-CA" dirty="0"/>
              <a:t> Li</a:t>
            </a:r>
          </a:p>
          <a:p>
            <a:pPr algn="ctr"/>
            <a:r>
              <a:rPr lang="en-CA" dirty="0" err="1"/>
              <a:t>Erfan</a:t>
            </a:r>
            <a:r>
              <a:rPr lang="en-CA" dirty="0"/>
              <a:t> </a:t>
            </a:r>
            <a:r>
              <a:rPr lang="en-CA" dirty="0" err="1"/>
              <a:t>Hajibandeh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09D8-9610-D64D-81AC-08B54E3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9DD3-3355-7041-B1BC-1EAAB2F3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Stroke Prediction Data Set from Kaggle*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*</a:t>
            </a:r>
            <a:r>
              <a:rPr lang="en-CA" sz="1800" dirty="0"/>
              <a:t>https://</a:t>
            </a:r>
            <a:r>
              <a:rPr lang="en-CA" sz="1800" dirty="0" err="1"/>
              <a:t>www.kaggle.com</a:t>
            </a:r>
            <a:r>
              <a:rPr lang="en-CA" sz="1800" dirty="0"/>
              <a:t>/datasets/</a:t>
            </a:r>
            <a:r>
              <a:rPr lang="en-CA" sz="1800" dirty="0" err="1"/>
              <a:t>fedesoriano</a:t>
            </a:r>
            <a:r>
              <a:rPr lang="en-CA" sz="1800" dirty="0"/>
              <a:t>/stroke-prediction-dataset</a:t>
            </a: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F6F8DF-42DF-3F46-8653-A1F609446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30" y="2331720"/>
            <a:ext cx="7520940" cy="30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1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09D8-9610-D64D-81AC-08B54E3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9DD3-3355-7041-B1BC-1EAAB2F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6441"/>
            <a:ext cx="10515600" cy="4351338"/>
          </a:xfrm>
        </p:spPr>
        <p:txBody>
          <a:bodyPr>
            <a:noAutofit/>
          </a:bodyPr>
          <a:lstStyle/>
          <a:p>
            <a:r>
              <a:rPr lang="en-CA" sz="1800" dirty="0"/>
              <a:t>The original dataset contains 5110 observations. Data cleaning was done to replace NAs and remove outliers. </a:t>
            </a:r>
            <a:br>
              <a:rPr lang="en-CA" sz="3200" dirty="0"/>
            </a:br>
            <a:br>
              <a:rPr lang="en-CA" sz="3200" dirty="0"/>
            </a:br>
            <a:endParaRPr lang="en-US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1DB85E-E713-7149-B072-2032219E3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89691"/>
              </p:ext>
            </p:extLst>
          </p:nvPr>
        </p:nvGraphicFramePr>
        <p:xfrm>
          <a:off x="3174999" y="1992885"/>
          <a:ext cx="5840755" cy="4405488"/>
        </p:xfrm>
        <a:graphic>
          <a:graphicData uri="http://schemas.openxmlformats.org/drawingml/2006/table">
            <a:tbl>
              <a:tblPr/>
              <a:tblGrid>
                <a:gridCol w="1366587">
                  <a:extLst>
                    <a:ext uri="{9D8B030D-6E8A-4147-A177-3AD203B41FA5}">
                      <a16:colId xmlns:a16="http://schemas.microsoft.com/office/drawing/2014/main" val="3717236466"/>
                    </a:ext>
                  </a:extLst>
                </a:gridCol>
                <a:gridCol w="4474168">
                  <a:extLst>
                    <a:ext uri="{9D8B030D-6E8A-4147-A177-3AD203B41FA5}">
                      <a16:colId xmlns:a16="http://schemas.microsoft.com/office/drawing/2014/main" val="457945355"/>
                    </a:ext>
                  </a:extLst>
                </a:gridCol>
              </a:tblGrid>
              <a:tr h="2877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 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 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070467"/>
                  </a:ext>
                </a:extLst>
              </a:tr>
              <a:tr h="2695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"gender"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Imbalanced with 59% "Female" and 41% "Male".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244628"/>
                  </a:ext>
                </a:extLst>
              </a:tr>
              <a:tr h="4492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“age”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enough data with an acceptable balance before 40 and after 40.</a:t>
                      </a:r>
                      <a:endParaRPr lang="en-CA" sz="1800" dirty="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371518"/>
                  </a:ext>
                </a:extLst>
              </a:tr>
              <a:tr h="2695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"hypertension"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Approximately 90% "No" and 10% "Yes" - Significantly imbalanced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57044"/>
                  </a:ext>
                </a:extLst>
              </a:tr>
              <a:tr h="2695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“heart_disease”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 "No" and 5% "Yes" - Significantly imbalanced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243013"/>
                  </a:ext>
                </a:extLst>
              </a:tr>
              <a:tr h="2695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"ever_married"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Imbalanced with approximately 65% "Yes" and 35% "No".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745611"/>
                  </a:ext>
                </a:extLst>
              </a:tr>
              <a:tr h="5491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"work_type"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  Govt_job    Never_worked   Private   Self-employed</a:t>
                      </a:r>
                      <a:endParaRPr lang="en-CA" sz="1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14%          13%                  &lt;1%               57%             16%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77951"/>
                  </a:ext>
                </a:extLst>
              </a:tr>
              <a:tr h="2695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“residence_type”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 balanced between "rural" and "urban"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16017"/>
                  </a:ext>
                </a:extLst>
              </a:tr>
              <a:tr h="4492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“avg_glucose_level”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heteroscedasticity can be observed from the histogram – Right skewed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945238"/>
                  </a:ext>
                </a:extLst>
              </a:tr>
              <a:tr h="4492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“bmi”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Minor heteroscedasticity can be observed from the histogram – Right skewed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29067"/>
                  </a:ext>
                </a:extLst>
              </a:tr>
              <a:tr h="5491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"smoking_status"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formerly smoked    never smoked          smokes         Unknown</a:t>
                      </a:r>
                      <a:endParaRPr lang="en-CA" sz="18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  25%                        38%                       15%                 22%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692351"/>
                  </a:ext>
                </a:extLst>
              </a:tr>
              <a:tr h="2695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“stroke”</a:t>
                      </a:r>
                      <a:endParaRPr lang="en-CA" sz="180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4.3% indicating stroke and 95.7% with no stroke </a:t>
                      </a:r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occurance</a:t>
                      </a:r>
                      <a:endParaRPr lang="en-CA" sz="1800" dirty="0">
                        <a:effectLst/>
                      </a:endParaRPr>
                    </a:p>
                  </a:txBody>
                  <a:tcPr marL="67393" marR="67393" marT="44929" marB="449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56701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B1FE1E8-A64F-DC4A-A022-6D7B608EB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798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09D8-9610-D64D-81AC-08B54E3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9DD3-3355-7041-B1BC-1EAAB2F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1607"/>
          </a:xfrm>
        </p:spPr>
        <p:txBody>
          <a:bodyPr>
            <a:noAutofit/>
          </a:bodyPr>
          <a:lstStyle/>
          <a:p>
            <a:pPr fontAlgn="base"/>
            <a:r>
              <a:rPr lang="en-CA" dirty="0"/>
              <a:t>General data analysis and prediction modelling </a:t>
            </a:r>
          </a:p>
          <a:p>
            <a:pPr fontAlgn="base"/>
            <a:r>
              <a:rPr lang="en-CA" dirty="0"/>
              <a:t>Will marriage increase the risk of getting a stroke? </a:t>
            </a:r>
          </a:p>
          <a:p>
            <a:pPr fontAlgn="base"/>
            <a:r>
              <a:rPr lang="en-CA" dirty="0"/>
              <a:t>Does stroke have a strong relation with other health indicator factors (such as smoking)? </a:t>
            </a:r>
          </a:p>
          <a:p>
            <a:pPr fontAlgn="base"/>
            <a:r>
              <a:rPr lang="en-CA" dirty="0"/>
              <a:t>Which predictors are most correlated with the rate of stroke? </a:t>
            </a:r>
          </a:p>
          <a:p>
            <a:pPr marL="0" indent="0">
              <a:buNone/>
            </a:pPr>
            <a:br>
              <a:rPr lang="en-CA" sz="3200" dirty="0"/>
            </a:br>
            <a:br>
              <a:rPr lang="en-CA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22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09D8-9610-D64D-81AC-08B54E3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9DD3-3355-7041-B1BC-1EAAB2F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16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1800" dirty="0"/>
          </a:p>
          <a:p>
            <a:pPr fontAlgn="base"/>
            <a:r>
              <a:rPr lang="en-CA" dirty="0"/>
              <a:t>The "stroke" == 1 comprises only 5% of the data and cost analysis is required for each model.</a:t>
            </a:r>
          </a:p>
          <a:p>
            <a:pPr fontAlgn="base"/>
            <a:r>
              <a:rPr lang="en-CA" dirty="0"/>
              <a:t>The "</a:t>
            </a:r>
            <a:r>
              <a:rPr lang="en-CA" dirty="0" err="1"/>
              <a:t>smoking_status</a:t>
            </a:r>
            <a:r>
              <a:rPr lang="en-CA" dirty="0"/>
              <a:t>" has 22% of "</a:t>
            </a:r>
            <a:r>
              <a:rPr lang="en-CA" dirty="0" err="1"/>
              <a:t>uknown</a:t>
            </a:r>
            <a:r>
              <a:rPr lang="en-CA" dirty="0"/>
              <a:t>" category data points that may or may not be used in each model.</a:t>
            </a:r>
          </a:p>
          <a:p>
            <a:pPr fontAlgn="base"/>
            <a:r>
              <a:rPr lang="en-CA" dirty="0"/>
              <a:t>There is an imbalance between the Female and Male population. </a:t>
            </a:r>
          </a:p>
          <a:p>
            <a:pPr fontAlgn="base"/>
            <a:r>
              <a:rPr lang="en-CA" dirty="0"/>
              <a:t>There is heteroscedasticity for "</a:t>
            </a:r>
            <a:r>
              <a:rPr lang="en-CA" dirty="0" err="1"/>
              <a:t>bmi</a:t>
            </a:r>
            <a:r>
              <a:rPr lang="en-CA" dirty="0"/>
              <a:t>" and "</a:t>
            </a:r>
            <a:r>
              <a:rPr lang="en-CA" dirty="0" err="1"/>
              <a:t>avg_glucose_level</a:t>
            </a:r>
            <a:r>
              <a:rPr lang="en-CA" dirty="0"/>
              <a:t>".</a:t>
            </a:r>
          </a:p>
          <a:p>
            <a:pPr fontAlgn="base"/>
            <a:r>
              <a:rPr lang="en-CA" dirty="0"/>
              <a:t>Scaling is required when not using regression. </a:t>
            </a:r>
            <a:br>
              <a:rPr lang="en-CA" sz="3200" dirty="0"/>
            </a:br>
            <a:br>
              <a:rPr lang="en-CA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463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09D8-9610-D64D-81AC-08B54E3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9DD3-3355-7041-B1BC-1EAAB2F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1607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CA" sz="1600" dirty="0"/>
              <a:t>Cleaning and splitting the data into a training set (70%), validation set (15%) and testing set (15%) </a:t>
            </a:r>
          </a:p>
          <a:p>
            <a:pPr algn="ctr" fontAlgn="base"/>
            <a:endParaRPr lang="en-CA" sz="1600" dirty="0"/>
          </a:p>
          <a:p>
            <a:pPr algn="ctr" fontAlgn="base"/>
            <a:endParaRPr lang="en-CA" sz="1600" dirty="0"/>
          </a:p>
          <a:p>
            <a:pPr marL="0" indent="0" algn="ctr" fontAlgn="base">
              <a:buNone/>
            </a:pPr>
            <a:r>
              <a:rPr lang="en-CA" sz="1600" dirty="0"/>
              <a:t>Using cross-validation to select the optimal parameters and model. Then, train the data using the following models to predict/classify the data:</a:t>
            </a:r>
          </a:p>
          <a:p>
            <a:pPr algn="ctr" fontAlgn="base"/>
            <a:r>
              <a:rPr lang="en-CA" sz="1600" dirty="0"/>
              <a:t>Logistic Regression </a:t>
            </a:r>
          </a:p>
          <a:p>
            <a:pPr algn="ctr" fontAlgn="base"/>
            <a:r>
              <a:rPr lang="en-CA" sz="1600" dirty="0"/>
              <a:t>Random Forest </a:t>
            </a:r>
          </a:p>
          <a:p>
            <a:pPr algn="ctr" fontAlgn="base"/>
            <a:r>
              <a:rPr lang="en-CA" sz="1600" dirty="0"/>
              <a:t>SVM</a:t>
            </a:r>
          </a:p>
          <a:p>
            <a:pPr algn="ctr" fontAlgn="base"/>
            <a:r>
              <a:rPr lang="en-CA" sz="1600" dirty="0"/>
              <a:t>KNN</a:t>
            </a:r>
          </a:p>
          <a:p>
            <a:pPr algn="ctr" fontAlgn="base"/>
            <a:endParaRPr lang="en-CA" sz="1600" dirty="0"/>
          </a:p>
          <a:p>
            <a:pPr marL="0" indent="0" algn="ctr" fontAlgn="base">
              <a:buNone/>
            </a:pPr>
            <a:endParaRPr lang="en-CA" sz="1600" dirty="0"/>
          </a:p>
          <a:p>
            <a:pPr marL="0" indent="0" algn="ctr" fontAlgn="base">
              <a:buNone/>
            </a:pPr>
            <a:r>
              <a:rPr lang="en-CA" sz="1600" dirty="0"/>
              <a:t>Models comparison and answering objective questions</a:t>
            </a:r>
          </a:p>
          <a:p>
            <a:pPr marL="0" indent="0" algn="ctr" fontAlgn="base">
              <a:buNone/>
            </a:pPr>
            <a:endParaRPr lang="en-CA" sz="1600" dirty="0"/>
          </a:p>
          <a:p>
            <a:pPr fontAlgn="base"/>
            <a:br>
              <a:rPr lang="en-CA" sz="3200" dirty="0"/>
            </a:br>
            <a:endParaRPr lang="en-US" sz="32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469797DB-8FE1-7940-929C-A30A55033399}"/>
              </a:ext>
            </a:extLst>
          </p:cNvPr>
          <p:cNvSpPr/>
          <p:nvPr/>
        </p:nvSpPr>
        <p:spPr>
          <a:xfrm>
            <a:off x="5810491" y="2199190"/>
            <a:ext cx="555585" cy="53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641F4D4-025C-CB4B-8ED1-675B0F7C6170}"/>
              </a:ext>
            </a:extLst>
          </p:cNvPr>
          <p:cNvSpPr/>
          <p:nvPr/>
        </p:nvSpPr>
        <p:spPr>
          <a:xfrm>
            <a:off x="5818207" y="4921170"/>
            <a:ext cx="555585" cy="53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09D8-9610-D64D-81AC-08B54E3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9DD3-3355-7041-B1BC-1EAAB2F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1607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endParaRPr lang="en-CA" sz="3600" dirty="0"/>
          </a:p>
          <a:p>
            <a:pPr marL="0" indent="0" algn="ctr" fontAlgn="base">
              <a:buNone/>
            </a:pPr>
            <a:r>
              <a:rPr lang="en-CA" sz="3600" dirty="0"/>
              <a:t>Logistic Regression: Not available yet</a:t>
            </a:r>
          </a:p>
          <a:p>
            <a:pPr marL="0" indent="0" algn="ctr" fontAlgn="base">
              <a:buNone/>
            </a:pPr>
            <a:r>
              <a:rPr lang="en-CA" sz="3600" dirty="0"/>
              <a:t>Random Forest: 100% accuracy on the testing set </a:t>
            </a:r>
          </a:p>
          <a:p>
            <a:pPr marL="0" indent="0" algn="ctr" fontAlgn="base">
              <a:buNone/>
            </a:pPr>
            <a:r>
              <a:rPr lang="en-CA" sz="3600" dirty="0"/>
              <a:t>SVM: 90.4% accuracy on the testing set</a:t>
            </a:r>
          </a:p>
          <a:p>
            <a:pPr marL="0" indent="0" algn="ctr" fontAlgn="base">
              <a:buNone/>
            </a:pPr>
            <a:r>
              <a:rPr lang="en-CA" sz="3600" dirty="0"/>
              <a:t>KNN: 83.3% accuracy on the testing set </a:t>
            </a:r>
          </a:p>
          <a:p>
            <a:pPr marL="0" indent="0" fontAlgn="base">
              <a:buNone/>
            </a:pPr>
            <a:br>
              <a:rPr lang="en-CA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604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09D8-9610-D64D-81AC-08B54E3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9DD3-3355-7041-B1BC-1EAAB2F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1607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endParaRPr lang="en-CA" sz="3600" dirty="0"/>
          </a:p>
          <a:p>
            <a:pPr marL="0" indent="0" algn="ctr" fontAlgn="base">
              <a:buNone/>
            </a:pPr>
            <a:r>
              <a:rPr lang="en-CA" sz="3600" dirty="0"/>
              <a:t>Logistic Regression: Not available yet</a:t>
            </a:r>
          </a:p>
          <a:p>
            <a:pPr marL="0" indent="0" algn="ctr" fontAlgn="base">
              <a:buNone/>
            </a:pPr>
            <a:r>
              <a:rPr lang="en-CA" sz="3600" dirty="0"/>
              <a:t>Random Forest: 100% accuracy on the testing set </a:t>
            </a:r>
          </a:p>
          <a:p>
            <a:pPr marL="0" indent="0" algn="ctr" fontAlgn="base">
              <a:buNone/>
            </a:pPr>
            <a:r>
              <a:rPr lang="en-CA" sz="3600" dirty="0"/>
              <a:t>SVM: 90.4% accuracy on the testing set</a:t>
            </a:r>
          </a:p>
          <a:p>
            <a:pPr marL="0" indent="0" algn="ctr" fontAlgn="base">
              <a:buNone/>
            </a:pPr>
            <a:r>
              <a:rPr lang="en-CA" sz="3600" dirty="0"/>
              <a:t>KNN: 83.3% accuracy on the testing set</a:t>
            </a:r>
          </a:p>
          <a:p>
            <a:pPr marL="0" indent="0" algn="ctr" fontAlgn="base">
              <a:buNone/>
            </a:pPr>
            <a:endParaRPr lang="en-CA" sz="3600" dirty="0"/>
          </a:p>
          <a:p>
            <a:pPr marL="0" indent="0" algn="ctr" fontAlgn="base">
              <a:buNone/>
            </a:pPr>
            <a:endParaRPr lang="en-CA" sz="3600" dirty="0"/>
          </a:p>
          <a:p>
            <a:pPr marL="0" indent="0" algn="ctr" fontAlgn="base">
              <a:buNone/>
            </a:pPr>
            <a:r>
              <a:rPr lang="en-CA" sz="3600" dirty="0"/>
              <a:t> </a:t>
            </a:r>
          </a:p>
          <a:p>
            <a:pPr marL="0" indent="0" fontAlgn="base">
              <a:buNone/>
            </a:pPr>
            <a:br>
              <a:rPr lang="en-CA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9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36D8-450D-C74B-9D7D-89926422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7595-7955-A645-9D22-A45F2528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accuracies were observed because 95% of data is Stroke =1 and only 5% is Stroke =0. Cost analysis should be done to maximize the penalty of False negatives while maintaining an acceptable model efficiency.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97734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609</Words>
  <Application>Microsoft Macintosh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Stroke Prediction </vt:lpstr>
      <vt:lpstr>Data Set</vt:lpstr>
      <vt:lpstr>Data Set (Cont.)</vt:lpstr>
      <vt:lpstr>Analysis Objectives</vt:lpstr>
      <vt:lpstr>Important Considerations</vt:lpstr>
      <vt:lpstr>Modelling </vt:lpstr>
      <vt:lpstr>Preliminary Results  </vt:lpstr>
      <vt:lpstr>Preliminary Results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</dc:title>
  <dc:creator>Microsoft Office User</dc:creator>
  <cp:lastModifiedBy>Microsoft Office User</cp:lastModifiedBy>
  <cp:revision>2</cp:revision>
  <dcterms:created xsi:type="dcterms:W3CDTF">2022-07-06T06:56:41Z</dcterms:created>
  <dcterms:modified xsi:type="dcterms:W3CDTF">2022-07-06T07:23:55Z</dcterms:modified>
</cp:coreProperties>
</file>