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24"/>
  </p:notesMasterIdLst>
  <p:sldIdLst>
    <p:sldId id="256" r:id="rId2"/>
    <p:sldId id="279" r:id="rId3"/>
    <p:sldId id="259" r:id="rId4"/>
    <p:sldId id="285" r:id="rId5"/>
    <p:sldId id="280" r:id="rId6"/>
    <p:sldId id="281" r:id="rId7"/>
    <p:sldId id="277" r:id="rId8"/>
    <p:sldId id="284" r:id="rId9"/>
    <p:sldId id="282" r:id="rId10"/>
    <p:sldId id="283" r:id="rId11"/>
    <p:sldId id="276" r:id="rId12"/>
    <p:sldId id="286" r:id="rId13"/>
    <p:sldId id="287" r:id="rId14"/>
    <p:sldId id="275" r:id="rId15"/>
    <p:sldId id="288" r:id="rId16"/>
    <p:sldId id="290" r:id="rId17"/>
    <p:sldId id="291" r:id="rId18"/>
    <p:sldId id="292" r:id="rId19"/>
    <p:sldId id="293" r:id="rId20"/>
    <p:sldId id="289" r:id="rId21"/>
    <p:sldId id="294"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3CA2F9-9923-0511-69E9-E80E997BA532}" name="Alejandro Martinez" initials="AM" userId="c8a9d50c0e1f062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7891F-3C8C-4916-A6EE-E31F03D6D428}" v="11" dt="2023-06-25T18:19:27.4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8537" autoAdjust="0"/>
  </p:normalViewPr>
  <p:slideViewPr>
    <p:cSldViewPr snapToGrid="0">
      <p:cViewPr varScale="1">
        <p:scale>
          <a:sx n="88" d="100"/>
          <a:sy n="88" d="100"/>
        </p:scale>
        <p:origin x="64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4F8DB-2990-4811-82DD-7422336D885B}" type="datetimeFigureOut">
              <a:rPr lang="en-US" smtClean="0"/>
              <a:t>7/19/2023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CD4D3-9FFD-4D42-BD91-737D0D78D7F6}" type="slidenum">
              <a:rPr lang="en-US" smtClean="0"/>
              <a:t>‹#›</a:t>
            </a:fld>
            <a:endParaRPr lang="en-US"/>
          </a:p>
        </p:txBody>
      </p:sp>
    </p:spTree>
    <p:extLst>
      <p:ext uri="{BB962C8B-B14F-4D97-AF65-F5344CB8AC3E}">
        <p14:creationId xmlns:p14="http://schemas.microsoft.com/office/powerpoint/2010/main" val="134134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John Doe from Team 6 and I will be introducing our project.</a:t>
            </a:r>
          </a:p>
        </p:txBody>
      </p:sp>
      <p:sp>
        <p:nvSpPr>
          <p:cNvPr id="4" name="Slide Number Placeholder 3"/>
          <p:cNvSpPr>
            <a:spLocks noGrp="1"/>
          </p:cNvSpPr>
          <p:nvPr>
            <p:ph type="sldNum" sz="quarter" idx="5"/>
          </p:nvPr>
        </p:nvSpPr>
        <p:spPr/>
        <p:txBody>
          <a:bodyPr/>
          <a:lstStyle/>
          <a:p>
            <a:fld id="{9BCCD4D3-9FFD-4D42-BD91-737D0D78D7F6}" type="slidenum">
              <a:rPr lang="en-US" smtClean="0"/>
              <a:t>1</a:t>
            </a:fld>
            <a:endParaRPr lang="en-US"/>
          </a:p>
        </p:txBody>
      </p:sp>
    </p:spTree>
    <p:extLst>
      <p:ext uri="{BB962C8B-B14F-4D97-AF65-F5344CB8AC3E}">
        <p14:creationId xmlns:p14="http://schemas.microsoft.com/office/powerpoint/2010/main" val="3374152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cleanliness values of 1 and 2 are highly likely to lead to low satisfaction but once cleanliness is acceptable at 3 or above it does not seem to have a significant effect in creating additional satisfaction.</a:t>
            </a:r>
          </a:p>
        </p:txBody>
      </p:sp>
      <p:sp>
        <p:nvSpPr>
          <p:cNvPr id="4" name="Slide Number Placeholder 3"/>
          <p:cNvSpPr>
            <a:spLocks noGrp="1"/>
          </p:cNvSpPr>
          <p:nvPr>
            <p:ph type="sldNum" sz="quarter" idx="5"/>
          </p:nvPr>
        </p:nvSpPr>
        <p:spPr/>
        <p:txBody>
          <a:bodyPr/>
          <a:lstStyle/>
          <a:p>
            <a:fld id="{9BCCD4D3-9FFD-4D42-BD91-737D0D78D7F6}" type="slidenum">
              <a:rPr lang="en-US" smtClean="0"/>
              <a:t>10</a:t>
            </a:fld>
            <a:endParaRPr lang="en-US"/>
          </a:p>
        </p:txBody>
      </p:sp>
    </p:spTree>
    <p:extLst>
      <p:ext uri="{BB962C8B-B14F-4D97-AF65-F5344CB8AC3E}">
        <p14:creationId xmlns:p14="http://schemas.microsoft.com/office/powerpoint/2010/main" val="3134963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Passengers express greater dissatisfaction with services like </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On.board.service</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Inflight.service</a:t>
            </a:r>
            <a:r>
              <a:rPr lang="en-US" sz="1800" b="0" i="0" u="none" strike="noStrike" dirty="0">
                <a:solidFill>
                  <a:srgbClr val="000000"/>
                </a:solidFill>
                <a:effectLst/>
                <a:latin typeface="Times New Roman" panose="02020603050405020304" pitchFamily="18" charset="0"/>
              </a:rPr>
              <a:t>. The ratings for these services need to be above 3 to increase satisfaction levels and even then it’s approximately a fifty </a:t>
            </a:r>
            <a:r>
              <a:rPr lang="en-US" sz="1800" b="0" i="0" u="none" strike="noStrike" dirty="0" err="1">
                <a:solidFill>
                  <a:srgbClr val="000000"/>
                </a:solidFill>
                <a:effectLst/>
                <a:latin typeface="Times New Roman" panose="02020603050405020304" pitchFamily="18" charset="0"/>
              </a:rPr>
              <a:t>fifty</a:t>
            </a:r>
            <a:r>
              <a:rPr lang="en-US" sz="1800" b="0" i="0" u="none" strike="noStrike" dirty="0">
                <a:solidFill>
                  <a:srgbClr val="000000"/>
                </a:solidFill>
                <a:effectLst/>
                <a:latin typeface="Times New Roman" panose="02020603050405020304" pitchFamily="18" charset="0"/>
              </a:rPr>
              <a:t> split on whether customers will be satisfied.</a:t>
            </a:r>
          </a:p>
        </p:txBody>
      </p:sp>
      <p:sp>
        <p:nvSpPr>
          <p:cNvPr id="4" name="Slide Number Placeholder 3"/>
          <p:cNvSpPr>
            <a:spLocks noGrp="1"/>
          </p:cNvSpPr>
          <p:nvPr>
            <p:ph type="sldNum" sz="quarter" idx="5"/>
          </p:nvPr>
        </p:nvSpPr>
        <p:spPr/>
        <p:txBody>
          <a:bodyPr/>
          <a:lstStyle/>
          <a:p>
            <a:fld id="{9BCCD4D3-9FFD-4D42-BD91-737D0D78D7F6}" type="slidenum">
              <a:rPr lang="en-US" smtClean="0"/>
              <a:t>11</a:t>
            </a:fld>
            <a:endParaRPr lang="en-US"/>
          </a:p>
        </p:txBody>
      </p:sp>
    </p:spTree>
    <p:extLst>
      <p:ext uri="{BB962C8B-B14F-4D97-AF65-F5344CB8AC3E}">
        <p14:creationId xmlns:p14="http://schemas.microsoft.com/office/powerpoint/2010/main" val="153279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We performed different correlation analyses. Shown here are the correlations for the numeric variables. This shows that </a:t>
            </a:r>
            <a:r>
              <a:rPr lang="en-US" sz="1800" b="0" i="1" u="none" strike="noStrike" dirty="0" err="1">
                <a:solidFill>
                  <a:srgbClr val="000000"/>
                </a:solidFill>
                <a:effectLst/>
                <a:latin typeface="Times New Roman" panose="02020603050405020304" pitchFamily="18" charset="0"/>
              </a:rPr>
              <a:t>Arrival.Delay.in.Minutes</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Departure.Delay.in.Minutes</a:t>
            </a:r>
            <a:r>
              <a:rPr lang="en-US" sz="1800" b="0" i="0" u="none" strike="noStrike" dirty="0">
                <a:solidFill>
                  <a:srgbClr val="000000"/>
                </a:solidFill>
                <a:effectLst/>
                <a:latin typeface="Times New Roman" panose="02020603050405020304" pitchFamily="18" charset="0"/>
              </a:rPr>
              <a:t> are highly correlated.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12</a:t>
            </a:fld>
            <a:endParaRPr lang="en-US"/>
          </a:p>
        </p:txBody>
      </p:sp>
    </p:spTree>
    <p:extLst>
      <p:ext uri="{BB962C8B-B14F-4D97-AF65-F5344CB8AC3E}">
        <p14:creationId xmlns:p14="http://schemas.microsoft.com/office/powerpoint/2010/main" val="2421873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600"/>
              </a:spcBef>
              <a:spcAft>
                <a:spcPts val="600"/>
              </a:spcAft>
            </a:pPr>
            <a:r>
              <a:rPr lang="en-US" sz="1800" b="0" i="0" u="none" strike="noStrike" dirty="0">
                <a:solidFill>
                  <a:srgbClr val="000000"/>
                </a:solidFill>
                <a:effectLst/>
                <a:latin typeface="Times New Roman" panose="02020603050405020304" pitchFamily="18" charset="0"/>
              </a:rPr>
              <a:t>Shown here is a heat map for the categorical variables. Most values are not highly correlated but there are a few exceptions such as </a:t>
            </a:r>
            <a:r>
              <a:rPr lang="en-US" sz="1800" b="0" i="1" u="none" strike="noStrike" dirty="0">
                <a:solidFill>
                  <a:srgbClr val="000000"/>
                </a:solidFill>
                <a:effectLst/>
                <a:latin typeface="Times New Roman" panose="02020603050405020304" pitchFamily="18" charset="0"/>
              </a:rPr>
              <a:t>Cleanliness</a:t>
            </a:r>
            <a:r>
              <a:rPr lang="en-US" sz="1800" b="0" i="0" u="none" strike="noStrike" dirty="0">
                <a:solidFill>
                  <a:srgbClr val="000000"/>
                </a:solidFill>
                <a:effectLst/>
                <a:latin typeface="Times New Roman" panose="02020603050405020304" pitchFamily="18" charset="0"/>
              </a:rPr>
              <a:t> to </a:t>
            </a:r>
            <a:r>
              <a:rPr lang="en-US" sz="1800" b="0" i="1" u="none" strike="noStrike" dirty="0" err="1">
                <a:solidFill>
                  <a:srgbClr val="000000"/>
                </a:solidFill>
                <a:effectLst/>
                <a:latin typeface="Times New Roman" panose="02020603050405020304" pitchFamily="18" charset="0"/>
              </a:rPr>
              <a:t>Food.and.drink</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Seat.comfort</a:t>
            </a:r>
            <a:r>
              <a:rPr lang="en-US" sz="1800" b="0" i="0" u="none" strike="noStrike" dirty="0">
                <a:solidFill>
                  <a:srgbClr val="000000"/>
                </a:solidFill>
                <a:effectLst/>
                <a:latin typeface="Times New Roman" panose="02020603050405020304" pitchFamily="18" charset="0"/>
              </a:rPr>
              <a:t>. There is also a high correlation </a:t>
            </a:r>
            <a:r>
              <a:rPr lang="en-US" sz="1800" b="0" i="0" u="none" strike="noStrike" dirty="0" err="1">
                <a:solidFill>
                  <a:srgbClr val="000000"/>
                </a:solidFill>
                <a:effectLst/>
                <a:latin typeface="Times New Roman" panose="02020603050405020304" pitchFamily="18" charset="0"/>
              </a:rPr>
              <a:t>between</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and </a:t>
            </a:r>
            <a:r>
              <a:rPr lang="en-US" sz="1800" b="0" i="1" u="none" strike="noStrike" dirty="0" err="1">
                <a:solidFill>
                  <a:srgbClr val="000000"/>
                </a:solidFill>
                <a:effectLst/>
                <a:latin typeface="Times New Roman" panose="02020603050405020304" pitchFamily="18" charset="0"/>
              </a:rPr>
              <a:t>Ease.of.Online.booking</a:t>
            </a:r>
            <a:r>
              <a:rPr lang="en-US" sz="1800" b="0" i="0" u="none" strike="noStrike" dirty="0">
                <a:solidFill>
                  <a:srgbClr val="000000"/>
                </a:solidFill>
                <a:effectLst/>
                <a:latin typeface="Times New Roman" panose="02020603050405020304" pitchFamily="18" charset="0"/>
              </a:rPr>
              <a:t>. </a:t>
            </a:r>
            <a:br>
              <a:rPr lang="en-US" dirty="0"/>
            </a:b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13</a:t>
            </a:fld>
            <a:endParaRPr lang="en-US"/>
          </a:p>
        </p:txBody>
      </p:sp>
    </p:spTree>
    <p:extLst>
      <p:ext uri="{BB962C8B-B14F-4D97-AF65-F5344CB8AC3E}">
        <p14:creationId xmlns:p14="http://schemas.microsoft.com/office/powerpoint/2010/main" val="3351643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600"/>
              </a:spcBef>
              <a:spcAft>
                <a:spcPts val="600"/>
              </a:spcAft>
            </a:pPr>
            <a:r>
              <a:rPr lang="en-US" sz="1800" b="0" i="0" u="none" strike="noStrike" dirty="0">
                <a:solidFill>
                  <a:srgbClr val="000000"/>
                </a:solidFill>
                <a:effectLst/>
                <a:latin typeface="Times New Roman" panose="02020603050405020304" pitchFamily="18" charset="0"/>
              </a:rPr>
              <a:t>For modeling we decided to use Logistic Regression, Decision tree, Random Forest, and Support Vector Machines (SVM). We interpreted the results of each model, examined the significance of variables and drew conclusions regarding their impact on passenger satisfaction. We compared the models  through the Receiver Operating Characteristic (ROC) curve and computed the Area Under the Curve (AUC). </a:t>
            </a:r>
          </a:p>
          <a:p>
            <a:pPr algn="l" rtl="0">
              <a:spcBef>
                <a:spcPts val="600"/>
              </a:spcBef>
              <a:spcAft>
                <a:spcPts val="600"/>
              </a:spcAft>
            </a:pPr>
            <a:endParaRPr lang="en-US" sz="1800" b="0" i="0" u="none" strike="noStrike" dirty="0">
              <a:solidFill>
                <a:srgbClr val="000000"/>
              </a:solidFill>
              <a:effectLst/>
              <a:latin typeface="Times New Roman" panose="02020603050405020304" pitchFamily="18" charset="0"/>
            </a:endParaRPr>
          </a:p>
          <a:p>
            <a:pPr algn="l" rtl="0">
              <a:spcBef>
                <a:spcPts val="600"/>
              </a:spcBef>
              <a:spcAft>
                <a:spcPts val="600"/>
              </a:spcAft>
            </a:pPr>
            <a:r>
              <a:rPr lang="en-US" sz="1800" b="0" i="0" u="none" strike="noStrike" dirty="0">
                <a:solidFill>
                  <a:srgbClr val="000000"/>
                </a:solidFill>
                <a:effectLst/>
                <a:latin typeface="Times New Roman" panose="02020603050405020304" pitchFamily="18" charset="0"/>
              </a:rPr>
              <a:t>We chose these models because we expected to be able to rank feature importance from the results. </a:t>
            </a:r>
            <a:br>
              <a:rPr lang="en-US" dirty="0"/>
            </a:b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14</a:t>
            </a:fld>
            <a:endParaRPr lang="en-US"/>
          </a:p>
        </p:txBody>
      </p:sp>
    </p:spTree>
    <p:extLst>
      <p:ext uri="{BB962C8B-B14F-4D97-AF65-F5344CB8AC3E}">
        <p14:creationId xmlns:p14="http://schemas.microsoft.com/office/powerpoint/2010/main" val="3459143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For logistic regression, we used forward selection meaning that we systematically tested variables individually, assessed their distributions, and considered transformations if needed. Forward selection determined that the only feature that could be dropped was flight distance. We re-ran the model without flight distance and found that some classes such as Inflight.wifi.service_2 and On.board.service_2 were insignificant. We removed the insignificant classes and ended up with the model shown here where all classes are significant.</a:t>
            </a:r>
          </a:p>
          <a:p>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We consider the most important factors to be the ones with the largest coefficients, for instance loyal customers are significantly more likely to be satisfied than disloyal ones, having very good inflight </a:t>
            </a:r>
            <a:r>
              <a:rPr lang="en-US" sz="1800" b="0" i="0" u="none" strike="noStrike" dirty="0" err="1">
                <a:solidFill>
                  <a:srgbClr val="000000"/>
                </a:solidFill>
                <a:effectLst/>
                <a:latin typeface="Times New Roman" panose="02020603050405020304" pitchFamily="18" charset="0"/>
              </a:rPr>
              <a:t>wifi</a:t>
            </a:r>
            <a:r>
              <a:rPr lang="en-US" sz="1800" b="0" i="0" u="none" strike="noStrike" dirty="0">
                <a:solidFill>
                  <a:srgbClr val="000000"/>
                </a:solidFill>
                <a:effectLst/>
                <a:latin typeface="Times New Roman" panose="02020603050405020304" pitchFamily="18" charset="0"/>
              </a:rPr>
              <a:t> service of 5 significantly improves the odds of being satisfied, and having a good online boarding process of 4 or 5 increases the odds of being satisfied. People traveling for personal reasons instead of business travel are significantly more likely to be unsatisfied.</a:t>
            </a:r>
          </a:p>
        </p:txBody>
      </p:sp>
      <p:sp>
        <p:nvSpPr>
          <p:cNvPr id="4" name="Slide Number Placeholder 3"/>
          <p:cNvSpPr>
            <a:spLocks noGrp="1"/>
          </p:cNvSpPr>
          <p:nvPr>
            <p:ph type="sldNum" sz="quarter" idx="5"/>
          </p:nvPr>
        </p:nvSpPr>
        <p:spPr/>
        <p:txBody>
          <a:bodyPr/>
          <a:lstStyle/>
          <a:p>
            <a:fld id="{9BCCD4D3-9FFD-4D42-BD91-737D0D78D7F6}" type="slidenum">
              <a:rPr lang="en-US" smtClean="0"/>
              <a:t>15</a:t>
            </a:fld>
            <a:endParaRPr lang="en-US"/>
          </a:p>
        </p:txBody>
      </p:sp>
    </p:spTree>
    <p:extLst>
      <p:ext uri="{BB962C8B-B14F-4D97-AF65-F5344CB8AC3E}">
        <p14:creationId xmlns:p14="http://schemas.microsoft.com/office/powerpoint/2010/main" val="3197756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The primary random forest factors were decided using each parameter’s importance. The random forest model’s most important factors are </a:t>
            </a:r>
            <a:r>
              <a:rPr lang="en-US" sz="1800" b="0" i="0" u="none" strike="noStrike" dirty="0" err="1">
                <a:solidFill>
                  <a:srgbClr val="000000"/>
                </a:solidFill>
                <a:effectLst/>
                <a:latin typeface="Times New Roman" panose="02020603050405020304" pitchFamily="18" charset="0"/>
              </a:rPr>
              <a:t>Checkin.service</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Type.of.Travel</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Seat.comfort</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Online.boarding</a:t>
            </a:r>
            <a:r>
              <a:rPr lang="en-US" sz="1800" b="0" i="0" u="none" strike="noStrike" dirty="0">
                <a:solidFill>
                  <a:srgbClr val="000000"/>
                </a:solidFill>
                <a:effectLst/>
                <a:latin typeface="Times New Roman" panose="02020603050405020304" pitchFamily="18" charset="0"/>
              </a:rPr>
              <a:t>, and </a:t>
            </a:r>
            <a:r>
              <a:rPr lang="en-US" sz="1800" b="0" i="0" u="none" strike="noStrike" dirty="0" err="1">
                <a:solidFill>
                  <a:srgbClr val="000000"/>
                </a:solidFill>
                <a:effectLst/>
                <a:latin typeface="Times New Roman" panose="02020603050405020304" pitchFamily="18" charset="0"/>
              </a:rPr>
              <a:t>Customer.Type</a:t>
            </a:r>
            <a:r>
              <a:rPr lang="en-US" sz="1800" b="0" i="0" u="none" strike="noStrike" dirty="0">
                <a:solidFill>
                  <a:srgbClr val="000000"/>
                </a:solidFill>
                <a:effectLst/>
                <a:latin typeface="Times New Roman" panose="02020603050405020304" pitchFamily="18" charset="0"/>
              </a:rPr>
              <a:t> have very similar importance levels. These factors were chosen as they all have an importance of 60 or higher. </a:t>
            </a:r>
          </a:p>
          <a:p>
            <a:endParaRPr lang="en-US" sz="1800" b="0" i="0" u="none" strike="noStrike" dirty="0">
              <a:solidFill>
                <a:srgbClr val="000000"/>
              </a:solidFill>
              <a:effectLst/>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Optimization of the model included plotting the error convergence and testing how many predictors to try at each split. It was found that the error had converged around 100 trees so 250 were selected to make sure any anomalies would be captured. The best number of factors to test at each split was 13 but the out-of-bag error rate decreased by less than 1% as compared to the default setting of 4. </a:t>
            </a:r>
          </a:p>
          <a:p>
            <a:endParaRPr lang="en-US" sz="1800" b="0" i="0" u="none" strike="noStrike"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BCCD4D3-9FFD-4D42-BD91-737D0D78D7F6}" type="slidenum">
              <a:rPr lang="en-US" smtClean="0"/>
              <a:t>16</a:t>
            </a:fld>
            <a:endParaRPr lang="en-US"/>
          </a:p>
        </p:txBody>
      </p:sp>
    </p:spTree>
    <p:extLst>
      <p:ext uri="{BB962C8B-B14F-4D97-AF65-F5344CB8AC3E}">
        <p14:creationId xmlns:p14="http://schemas.microsoft.com/office/powerpoint/2010/main" val="2715650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The decision tree model provides an easy to explain model. With an accuracy of 86.2%, it provides good insight and predictability of overall customer satisfaction. Based on the decision tree model, the top factors are </a:t>
            </a:r>
            <a:r>
              <a:rPr lang="en-US" sz="1800" b="0" i="0" u="none" strike="noStrike" dirty="0" err="1">
                <a:solidFill>
                  <a:srgbClr val="000000"/>
                </a:solidFill>
                <a:effectLst/>
                <a:latin typeface="Times New Roman" panose="02020603050405020304" pitchFamily="18" charset="0"/>
              </a:rPr>
              <a:t>Online.boarding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and </a:t>
            </a:r>
            <a:r>
              <a:rPr lang="en-US" sz="1800" b="0" i="0" u="none" strike="noStrike" dirty="0" err="1">
                <a:solidFill>
                  <a:srgbClr val="000000"/>
                </a:solidFill>
                <a:effectLst/>
                <a:latin typeface="Times New Roman" panose="02020603050405020304" pitchFamily="18" charset="0"/>
              </a:rPr>
              <a:t>Type.of.Travel</a:t>
            </a:r>
            <a:r>
              <a:rPr lang="en-US" sz="1800" b="0" i="0" u="none" strike="noStrike" dirty="0">
                <a:solidFill>
                  <a:srgbClr val="000000"/>
                </a:solidFill>
                <a:effectLst/>
                <a:latin typeface="Times New Roman" panose="02020603050405020304" pitchFamily="18" charset="0"/>
              </a:rPr>
              <a:t>. The model shows that a score of 3 or below for </a:t>
            </a:r>
            <a:r>
              <a:rPr lang="en-US" sz="1800" b="0" i="0" u="none" strike="noStrike" dirty="0" err="1">
                <a:solidFill>
                  <a:srgbClr val="000000"/>
                </a:solidFill>
                <a:effectLst/>
                <a:latin typeface="Times New Roman" panose="02020603050405020304" pitchFamily="18" charset="0"/>
              </a:rPr>
              <a:t>Online.boarding</a:t>
            </a:r>
            <a:r>
              <a:rPr lang="en-US" sz="1800" b="0" i="0" u="none" strike="noStrike" dirty="0">
                <a:solidFill>
                  <a:srgbClr val="000000"/>
                </a:solidFill>
                <a:effectLst/>
                <a:latin typeface="Times New Roman" panose="02020603050405020304" pitchFamily="18" charset="0"/>
              </a:rPr>
              <a:t> and </a:t>
            </a:r>
            <a:r>
              <a:rPr lang="en-US" sz="1800" b="0" i="0"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generally leads to an unsatisfied customer indicating that a focus on connectivity and easy online boarding will lead to an overall higher number of customers being satisfied.</a:t>
            </a:r>
          </a:p>
        </p:txBody>
      </p:sp>
      <p:sp>
        <p:nvSpPr>
          <p:cNvPr id="4" name="Slide Number Placeholder 3"/>
          <p:cNvSpPr>
            <a:spLocks noGrp="1"/>
          </p:cNvSpPr>
          <p:nvPr>
            <p:ph type="sldNum" sz="quarter" idx="5"/>
          </p:nvPr>
        </p:nvSpPr>
        <p:spPr/>
        <p:txBody>
          <a:bodyPr/>
          <a:lstStyle/>
          <a:p>
            <a:fld id="{9BCCD4D3-9FFD-4D42-BD91-737D0D78D7F6}" type="slidenum">
              <a:rPr lang="en-US" smtClean="0"/>
              <a:t>17</a:t>
            </a:fld>
            <a:endParaRPr lang="en-US"/>
          </a:p>
        </p:txBody>
      </p:sp>
    </p:spTree>
    <p:extLst>
      <p:ext uri="{BB962C8B-B14F-4D97-AF65-F5344CB8AC3E}">
        <p14:creationId xmlns:p14="http://schemas.microsoft.com/office/powerpoint/2010/main" val="2843033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Models exploring a single Class or </a:t>
            </a:r>
            <a:r>
              <a:rPr lang="en-US" sz="1800" b="0" i="0" u="none" strike="noStrike" dirty="0" err="1">
                <a:solidFill>
                  <a:srgbClr val="000000"/>
                </a:solidFill>
                <a:effectLst/>
                <a:latin typeface="Times New Roman" panose="02020603050405020304" pitchFamily="18" charset="0"/>
              </a:rPr>
              <a:t>Type.of.Travel</a:t>
            </a:r>
            <a:r>
              <a:rPr lang="en-US" sz="1800" b="0" i="0" u="none" strike="noStrike" dirty="0">
                <a:solidFill>
                  <a:srgbClr val="000000"/>
                </a:solidFill>
                <a:effectLst/>
                <a:latin typeface="Times New Roman" panose="02020603050405020304" pitchFamily="18" charset="0"/>
              </a:rPr>
              <a:t> were not as accurate as the “all data” model overall but did have a few insights. The Business Type of travel has an accuracy of 74.3% with a pruned tree of 4 splits as compared to the original model with 7 splits with an accuracy of 76.2%. It seems that Business travelers have a higher expectation for </a:t>
            </a:r>
            <a:r>
              <a:rPr lang="en-US" sz="1800" b="0" i="0"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than Personal travelers. The expectation of </a:t>
            </a:r>
            <a:r>
              <a:rPr lang="en-US" sz="1800" b="0" i="0"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is reinforced when grouping Business Class travelers. It should also be noted that there are over twice as many business travelers than personal travelers in the dataset.</a:t>
            </a:r>
          </a:p>
        </p:txBody>
      </p:sp>
      <p:sp>
        <p:nvSpPr>
          <p:cNvPr id="4" name="Slide Number Placeholder 3"/>
          <p:cNvSpPr>
            <a:spLocks noGrp="1"/>
          </p:cNvSpPr>
          <p:nvPr>
            <p:ph type="sldNum" sz="quarter" idx="5"/>
          </p:nvPr>
        </p:nvSpPr>
        <p:spPr/>
        <p:txBody>
          <a:bodyPr/>
          <a:lstStyle/>
          <a:p>
            <a:fld id="{9BCCD4D3-9FFD-4D42-BD91-737D0D78D7F6}" type="slidenum">
              <a:rPr lang="en-US" smtClean="0"/>
              <a:t>18</a:t>
            </a:fld>
            <a:endParaRPr lang="en-US"/>
          </a:p>
        </p:txBody>
      </p:sp>
    </p:spTree>
    <p:extLst>
      <p:ext uri="{BB962C8B-B14F-4D97-AF65-F5344CB8AC3E}">
        <p14:creationId xmlns:p14="http://schemas.microsoft.com/office/powerpoint/2010/main" val="1341746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5666" algn="just" rtl="0" fontAlgn="base">
              <a:spcBef>
                <a:spcPts val="600"/>
              </a:spcBef>
              <a:spcAft>
                <a:spcPts val="600"/>
              </a:spcAft>
              <a:buFont typeface="+mj-lt"/>
              <a:buNone/>
            </a:pPr>
            <a:r>
              <a:rPr lang="en-US" sz="1800" b="0" i="0" u="none" strike="noStrike" dirty="0">
                <a:solidFill>
                  <a:srgbClr val="000000"/>
                </a:solidFill>
                <a:effectLst/>
                <a:latin typeface="Times New Roman" panose="02020603050405020304" pitchFamily="18" charset="0"/>
              </a:rPr>
              <a:t>We adopted a sub-sampling approach in training our Support Vector Machines (SVM), utilizing a small section of 15,000 randomly selected observations from the overall training set. The reason for this limitation was SVM’s known tendency to scale poorly to larger datasets. For the kernel, we selected a linear kernel for its interpretability relative to other kernels. </a:t>
            </a:r>
          </a:p>
          <a:p>
            <a:pPr marL="225666" algn="just" rtl="0" fontAlgn="base">
              <a:spcBef>
                <a:spcPts val="600"/>
              </a:spcBef>
              <a:spcAft>
                <a:spcPts val="600"/>
              </a:spcAft>
              <a:buFont typeface="+mj-lt"/>
              <a:buNone/>
            </a:pPr>
            <a:endParaRPr lang="en-US" sz="1800" b="0" i="0" u="none" strike="noStrike" dirty="0">
              <a:solidFill>
                <a:srgbClr val="000000"/>
              </a:solidFill>
              <a:effectLst/>
              <a:latin typeface="Times New Roman" panose="02020603050405020304" pitchFamily="18" charset="0"/>
            </a:endParaRPr>
          </a:p>
          <a:p>
            <a:pPr marL="225666" algn="just" rtl="0" fontAlgn="base">
              <a:spcBef>
                <a:spcPts val="600"/>
              </a:spcBef>
              <a:spcAft>
                <a:spcPts val="600"/>
              </a:spcAft>
              <a:buFont typeface="+mj-lt"/>
              <a:buNone/>
            </a:pPr>
            <a:r>
              <a:rPr lang="en-US" sz="1800" b="0" i="0" u="none" strike="noStrike" dirty="0">
                <a:solidFill>
                  <a:srgbClr val="000000"/>
                </a:solidFill>
                <a:effectLst/>
                <a:latin typeface="Times New Roman" panose="02020603050405020304" pitchFamily="18" charset="0"/>
              </a:rPr>
              <a:t>Models were compared by varying the penalty parameter, C, within a range of 0.001 to 100. The results demonstrated a trend of improving accuracy and AUC up to approximately C=1. Beyond this point, further increases in C yielded only marginal enhancements, while the time to train became prohibitive. </a:t>
            </a:r>
          </a:p>
          <a:p>
            <a:pPr marL="225666" algn="just" rtl="0" fontAlgn="base">
              <a:spcBef>
                <a:spcPts val="600"/>
              </a:spcBef>
              <a:spcAft>
                <a:spcPts val="600"/>
              </a:spcAft>
              <a:buFont typeface="+mj-lt"/>
              <a:buNone/>
            </a:pPr>
            <a:endParaRPr lang="en-US" sz="1800" b="0" i="0" u="none" strike="noStrike" dirty="0">
              <a:solidFill>
                <a:srgbClr val="000000"/>
              </a:solidFill>
              <a:effectLst/>
              <a:latin typeface="Times New Roman" panose="02020603050405020304" pitchFamily="18" charset="0"/>
            </a:endParaRPr>
          </a:p>
          <a:p>
            <a:pPr marL="225666" algn="just" rtl="0" fontAlgn="base">
              <a:spcBef>
                <a:spcPts val="600"/>
              </a:spcBef>
              <a:spcAft>
                <a:spcPts val="600"/>
              </a:spcAft>
              <a:buFont typeface="+mj-lt"/>
              <a:buNone/>
            </a:pPr>
            <a:r>
              <a:rPr lang="en-US" sz="1800" b="0" i="0" u="none" strike="noStrike" dirty="0">
                <a:solidFill>
                  <a:srgbClr val="000000"/>
                </a:solidFill>
                <a:effectLst/>
                <a:latin typeface="Times New Roman" panose="02020603050405020304" pitchFamily="18" charset="0"/>
              </a:rPr>
              <a:t>The strong results show that our data is linearly separable by the SVM model. Extracting the coefficients shows that Inflight </a:t>
            </a:r>
            <a:r>
              <a:rPr lang="en-US" sz="1800" b="0" i="0" u="none" strike="noStrike" dirty="0" err="1">
                <a:solidFill>
                  <a:srgbClr val="000000"/>
                </a:solidFill>
                <a:effectLst/>
                <a:latin typeface="Times New Roman" panose="02020603050405020304" pitchFamily="18" charset="0"/>
              </a:rPr>
              <a:t>WiFi</a:t>
            </a:r>
            <a:r>
              <a:rPr lang="en-US" sz="1800" b="0" i="0" u="none" strike="noStrike" dirty="0">
                <a:solidFill>
                  <a:srgbClr val="000000"/>
                </a:solidFill>
                <a:effectLst/>
                <a:latin typeface="Times New Roman" panose="02020603050405020304" pitchFamily="18" charset="0"/>
              </a:rPr>
              <a:t> Service of 5, Type of Travel, and Customer Type to be the most important factors. Remaining factors show a gradual decrease in relevance </a:t>
            </a:r>
          </a:p>
        </p:txBody>
      </p:sp>
      <p:sp>
        <p:nvSpPr>
          <p:cNvPr id="4" name="Slide Number Placeholder 3"/>
          <p:cNvSpPr>
            <a:spLocks noGrp="1"/>
          </p:cNvSpPr>
          <p:nvPr>
            <p:ph type="sldNum" sz="quarter" idx="5"/>
          </p:nvPr>
        </p:nvSpPr>
        <p:spPr/>
        <p:txBody>
          <a:bodyPr/>
          <a:lstStyle/>
          <a:p>
            <a:fld id="{9BCCD4D3-9FFD-4D42-BD91-737D0D78D7F6}" type="slidenum">
              <a:rPr lang="en-US" smtClean="0"/>
              <a:t>19</a:t>
            </a:fld>
            <a:endParaRPr lang="en-US"/>
          </a:p>
        </p:txBody>
      </p:sp>
    </p:spTree>
    <p:extLst>
      <p:ext uri="{BB962C8B-B14F-4D97-AF65-F5344CB8AC3E}">
        <p14:creationId xmlns:p14="http://schemas.microsoft.com/office/powerpoint/2010/main" val="70749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 dataset consisting of airline passenger satisfaction survey results to understand which factors are most important to customers and provide recommendations to airlines on how money should be invested or re-allocated to increase customer satisfaction.</a:t>
            </a:r>
          </a:p>
          <a:p>
            <a:endParaRPr lang="en-US" dirty="0"/>
          </a:p>
          <a:p>
            <a:r>
              <a:rPr lang="en-US" dirty="0"/>
              <a:t>Customer satisfaction is a main driver in attracting and retaining business. By finding the most important factors we can provide key insights for airlines to enhance their services, improve the customer experience and optimize business operations in order to differentiate themselves from the competition.</a:t>
            </a:r>
          </a:p>
          <a:p>
            <a:endParaRPr lang="en-US" dirty="0"/>
          </a:p>
          <a:p>
            <a:r>
              <a:rPr lang="en-US" dirty="0"/>
              <a:t>Some estimates indicate that increasing customer retention by as little as 5% increases profits by 25-95%. </a:t>
            </a:r>
          </a:p>
        </p:txBody>
      </p:sp>
      <p:sp>
        <p:nvSpPr>
          <p:cNvPr id="4" name="Slide Number Placeholder 3"/>
          <p:cNvSpPr>
            <a:spLocks noGrp="1"/>
          </p:cNvSpPr>
          <p:nvPr>
            <p:ph type="sldNum" sz="quarter" idx="5"/>
          </p:nvPr>
        </p:nvSpPr>
        <p:spPr/>
        <p:txBody>
          <a:bodyPr/>
          <a:lstStyle/>
          <a:p>
            <a:fld id="{9BCCD4D3-9FFD-4D42-BD91-737D0D78D7F6}" type="slidenum">
              <a:rPr lang="en-US" smtClean="0"/>
              <a:t>2</a:t>
            </a:fld>
            <a:endParaRPr lang="en-US"/>
          </a:p>
        </p:txBody>
      </p:sp>
    </p:spTree>
    <p:extLst>
      <p:ext uri="{BB962C8B-B14F-4D97-AF65-F5344CB8AC3E}">
        <p14:creationId xmlns:p14="http://schemas.microsoft.com/office/powerpoint/2010/main" val="3040300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summary of the model performance. The highest AUC was reached by Logistic Regression with 97.1 percent. The most important features are very consistent across all models with online boarding, inflight </a:t>
            </a:r>
            <a:r>
              <a:rPr lang="en-US" dirty="0" err="1"/>
              <a:t>wifi</a:t>
            </a:r>
            <a:r>
              <a:rPr lang="en-US" dirty="0"/>
              <a:t> service, and type of travel showing up in all four models and Customer type loyal showing up in all but the decision tree model. The ranking of each feature varies by model but the top features are consistent.</a:t>
            </a:r>
          </a:p>
          <a:p>
            <a:endParaRPr lang="en-US" dirty="0"/>
          </a:p>
          <a:p>
            <a:r>
              <a:rPr lang="en-US" dirty="0"/>
              <a:t>It is interesting to note that seat comfort only appeared as important in the Random Forest model. This was surprising because a lot of the research suggests that this should be a top contributor. </a:t>
            </a:r>
          </a:p>
        </p:txBody>
      </p:sp>
      <p:sp>
        <p:nvSpPr>
          <p:cNvPr id="4" name="Slide Number Placeholder 3"/>
          <p:cNvSpPr>
            <a:spLocks noGrp="1"/>
          </p:cNvSpPr>
          <p:nvPr>
            <p:ph type="sldNum" sz="quarter" idx="5"/>
          </p:nvPr>
        </p:nvSpPr>
        <p:spPr/>
        <p:txBody>
          <a:bodyPr/>
          <a:lstStyle/>
          <a:p>
            <a:fld id="{9BCCD4D3-9FFD-4D42-BD91-737D0D78D7F6}" type="slidenum">
              <a:rPr lang="en-US" smtClean="0"/>
              <a:t>20</a:t>
            </a:fld>
            <a:endParaRPr lang="en-US"/>
          </a:p>
        </p:txBody>
      </p:sp>
    </p:spTree>
    <p:extLst>
      <p:ext uri="{BB962C8B-B14F-4D97-AF65-F5344CB8AC3E}">
        <p14:creationId xmlns:p14="http://schemas.microsoft.com/office/powerpoint/2010/main" val="2170824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features that increase airline passenger satisfaction are </a:t>
            </a:r>
            <a:r>
              <a:rPr lang="en-US" dirty="0" err="1"/>
              <a:t>Customer.TypeLoyal</a:t>
            </a:r>
            <a:r>
              <a:rPr lang="en-US" dirty="0"/>
              <a:t>, inflight.wifi.service5, and online.boarding4 and 5. </a:t>
            </a:r>
          </a:p>
          <a:p>
            <a:r>
              <a:rPr lang="en-US" dirty="0"/>
              <a:t>People that travel for personal reasons are significantly more likely to be dissatisfied.</a:t>
            </a:r>
          </a:p>
          <a:p>
            <a:r>
              <a:rPr lang="en-US" dirty="0" err="1"/>
              <a:t>Wifi</a:t>
            </a:r>
            <a:r>
              <a:rPr lang="en-US" dirty="0"/>
              <a:t> service and online boarding can be controlled by airlines. This would suggest that providing free good </a:t>
            </a:r>
            <a:r>
              <a:rPr lang="en-US" dirty="0" err="1"/>
              <a:t>wifi</a:t>
            </a:r>
            <a:r>
              <a:rPr lang="en-US" dirty="0"/>
              <a:t> would be a worthwhile investment since it would lead to higher customer satisfaction and potentially increase the number of loyal customers which are also more likely to be satisfied. Further investments could be made to improve the online boarding process for customers so that it is easier and faster which would also lead to increased satisfaction.</a:t>
            </a:r>
          </a:p>
          <a:p>
            <a:r>
              <a:rPr lang="en-US" dirty="0"/>
              <a:t>Airlines have no control over whether people are traveling for personal or business reasons. But these findings suggest that money may be better spent trying to attract business travelers instead of people traveling for personal reasons.</a:t>
            </a:r>
          </a:p>
          <a:p>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21</a:t>
            </a:fld>
            <a:endParaRPr lang="en-US"/>
          </a:p>
        </p:txBody>
      </p:sp>
    </p:spTree>
    <p:extLst>
      <p:ext uri="{BB962C8B-B14F-4D97-AF65-F5344CB8AC3E}">
        <p14:creationId xmlns:p14="http://schemas.microsoft.com/office/powerpoint/2010/main" val="429207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sources that we used for our research and datasets. </a:t>
            </a:r>
          </a:p>
          <a:p>
            <a:endParaRPr lang="en-US" dirty="0"/>
          </a:p>
          <a:p>
            <a:r>
              <a:rPr lang="en-US" dirty="0"/>
              <a:t>Thank you for your time and have a great day!</a:t>
            </a:r>
          </a:p>
        </p:txBody>
      </p:sp>
      <p:sp>
        <p:nvSpPr>
          <p:cNvPr id="4" name="Slide Number Placeholder 3"/>
          <p:cNvSpPr>
            <a:spLocks noGrp="1"/>
          </p:cNvSpPr>
          <p:nvPr>
            <p:ph type="sldNum" sz="quarter" idx="5"/>
          </p:nvPr>
        </p:nvSpPr>
        <p:spPr/>
        <p:txBody>
          <a:bodyPr/>
          <a:lstStyle/>
          <a:p>
            <a:fld id="{9BCCD4D3-9FFD-4D42-BD91-737D0D78D7F6}" type="slidenum">
              <a:rPr lang="en-US" smtClean="0"/>
              <a:t>22</a:t>
            </a:fld>
            <a:endParaRPr lang="en-US"/>
          </a:p>
        </p:txBody>
      </p:sp>
    </p:spTree>
    <p:extLst>
      <p:ext uri="{BB962C8B-B14F-4D97-AF65-F5344CB8AC3E}">
        <p14:creationId xmlns:p14="http://schemas.microsoft.com/office/powerpoint/2010/main" val="5939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Here is an overview of our dataset which is publicly available on Kaggle. It contains user ratings for multiple aspects of air travel.</a:t>
            </a:r>
          </a:p>
          <a:p>
            <a:endParaRPr lang="en-US" sz="1800" dirty="0">
              <a:effectLst/>
              <a:latin typeface="Segoe UI" panose="020B0502040204020203" pitchFamily="34" charset="0"/>
            </a:endParaRPr>
          </a:p>
          <a:p>
            <a:r>
              <a:rPr lang="en-US" sz="1800" dirty="0">
                <a:effectLst/>
                <a:latin typeface="Segoe UI" panose="020B0502040204020203" pitchFamily="34" charset="0"/>
              </a:rPr>
              <a:t>Not shown is the target variable which is a binary value for whether the customer was satisfied.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3</a:t>
            </a:fld>
            <a:endParaRPr lang="en-US"/>
          </a:p>
        </p:txBody>
      </p:sp>
    </p:spTree>
    <p:extLst>
      <p:ext uri="{BB962C8B-B14F-4D97-AF65-F5344CB8AC3E}">
        <p14:creationId xmlns:p14="http://schemas.microsoft.com/office/powerpoint/2010/main" val="654713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Our initial hypothesis was that </a:t>
            </a:r>
            <a:r>
              <a:rPr lang="en-US" sz="1800" b="0" i="0" u="none" strike="noStrike" dirty="0">
                <a:solidFill>
                  <a:srgbClr val="000000"/>
                </a:solidFill>
                <a:effectLst/>
                <a:latin typeface="Times New Roman" panose="02020603050405020304" pitchFamily="18" charset="0"/>
              </a:rPr>
              <a:t>flight distance, inflight </a:t>
            </a:r>
            <a:r>
              <a:rPr lang="en-US" sz="1800" b="0" i="0" u="none" strike="noStrike" dirty="0" err="1">
                <a:solidFill>
                  <a:srgbClr val="000000"/>
                </a:solidFill>
                <a:effectLst/>
                <a:latin typeface="Times New Roman" panose="02020603050405020304" pitchFamily="18" charset="0"/>
              </a:rPr>
              <a:t>wifi</a:t>
            </a:r>
            <a:r>
              <a:rPr lang="en-US" sz="1800" b="0" i="0" u="none" strike="noStrike" dirty="0">
                <a:solidFill>
                  <a:srgbClr val="000000"/>
                </a:solidFill>
                <a:effectLst/>
                <a:latin typeface="Times New Roman" panose="02020603050405020304" pitchFamily="18" charset="0"/>
              </a:rPr>
              <a:t> service, departure/arrival time convenience, food and drink, seat comfort, inflight entertainment, on-board service, legroom service, inflight service, departure delays in minutes, and arrival delays in minutes would be the most important factors. Additionally, we hypothesized that the relevance of these factors will vary depending on the class, type of travel, demographic factors (such as , age, gender), and flight distance.</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4</a:t>
            </a:fld>
            <a:endParaRPr lang="en-US"/>
          </a:p>
        </p:txBody>
      </p:sp>
    </p:spTree>
    <p:extLst>
      <p:ext uri="{BB962C8B-B14F-4D97-AF65-F5344CB8AC3E}">
        <p14:creationId xmlns:p14="http://schemas.microsoft.com/office/powerpoint/2010/main" val="1976018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The variables between the brackets are Likert Scale values, this means that they take an integer value between zero and five with five being the best rating. Zero indicates that the customer did not rate that feature. The remaining values are continuous integer values.</a:t>
            </a:r>
          </a:p>
          <a:p>
            <a:endParaRPr lang="en-US"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Segoe UI" panose="020B0502040204020203" pitchFamily="34" charset="0"/>
              </a:rPr>
              <a:t>We split the training data into a training and validation set, additionally a separate test set is already provided. The final split is approximately sixty percent training data, twenty percent validation data, and twenty percent test data. The validation data was used for hyperparameter tuning and final model selection and the test data was used to check the final accuracy of the selected model.</a:t>
            </a:r>
          </a:p>
          <a:p>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5</a:t>
            </a:fld>
            <a:endParaRPr lang="en-US"/>
          </a:p>
        </p:txBody>
      </p:sp>
    </p:spTree>
    <p:extLst>
      <p:ext uri="{BB962C8B-B14F-4D97-AF65-F5344CB8AC3E}">
        <p14:creationId xmlns:p14="http://schemas.microsoft.com/office/powerpoint/2010/main" val="199399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Arrival delay in minutes had 310 missing values and since it is highly correlated with departure delay in minutes we decided to exclude it from our models. There was also a customer id number which we eliminated since it provides no useful information for modeling.</a:t>
            </a:r>
          </a:p>
          <a:p>
            <a:endParaRPr lang="en-US" sz="1800" dirty="0">
              <a:effectLst/>
              <a:latin typeface="Segoe UI" panose="020B0502040204020203" pitchFamily="34" charset="0"/>
            </a:endParaRPr>
          </a:p>
          <a:p>
            <a:r>
              <a:rPr lang="en-US" sz="1800" dirty="0">
                <a:effectLst/>
                <a:latin typeface="Segoe UI" panose="020B0502040204020203" pitchFamily="34" charset="0"/>
              </a:rPr>
              <a:t>Some of the Likert scale variables had a zero, meaning that they weren’t rated. This accounted for less than 5% of the total data for each variable. We replaced those values with their corresponding mode values calculated on the training data set only. The mode values calculated from the training data set were then used to fill in the zero values on the validation and test set.</a:t>
            </a:r>
          </a:p>
          <a:p>
            <a:endParaRPr lang="en-US" sz="1800" dirty="0">
              <a:effectLst/>
              <a:latin typeface="Segoe UI" panose="020B0502040204020203" pitchFamily="34" charset="0"/>
            </a:endParaRPr>
          </a:p>
          <a:p>
            <a:r>
              <a:rPr lang="en-US" sz="1800" dirty="0">
                <a:effectLst/>
                <a:latin typeface="Segoe UI" panose="020B0502040204020203" pitchFamily="34" charset="0"/>
              </a:rPr>
              <a:t>Finally, we applied various transformations such as log, square root, and box-cox to numeric variables </a:t>
            </a:r>
            <a:r>
              <a:rPr lang="en-US" sz="1800" dirty="0" err="1">
                <a:effectLst/>
                <a:latin typeface="Segoe UI" panose="020B0502040204020203" pitchFamily="34" charset="0"/>
              </a:rPr>
              <a:t>Flight.Distance</a:t>
            </a:r>
            <a:r>
              <a:rPr lang="en-US" sz="1800" dirty="0">
                <a:effectLst/>
                <a:latin typeface="Segoe UI" panose="020B0502040204020203" pitchFamily="34" charset="0"/>
              </a:rPr>
              <a:t> and </a:t>
            </a:r>
            <a:r>
              <a:rPr lang="en-US" sz="1800" dirty="0" err="1">
                <a:effectLst/>
                <a:latin typeface="Segoe UI" panose="020B0502040204020203" pitchFamily="34" charset="0"/>
              </a:rPr>
              <a:t>Departure.Delay.in.Minutes</a:t>
            </a:r>
            <a:r>
              <a:rPr lang="en-US" sz="1800" dirty="0">
                <a:effectLst/>
                <a:latin typeface="Segoe UI" panose="020B0502040204020203" pitchFamily="34" charset="0"/>
              </a:rPr>
              <a:t> to normalize the data. We settled on a Log transformation which did improve the distributions but did not lead to a normal distribution.</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6</a:t>
            </a:fld>
            <a:endParaRPr lang="en-US"/>
          </a:p>
        </p:txBody>
      </p:sp>
    </p:spTree>
    <p:extLst>
      <p:ext uri="{BB962C8B-B14F-4D97-AF65-F5344CB8AC3E}">
        <p14:creationId xmlns:p14="http://schemas.microsoft.com/office/powerpoint/2010/main" val="118272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As an initial step in exploratory data analysis we created overlayed graphs for each feature showing the number of satisfied and unsatisfied customers. In this example, we can see that the ratings are very similar for both genders, indicating that gender does not play a major role in satisfaction.</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7</a:t>
            </a:fld>
            <a:endParaRPr lang="en-US"/>
          </a:p>
        </p:txBody>
      </p:sp>
    </p:spTree>
    <p:extLst>
      <p:ext uri="{BB962C8B-B14F-4D97-AF65-F5344CB8AC3E}">
        <p14:creationId xmlns:p14="http://schemas.microsoft.com/office/powerpoint/2010/main" val="1599829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Younger travelers are more likely to be dissatisfied, with people in the age group of approximately twenty to thirty five being more dissatisfied than any other age group. Interestingly, people in this age group are more likely to be disloyal.</a:t>
            </a:r>
          </a:p>
        </p:txBody>
      </p:sp>
      <p:sp>
        <p:nvSpPr>
          <p:cNvPr id="4" name="Slide Number Placeholder 3"/>
          <p:cNvSpPr>
            <a:spLocks noGrp="1"/>
          </p:cNvSpPr>
          <p:nvPr>
            <p:ph type="sldNum" sz="quarter" idx="5"/>
          </p:nvPr>
        </p:nvSpPr>
        <p:spPr/>
        <p:txBody>
          <a:bodyPr/>
          <a:lstStyle/>
          <a:p>
            <a:fld id="{9BCCD4D3-9FFD-4D42-BD91-737D0D78D7F6}" type="slidenum">
              <a:rPr lang="en-US" smtClean="0"/>
              <a:t>8</a:t>
            </a:fld>
            <a:endParaRPr lang="en-US"/>
          </a:p>
        </p:txBody>
      </p:sp>
    </p:spTree>
    <p:extLst>
      <p:ext uri="{BB962C8B-B14F-4D97-AF65-F5344CB8AC3E}">
        <p14:creationId xmlns:p14="http://schemas.microsoft.com/office/powerpoint/2010/main" val="571067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Business class passengers are overwhelmingly more likely to be satisfied whereas economy and economy plus passengers are highly likely to be unsatisfied.</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9</a:t>
            </a:fld>
            <a:endParaRPr lang="en-US"/>
          </a:p>
        </p:txBody>
      </p:sp>
    </p:spTree>
    <p:extLst>
      <p:ext uri="{BB962C8B-B14F-4D97-AF65-F5344CB8AC3E}">
        <p14:creationId xmlns:p14="http://schemas.microsoft.com/office/powerpoint/2010/main" val="949423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18264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0793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1168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94913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5A8DF-052F-408C-B32C-6128C7E474DA}"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417335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955A8DF-052F-408C-B32C-6128C7E474DA}" type="datetimeFigureOut">
              <a:rPr lang="en-US" smtClean="0"/>
              <a:t>7/19/2023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05711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7/19/2023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053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7/19/2023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93147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955A8DF-052F-408C-B32C-6128C7E474DA}"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3481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7/19/2023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86649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7/19/2023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755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955A8DF-052F-408C-B32C-6128C7E474DA}" type="datetimeFigureOut">
              <a:rPr lang="en-US" smtClean="0"/>
              <a:t>7/19/2023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45756DB-B855-4691-88D8-BD263C75262C}" type="slidenum">
              <a:rPr lang="en-US" smtClean="0"/>
              <a:t>‹#›</a:t>
            </a:fld>
            <a:endParaRPr lang="en-US"/>
          </a:p>
        </p:txBody>
      </p:sp>
    </p:spTree>
    <p:extLst>
      <p:ext uri="{BB962C8B-B14F-4D97-AF65-F5344CB8AC3E}">
        <p14:creationId xmlns:p14="http://schemas.microsoft.com/office/powerpoint/2010/main" val="190154265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8" Type="http://schemas.openxmlformats.org/officeDocument/2006/relationships/hyperlink" Target="https://psycnet.apa.org/record/1989-10632-001" TargetMode="External"/><Relationship Id="rId3" Type="http://schemas.openxmlformats.org/officeDocument/2006/relationships/hyperlink" Target="https://www.forbes.com/sites/forbesbusinesscouncil/2022/12/12/customer-retention-versus-customer-acquisition/?sh=3cef46fc1c7d" TargetMode="External"/><Relationship Id="rId7" Type="http://schemas.openxmlformats.org/officeDocument/2006/relationships/hyperlink" Target="https://www.sciencedirect.com/science/article/pii/S2352340923002421"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sciencedirect.com/science/article/abs/pii/S0969699719302959" TargetMode="External"/><Relationship Id="rId11" Type="http://schemas.openxmlformats.org/officeDocument/2006/relationships/image" Target="../media/image2.svg"/><Relationship Id="rId5" Type="http://schemas.openxmlformats.org/officeDocument/2006/relationships/hyperlink" Target="https://www.sciencedirect.com/science/article/pii/S0969699723000844#bib20" TargetMode="External"/><Relationship Id="rId10" Type="http://schemas.openxmlformats.org/officeDocument/2006/relationships/image" Target="../media/image1.png"/><Relationship Id="rId4" Type="http://schemas.openxmlformats.org/officeDocument/2006/relationships/hyperlink" Target="https://www.kaggle.com/datasets/teejmahal20/airline-passenger-satisfaction" TargetMode="External"/><Relationship Id="rId9" Type="http://schemas.openxmlformats.org/officeDocument/2006/relationships/hyperlink" Target="https://www.techscience.com/cmc/v75n1/51460/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065C-02A2-9D25-CBD9-19DE3223E892}"/>
              </a:ext>
            </a:extLst>
          </p:cNvPr>
          <p:cNvSpPr>
            <a:spLocks noGrp="1"/>
          </p:cNvSpPr>
          <p:nvPr>
            <p:ph type="ctrTitle"/>
          </p:nvPr>
        </p:nvSpPr>
        <p:spPr/>
        <p:txBody>
          <a:bodyPr/>
          <a:lstStyle/>
          <a:p>
            <a:r>
              <a:rPr lang="en-US" dirty="0"/>
              <a:t>Predicting Customer Satisfaction in the Airline Industry</a:t>
            </a:r>
          </a:p>
        </p:txBody>
      </p:sp>
      <p:sp>
        <p:nvSpPr>
          <p:cNvPr id="3" name="Subtitle 2">
            <a:extLst>
              <a:ext uri="{FF2B5EF4-FFF2-40B4-BE49-F238E27FC236}">
                <a16:creationId xmlns:a16="http://schemas.microsoft.com/office/drawing/2014/main" id="{D062F815-672E-0FF9-F70D-043D254CE340}"/>
              </a:ext>
            </a:extLst>
          </p:cNvPr>
          <p:cNvSpPr>
            <a:spLocks noGrp="1"/>
          </p:cNvSpPr>
          <p:nvPr>
            <p:ph type="subTitle" idx="1"/>
          </p:nvPr>
        </p:nvSpPr>
        <p:spPr/>
        <p:txBody>
          <a:bodyPr>
            <a:normAutofit lnSpcReduction="10000"/>
          </a:bodyPr>
          <a:lstStyle/>
          <a:p>
            <a:r>
              <a:rPr lang="en-US" dirty="0"/>
              <a:t>Team 6 – Joshua Farina (</a:t>
            </a:r>
            <a:r>
              <a:rPr lang="en-US" dirty="0" err="1"/>
              <a:t>joshuapfarina</a:t>
            </a:r>
            <a:r>
              <a:rPr lang="en-US" dirty="0"/>
              <a:t>), Henri Salomon (</a:t>
            </a:r>
            <a:r>
              <a:rPr lang="en-US" dirty="0" err="1"/>
              <a:t>henri_salomon</a:t>
            </a:r>
            <a:r>
              <a:rPr lang="en-US" dirty="0"/>
              <a:t>), </a:t>
            </a:r>
            <a:r>
              <a:rPr lang="en-US" dirty="0" err="1"/>
              <a:t>Raajitha</a:t>
            </a:r>
            <a:r>
              <a:rPr lang="en-US" dirty="0"/>
              <a:t> </a:t>
            </a:r>
            <a:r>
              <a:rPr lang="en-US" dirty="0" err="1"/>
              <a:t>Middi</a:t>
            </a:r>
            <a:r>
              <a:rPr lang="en-US" dirty="0"/>
              <a:t> (</a:t>
            </a:r>
            <a:r>
              <a:rPr lang="en-US" dirty="0" err="1"/>
              <a:t>Raajitha_Middi</a:t>
            </a:r>
            <a:r>
              <a:rPr lang="en-US" dirty="0"/>
              <a:t>), Ryan Chandler (zujin87), Alejandro Martinez (</a:t>
            </a:r>
            <a:r>
              <a:rPr lang="en-US" dirty="0" err="1"/>
              <a:t>amzeta</a:t>
            </a:r>
            <a:r>
              <a:rPr lang="en-US" dirty="0"/>
              <a:t>)</a:t>
            </a:r>
          </a:p>
        </p:txBody>
      </p:sp>
      <p:pic>
        <p:nvPicPr>
          <p:cNvPr id="10" name="Camera 9">
            <a:extLst>
              <a:ext uri="{FF2B5EF4-FFF2-40B4-BE49-F238E27FC236}">
                <a16:creationId xmlns:a16="http://schemas.microsoft.com/office/drawing/2014/main" id="{28E64C8D-525A-E97F-CA5B-FD3F2D7B905E}"/>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678549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Cleanliness does not translate to passenger satisfaction</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D457A1E1-2F86-2750-A141-2DA7F43D2B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445" t="80921" r="25371" b="69"/>
          <a:stretch/>
        </p:blipFill>
        <p:spPr bwMode="auto">
          <a:xfrm>
            <a:off x="5221222" y="3306808"/>
            <a:ext cx="4916175" cy="2305322"/>
          </a:xfrm>
          <a:prstGeom prst="rect">
            <a:avLst/>
          </a:prstGeom>
          <a:noFill/>
          <a:extLst>
            <a:ext uri="{909E8E84-426E-40DD-AFC4-6F175D3DCCD1}">
              <a14:hiddenFill xmlns:a14="http://schemas.microsoft.com/office/drawing/2010/main">
                <a:solidFill>
                  <a:srgbClr val="FFFFFF"/>
                </a:solidFill>
              </a14:hiddenFill>
            </a:ext>
          </a:extLst>
        </p:spPr>
      </p:pic>
      <p:pic>
        <p:nvPicPr>
          <p:cNvPr id="10" name="Camera 9">
            <a:extLst>
              <a:ext uri="{FF2B5EF4-FFF2-40B4-BE49-F238E27FC236}">
                <a16:creationId xmlns:a16="http://schemas.microsoft.com/office/drawing/2014/main" id="{7BE193B4-C53C-FABB-99E3-E6915B46EF29}"/>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239220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b="0" i="0" u="none" strike="noStrike" dirty="0">
                <a:solidFill>
                  <a:srgbClr val="000000"/>
                </a:solidFill>
                <a:effectLst/>
                <a:latin typeface="Times New Roman" panose="02020603050405020304" pitchFamily="18" charset="0"/>
              </a:rPr>
              <a:t>Passengers express greater dissatisfaction with services like </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On.board.service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Inflight.service</a:t>
            </a:r>
            <a:r>
              <a:rPr lang="en-US" sz="1800" b="0" i="0" u="none" strike="noStrike" dirty="0">
                <a:solidFill>
                  <a:srgbClr val="000000"/>
                </a:solidFill>
                <a:effectLst/>
                <a:latin typeface="Times New Roman" panose="02020603050405020304" pitchFamily="18" charset="0"/>
              </a:rPr>
              <a:t>. </a:t>
            </a: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dirty="0"/>
          </a:p>
        </p:txBody>
      </p:sp>
      <p:pic>
        <p:nvPicPr>
          <p:cNvPr id="7" name="Picture 2">
            <a:extLst>
              <a:ext uri="{FF2B5EF4-FFF2-40B4-BE49-F238E27FC236}">
                <a16:creationId xmlns:a16="http://schemas.microsoft.com/office/drawing/2014/main" id="{421BD8D0-AAC0-D768-40B0-55B067105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363" t="19931" r="51032" b="60753"/>
          <a:stretch/>
        </p:blipFill>
        <p:spPr bwMode="auto">
          <a:xfrm>
            <a:off x="3508250"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3E0F4F75-5CEA-04AD-1D27-EC0115B668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 t="61196" r="75477" b="19488"/>
          <a:stretch/>
        </p:blipFill>
        <p:spPr bwMode="auto">
          <a:xfrm>
            <a:off x="6396230"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D7E4E070-797A-19EA-16B7-B9FAD06AEE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301" t="60358" r="94" b="20326"/>
          <a:stretch/>
        </p:blipFill>
        <p:spPr bwMode="auto">
          <a:xfrm>
            <a:off x="9098282"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7B32962-A67A-E3FC-EFDE-3598E7CFD3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19" t="60385" r="50876" b="20299"/>
          <a:stretch/>
        </p:blipFill>
        <p:spPr bwMode="auto">
          <a:xfrm>
            <a:off x="3508250" y="4495998"/>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48D7526B-5205-0077-60BC-47D1146E59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395" t="80582" r="50000" b="102"/>
          <a:stretch/>
        </p:blipFill>
        <p:spPr bwMode="auto">
          <a:xfrm>
            <a:off x="6396230" y="4495998"/>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4" name="Camera 13">
            <a:extLst>
              <a:ext uri="{FF2B5EF4-FFF2-40B4-BE49-F238E27FC236}">
                <a16:creationId xmlns:a16="http://schemas.microsoft.com/office/drawing/2014/main" id="{5729600D-A460-5ED3-DE9E-55EE4E2BBF23}"/>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49023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ABC9-6963-275D-97F4-86DD80F40DF3}"/>
              </a:ext>
            </a:extLst>
          </p:cNvPr>
          <p:cNvSpPr>
            <a:spLocks noGrp="1"/>
          </p:cNvSpPr>
          <p:nvPr>
            <p:ph type="title"/>
          </p:nvPr>
        </p:nvSpPr>
        <p:spPr/>
        <p:txBody>
          <a:bodyPr/>
          <a:lstStyle/>
          <a:p>
            <a:r>
              <a:rPr lang="en-US" dirty="0"/>
              <a:t>Dataset Overview – Exploratory Data Analysis</a:t>
            </a:r>
          </a:p>
        </p:txBody>
      </p:sp>
      <p:pic>
        <p:nvPicPr>
          <p:cNvPr id="2050" name="Picture 2">
            <a:extLst>
              <a:ext uri="{FF2B5EF4-FFF2-40B4-BE49-F238E27FC236}">
                <a16:creationId xmlns:a16="http://schemas.microsoft.com/office/drawing/2014/main" id="{5E19E1F2-2790-C22C-D637-543AEDCED7A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02652" y="1579523"/>
            <a:ext cx="5264308" cy="3698954"/>
          </a:xfrm>
          <a:prstGeom prst="rect">
            <a:avLst/>
          </a:prstGeom>
          <a:noFill/>
          <a:extLst>
            <a:ext uri="{909E8E84-426E-40DD-AFC4-6F175D3DCCD1}">
              <a14:hiddenFill xmlns:a14="http://schemas.microsoft.com/office/drawing/2010/main">
                <a:solidFill>
                  <a:srgbClr val="FFFFFF"/>
                </a:solidFill>
              </a14:hiddenFill>
            </a:ext>
          </a:extLst>
        </p:spPr>
      </p:pic>
      <p:pic>
        <p:nvPicPr>
          <p:cNvPr id="8" name="Camera 7">
            <a:extLst>
              <a:ext uri="{FF2B5EF4-FFF2-40B4-BE49-F238E27FC236}">
                <a16:creationId xmlns:a16="http://schemas.microsoft.com/office/drawing/2014/main" id="{63001619-D6BE-A41D-4F55-57802999BFC2}"/>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453044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ABC9-6963-275D-97F4-86DD80F40DF3}"/>
              </a:ext>
            </a:extLst>
          </p:cNvPr>
          <p:cNvSpPr>
            <a:spLocks noGrp="1"/>
          </p:cNvSpPr>
          <p:nvPr>
            <p:ph type="title"/>
          </p:nvPr>
        </p:nvSpPr>
        <p:spPr/>
        <p:txBody>
          <a:bodyPr/>
          <a:lstStyle/>
          <a:p>
            <a:r>
              <a:rPr lang="en-US" dirty="0"/>
              <a:t>Dataset Overview – Exploratory Data Analysis</a:t>
            </a:r>
          </a:p>
        </p:txBody>
      </p:sp>
      <p:pic>
        <p:nvPicPr>
          <p:cNvPr id="3074" name="Picture 2">
            <a:extLst>
              <a:ext uri="{FF2B5EF4-FFF2-40B4-BE49-F238E27FC236}">
                <a16:creationId xmlns:a16="http://schemas.microsoft.com/office/drawing/2014/main" id="{F5423932-E7DE-210D-7682-A1782B43410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21730" y="750055"/>
            <a:ext cx="7891150" cy="5357889"/>
          </a:xfrm>
          <a:prstGeom prst="rect">
            <a:avLst/>
          </a:prstGeom>
          <a:noFill/>
          <a:extLst>
            <a:ext uri="{909E8E84-426E-40DD-AFC4-6F175D3DCCD1}">
              <a14:hiddenFill xmlns:a14="http://schemas.microsoft.com/office/drawing/2010/main">
                <a:solidFill>
                  <a:srgbClr val="FFFFFF"/>
                </a:solidFill>
              </a14:hiddenFill>
            </a:ext>
          </a:extLst>
        </p:spPr>
      </p:pic>
      <p:pic>
        <p:nvPicPr>
          <p:cNvPr id="8" name="Camera 7">
            <a:extLst>
              <a:ext uri="{FF2B5EF4-FFF2-40B4-BE49-F238E27FC236}">
                <a16:creationId xmlns:a16="http://schemas.microsoft.com/office/drawing/2014/main" id="{DC68079B-C96C-4F4E-5093-2286DAEBE8E4}"/>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2379639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a:t>
            </a:r>
          </a:p>
        </p:txBody>
      </p:sp>
      <p:pic>
        <p:nvPicPr>
          <p:cNvPr id="9" name="Camera 8">
            <a:extLst>
              <a:ext uri="{FF2B5EF4-FFF2-40B4-BE49-F238E27FC236}">
                <a16:creationId xmlns:a16="http://schemas.microsoft.com/office/drawing/2014/main" id="{BCD0302D-B90B-108D-3A8A-7575B28D2DDA}"/>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grpSp>
        <p:nvGrpSpPr>
          <p:cNvPr id="13" name="Group 12">
            <a:extLst>
              <a:ext uri="{FF2B5EF4-FFF2-40B4-BE49-F238E27FC236}">
                <a16:creationId xmlns:a16="http://schemas.microsoft.com/office/drawing/2014/main" id="{0742A648-60B4-2B14-5FA6-FE465EBC6951}"/>
              </a:ext>
            </a:extLst>
          </p:cNvPr>
          <p:cNvGrpSpPr/>
          <p:nvPr/>
        </p:nvGrpSpPr>
        <p:grpSpPr>
          <a:xfrm>
            <a:off x="4536018" y="491998"/>
            <a:ext cx="5853430" cy="5864860"/>
            <a:chOff x="3869268" y="655102"/>
            <a:chExt cx="5853430" cy="5864860"/>
          </a:xfrm>
        </p:grpSpPr>
        <p:pic>
          <p:nvPicPr>
            <p:cNvPr id="1026" name="Picture 2" descr="Logistic Regression Explained. [ — Logistic Regression explained… | by  James Thorn | Towards Data Science">
              <a:extLst>
                <a:ext uri="{FF2B5EF4-FFF2-40B4-BE49-F238E27FC236}">
                  <a16:creationId xmlns:a16="http://schemas.microsoft.com/office/drawing/2014/main" id="{840E1D26-60BC-C96F-676E-B293B35C142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9268" y="655102"/>
              <a:ext cx="2926080" cy="29260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C52B6EE-202A-A895-8C44-2CAC0D598AEC}"/>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6618" y="655102"/>
              <a:ext cx="2926080" cy="29260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DB04BDD1-4274-A9F4-C131-AE49E57A2DBF}"/>
                </a:ext>
              </a:extLst>
            </p:cNvPr>
            <p:cNvPicPr>
              <a:picLocks/>
            </p:cNvPicPr>
            <p:nvPr/>
          </p:nvPicPr>
          <p:blipFill>
            <a:blip r:embed="rId7"/>
            <a:stretch>
              <a:fillRect/>
            </a:stretch>
          </p:blipFill>
          <p:spPr>
            <a:xfrm>
              <a:off x="3869268" y="3593882"/>
              <a:ext cx="2926080" cy="2926080"/>
            </a:xfrm>
            <a:prstGeom prst="rect">
              <a:avLst/>
            </a:prstGeom>
            <a:ln>
              <a:solidFill>
                <a:schemeClr val="tx1"/>
              </a:solidFill>
            </a:ln>
          </p:spPr>
        </p:pic>
        <p:pic>
          <p:nvPicPr>
            <p:cNvPr id="1030" name="Picture 6" descr="Support vector machine - Wikipedia">
              <a:extLst>
                <a:ext uri="{FF2B5EF4-FFF2-40B4-BE49-F238E27FC236}">
                  <a16:creationId xmlns:a16="http://schemas.microsoft.com/office/drawing/2014/main" id="{7C22E535-8329-583B-9C66-F5ED10062D6A}"/>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6618" y="3593882"/>
              <a:ext cx="2926080" cy="29260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33682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Logistic Regression</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3074" name="Picture 2">
            <a:extLst>
              <a:ext uri="{FF2B5EF4-FFF2-40B4-BE49-F238E27FC236}">
                <a16:creationId xmlns:a16="http://schemas.microsoft.com/office/drawing/2014/main" id="{A3EAE92F-FF49-3181-3879-AE2F187C0644}"/>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233373" y="244739"/>
            <a:ext cx="4795025" cy="6368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466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Random Forest</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4098" name="Picture 2">
            <a:extLst>
              <a:ext uri="{FF2B5EF4-FFF2-40B4-BE49-F238E27FC236}">
                <a16:creationId xmlns:a16="http://schemas.microsoft.com/office/drawing/2014/main" id="{43A116C5-27B0-73BB-5696-E1E9AAFB8960}"/>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501247" y="903514"/>
            <a:ext cx="8048010" cy="5040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016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Decision Tree</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5122" name="Picture 2">
            <a:extLst>
              <a:ext uri="{FF2B5EF4-FFF2-40B4-BE49-F238E27FC236}">
                <a16:creationId xmlns:a16="http://schemas.microsoft.com/office/drawing/2014/main" id="{0CBE44DD-1F40-991E-B559-FD64CBBA8BCF}"/>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873500" y="1323975"/>
            <a:ext cx="730567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603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Decision Tree</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6146" name="Picture 2">
            <a:extLst>
              <a:ext uri="{FF2B5EF4-FFF2-40B4-BE49-F238E27FC236}">
                <a16:creationId xmlns:a16="http://schemas.microsoft.com/office/drawing/2014/main" id="{4AF7789B-FEB7-4724-7B84-6ED34E1B23F4}"/>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873500" y="1323975"/>
            <a:ext cx="730567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545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Support Vector Machines</a:t>
            </a:r>
          </a:p>
        </p:txBody>
      </p:sp>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pic>
        <p:nvPicPr>
          <p:cNvPr id="7170" name="Picture 2">
            <a:extLst>
              <a:ext uri="{FF2B5EF4-FFF2-40B4-BE49-F238E27FC236}">
                <a16:creationId xmlns:a16="http://schemas.microsoft.com/office/drawing/2014/main" id="{C4403B6B-D628-55D5-70BA-9E95EFFFBF5A}"/>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192486" y="239486"/>
            <a:ext cx="4457524" cy="6524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28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dirty="0"/>
              <a:t>Project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sz="half" idx="1"/>
          </p:nvPr>
        </p:nvSpPr>
        <p:spPr/>
        <p:txBody>
          <a:bodyPr>
            <a:normAutofit/>
          </a:bodyPr>
          <a:lstStyle/>
          <a:p>
            <a:r>
              <a:rPr lang="en-US" dirty="0">
                <a:solidFill>
                  <a:schemeClr val="tx1"/>
                </a:solidFill>
              </a:rPr>
              <a:t>Use customer satisfaction survey results to identify the most important factors that lead to customer satisfaction.</a:t>
            </a:r>
          </a:p>
          <a:p>
            <a:r>
              <a:rPr lang="en-US" dirty="0">
                <a:solidFill>
                  <a:schemeClr val="tx1"/>
                </a:solidFill>
              </a:rPr>
              <a:t>Customer satisfaction is a key factor in attracting and retaining business. </a:t>
            </a:r>
          </a:p>
          <a:p>
            <a:r>
              <a:rPr lang="en-US" dirty="0">
                <a:solidFill>
                  <a:schemeClr val="tx1"/>
                </a:solidFill>
              </a:rPr>
              <a:t>By understanding the crucial factors that drive customer satisfaction airlines can allocate resources to optimize business operations. </a:t>
            </a:r>
          </a:p>
        </p:txBody>
      </p:sp>
      <p:pic>
        <p:nvPicPr>
          <p:cNvPr id="6" name="Content Placeholder 5" descr="Paper airplane on a blue background">
            <a:extLst>
              <a:ext uri="{FF2B5EF4-FFF2-40B4-BE49-F238E27FC236}">
                <a16:creationId xmlns:a16="http://schemas.microsoft.com/office/drawing/2014/main" id="{38B11C22-DA9B-2BB7-525D-484E21FC35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486650" y="2200265"/>
            <a:ext cx="4080510" cy="2885645"/>
          </a:xfrm>
          <a:prstGeom prst="rect">
            <a:avLst/>
          </a:prstGeom>
        </p:spPr>
      </p:pic>
      <p:pic>
        <p:nvPicPr>
          <p:cNvPr id="8" name="Picture 7" descr="Stacks of gold coins">
            <a:extLst>
              <a:ext uri="{FF2B5EF4-FFF2-40B4-BE49-F238E27FC236}">
                <a16:creationId xmlns:a16="http://schemas.microsoft.com/office/drawing/2014/main" id="{51FB0D7D-3600-883B-0D7F-CEA67F969BB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39450" y="2371715"/>
            <a:ext cx="2271728" cy="1514485"/>
          </a:xfrm>
          <a:prstGeom prst="rect">
            <a:avLst/>
          </a:prstGeom>
        </p:spPr>
      </p:pic>
      <p:pic>
        <p:nvPicPr>
          <p:cNvPr id="16" name="Camera 15">
            <a:extLst>
              <a:ext uri="{FF2B5EF4-FFF2-40B4-BE49-F238E27FC236}">
                <a16:creationId xmlns:a16="http://schemas.microsoft.com/office/drawing/2014/main" id="{8AC97E2A-1C9A-53D3-4CD2-385F645CA1C3}"/>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823685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 - Summary</a:t>
            </a:r>
          </a:p>
        </p:txBody>
      </p:sp>
      <p:graphicFrame>
        <p:nvGraphicFramePr>
          <p:cNvPr id="4" name="Table 4">
            <a:extLst>
              <a:ext uri="{FF2B5EF4-FFF2-40B4-BE49-F238E27FC236}">
                <a16:creationId xmlns:a16="http://schemas.microsoft.com/office/drawing/2014/main" id="{8454217F-6DE6-017C-D952-9CEB7A7D96C2}"/>
              </a:ext>
            </a:extLst>
          </p:cNvPr>
          <p:cNvGraphicFramePr>
            <a:graphicFrameLocks noGrp="1"/>
          </p:cNvGraphicFramePr>
          <p:nvPr>
            <p:ph idx="1"/>
            <p:extLst>
              <p:ext uri="{D42A27DB-BD31-4B8C-83A1-F6EECF244321}">
                <p14:modId xmlns:p14="http://schemas.microsoft.com/office/powerpoint/2010/main" val="1481046967"/>
              </p:ext>
            </p:extLst>
          </p:nvPr>
        </p:nvGraphicFramePr>
        <p:xfrm>
          <a:off x="3868738" y="711200"/>
          <a:ext cx="7315200" cy="5669280"/>
        </p:xfrm>
        <a:graphic>
          <a:graphicData uri="http://schemas.openxmlformats.org/drawingml/2006/table">
            <a:tbl>
              <a:tblPr firstRow="1" bandRow="1">
                <a:tableStyleId>{5C22544A-7EE6-4342-B048-85BDC9FD1C3A}</a:tableStyleId>
              </a:tblPr>
              <a:tblGrid>
                <a:gridCol w="1563233">
                  <a:extLst>
                    <a:ext uri="{9D8B030D-6E8A-4147-A177-3AD203B41FA5}">
                      <a16:colId xmlns:a16="http://schemas.microsoft.com/office/drawing/2014/main" val="2052882079"/>
                    </a:ext>
                  </a:extLst>
                </a:gridCol>
                <a:gridCol w="3450772">
                  <a:extLst>
                    <a:ext uri="{9D8B030D-6E8A-4147-A177-3AD203B41FA5}">
                      <a16:colId xmlns:a16="http://schemas.microsoft.com/office/drawing/2014/main" val="1737386815"/>
                    </a:ext>
                  </a:extLst>
                </a:gridCol>
                <a:gridCol w="2301195">
                  <a:extLst>
                    <a:ext uri="{9D8B030D-6E8A-4147-A177-3AD203B41FA5}">
                      <a16:colId xmlns:a16="http://schemas.microsoft.com/office/drawing/2014/main" val="781483380"/>
                    </a:ext>
                  </a:extLst>
                </a:gridCol>
              </a:tblGrid>
              <a:tr h="370840">
                <a:tc>
                  <a:txBody>
                    <a:bodyPr/>
                    <a:lstStyle/>
                    <a:p>
                      <a:r>
                        <a:rPr lang="en-US" dirty="0"/>
                        <a:t>Model</a:t>
                      </a:r>
                    </a:p>
                  </a:txBody>
                  <a:tcPr/>
                </a:tc>
                <a:tc>
                  <a:txBody>
                    <a:bodyPr/>
                    <a:lstStyle/>
                    <a:p>
                      <a:r>
                        <a:rPr lang="en-US" dirty="0"/>
                        <a:t>Most Important Features</a:t>
                      </a:r>
                    </a:p>
                  </a:txBody>
                  <a:tcPr/>
                </a:tc>
                <a:tc>
                  <a:txBody>
                    <a:bodyPr/>
                    <a:lstStyle/>
                    <a:p>
                      <a:r>
                        <a:rPr lang="en-US" dirty="0"/>
                        <a:t>Accuracy and Other Metrics</a:t>
                      </a:r>
                    </a:p>
                  </a:txBody>
                  <a:tcPr/>
                </a:tc>
                <a:extLst>
                  <a:ext uri="{0D108BD9-81ED-4DB2-BD59-A6C34878D82A}">
                    <a16:rowId xmlns:a16="http://schemas.microsoft.com/office/drawing/2014/main" val="2436067652"/>
                  </a:ext>
                </a:extLst>
              </a:tr>
              <a:tr h="370840">
                <a:tc>
                  <a:txBody>
                    <a:bodyPr/>
                    <a:lstStyle/>
                    <a:p>
                      <a:r>
                        <a:rPr lang="en-US" b="1" dirty="0"/>
                        <a:t>Logistic Regression with Forward Selection</a:t>
                      </a:r>
                    </a:p>
                  </a:txBody>
                  <a:tcPr/>
                </a:tc>
                <a:tc>
                  <a:txBody>
                    <a:bodyPr/>
                    <a:lstStyle/>
                    <a:p>
                      <a:pPr rtl="0"/>
                      <a:r>
                        <a:rPr lang="en-US" sz="1800" b="0" i="0" u="none" strike="noStrike" kern="1200" dirty="0" err="1">
                          <a:solidFill>
                            <a:schemeClr val="dk1"/>
                          </a:solidFill>
                          <a:effectLst/>
                          <a:latin typeface="+mn-lt"/>
                          <a:ea typeface="+mn-ea"/>
                          <a:cs typeface="+mn-cs"/>
                        </a:rPr>
                        <a:t>Customer.TypeLoyal</a:t>
                      </a:r>
                      <a:r>
                        <a:rPr lang="en-US" sz="1800" b="0" i="0" u="none" strike="noStrike" kern="1200" dirty="0">
                          <a:solidFill>
                            <a:schemeClr val="dk1"/>
                          </a:solidFill>
                          <a:effectLst/>
                          <a:latin typeface="+mn-lt"/>
                          <a:ea typeface="+mn-ea"/>
                          <a:cs typeface="+mn-cs"/>
                        </a:rPr>
                        <a:t> (+)</a:t>
                      </a:r>
                      <a:endParaRPr lang="en-US" b="0" dirty="0">
                        <a:effectLst/>
                      </a:endParaRPr>
                    </a:p>
                    <a:p>
                      <a:pPr rtl="0"/>
                      <a:r>
                        <a:rPr lang="en-US" sz="1800" b="1" i="0" u="none" strike="noStrike" kern="1200" dirty="0">
                          <a:solidFill>
                            <a:schemeClr val="dk1"/>
                          </a:solidFill>
                          <a:effectLst/>
                          <a:latin typeface="+mn-lt"/>
                          <a:ea typeface="+mn-ea"/>
                          <a:cs typeface="+mn-cs"/>
                        </a:rPr>
                        <a:t>Inflight.wifi.service5 (+)</a:t>
                      </a:r>
                      <a:endParaRPr lang="en-US" b="1" dirty="0">
                        <a:effectLst/>
                      </a:endParaRPr>
                    </a:p>
                    <a:p>
                      <a:pPr rtl="0"/>
                      <a:r>
                        <a:rPr lang="en-US" sz="1800" b="1" i="0" u="none" strike="noStrike" kern="1200" dirty="0">
                          <a:solidFill>
                            <a:schemeClr val="dk1"/>
                          </a:solidFill>
                          <a:effectLst/>
                          <a:latin typeface="+mn-lt"/>
                          <a:ea typeface="+mn-ea"/>
                          <a:cs typeface="+mn-cs"/>
                        </a:rPr>
                        <a:t>Online.boarding4 and 5 (+)</a:t>
                      </a:r>
                      <a:endParaRPr lang="en-US" b="1" dirty="0">
                        <a:effectLst/>
                      </a:endParaRPr>
                    </a:p>
                    <a:p>
                      <a:pPr rtl="0"/>
                      <a:r>
                        <a:rPr lang="en-US" sz="1800" b="1" i="0" u="none" strike="noStrike" kern="1200" dirty="0" err="1">
                          <a:solidFill>
                            <a:schemeClr val="dk1"/>
                          </a:solidFill>
                          <a:effectLst/>
                          <a:latin typeface="+mn-lt"/>
                          <a:ea typeface="+mn-ea"/>
                          <a:cs typeface="+mn-cs"/>
                        </a:rPr>
                        <a:t>Type.of.Travel</a:t>
                      </a:r>
                      <a:r>
                        <a:rPr lang="en-US" sz="1800" b="1" i="0" u="none" strike="noStrike" kern="1200" dirty="0">
                          <a:solidFill>
                            <a:schemeClr val="dk1"/>
                          </a:solidFill>
                          <a:effectLst/>
                          <a:latin typeface="+mn-lt"/>
                          <a:ea typeface="+mn-ea"/>
                          <a:cs typeface="+mn-cs"/>
                        </a:rPr>
                        <a:t> Personal Travel (-)</a:t>
                      </a:r>
                      <a:endParaRPr lang="en-US" b="1" dirty="0">
                        <a:effectLst/>
                      </a:endParaRPr>
                    </a:p>
                  </a:txBody>
                  <a:tcPr/>
                </a:tc>
                <a:tc>
                  <a:txBody>
                    <a:bodyPr/>
                    <a:lstStyle/>
                    <a:p>
                      <a:pPr rtl="0" fontAlgn="base"/>
                      <a:r>
                        <a:rPr lang="en-US" sz="1800" b="0" i="0" u="none" strike="noStrike" kern="1200" dirty="0">
                          <a:solidFill>
                            <a:schemeClr val="dk1"/>
                          </a:solidFill>
                          <a:effectLst/>
                          <a:latin typeface="+mn-lt"/>
                          <a:ea typeface="+mn-ea"/>
                          <a:cs typeface="+mn-cs"/>
                        </a:rPr>
                        <a:t>Accuracy: 91.9% (validation)</a:t>
                      </a:r>
                    </a:p>
                    <a:p>
                      <a:pPr rtl="0" fontAlgn="base"/>
                      <a:r>
                        <a:rPr lang="en-US" sz="1800" b="0" i="0" u="none" strike="noStrike" kern="1200" dirty="0">
                          <a:solidFill>
                            <a:schemeClr val="dk1"/>
                          </a:solidFill>
                          <a:effectLst/>
                          <a:latin typeface="+mn-lt"/>
                          <a:ea typeface="+mn-ea"/>
                          <a:cs typeface="+mn-cs"/>
                        </a:rPr>
                        <a:t>AUC: 97.1%</a:t>
                      </a:r>
                    </a:p>
                    <a:p>
                      <a:endParaRPr lang="en-US" dirty="0"/>
                    </a:p>
                  </a:txBody>
                  <a:tcPr/>
                </a:tc>
                <a:extLst>
                  <a:ext uri="{0D108BD9-81ED-4DB2-BD59-A6C34878D82A}">
                    <a16:rowId xmlns:a16="http://schemas.microsoft.com/office/drawing/2014/main" val="2769405410"/>
                  </a:ext>
                </a:extLst>
              </a:tr>
              <a:tr h="370840">
                <a:tc>
                  <a:txBody>
                    <a:bodyPr/>
                    <a:lstStyle/>
                    <a:p>
                      <a:r>
                        <a:rPr lang="en-US" b="1" dirty="0"/>
                        <a:t>Random Forest</a:t>
                      </a:r>
                    </a:p>
                  </a:txBody>
                  <a:tcPr/>
                </a:tc>
                <a:tc>
                  <a:txBody>
                    <a:bodyPr/>
                    <a:lstStyle/>
                    <a:p>
                      <a:r>
                        <a:rPr lang="en-US" sz="1800" b="0" i="0" u="none" strike="noStrike" kern="1200" dirty="0" err="1">
                          <a:solidFill>
                            <a:schemeClr val="dk1"/>
                          </a:solidFill>
                          <a:effectLst/>
                          <a:latin typeface="+mn-lt"/>
                          <a:ea typeface="+mn-ea"/>
                          <a:cs typeface="+mn-cs"/>
                        </a:rPr>
                        <a:t>Checkin.service</a:t>
                      </a:r>
                      <a:r>
                        <a:rPr lang="en-US" sz="1800" b="0"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Inflight.wifi.service</a:t>
                      </a:r>
                      <a:r>
                        <a:rPr lang="en-US" sz="1800" b="0"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Type.of.Travel</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Seat.comfort</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Baggage.handling</a:t>
                      </a:r>
                      <a:r>
                        <a:rPr lang="en-US" sz="1800" b="0"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Online.boarding</a:t>
                      </a:r>
                      <a:r>
                        <a:rPr lang="en-US" sz="1800" b="1"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Customer.Type</a:t>
                      </a:r>
                      <a:endParaRPr lang="en-US" dirty="0"/>
                    </a:p>
                  </a:txBody>
                  <a:tcPr/>
                </a:tc>
                <a:tc>
                  <a:txBody>
                    <a:bodyPr/>
                    <a:lstStyle/>
                    <a:p>
                      <a:pPr rtl="0" fontAlgn="base"/>
                      <a:r>
                        <a:rPr lang="en-US" sz="1800" b="0" i="0" u="none" strike="noStrike" kern="1200" dirty="0">
                          <a:solidFill>
                            <a:schemeClr val="dk1"/>
                          </a:solidFill>
                          <a:effectLst/>
                          <a:latin typeface="+mn-lt"/>
                          <a:ea typeface="+mn-ea"/>
                          <a:cs typeface="+mn-cs"/>
                        </a:rPr>
                        <a:t>Accuracy: 86.1% (CV on Train +Validation)</a:t>
                      </a:r>
                    </a:p>
                    <a:p>
                      <a:pPr rtl="0" fontAlgn="base"/>
                      <a:r>
                        <a:rPr lang="en-US" sz="1800" b="0" i="0" u="none" strike="noStrike" kern="1200" dirty="0">
                          <a:solidFill>
                            <a:schemeClr val="dk1"/>
                          </a:solidFill>
                          <a:effectLst/>
                          <a:latin typeface="+mn-lt"/>
                          <a:ea typeface="+mn-ea"/>
                          <a:cs typeface="+mn-cs"/>
                        </a:rPr>
                        <a:t>AUC: 96.2%</a:t>
                      </a:r>
                    </a:p>
                    <a:p>
                      <a:pPr rtl="0" fontAlgn="base"/>
                      <a:r>
                        <a:rPr lang="en-US" sz="1800" b="0" i="0" u="none" strike="noStrike" kern="1200" dirty="0">
                          <a:solidFill>
                            <a:schemeClr val="dk1"/>
                          </a:solidFill>
                          <a:effectLst/>
                          <a:latin typeface="+mn-lt"/>
                          <a:ea typeface="+mn-ea"/>
                          <a:cs typeface="+mn-cs"/>
                        </a:rPr>
                        <a:t>Out-Of-Bag Error: 10.9% OOB</a:t>
                      </a:r>
                    </a:p>
                    <a:p>
                      <a:endParaRPr lang="en-US" dirty="0"/>
                    </a:p>
                  </a:txBody>
                  <a:tcPr/>
                </a:tc>
                <a:extLst>
                  <a:ext uri="{0D108BD9-81ED-4DB2-BD59-A6C34878D82A}">
                    <a16:rowId xmlns:a16="http://schemas.microsoft.com/office/drawing/2014/main" val="3950220247"/>
                  </a:ext>
                </a:extLst>
              </a:tr>
              <a:tr h="370840">
                <a:tc>
                  <a:txBody>
                    <a:bodyPr/>
                    <a:lstStyle/>
                    <a:p>
                      <a:r>
                        <a:rPr lang="en-US" b="1" dirty="0"/>
                        <a:t>Decision Tree</a:t>
                      </a:r>
                    </a:p>
                  </a:txBody>
                  <a:tcPr/>
                </a:tc>
                <a:tc>
                  <a:txBody>
                    <a:bodyPr/>
                    <a:lstStyle/>
                    <a:p>
                      <a:r>
                        <a:rPr lang="en-US" sz="1800" b="1" i="0" u="none" strike="noStrike" kern="1200" dirty="0" err="1">
                          <a:solidFill>
                            <a:schemeClr val="dk1"/>
                          </a:solidFill>
                          <a:effectLst/>
                          <a:latin typeface="+mn-lt"/>
                          <a:ea typeface="+mn-ea"/>
                          <a:cs typeface="+mn-cs"/>
                        </a:rPr>
                        <a:t>Online.boarding</a:t>
                      </a:r>
                      <a:r>
                        <a:rPr lang="en-US" sz="1800" b="1"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Inflight.wifi.service</a:t>
                      </a:r>
                      <a:r>
                        <a:rPr lang="en-US" sz="1800" b="1" i="0" u="none" strike="noStrike" kern="1200" dirty="0">
                          <a:solidFill>
                            <a:schemeClr val="dk1"/>
                          </a:solidFill>
                          <a:effectLst/>
                          <a:latin typeface="+mn-lt"/>
                          <a:ea typeface="+mn-ea"/>
                          <a:cs typeface="+mn-cs"/>
                        </a:rPr>
                        <a:t> </a:t>
                      </a:r>
                      <a:r>
                        <a:rPr lang="en-US" sz="1800" b="1" i="0" u="none" strike="noStrike" kern="1200" dirty="0" err="1">
                          <a:solidFill>
                            <a:schemeClr val="dk1"/>
                          </a:solidFill>
                          <a:effectLst/>
                          <a:latin typeface="+mn-lt"/>
                          <a:ea typeface="+mn-ea"/>
                          <a:cs typeface="+mn-cs"/>
                        </a:rPr>
                        <a:t>Type.of.Travel</a:t>
                      </a:r>
                      <a:endParaRPr lang="en-US" b="1" dirty="0"/>
                    </a:p>
                  </a:txBody>
                  <a:tcPr/>
                </a:tc>
                <a:tc>
                  <a:txBody>
                    <a:bodyPr/>
                    <a:lstStyle/>
                    <a:p>
                      <a:pPr rtl="0" fontAlgn="base"/>
                      <a:r>
                        <a:rPr lang="fr-FR" sz="1800" b="0" i="0" u="none" strike="noStrike" kern="1200" dirty="0">
                          <a:solidFill>
                            <a:schemeClr val="dk1"/>
                          </a:solidFill>
                          <a:effectLst/>
                          <a:latin typeface="+mn-lt"/>
                          <a:ea typeface="+mn-ea"/>
                          <a:cs typeface="+mn-cs"/>
                        </a:rPr>
                        <a:t>86.3% (CV on </a:t>
                      </a:r>
                      <a:r>
                        <a:rPr lang="fr-FR" sz="1800" b="0" i="0" u="none" strike="noStrike" kern="1200" dirty="0" err="1">
                          <a:solidFill>
                            <a:schemeClr val="dk1"/>
                          </a:solidFill>
                          <a:effectLst/>
                          <a:latin typeface="+mn-lt"/>
                          <a:ea typeface="+mn-ea"/>
                          <a:cs typeface="+mn-cs"/>
                        </a:rPr>
                        <a:t>Train+Validation</a:t>
                      </a:r>
                      <a:r>
                        <a:rPr lang="fr-FR" sz="1800" b="0" i="0" u="none" strike="noStrike" kern="1200" dirty="0">
                          <a:solidFill>
                            <a:schemeClr val="dk1"/>
                          </a:solidFill>
                          <a:effectLst/>
                          <a:latin typeface="+mn-lt"/>
                          <a:ea typeface="+mn-ea"/>
                          <a:cs typeface="+mn-cs"/>
                        </a:rPr>
                        <a:t>)</a:t>
                      </a:r>
                    </a:p>
                    <a:p>
                      <a:pPr rtl="0" fontAlgn="base"/>
                      <a:r>
                        <a:rPr lang="fr-FR" sz="1800" b="0" i="0" u="none" strike="noStrike" kern="1200" dirty="0">
                          <a:solidFill>
                            <a:schemeClr val="dk1"/>
                          </a:solidFill>
                          <a:effectLst/>
                          <a:latin typeface="+mn-lt"/>
                          <a:ea typeface="+mn-ea"/>
                          <a:cs typeface="+mn-cs"/>
                        </a:rPr>
                        <a:t>AUC - </a:t>
                      </a:r>
                    </a:p>
                  </a:txBody>
                  <a:tcPr/>
                </a:tc>
                <a:extLst>
                  <a:ext uri="{0D108BD9-81ED-4DB2-BD59-A6C34878D82A}">
                    <a16:rowId xmlns:a16="http://schemas.microsoft.com/office/drawing/2014/main" val="2570744685"/>
                  </a:ext>
                </a:extLst>
              </a:tr>
              <a:tr h="370840">
                <a:tc>
                  <a:txBody>
                    <a:bodyPr/>
                    <a:lstStyle/>
                    <a:p>
                      <a:r>
                        <a:rPr lang="en-US" b="1" dirty="0"/>
                        <a:t>SVM</a:t>
                      </a:r>
                    </a:p>
                  </a:txBody>
                  <a:tcPr/>
                </a:tc>
                <a:tc>
                  <a:txBody>
                    <a:bodyPr/>
                    <a:lstStyle/>
                    <a:p>
                      <a:pPr rtl="0"/>
                      <a:r>
                        <a:rPr lang="en-US" sz="1800" b="1" i="0" u="none" strike="noStrike" kern="1200" dirty="0">
                          <a:solidFill>
                            <a:schemeClr val="dk1"/>
                          </a:solidFill>
                          <a:effectLst/>
                          <a:latin typeface="+mn-lt"/>
                          <a:ea typeface="+mn-ea"/>
                          <a:cs typeface="+mn-cs"/>
                        </a:rPr>
                        <a:t>Inflight.wifi.service5 (+)</a:t>
                      </a:r>
                      <a:endParaRPr lang="en-US" b="1" dirty="0">
                        <a:effectLst/>
                      </a:endParaRPr>
                    </a:p>
                    <a:p>
                      <a:pPr rtl="0"/>
                      <a:r>
                        <a:rPr lang="en-US" sz="1800" b="1" i="0" u="none" strike="noStrike" kern="1200" dirty="0" err="1">
                          <a:solidFill>
                            <a:schemeClr val="dk1"/>
                          </a:solidFill>
                          <a:effectLst/>
                          <a:latin typeface="+mn-lt"/>
                          <a:ea typeface="+mn-ea"/>
                          <a:cs typeface="+mn-cs"/>
                        </a:rPr>
                        <a:t>Type.of.Travel</a:t>
                      </a:r>
                      <a:r>
                        <a:rPr lang="en-US" sz="1800" b="1" i="0" u="none" strike="noStrike" kern="1200" dirty="0">
                          <a:solidFill>
                            <a:schemeClr val="dk1"/>
                          </a:solidFill>
                          <a:effectLst/>
                          <a:latin typeface="+mn-lt"/>
                          <a:ea typeface="+mn-ea"/>
                          <a:cs typeface="+mn-cs"/>
                        </a:rPr>
                        <a:t> Personal Travel (-)</a:t>
                      </a:r>
                      <a:endParaRPr lang="en-US" b="1" dirty="0">
                        <a:effectLst/>
                      </a:endParaRPr>
                    </a:p>
                    <a:p>
                      <a:pPr rtl="0"/>
                      <a:r>
                        <a:rPr lang="en-US" sz="1800" b="0" i="0" u="none" strike="noStrike" kern="1200" dirty="0" err="1">
                          <a:solidFill>
                            <a:schemeClr val="dk1"/>
                          </a:solidFill>
                          <a:effectLst/>
                          <a:latin typeface="+mn-lt"/>
                          <a:ea typeface="+mn-ea"/>
                          <a:cs typeface="+mn-cs"/>
                        </a:rPr>
                        <a:t>Customer.TypeLoyal</a:t>
                      </a:r>
                      <a:r>
                        <a:rPr lang="en-US" sz="1800" b="0" i="0" u="none" strike="noStrike" kern="1200" dirty="0">
                          <a:solidFill>
                            <a:schemeClr val="dk1"/>
                          </a:solidFill>
                          <a:effectLst/>
                          <a:latin typeface="+mn-lt"/>
                          <a:ea typeface="+mn-ea"/>
                          <a:cs typeface="+mn-cs"/>
                        </a:rPr>
                        <a:t> (+)</a:t>
                      </a:r>
                      <a:endParaRPr lang="en-US" b="0" dirty="0">
                        <a:effectLst/>
                      </a:endParaRPr>
                    </a:p>
                    <a:p>
                      <a:pPr rtl="0"/>
                      <a:r>
                        <a:rPr lang="en-US" sz="1800" b="1" i="0" u="none" strike="noStrike" kern="1200" dirty="0">
                          <a:solidFill>
                            <a:schemeClr val="dk1"/>
                          </a:solidFill>
                          <a:effectLst/>
                          <a:latin typeface="+mn-lt"/>
                          <a:ea typeface="+mn-ea"/>
                          <a:cs typeface="+mn-cs"/>
                        </a:rPr>
                        <a:t>Online.boarding5 (+)</a:t>
                      </a:r>
                      <a:endParaRPr lang="en-US" b="1" dirty="0">
                        <a:effectLst/>
                      </a:endParaRPr>
                    </a:p>
                  </a:txBody>
                  <a:tcPr/>
                </a:tc>
                <a:tc>
                  <a:txBody>
                    <a:bodyPr/>
                    <a:lstStyle/>
                    <a:p>
                      <a:pPr rtl="0" fontAlgn="base"/>
                      <a:r>
                        <a:rPr lang="en-US" sz="1800" b="0" i="0" u="none" strike="noStrike" kern="1200" dirty="0">
                          <a:solidFill>
                            <a:schemeClr val="dk1"/>
                          </a:solidFill>
                          <a:effectLst/>
                          <a:latin typeface="+mn-lt"/>
                          <a:ea typeface="+mn-ea"/>
                          <a:cs typeface="+mn-cs"/>
                        </a:rPr>
                        <a:t>Accuracy: 92.2% (validation)</a:t>
                      </a:r>
                    </a:p>
                    <a:p>
                      <a:pPr rtl="0" fontAlgn="base"/>
                      <a:r>
                        <a:rPr lang="en-US" sz="1800" b="0" i="0" u="none" strike="noStrike" kern="1200" dirty="0">
                          <a:solidFill>
                            <a:schemeClr val="dk1"/>
                          </a:solidFill>
                          <a:effectLst/>
                          <a:latin typeface="+mn-lt"/>
                          <a:ea typeface="+mn-ea"/>
                          <a:cs typeface="+mn-cs"/>
                        </a:rPr>
                        <a:t>AUC: 96.9%</a:t>
                      </a:r>
                    </a:p>
                    <a:p>
                      <a:endParaRPr lang="en-US" dirty="0"/>
                    </a:p>
                  </a:txBody>
                  <a:tcPr/>
                </a:tc>
                <a:extLst>
                  <a:ext uri="{0D108BD9-81ED-4DB2-BD59-A6C34878D82A}">
                    <a16:rowId xmlns:a16="http://schemas.microsoft.com/office/drawing/2014/main" val="3275674301"/>
                  </a:ext>
                </a:extLst>
              </a:tr>
            </a:tbl>
          </a:graphicData>
        </a:graphic>
      </p:graphicFrame>
      <p:pic>
        <p:nvPicPr>
          <p:cNvPr id="9" name="Camera 8">
            <a:extLst>
              <a:ext uri="{FF2B5EF4-FFF2-40B4-BE49-F238E27FC236}">
                <a16:creationId xmlns:a16="http://schemas.microsoft.com/office/drawing/2014/main" id="{5B1826F6-E6DB-E667-84C8-A8847DD9E9D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168100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06CD-65CD-AE05-44ED-1FEE34EC513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C413916-47C2-1B9A-CB39-CDFD11DDEE70}"/>
              </a:ext>
            </a:extLst>
          </p:cNvPr>
          <p:cNvSpPr>
            <a:spLocks noGrp="1"/>
          </p:cNvSpPr>
          <p:nvPr>
            <p:ph idx="1"/>
          </p:nvPr>
        </p:nvSpPr>
        <p:spPr/>
        <p:txBody>
          <a:bodyPr/>
          <a:lstStyle/>
          <a:p>
            <a:r>
              <a:rPr lang="en-US" dirty="0"/>
              <a:t>The most important features that increase airline passenger satisfaction are </a:t>
            </a:r>
            <a:r>
              <a:rPr lang="en-US" dirty="0" err="1"/>
              <a:t>Customer.TypeLoyal</a:t>
            </a:r>
            <a:r>
              <a:rPr lang="en-US" dirty="0"/>
              <a:t>, inflight.wifi.service5, and online.boarding4 and 5. </a:t>
            </a:r>
          </a:p>
          <a:p>
            <a:r>
              <a:rPr lang="en-US" dirty="0"/>
              <a:t>People that travel for personal reasons are significantly more likely to be dissatisfied.</a:t>
            </a:r>
          </a:p>
          <a:p>
            <a:r>
              <a:rPr lang="en-US" dirty="0"/>
              <a:t> </a:t>
            </a:r>
            <a:r>
              <a:rPr lang="en-US" dirty="0" err="1"/>
              <a:t>Wifi</a:t>
            </a:r>
            <a:r>
              <a:rPr lang="en-US" dirty="0"/>
              <a:t> service and online boarding can be controlled by airlines.</a:t>
            </a:r>
          </a:p>
          <a:p>
            <a:r>
              <a:rPr lang="en-US" dirty="0"/>
              <a:t>Airlines have no control over whether people are traveling for personal or business reasons.</a:t>
            </a:r>
          </a:p>
        </p:txBody>
      </p:sp>
      <p:pic>
        <p:nvPicPr>
          <p:cNvPr id="4" name="Camera 3">
            <a:extLst>
              <a:ext uri="{FF2B5EF4-FFF2-40B4-BE49-F238E27FC236}">
                <a16:creationId xmlns:a16="http://schemas.microsoft.com/office/drawing/2014/main" id="{50877FE9-D7F9-B909-26A6-CF32BC59072C}"/>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654992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1911-89D4-97F0-FABA-ADD4726EFB7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39FCF39E-D111-3122-EA43-D55DA132BB63}"/>
              </a:ext>
            </a:extLst>
          </p:cNvPr>
          <p:cNvSpPr>
            <a:spLocks noGrp="1"/>
          </p:cNvSpPr>
          <p:nvPr>
            <p:ph idx="1"/>
          </p:nvPr>
        </p:nvSpPr>
        <p:spPr/>
        <p:txBody>
          <a:bodyPr/>
          <a:lstStyle/>
          <a:p>
            <a:pPr marL="457200" indent="-457200">
              <a:buAutoNum type="arabicPeriod"/>
            </a:pPr>
            <a:r>
              <a:rPr lang="en-US" dirty="0">
                <a:hlinkClick r:id="rId3"/>
              </a:rPr>
              <a:t>https://www.forbes.com/sites/forbesbusinesscouncil/2022/12/12/customer-retention-versus-customer-acquisition/?sh=3cef46fc1c7d</a:t>
            </a:r>
            <a:endParaRPr lang="en-US" dirty="0"/>
          </a:p>
          <a:p>
            <a:pPr marL="457200" indent="-457200">
              <a:buAutoNum type="arabicPeriod"/>
            </a:pPr>
            <a:r>
              <a:rPr lang="en-US" dirty="0">
                <a:hlinkClick r:id="rId4"/>
              </a:rPr>
              <a:t>https://www.kaggle.com/datasets/teejmahal20/airline-passenger-satisfaction</a:t>
            </a:r>
            <a:endParaRPr lang="en-US" dirty="0"/>
          </a:p>
          <a:p>
            <a:pPr marL="457200" indent="-457200">
              <a:buAutoNum type="arabicPeriod"/>
            </a:pPr>
            <a:r>
              <a:rPr lang="en-US" dirty="0">
                <a:hlinkClick r:id="rId5"/>
              </a:rPr>
              <a:t>https://www.sciencedirect.com/science/article/pii/S0969699723000844#bib20</a:t>
            </a:r>
            <a:endParaRPr lang="en-US" dirty="0"/>
          </a:p>
          <a:p>
            <a:pPr marL="457200" indent="-457200">
              <a:buAutoNum type="arabicPeriod"/>
            </a:pPr>
            <a:r>
              <a:rPr lang="en-US" dirty="0">
                <a:hlinkClick r:id="rId6"/>
              </a:rPr>
              <a:t>https://www.sciencedirect.com/science/article/abs/pii/S0969699719302959</a:t>
            </a:r>
            <a:endParaRPr lang="en-US" dirty="0"/>
          </a:p>
          <a:p>
            <a:pPr marL="457200" indent="-457200">
              <a:buFont typeface="Wingdings 2" pitchFamily="18" charset="2"/>
              <a:buAutoNum type="arabicPeriod"/>
            </a:pPr>
            <a:r>
              <a:rPr lang="en-US" dirty="0">
                <a:hlinkClick r:id="rId7"/>
              </a:rPr>
              <a:t>https://www.sciencedirect.com/science/article/pii/S2352340923002421</a:t>
            </a:r>
            <a:endParaRPr lang="en-US" dirty="0"/>
          </a:p>
          <a:p>
            <a:pPr marL="457200" indent="-457200">
              <a:buAutoNum type="arabicPeriod"/>
            </a:pPr>
            <a:r>
              <a:rPr lang="en-US" dirty="0">
                <a:hlinkClick r:id="rId8"/>
              </a:rPr>
              <a:t>https://psycnet.apa.org/record/1989-10632-001</a:t>
            </a:r>
            <a:endParaRPr lang="en-US" dirty="0"/>
          </a:p>
          <a:p>
            <a:pPr marL="457200" indent="-457200">
              <a:buAutoNum type="arabicPeriod"/>
            </a:pPr>
            <a:r>
              <a:rPr lang="en-US" dirty="0">
                <a:hlinkClick r:id="rId9"/>
              </a:rPr>
              <a:t>https://www.techscience.com/cmc/v75n1/51460/pdf</a:t>
            </a:r>
            <a:endParaRPr lang="en-US" dirty="0"/>
          </a:p>
        </p:txBody>
      </p:sp>
      <p:pic>
        <p:nvPicPr>
          <p:cNvPr id="9" name="Camera 8">
            <a:extLst>
              <a:ext uri="{FF2B5EF4-FFF2-40B4-BE49-F238E27FC236}">
                <a16:creationId xmlns:a16="http://schemas.microsoft.com/office/drawing/2014/main" id="{60D1A43B-B8B7-C00D-4D8E-B9340DE547B2}"/>
              </a:ext>
            </a:extLst>
          </p:cNvPr>
          <p:cNvPicPr>
            <a:picLocks noChangeAspect="1"/>
            <a:extLst>
              <a:ext uri="{51228E76-BA90-4043-B771-695A4F85340A}">
                <alf:liveFeedProps xmlns:alf="http://schemas.microsoft.com/office/drawing/2021/livefeed"/>
              </a:ext>
            </a:extLst>
          </p:cNvPicPr>
          <p:nvPr/>
        </p:nvPicPr>
        <p:blipFill>
          <a:blip r:embed="rId10">
            <a:extLst>
              <a:ext uri="{96DAC541-7B7A-43D3-8B79-37D633B846F1}">
                <asvg:svgBlip xmlns:asvg="http://schemas.microsoft.com/office/drawing/2016/SVG/main" r:embed="rId11"/>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191732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pic>
        <p:nvPicPr>
          <p:cNvPr id="8" name="Camera 7">
            <a:extLst>
              <a:ext uri="{FF2B5EF4-FFF2-40B4-BE49-F238E27FC236}">
                <a16:creationId xmlns:a16="http://schemas.microsoft.com/office/drawing/2014/main" id="{3CABD391-0A18-EE66-323D-CBF280FB07C1}"/>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298011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Hypotheses</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3" name="Arrow: Right 2">
            <a:extLst>
              <a:ext uri="{FF2B5EF4-FFF2-40B4-BE49-F238E27FC236}">
                <a16:creationId xmlns:a16="http://schemas.microsoft.com/office/drawing/2014/main" id="{78725FC2-BB5F-A84F-1B51-F5BB456BCBF2}"/>
              </a:ext>
            </a:extLst>
          </p:cNvPr>
          <p:cNvSpPr/>
          <p:nvPr/>
        </p:nvSpPr>
        <p:spPr>
          <a:xfrm>
            <a:off x="3556838" y="204597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1A028C4A-749C-9990-4331-9899EDF6A492}"/>
              </a:ext>
            </a:extLst>
          </p:cNvPr>
          <p:cNvSpPr/>
          <p:nvPr/>
        </p:nvSpPr>
        <p:spPr>
          <a:xfrm>
            <a:off x="3556838" y="182118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6A327099-615B-DD7D-D572-B31BB6899332}"/>
              </a:ext>
            </a:extLst>
          </p:cNvPr>
          <p:cNvSpPr/>
          <p:nvPr/>
        </p:nvSpPr>
        <p:spPr>
          <a:xfrm>
            <a:off x="3556838" y="229362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64E1DCD4-D2E6-AE6B-537D-F5799B39820A}"/>
              </a:ext>
            </a:extLst>
          </p:cNvPr>
          <p:cNvSpPr/>
          <p:nvPr/>
        </p:nvSpPr>
        <p:spPr>
          <a:xfrm>
            <a:off x="3556838" y="2994660"/>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2BAA3293-E465-B8B3-4939-6D0040C5AE6E}"/>
              </a:ext>
            </a:extLst>
          </p:cNvPr>
          <p:cNvSpPr/>
          <p:nvPr/>
        </p:nvSpPr>
        <p:spPr>
          <a:xfrm>
            <a:off x="3556838" y="345109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E954B222-BC64-F51E-7936-E8FCD590EC07}"/>
              </a:ext>
            </a:extLst>
          </p:cNvPr>
          <p:cNvSpPr/>
          <p:nvPr/>
        </p:nvSpPr>
        <p:spPr>
          <a:xfrm>
            <a:off x="3556838" y="369058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F04E9585-BBB7-B254-F30B-52CB868E6E1C}"/>
              </a:ext>
            </a:extLst>
          </p:cNvPr>
          <p:cNvSpPr/>
          <p:nvPr/>
        </p:nvSpPr>
        <p:spPr>
          <a:xfrm>
            <a:off x="3556838" y="3907536"/>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748F1CA-1264-EB73-30AB-4A6EC6D353EC}"/>
              </a:ext>
            </a:extLst>
          </p:cNvPr>
          <p:cNvSpPr/>
          <p:nvPr/>
        </p:nvSpPr>
        <p:spPr>
          <a:xfrm>
            <a:off x="3556838" y="415159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7F836299-C92D-37E0-2299-5A6E18512DE5}"/>
              </a:ext>
            </a:extLst>
          </p:cNvPr>
          <p:cNvSpPr/>
          <p:nvPr/>
        </p:nvSpPr>
        <p:spPr>
          <a:xfrm>
            <a:off x="3556838" y="4849804"/>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1C28472-9999-F0DE-2A9D-F561BF9E8A69}"/>
              </a:ext>
            </a:extLst>
          </p:cNvPr>
          <p:cNvSpPr/>
          <p:nvPr/>
        </p:nvSpPr>
        <p:spPr>
          <a:xfrm>
            <a:off x="3556838" y="530950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7424C48C-5463-FE00-8D01-FF1108D5F4E5}"/>
              </a:ext>
            </a:extLst>
          </p:cNvPr>
          <p:cNvSpPr/>
          <p:nvPr/>
        </p:nvSpPr>
        <p:spPr>
          <a:xfrm>
            <a:off x="3556838" y="5575338"/>
            <a:ext cx="187096" cy="1371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Camera 19">
            <a:extLst>
              <a:ext uri="{FF2B5EF4-FFF2-40B4-BE49-F238E27FC236}">
                <a16:creationId xmlns:a16="http://schemas.microsoft.com/office/drawing/2014/main" id="{57482CF8-2A3A-8C8C-1A23-ACFD124ECDE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936678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Preparation</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13" name="Left Brace 12">
            <a:extLst>
              <a:ext uri="{FF2B5EF4-FFF2-40B4-BE49-F238E27FC236}">
                <a16:creationId xmlns:a16="http://schemas.microsoft.com/office/drawing/2014/main" id="{3AF68499-B93F-C3D0-F38D-1B6B0C3E77F4}"/>
              </a:ext>
            </a:extLst>
          </p:cNvPr>
          <p:cNvSpPr/>
          <p:nvPr/>
        </p:nvSpPr>
        <p:spPr>
          <a:xfrm>
            <a:off x="3520440" y="2023110"/>
            <a:ext cx="255676" cy="322326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eft Brace 2">
            <a:extLst>
              <a:ext uri="{FF2B5EF4-FFF2-40B4-BE49-F238E27FC236}">
                <a16:creationId xmlns:a16="http://schemas.microsoft.com/office/drawing/2014/main" id="{B6A36037-51F9-CEB8-82C2-70EE9FC3C9A0}"/>
              </a:ext>
            </a:extLst>
          </p:cNvPr>
          <p:cNvSpPr/>
          <p:nvPr/>
        </p:nvSpPr>
        <p:spPr>
          <a:xfrm rot="10800000">
            <a:off x="11336985" y="2023110"/>
            <a:ext cx="255676" cy="3223260"/>
          </a:xfrm>
          <a:prstGeom prst="leftBrac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 name="Camera 8">
            <a:extLst>
              <a:ext uri="{FF2B5EF4-FFF2-40B4-BE49-F238E27FC236}">
                <a16:creationId xmlns:a16="http://schemas.microsoft.com/office/drawing/2014/main" id="{0156F764-2091-AA81-F228-F347068FF07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658047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Cleaning</a:t>
            </a:r>
          </a:p>
        </p:txBody>
      </p:sp>
      <p:pic>
        <p:nvPicPr>
          <p:cNvPr id="11" name="Content Placeholder 10">
            <a:extLst>
              <a:ext uri="{FF2B5EF4-FFF2-40B4-BE49-F238E27FC236}">
                <a16:creationId xmlns:a16="http://schemas.microsoft.com/office/drawing/2014/main" id="{682FC82B-BF3C-B80C-6829-CEB254859B5F}"/>
              </a:ext>
            </a:extLst>
          </p:cNvPr>
          <p:cNvPicPr>
            <a:picLocks noGrp="1" noChangeAspect="1"/>
          </p:cNvPicPr>
          <p:nvPr>
            <p:ph idx="1"/>
          </p:nvPr>
        </p:nvPicPr>
        <p:blipFill>
          <a:blip r:embed="rId3"/>
          <a:stretch>
            <a:fillRect/>
          </a:stretch>
        </p:blipFill>
        <p:spPr>
          <a:xfrm>
            <a:off x="3753256" y="945967"/>
            <a:ext cx="7711567" cy="4956922"/>
          </a:xfrm>
        </p:spPr>
      </p:pic>
      <p:sp>
        <p:nvSpPr>
          <p:cNvPr id="13" name="Left Brace 12">
            <a:extLst>
              <a:ext uri="{FF2B5EF4-FFF2-40B4-BE49-F238E27FC236}">
                <a16:creationId xmlns:a16="http://schemas.microsoft.com/office/drawing/2014/main" id="{3AF68499-B93F-C3D0-F38D-1B6B0C3E77F4}"/>
              </a:ext>
            </a:extLst>
          </p:cNvPr>
          <p:cNvSpPr/>
          <p:nvPr/>
        </p:nvSpPr>
        <p:spPr>
          <a:xfrm>
            <a:off x="3520440" y="2023110"/>
            <a:ext cx="255676" cy="322326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eft Brace 2">
            <a:extLst>
              <a:ext uri="{FF2B5EF4-FFF2-40B4-BE49-F238E27FC236}">
                <a16:creationId xmlns:a16="http://schemas.microsoft.com/office/drawing/2014/main" id="{B6A36037-51F9-CEB8-82C2-70EE9FC3C9A0}"/>
              </a:ext>
            </a:extLst>
          </p:cNvPr>
          <p:cNvSpPr/>
          <p:nvPr/>
        </p:nvSpPr>
        <p:spPr>
          <a:xfrm rot="10800000">
            <a:off x="11336985" y="2023110"/>
            <a:ext cx="255676" cy="3223260"/>
          </a:xfrm>
          <a:prstGeom prst="leftBrac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Cross 3">
            <a:extLst>
              <a:ext uri="{FF2B5EF4-FFF2-40B4-BE49-F238E27FC236}">
                <a16:creationId xmlns:a16="http://schemas.microsoft.com/office/drawing/2014/main" id="{58605B6D-63AD-0B51-1798-E0B4E95462D2}"/>
              </a:ext>
            </a:extLst>
          </p:cNvPr>
          <p:cNvSpPr/>
          <p:nvPr/>
        </p:nvSpPr>
        <p:spPr>
          <a:xfrm rot="2690102">
            <a:off x="3619500" y="5557339"/>
            <a:ext cx="182880" cy="182880"/>
          </a:xfrm>
          <a:prstGeom prst="plus">
            <a:avLst>
              <a:gd name="adj" fmla="val 38889"/>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amera 9">
            <a:extLst>
              <a:ext uri="{FF2B5EF4-FFF2-40B4-BE49-F238E27FC236}">
                <a16:creationId xmlns:a16="http://schemas.microsoft.com/office/drawing/2014/main" id="{FA27C840-C796-00CE-05FC-359CDE12280C}"/>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80900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Gender doesn’t seem to play a major role in satisfaction as both have almost the same satisfaction levels.</a:t>
            </a:r>
          </a:p>
          <a:p>
            <a:endParaRPr lang="en-US" sz="1800" dirty="0"/>
          </a:p>
          <a:p>
            <a:endParaRPr lang="en-US" sz="1800" dirty="0"/>
          </a:p>
          <a:p>
            <a:endParaRPr lang="en-US" sz="1800" dirty="0"/>
          </a:p>
          <a:p>
            <a:endParaRPr lang="en-US" sz="1800" dirty="0"/>
          </a:p>
          <a:p>
            <a:endParaRPr lang="en-US" sz="1800" dirty="0"/>
          </a:p>
        </p:txBody>
      </p:sp>
      <p:grpSp>
        <p:nvGrpSpPr>
          <p:cNvPr id="30" name="Group 29">
            <a:extLst>
              <a:ext uri="{FF2B5EF4-FFF2-40B4-BE49-F238E27FC236}">
                <a16:creationId xmlns:a16="http://schemas.microsoft.com/office/drawing/2014/main" id="{DD731CF1-BB29-6305-F906-3E4E463B0A39}"/>
              </a:ext>
            </a:extLst>
          </p:cNvPr>
          <p:cNvGrpSpPr/>
          <p:nvPr/>
        </p:nvGrpSpPr>
        <p:grpSpPr>
          <a:xfrm>
            <a:off x="5155833" y="3278723"/>
            <a:ext cx="4742070" cy="2223679"/>
            <a:chOff x="3734238" y="2896961"/>
            <a:chExt cx="3635916" cy="1704975"/>
          </a:xfrm>
        </p:grpSpPr>
        <p:pic>
          <p:nvPicPr>
            <p:cNvPr id="31" name="Picture 30">
              <a:extLst>
                <a:ext uri="{FF2B5EF4-FFF2-40B4-BE49-F238E27FC236}">
                  <a16:creationId xmlns:a16="http://schemas.microsoft.com/office/drawing/2014/main" id="{19E25EA2-DBBD-65E1-1F7C-EED171D889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5816" b="80990"/>
            <a:stretch/>
          </p:blipFill>
          <p:spPr bwMode="auto">
            <a:xfrm>
              <a:off x="3734238" y="2896961"/>
              <a:ext cx="3635916" cy="1704975"/>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CA9B4B02-36A9-F321-79E1-CD69679A3747}"/>
                </a:ext>
              </a:extLst>
            </p:cNvPr>
            <p:cNvSpPr/>
            <p:nvPr/>
          </p:nvSpPr>
          <p:spPr>
            <a:xfrm>
              <a:off x="4593771" y="4103914"/>
              <a:ext cx="1153886" cy="1758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A8F72B-9052-43A0-7210-48F3F6B78CCA}"/>
                </a:ext>
              </a:extLst>
            </p:cNvPr>
            <p:cNvSpPr/>
            <p:nvPr/>
          </p:nvSpPr>
          <p:spPr>
            <a:xfrm>
              <a:off x="4399781" y="3910175"/>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34" name="Rectangle 33">
              <a:extLst>
                <a:ext uri="{FF2B5EF4-FFF2-40B4-BE49-F238E27FC236}">
                  <a16:creationId xmlns:a16="http://schemas.microsoft.com/office/drawing/2014/main" id="{1FD94982-1EC5-300C-6879-FE980C70EAA0}"/>
                </a:ext>
              </a:extLst>
            </p:cNvPr>
            <p:cNvSpPr/>
            <p:nvPr/>
          </p:nvSpPr>
          <p:spPr>
            <a:xfrm>
              <a:off x="4907393" y="3910175"/>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grpSp>
      <p:pic>
        <p:nvPicPr>
          <p:cNvPr id="9" name="Camera 8">
            <a:extLst>
              <a:ext uri="{FF2B5EF4-FFF2-40B4-BE49-F238E27FC236}">
                <a16:creationId xmlns:a16="http://schemas.microsoft.com/office/drawing/2014/main" id="{3A7C342F-9E6A-767E-D6F6-39E601D96A05}"/>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2836967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Younger travelers are more likely to be dissatisfied</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D457A1E1-2F86-2750-A141-2DA7F43D2B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521" t="1398" r="25295" b="79592"/>
          <a:stretch/>
        </p:blipFill>
        <p:spPr bwMode="auto">
          <a:xfrm>
            <a:off x="5157519" y="3424428"/>
            <a:ext cx="5173038" cy="2425771"/>
          </a:xfrm>
          <a:prstGeom prst="rect">
            <a:avLst/>
          </a:prstGeom>
          <a:noFill/>
          <a:extLst>
            <a:ext uri="{909E8E84-426E-40DD-AFC4-6F175D3DCCD1}">
              <a14:hiddenFill xmlns:a14="http://schemas.microsoft.com/office/drawing/2010/main">
                <a:solidFill>
                  <a:srgbClr val="FFFFFF"/>
                </a:solidFill>
              </a14:hiddenFill>
            </a:ext>
          </a:extLst>
        </p:spPr>
      </p:pic>
      <p:pic>
        <p:nvPicPr>
          <p:cNvPr id="10" name="Camera 9">
            <a:extLst>
              <a:ext uri="{FF2B5EF4-FFF2-40B4-BE49-F238E27FC236}">
                <a16:creationId xmlns:a16="http://schemas.microsoft.com/office/drawing/2014/main" id="{37E128E3-61E9-E361-94B3-FE76B5E5BAD0}"/>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101427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 – Exploratory Data Analysis</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Business class passengers have higher satisfaction levels, particularly in </a:t>
            </a:r>
            <a:r>
              <a:rPr lang="en-US" sz="1800" dirty="0" err="1"/>
              <a:t>Checkin.service</a:t>
            </a:r>
            <a:r>
              <a:rPr lang="en-US" sz="1800" dirty="0"/>
              <a:t>, </a:t>
            </a:r>
            <a:r>
              <a:rPr lang="en-US" sz="1800" dirty="0" err="1"/>
              <a:t>Seat.Comfort</a:t>
            </a:r>
            <a:r>
              <a:rPr lang="en-US" sz="1800" dirty="0"/>
              <a:t>, and </a:t>
            </a:r>
            <a:r>
              <a:rPr lang="en-US" sz="1800" dirty="0" err="1"/>
              <a:t>Food.and.drink</a:t>
            </a:r>
            <a:r>
              <a:rPr lang="en-US" sz="1800" dirty="0"/>
              <a:t> compared to Eco Plus and Economy class</a:t>
            </a:r>
          </a:p>
          <a:p>
            <a:endParaRPr lang="en-US" sz="1800" dirty="0"/>
          </a:p>
          <a:p>
            <a:endParaRPr lang="en-US" sz="1800" dirty="0"/>
          </a:p>
          <a:p>
            <a:endParaRPr lang="en-US" sz="1800" dirty="0"/>
          </a:p>
          <a:p>
            <a:endParaRPr lang="en-US" sz="1800" dirty="0"/>
          </a:p>
        </p:txBody>
      </p:sp>
      <p:grpSp>
        <p:nvGrpSpPr>
          <p:cNvPr id="23" name="Group 22">
            <a:extLst>
              <a:ext uri="{FF2B5EF4-FFF2-40B4-BE49-F238E27FC236}">
                <a16:creationId xmlns:a16="http://schemas.microsoft.com/office/drawing/2014/main" id="{BB7A731D-CE46-4A16-8464-DF60246EB01B}"/>
              </a:ext>
            </a:extLst>
          </p:cNvPr>
          <p:cNvGrpSpPr/>
          <p:nvPr/>
        </p:nvGrpSpPr>
        <p:grpSpPr>
          <a:xfrm>
            <a:off x="5141213" y="3429000"/>
            <a:ext cx="5194425" cy="2369172"/>
            <a:chOff x="7740820" y="2896962"/>
            <a:chExt cx="3738167" cy="1704974"/>
          </a:xfrm>
        </p:grpSpPr>
        <p:pic>
          <p:nvPicPr>
            <p:cNvPr id="4" name="Picture 2">
              <a:extLst>
                <a:ext uri="{FF2B5EF4-FFF2-40B4-BE49-F238E27FC236}">
                  <a16:creationId xmlns:a16="http://schemas.microsoft.com/office/drawing/2014/main" id="{0AF10789-502E-7FA3-2421-6AC531C175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354" r="75816" b="60156"/>
            <a:stretch/>
          </p:blipFill>
          <p:spPr bwMode="auto">
            <a:xfrm>
              <a:off x="7740820" y="2896962"/>
              <a:ext cx="3738167" cy="170497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0A784D9A-49E8-DC08-E9D2-A5B28359A4D5}"/>
                </a:ext>
              </a:extLst>
            </p:cNvPr>
            <p:cNvSpPr/>
            <p:nvPr/>
          </p:nvSpPr>
          <p:spPr>
            <a:xfrm>
              <a:off x="8417216" y="4027714"/>
              <a:ext cx="1684727" cy="21771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4298800-5F6D-18FA-C3FF-F23BD3509B94}"/>
                </a:ext>
              </a:extLst>
            </p:cNvPr>
            <p:cNvSpPr/>
            <p:nvPr/>
          </p:nvSpPr>
          <p:spPr>
            <a:xfrm>
              <a:off x="8316506"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a:t>
              </a:r>
            </a:p>
          </p:txBody>
        </p:sp>
        <p:sp>
          <p:nvSpPr>
            <p:cNvPr id="7" name="Rectangle 6">
              <a:extLst>
                <a:ext uri="{FF2B5EF4-FFF2-40B4-BE49-F238E27FC236}">
                  <a16:creationId xmlns:a16="http://schemas.microsoft.com/office/drawing/2014/main" id="{F9631A57-120D-CCD9-2573-210999280E43}"/>
                </a:ext>
              </a:extLst>
            </p:cNvPr>
            <p:cNvSpPr/>
            <p:nvPr/>
          </p:nvSpPr>
          <p:spPr>
            <a:xfrm>
              <a:off x="8730716"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Eco</a:t>
              </a:r>
            </a:p>
          </p:txBody>
        </p:sp>
        <p:sp>
          <p:nvSpPr>
            <p:cNvPr id="10" name="Rectangle 9">
              <a:extLst>
                <a:ext uri="{FF2B5EF4-FFF2-40B4-BE49-F238E27FC236}">
                  <a16:creationId xmlns:a16="http://schemas.microsoft.com/office/drawing/2014/main" id="{6FE78BE0-DEF3-A7A3-1F8D-5E4CF3B958B9}"/>
                </a:ext>
              </a:extLst>
            </p:cNvPr>
            <p:cNvSpPr/>
            <p:nvPr/>
          </p:nvSpPr>
          <p:spPr>
            <a:xfrm>
              <a:off x="9205670"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Eco+</a:t>
              </a:r>
            </a:p>
          </p:txBody>
        </p:sp>
      </p:grpSp>
      <p:pic>
        <p:nvPicPr>
          <p:cNvPr id="12" name="Camera 11">
            <a:extLst>
              <a:ext uri="{FF2B5EF4-FFF2-40B4-BE49-F238E27FC236}">
                <a16:creationId xmlns:a16="http://schemas.microsoft.com/office/drawing/2014/main" id="{05D8F29C-5656-4035-FCA2-CA03003891D1}"/>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 y="0"/>
            <a:ext cx="2057400" cy="2057400"/>
          </a:xfrm>
          <a:prstGeom prst="ellipse">
            <a:avLst/>
          </a:prstGeom>
          <a:ln w="19050" cap="rnd">
            <a:solidFill>
              <a:srgbClr val="404040"/>
            </a:solidFill>
          </a:ln>
          <a:effectLst/>
        </p:spPr>
      </p:pic>
    </p:spTree>
    <p:extLst>
      <p:ext uri="{BB962C8B-B14F-4D97-AF65-F5344CB8AC3E}">
        <p14:creationId xmlns:p14="http://schemas.microsoft.com/office/powerpoint/2010/main" val="3400368580"/>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1026</TotalTime>
  <Words>2585</Words>
  <Application>Microsoft Office PowerPoint</Application>
  <PresentationFormat>Widescreen</PresentationFormat>
  <Paragraphs>159</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Corbel</vt:lpstr>
      <vt:lpstr>Segoe UI</vt:lpstr>
      <vt:lpstr>Times New Roman</vt:lpstr>
      <vt:lpstr>Wingdings 2</vt:lpstr>
      <vt:lpstr>Frame</vt:lpstr>
      <vt:lpstr>Predicting Customer Satisfaction in the Airline Industry</vt:lpstr>
      <vt:lpstr>Project Overview</vt:lpstr>
      <vt:lpstr>Dataset Overview</vt:lpstr>
      <vt:lpstr>Dataset Overview - Hypotheses</vt:lpstr>
      <vt:lpstr>Dataset Overview - Preparation</vt:lpstr>
      <vt:lpstr>Dataset Overview - Cleaning</vt:lpstr>
      <vt:lpstr>Dataset Overview – Exploratory Data Analysis</vt:lpstr>
      <vt:lpstr>Dataset Overview – Exploratory Data Analysis</vt:lpstr>
      <vt:lpstr>Dataset Overview – Exploratory Data Analysis</vt:lpstr>
      <vt:lpstr>Dataset Overview – Exploratory Data Analysis</vt:lpstr>
      <vt:lpstr>Dataset Overview – Exploratory Data Analysis</vt:lpstr>
      <vt:lpstr>Dataset Overview – Exploratory Data Analysis</vt:lpstr>
      <vt:lpstr>Dataset Overview – Exploratory Data Analysis</vt:lpstr>
      <vt:lpstr>Modeling</vt:lpstr>
      <vt:lpstr>Modeling – Logistic Regression</vt:lpstr>
      <vt:lpstr>Modeling – Random Forest</vt:lpstr>
      <vt:lpstr>Modeling – Decision Tree</vt:lpstr>
      <vt:lpstr>Modeling – Decision Tree</vt:lpstr>
      <vt:lpstr>Modeling – Support Vector Machines</vt:lpstr>
      <vt:lpstr>Modeling - Summary</vt:lpstr>
      <vt:lpstr>Conclusions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Satisfaction in the Airline Industry</dc:title>
  <dc:creator>Alejandro Martinez</dc:creator>
  <cp:lastModifiedBy>Alejandro Martinez</cp:lastModifiedBy>
  <cp:revision>77</cp:revision>
  <dcterms:created xsi:type="dcterms:W3CDTF">2023-06-25T02:32:03Z</dcterms:created>
  <dcterms:modified xsi:type="dcterms:W3CDTF">2023-07-19T15:44:34Z</dcterms:modified>
</cp:coreProperties>
</file>