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3_B1A0DF69.xml" ContentType="application/vnd.ms-powerpoint.comments+xml"/>
  <Override PartName="/ppt/notesSlides/notesSlide3.xml" ContentType="application/vnd.openxmlformats-officedocument.presentationml.notesSlide+xml"/>
  <Override PartName="/ppt/comments/modernComment_108_4BD5E816.xml" ContentType="application/vnd.ms-powerpoint.comments+xml"/>
  <Override PartName="/ppt/notesSlides/notesSlide4.xml" ContentType="application/vnd.openxmlformats-officedocument.presentationml.notesSlide+xml"/>
  <Override PartName="/ppt/comments/modernComment_105_999C5ECB.xml" ContentType="application/vnd.ms-powerpoint.comments+xml"/>
  <Override PartName="/ppt/notesSlides/notesSlide5.xml" ContentType="application/vnd.openxmlformats-officedocument.presentationml.notesSlide+xml"/>
  <Override PartName="/ppt/comments/modernComment_10A_6CE8E9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06_14759D0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5"/>
  </p:notesMasterIdLst>
  <p:sldIdLst>
    <p:sldId id="256" r:id="rId2"/>
    <p:sldId id="258" r:id="rId3"/>
    <p:sldId id="259" r:id="rId4"/>
    <p:sldId id="265" r:id="rId5"/>
    <p:sldId id="264" r:id="rId6"/>
    <p:sldId id="261" r:id="rId7"/>
    <p:sldId id="266" r:id="rId8"/>
    <p:sldId id="267" r:id="rId9"/>
    <p:sldId id="268" r:id="rId10"/>
    <p:sldId id="263" r:id="rId11"/>
    <p:sldId id="262" r:id="rId12"/>
    <p:sldId id="260"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6" d="100"/>
          <a:sy n="10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3_B1A0DF69.xml><?xml version="1.0" encoding="utf-8"?>
<p188:cmLst xmlns:a="http://schemas.openxmlformats.org/drawingml/2006/main" xmlns:r="http://schemas.openxmlformats.org/officeDocument/2006/relationships" xmlns:p188="http://schemas.microsoft.com/office/powerpoint/2018/8/main">
  <p188:cm id="{F23589DE-20B1-4DCE-922D-239D87486492}" authorId="{133CA2F9-9923-0511-69E9-E80E997BA532}" created="2023-06-27T00:13:59.550">
    <pc:sldMkLst xmlns:pc="http://schemas.microsoft.com/office/powerpoint/2013/main/command">
      <pc:docMk/>
      <pc:sldMk cId="2980110185" sldId="259"/>
    </pc:sldMkLst>
    <p188:txBody>
      <a:bodyPr/>
      <a:lstStyle/>
      <a:p>
        <a:r>
          <a:rPr lang="en-US"/>
          <a:t>Mention that satisfaction is the target value.</a:t>
        </a:r>
      </a:p>
    </p188:txBody>
  </p188:cm>
</p188:cmLst>
</file>

<file path=ppt/comments/modernComment_105_999C5ECB.xml><?xml version="1.0" encoding="utf-8"?>
<p188:cmLst xmlns:a="http://schemas.openxmlformats.org/drawingml/2006/main" xmlns:r="http://schemas.openxmlformats.org/officeDocument/2006/relationships" xmlns:p188="http://schemas.microsoft.com/office/powerpoint/2018/8/main">
  <p188:cm id="{00B38BB2-6690-4CB0-ABAF-1B3ABB27C9B9}" authorId="{133CA2F9-9923-0511-69E9-E80E997BA532}" created="2023-06-27T01:30:04.704">
    <pc:sldMkLst xmlns:pc="http://schemas.microsoft.com/office/powerpoint/2013/main/command">
      <pc:docMk/>
      <pc:sldMk cId="2577161931" sldId="261"/>
    </pc:sldMkLst>
    <p188:txBody>
      <a:bodyPr/>
      <a:lstStyle/>
      <a:p>
        <a:r>
          <a:rPr lang="en-US"/>
          <a:t>Data is pretty clean.
Flight distance according to linear regression
</a:t>
        </a:r>
      </a:p>
    </p188:txBody>
  </p188:cm>
</p188:cmLst>
</file>

<file path=ppt/comments/modernComment_106_14759D0F.xml><?xml version="1.0" encoding="utf-8"?>
<p188:cmLst xmlns:a="http://schemas.openxmlformats.org/drawingml/2006/main" xmlns:r="http://schemas.openxmlformats.org/officeDocument/2006/relationships" xmlns:p188="http://schemas.microsoft.com/office/powerpoint/2018/8/main">
  <p188:cm id="{25C0C763-40F9-4F86-8B11-77D74F7918C5}" authorId="{133CA2F9-9923-0511-69E9-E80E997BA532}" created="2023-06-27T01:33:38.328">
    <pc:sldMkLst xmlns:pc="http://schemas.microsoft.com/office/powerpoint/2013/main/command">
      <pc:docMk/>
      <pc:sldMk cId="343252239" sldId="262"/>
    </pc:sldMkLst>
    <p188:txBody>
      <a:bodyPr/>
      <a:lstStyle/>
      <a:p>
        <a:r>
          <a:rPr lang="en-US"/>
          <a:t>Age and Gender P values were 0.618 and 0.231 respecitvely in the ACSI, contradicting the Logistic Regression model on Kaggle data
American Consumer Satisfaction Index.</a:t>
        </a:r>
      </a:p>
    </p188:txBody>
  </p188:cm>
</p188:cmLst>
</file>

<file path=ppt/comments/modernComment_108_4BD5E816.xml><?xml version="1.0" encoding="utf-8"?>
<p188:cmLst xmlns:a="http://schemas.openxmlformats.org/drawingml/2006/main" xmlns:r="http://schemas.openxmlformats.org/officeDocument/2006/relationships" xmlns:p188="http://schemas.microsoft.com/office/powerpoint/2018/8/main">
  <p188:cm id="{38508D64-7DAF-431A-8FCA-03C06A3D6254}" authorId="{133CA2F9-9923-0511-69E9-E80E997BA532}" created="2023-06-27T00:13:09.373">
    <pc:sldMkLst xmlns:pc="http://schemas.microsoft.com/office/powerpoint/2013/main/command">
      <pc:docMk/>
      <pc:sldMk cId="1272309782" sldId="264"/>
    </pc:sldMkLst>
    <p188:txBody>
      <a:bodyPr/>
      <a:lstStyle/>
      <a:p>
        <a:r>
          <a:rPr lang="en-US"/>
          <a:t>Getting rid of arrival time because it is highly correlated and has a lot of NA values.
</a:t>
        </a:r>
      </a:p>
    </p188:txBody>
  </p188:cm>
</p188:cmLst>
</file>

<file path=ppt/comments/modernComment_10A_6CE8E97.xml><?xml version="1.0" encoding="utf-8"?>
<p188:cmLst xmlns:a="http://schemas.openxmlformats.org/drawingml/2006/main" xmlns:r="http://schemas.openxmlformats.org/officeDocument/2006/relationships" xmlns:p188="http://schemas.microsoft.com/office/powerpoint/2018/8/main">
  <p188:cm id="{44C3BEFE-83F8-4F1C-81D0-B0358F9273E7}" authorId="{133CA2F9-9923-0511-69E9-E80E997BA532}" created="2023-06-27T01:42:20.020">
    <pc:sldMkLst xmlns:pc="http://schemas.microsoft.com/office/powerpoint/2013/main/command">
      <pc:docMk/>
      <pc:sldMk cId="114200215" sldId="266"/>
    </pc:sldMkLst>
    <p188:txBody>
      <a:bodyPr/>
      <a:lstStyle/>
      <a:p>
        <a:r>
          <a:rPr lang="en-US"/>
          <a:t>No transformations done, initial pass.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F8DB-2990-4811-82DD-7422336D885B}"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D4D3-9FFD-4D42-BD91-737D0D78D7F6}" type="slidenum">
              <a:rPr lang="en-US" smtClean="0"/>
              <a:t>‹#›</a:t>
            </a:fld>
            <a:endParaRPr lang="en-US"/>
          </a:p>
        </p:txBody>
      </p:sp>
    </p:spTree>
    <p:extLst>
      <p:ext uri="{BB962C8B-B14F-4D97-AF65-F5344CB8AC3E}">
        <p14:creationId xmlns:p14="http://schemas.microsoft.com/office/powerpoint/2010/main" val="1341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my name</a:t>
            </a:r>
          </a:p>
        </p:txBody>
      </p:sp>
      <p:sp>
        <p:nvSpPr>
          <p:cNvPr id="4" name="Slide Number Placeholder 3"/>
          <p:cNvSpPr>
            <a:spLocks noGrp="1"/>
          </p:cNvSpPr>
          <p:nvPr>
            <p:ph type="sldNum" sz="quarter" idx="5"/>
          </p:nvPr>
        </p:nvSpPr>
        <p:spPr/>
        <p:txBody>
          <a:bodyPr/>
          <a:lstStyle/>
          <a:p>
            <a:fld id="{9BCCD4D3-9FFD-4D42-BD91-737D0D78D7F6}" type="slidenum">
              <a:rPr lang="en-US" smtClean="0"/>
              <a:t>1</a:t>
            </a:fld>
            <a:endParaRPr lang="en-US"/>
          </a:p>
        </p:txBody>
      </p:sp>
    </p:spTree>
    <p:extLst>
      <p:ext uri="{BB962C8B-B14F-4D97-AF65-F5344CB8AC3E}">
        <p14:creationId xmlns:p14="http://schemas.microsoft.com/office/powerpoint/2010/main" val="3374152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Mention that satisfaction is the target value.</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3</a:t>
            </a:fld>
            <a:endParaRPr lang="en-US"/>
          </a:p>
        </p:txBody>
      </p:sp>
    </p:spTree>
    <p:extLst>
      <p:ext uri="{BB962C8B-B14F-4D97-AF65-F5344CB8AC3E}">
        <p14:creationId xmlns:p14="http://schemas.microsoft.com/office/powerpoint/2010/main" val="654713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Getting rid of arrival time because it is highly correlated and has a lot of NA values.</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5</a:t>
            </a:fld>
            <a:endParaRPr lang="en-US"/>
          </a:p>
        </p:txBody>
      </p:sp>
    </p:spTree>
    <p:extLst>
      <p:ext uri="{BB962C8B-B14F-4D97-AF65-F5344CB8AC3E}">
        <p14:creationId xmlns:p14="http://schemas.microsoft.com/office/powerpoint/2010/main" val="340635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Data is pretty clean.</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Flight distance according to linear regression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6</a:t>
            </a:fld>
            <a:endParaRPr lang="en-US"/>
          </a:p>
        </p:txBody>
      </p:sp>
    </p:spTree>
    <p:extLst>
      <p:ext uri="{BB962C8B-B14F-4D97-AF65-F5344CB8AC3E}">
        <p14:creationId xmlns:p14="http://schemas.microsoft.com/office/powerpoint/2010/main" val="1477088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No transformations done, initial pass. </a:t>
            </a:r>
          </a:p>
          <a:p>
            <a:endParaRPr lang="en-US" sz="1800" dirty="0">
              <a:effectLst/>
              <a:latin typeface="Segoe UI" panose="020B0502040204020203" pitchFamily="34" charset="0"/>
            </a:endParaRPr>
          </a:p>
          <a:p>
            <a:r>
              <a:rPr lang="en-US" sz="1800" dirty="0">
                <a:effectLst/>
                <a:latin typeface="Segoe UI" panose="020B0502040204020203" pitchFamily="34" charset="0"/>
              </a:rPr>
              <a:t>We thought that Flight Distance and Food and Drink would both be important.</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7</a:t>
            </a:fld>
            <a:endParaRPr lang="en-US"/>
          </a:p>
        </p:txBody>
      </p:sp>
    </p:spTree>
    <p:extLst>
      <p:ext uri="{BB962C8B-B14F-4D97-AF65-F5344CB8AC3E}">
        <p14:creationId xmlns:p14="http://schemas.microsoft.com/office/powerpoint/2010/main" val="1664157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ystem-ui"/>
              </a:rPr>
              <a:t>There are few correlations that don't make sense, like Inflight </a:t>
            </a:r>
            <a:r>
              <a:rPr lang="en-US" b="0" i="0" dirty="0" err="1">
                <a:solidFill>
                  <a:srgbClr val="292929"/>
                </a:solidFill>
                <a:effectLst/>
                <a:latin typeface="-system-ui"/>
              </a:rPr>
              <a:t>wifi</a:t>
            </a:r>
            <a:r>
              <a:rPr lang="en-US" b="0" i="0" dirty="0">
                <a:solidFill>
                  <a:srgbClr val="292929"/>
                </a:solidFill>
                <a:effectLst/>
                <a:latin typeface="-system-ui"/>
              </a:rPr>
              <a:t> service and ease of online booking, inflight entertainment and cleanliness. The other correlations make sense to some extent.</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9</a:t>
            </a:fld>
            <a:endParaRPr lang="en-US"/>
          </a:p>
        </p:txBody>
      </p:sp>
    </p:spTree>
    <p:extLst>
      <p:ext uri="{BB962C8B-B14F-4D97-AF65-F5344CB8AC3E}">
        <p14:creationId xmlns:p14="http://schemas.microsoft.com/office/powerpoint/2010/main" val="3569220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Age and Gender P values were 0.618 and 0.231 </a:t>
            </a:r>
            <a:r>
              <a:rPr lang="en-US" sz="1800" dirty="0" err="1">
                <a:effectLst/>
                <a:latin typeface="Segoe UI" panose="020B0502040204020203" pitchFamily="34" charset="0"/>
              </a:rPr>
              <a:t>respecitvely</a:t>
            </a:r>
            <a:r>
              <a:rPr lang="en-US" sz="1800" dirty="0">
                <a:effectLst/>
                <a:latin typeface="Segoe UI" panose="020B0502040204020203" pitchFamily="34" charset="0"/>
              </a:rPr>
              <a:t> in the ACSI, contradicting the Logistic Regression model on Kaggle data</a:t>
            </a:r>
          </a:p>
          <a:p>
            <a:endParaRPr lang="en-US" sz="1800" dirty="0">
              <a:effectLst/>
              <a:latin typeface="Segoe UI" panose="020B0502040204020203" pitchFamily="34" charset="0"/>
            </a:endParaRPr>
          </a:p>
          <a:p>
            <a:r>
              <a:rPr lang="en-US" sz="1800" dirty="0">
                <a:effectLst/>
                <a:latin typeface="Segoe UI" panose="020B0502040204020203" pitchFamily="34" charset="0"/>
              </a:rPr>
              <a:t>Cleanliness requirements changed after COVID.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11</a:t>
            </a:fld>
            <a:endParaRPr lang="en-US"/>
          </a:p>
        </p:txBody>
      </p:sp>
    </p:spTree>
    <p:extLst>
      <p:ext uri="{BB962C8B-B14F-4D97-AF65-F5344CB8AC3E}">
        <p14:creationId xmlns:p14="http://schemas.microsoft.com/office/powerpoint/2010/main" val="257242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6/28/2023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6/28/2023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6/28/2023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6/28/2023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6/28/2023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6/28/2023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6_14759D0F.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techscience.com/cmc/v75n1/51460/pdf" TargetMode="External"/><Relationship Id="rId3" Type="http://schemas.openxmlformats.org/officeDocument/2006/relationships/hyperlink" Target="https://www.kaggle.com/datasets/teejmahal20/airline-passenger-satisfaction" TargetMode="External"/><Relationship Id="rId7" Type="http://schemas.openxmlformats.org/officeDocument/2006/relationships/hyperlink" Target="https://psycnet.apa.org/record/1989-10632-001" TargetMode="External"/><Relationship Id="rId2" Type="http://schemas.openxmlformats.org/officeDocument/2006/relationships/hyperlink" Target="https://www.forbes.com/sites/forbesbusinesscouncil/2022/12/12/customer-retention-versus-customer-acquisition/?sh=3cef46fc1c7d"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2352340923002421" TargetMode="External"/><Relationship Id="rId5" Type="http://schemas.openxmlformats.org/officeDocument/2006/relationships/hyperlink" Target="https://www.sciencedirect.com/science/article/abs/pii/S0969699719302959" TargetMode="External"/><Relationship Id="rId4" Type="http://schemas.openxmlformats.org/officeDocument/2006/relationships/hyperlink" Target="https://www.sciencedirect.com/science/article/pii/S0969699723000844#bib2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3_B1A0DF69.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4BD5E816.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microsoft.com/office/2018/10/relationships/comments" Target="../comments/modernComment_105_999C5ECB.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A_6CE8E97.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Logistic Regression - Analysis of Distributions for possible transformations, Consider Regularization</a:t>
            </a:r>
          </a:p>
          <a:p>
            <a:pPr lvl="1"/>
            <a:r>
              <a:rPr lang="en-US" dirty="0"/>
              <a:t>Look at magnitude of coefficients</a:t>
            </a:r>
          </a:p>
          <a:p>
            <a:pPr lvl="1"/>
            <a:r>
              <a:rPr lang="en-US" dirty="0"/>
              <a:t>Compare results of transformed vs non-transformed data</a:t>
            </a:r>
          </a:p>
          <a:p>
            <a:pPr lvl="1"/>
            <a:r>
              <a:rPr lang="en-US" dirty="0"/>
              <a:t>Run diagnostics</a:t>
            </a:r>
          </a:p>
          <a:p>
            <a:pPr lvl="1"/>
            <a:r>
              <a:rPr lang="en-US" dirty="0"/>
              <a:t>Apply transformations as needed</a:t>
            </a:r>
          </a:p>
          <a:p>
            <a:pPr algn="l"/>
            <a:r>
              <a:rPr lang="en-US" dirty="0"/>
              <a:t>Random Forest </a:t>
            </a:r>
          </a:p>
          <a:p>
            <a:pPr lvl="1"/>
            <a:r>
              <a:rPr lang="en-US" dirty="0"/>
              <a:t>Discover relative feature importance.</a:t>
            </a:r>
          </a:p>
          <a:p>
            <a:pPr algn="l"/>
            <a:r>
              <a:rPr lang="en-US" dirty="0"/>
              <a:t>Support Vector Machines</a:t>
            </a:r>
          </a:p>
          <a:p>
            <a:pPr lvl="1"/>
            <a:r>
              <a:rPr lang="en-US" dirty="0"/>
              <a:t>Analysis of Distributions for possible transformations, Center and Scale Data, Optimal Choice of Kernel, Optimal Value of C/lambda.</a:t>
            </a:r>
          </a:p>
          <a:p>
            <a:pPr algn="l"/>
            <a:r>
              <a:rPr lang="en-US" dirty="0"/>
              <a:t>The models will be compared using ROC-AUC on a reserved validation set.</a:t>
            </a:r>
          </a:p>
        </p:txBody>
      </p:sp>
    </p:spTree>
    <p:extLst>
      <p:ext uri="{BB962C8B-B14F-4D97-AF65-F5344CB8AC3E}">
        <p14:creationId xmlns:p14="http://schemas.microsoft.com/office/powerpoint/2010/main" val="276073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Other Datasets and Research Findings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Pereira et al. (2023) provided an exhaustive and updated literature review about airlines’ passenger satisfaction while analyzing the most influential factors on satisfaction before and during the COVID-19 pandemic.</a:t>
            </a:r>
            <a:r>
              <a:rPr lang="en-US" baseline="30000" dirty="0"/>
              <a:t>3</a:t>
            </a:r>
          </a:p>
          <a:p>
            <a:pPr algn="l"/>
            <a:r>
              <a:rPr lang="en-US" dirty="0" err="1"/>
              <a:t>Lucini</a:t>
            </a:r>
            <a:r>
              <a:rPr lang="en-US" dirty="0"/>
              <a:t> et al. (2020) found practical implications to maximize customer satisfaction: focus on customer service for first class passengers, comfort for premium economy passengers, and checking luggage and waiting time for economy class travelers.</a:t>
            </a:r>
            <a:r>
              <a:rPr lang="en-US" baseline="30000" dirty="0"/>
              <a:t>4</a:t>
            </a:r>
          </a:p>
          <a:p>
            <a:pPr algn="l"/>
            <a:r>
              <a:rPr lang="en-US" dirty="0" err="1"/>
              <a:t>Morgeson</a:t>
            </a:r>
            <a:r>
              <a:rPr lang="en-US" dirty="0"/>
              <a:t> et al. (2023) focused on the American Customer Satisfaction Index  (ACSI) and helped us better explore and analyze it.</a:t>
            </a:r>
            <a:r>
              <a:rPr lang="en-US" baseline="30000" dirty="0"/>
              <a:t>5</a:t>
            </a:r>
          </a:p>
          <a:p>
            <a:pPr lvl="1"/>
            <a:r>
              <a:rPr lang="en-US" dirty="0"/>
              <a:t>ACSI Dataset seems to contradict some of the findings from the primary dataset</a:t>
            </a:r>
            <a:r>
              <a:rPr lang="en-US" baseline="30000" dirty="0"/>
              <a:t>3</a:t>
            </a:r>
            <a:endParaRPr lang="en-US" dirty="0"/>
          </a:p>
        </p:txBody>
      </p:sp>
    </p:spTree>
    <p:extLst>
      <p:ext uri="{BB962C8B-B14F-4D97-AF65-F5344CB8AC3E}">
        <p14:creationId xmlns:p14="http://schemas.microsoft.com/office/powerpoint/2010/main" val="343252239"/>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2"/>
              </a:rPr>
              <a:t>https://www.forbes.com/sites/forbesbusinesscouncil/2022/12/12/customer-retention-versus-customer-acquisition/?sh=3cef46fc1c7d</a:t>
            </a:r>
            <a:endParaRPr lang="en-US" dirty="0"/>
          </a:p>
          <a:p>
            <a:pPr marL="457200" indent="-457200">
              <a:buAutoNum type="arabicPeriod"/>
            </a:pPr>
            <a:r>
              <a:rPr lang="en-US" dirty="0">
                <a:hlinkClick r:id="rId3"/>
              </a:rPr>
              <a:t>https://www.kaggle.com/datasets/teejmahal20/airline-passenger-satisfaction</a:t>
            </a:r>
            <a:endParaRPr lang="en-US" dirty="0"/>
          </a:p>
          <a:p>
            <a:pPr marL="457200" indent="-457200">
              <a:buAutoNum type="arabicPeriod"/>
            </a:pPr>
            <a:r>
              <a:rPr lang="en-US" dirty="0">
                <a:hlinkClick r:id="rId4"/>
              </a:rPr>
              <a:t>https://www.sciencedirect.com/science/article/pii/S0969699723000844#bib20</a:t>
            </a:r>
            <a:endParaRPr lang="en-US" dirty="0"/>
          </a:p>
          <a:p>
            <a:pPr marL="457200" indent="-457200">
              <a:buAutoNum type="arabicPeriod"/>
            </a:pPr>
            <a:r>
              <a:rPr lang="en-US" dirty="0">
                <a:hlinkClick r:id="rId5"/>
              </a:rPr>
              <a:t>https://www.sciencedirect.com/science/article/abs/pii/S0969699719302959</a:t>
            </a:r>
            <a:endParaRPr lang="en-US" dirty="0"/>
          </a:p>
          <a:p>
            <a:pPr marL="457200" indent="-457200">
              <a:buFont typeface="Wingdings 2" pitchFamily="18" charset="2"/>
              <a:buAutoNum type="arabicPeriod"/>
            </a:pPr>
            <a:r>
              <a:rPr lang="en-US" dirty="0">
                <a:hlinkClick r:id="rId6"/>
              </a:rPr>
              <a:t>https://www.sciencedirect.com/science/article/pii/S2352340923002421</a:t>
            </a:r>
            <a:endParaRPr lang="en-US" dirty="0"/>
          </a:p>
          <a:p>
            <a:pPr marL="457200" indent="-457200">
              <a:buAutoNum type="arabicPeriod"/>
            </a:pPr>
            <a:r>
              <a:rPr lang="en-US" dirty="0">
                <a:hlinkClick r:id="rId7"/>
              </a:rPr>
              <a:t>https://psycnet.apa.org/record/1989-10632-001</a:t>
            </a:r>
            <a:endParaRPr lang="en-US" dirty="0"/>
          </a:p>
          <a:p>
            <a:pPr marL="457200" indent="-457200">
              <a:buAutoNum type="arabicPeriod"/>
            </a:pPr>
            <a:r>
              <a:rPr lang="en-US" dirty="0">
                <a:hlinkClick r:id="rId8"/>
              </a:rPr>
              <a:t>https://www.techscience.com/cmc/v75n1/51460/pdf</a:t>
            </a:r>
            <a:endParaRPr lang="en-US" dirty="0"/>
          </a:p>
        </p:txBody>
      </p:sp>
    </p:spTree>
    <p:extLst>
      <p:ext uri="{BB962C8B-B14F-4D97-AF65-F5344CB8AC3E}">
        <p14:creationId xmlns:p14="http://schemas.microsoft.com/office/powerpoint/2010/main" val="191732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57183B-6D6C-F8E5-9A36-5D7DD1BFF97B}"/>
              </a:ext>
            </a:extLst>
          </p:cNvPr>
          <p:cNvSpPr>
            <a:spLocks noGrp="1"/>
          </p:cNvSpPr>
          <p:nvPr>
            <p:ph type="title"/>
          </p:nvPr>
        </p:nvSpPr>
        <p:spPr/>
        <p:txBody>
          <a:bodyPr/>
          <a:lstStyle/>
          <a:p>
            <a:r>
              <a:rPr lang="en-US"/>
              <a:t>Project Requirements</a:t>
            </a:r>
            <a:br>
              <a:rPr lang="en-US"/>
            </a:br>
            <a:br>
              <a:rPr lang="en-US"/>
            </a:br>
            <a:r>
              <a:rPr lang="en-US"/>
              <a:t>Delete once done</a:t>
            </a:r>
            <a:endParaRPr lang="en-US" dirty="0"/>
          </a:p>
        </p:txBody>
      </p:sp>
      <p:sp>
        <p:nvSpPr>
          <p:cNvPr id="5" name="Content Placeholder 4">
            <a:extLst>
              <a:ext uri="{FF2B5EF4-FFF2-40B4-BE49-F238E27FC236}">
                <a16:creationId xmlns:a16="http://schemas.microsoft.com/office/drawing/2014/main" id="{84EBB694-C084-1AEB-4E61-EB59207B5ECC}"/>
              </a:ext>
            </a:extLst>
          </p:cNvPr>
          <p:cNvSpPr>
            <a:spLocks noGrp="1"/>
          </p:cNvSpPr>
          <p:nvPr>
            <p:ph idx="1"/>
          </p:nvPr>
        </p:nvSpPr>
        <p:spPr/>
        <p:txBody>
          <a:bodyPr>
            <a:normAutofit fontScale="85000" lnSpcReduction="20000"/>
          </a:bodyPr>
          <a:lstStyle/>
          <a:p>
            <a:pPr marL="0" marR="0">
              <a:lnSpc>
                <a:spcPct val="107000"/>
              </a:lnSpc>
              <a:spcBef>
                <a:spcPts val="1600"/>
              </a:spcBef>
              <a:spcAft>
                <a:spcPts val="400"/>
              </a:spcAft>
            </a:pPr>
            <a:r>
              <a:rPr lang="en-US" sz="1800" b="1" dirty="0">
                <a:solidFill>
                  <a:srgbClr val="434343"/>
                </a:solidFill>
                <a:effectLst/>
                <a:ea typeface="Georgia" panose="02040502050405020303" pitchFamily="18" charset="0"/>
                <a:cs typeface="Georgia" panose="02040502050405020303" pitchFamily="18" charset="0"/>
              </a:rPr>
              <a:t>What to Include &amp; What is Required? </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4-5 minutes of video/audio content that presents your group’s project proposal</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Team members' names should be listed in the presentation.</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Speaker should mention who they are before speaking – during video</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Necessary background information/framing of the problem.</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Include an overview of the problem in general as well as your planned approach (it is ok if this approach changes later in the project as you learn more information)</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Any initial hypotheses?</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What type of models do you plan to use?</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How has your data cleaning progressed?</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If you encounter any unexpected problems, challenges, or interesting findings please mention these. Discussion of things that didn’t work is also encouraged. </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You could include things like any new datasets that you have found, any analysis that you have done on the datasets, or any other impactful and measurable progress that you have made thus far. </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The team should review 2-3 research articles/papers/Kaggle kernels/ etc. related to your problem statement and then discuss them.. Be sure to cite the reference at the end of the slide show or visual medium.</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If you have any graphs or key visuals to include, be sure to add titles, captions, labels, axes, legends, and most importantly context where necessary!</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Visuals and Slides are necessary; DO NOT just read your written project proposal</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Include audio narration</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We do not require all group members to be part of the video given the limited time allocated </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Sources cited on the last slide (no need to read them just include them).</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4-5 minutes is a limited time window to cover all these things but do your best to manage this time wisely and play to your strengths and present a clear idea of your project</a:t>
            </a:r>
          </a:p>
        </p:txBody>
      </p:sp>
    </p:spTree>
    <p:extLst>
      <p:ext uri="{BB962C8B-B14F-4D97-AF65-F5344CB8AC3E}">
        <p14:creationId xmlns:p14="http://schemas.microsoft.com/office/powerpoint/2010/main" val="225907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300"/>
              <a:t>Problem Definition</a:t>
            </a:r>
            <a:br>
              <a:rPr lang="en-US" sz="3300"/>
            </a:br>
            <a:r>
              <a:rPr lang="en-US" sz="3300"/>
              <a:t>and Benefits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r>
              <a:rPr lang="en-US" b="0" i="0" u="none" strike="noStrike" baseline="0">
                <a:solidFill>
                  <a:schemeClr val="tx1"/>
                </a:solidFill>
              </a:rPr>
              <a:t>We intend to use airline passenger satisfaction surve</a:t>
            </a:r>
            <a:r>
              <a:rPr lang="en-US">
                <a:solidFill>
                  <a:schemeClr val="tx1"/>
                </a:solidFill>
              </a:rPr>
              <a:t>y data to </a:t>
            </a:r>
            <a:r>
              <a:rPr lang="en-US" b="0" i="0" u="none" strike="noStrike" baseline="0">
                <a:solidFill>
                  <a:schemeClr val="tx1"/>
                </a:solidFill>
              </a:rPr>
              <a:t>determine which factors drive customer satisfaction (or dissatisfaction) so that we can provide actionable recommendations on how money should be invested or re-allocated to keep passengers satisfied.</a:t>
            </a:r>
          </a:p>
          <a:p>
            <a:r>
              <a:rPr lang="en-US">
                <a:solidFill>
                  <a:schemeClr val="tx1"/>
                </a:solidFill>
              </a:rPr>
              <a:t>Customer satisfaction is a key factor in attracting and retaining business. Identifying factors that have the strongest effect on customer satisfaction will provide key insights for airlines to enhance their services, improve the customer experience and optimize business operations. </a:t>
            </a:r>
          </a:p>
          <a:p>
            <a:r>
              <a:rPr lang="en-US">
                <a:solidFill>
                  <a:schemeClr val="tx1"/>
                </a:solidFill>
              </a:rPr>
              <a:t>Some estimates indicate that increasing customer retention by as little as 5% increases profits by 25%-95%.</a:t>
            </a:r>
            <a:r>
              <a:rPr lang="en-US" baseline="30000">
                <a:solidFill>
                  <a:schemeClr val="tx1"/>
                </a:solidFill>
              </a:rPr>
              <a:t>1</a:t>
            </a:r>
          </a:p>
        </p:txBody>
      </p:sp>
    </p:spTree>
    <p:extLst>
      <p:ext uri="{BB962C8B-B14F-4D97-AF65-F5344CB8AC3E}">
        <p14:creationId xmlns:p14="http://schemas.microsoft.com/office/powerpoint/2010/main" val="281325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4"/>
          <a:srcRect t="11845"/>
          <a:stretch/>
        </p:blipFill>
        <p:spPr>
          <a:xfrm>
            <a:off x="3740818" y="2707829"/>
            <a:ext cx="7572099" cy="3286063"/>
          </a:xfrm>
          <a:prstGeom prst="rect">
            <a:avLst/>
          </a:prstGeom>
        </p:spPr>
      </p:pic>
      <p:sp>
        <p:nvSpPr>
          <p:cNvPr id="4" name="Rectangle 3">
            <a:extLst>
              <a:ext uri="{FF2B5EF4-FFF2-40B4-BE49-F238E27FC236}">
                <a16:creationId xmlns:a16="http://schemas.microsoft.com/office/drawing/2014/main" id="{B7F43AD0-4396-B767-A57D-A5F10A77A8A0}"/>
              </a:ext>
            </a:extLst>
          </p:cNvPr>
          <p:cNvSpPr/>
          <p:nvPr/>
        </p:nvSpPr>
        <p:spPr>
          <a:xfrm>
            <a:off x="3962400" y="5725020"/>
            <a:ext cx="2057400" cy="190005"/>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110185"/>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2"/>
          <a:srcRect t="11845"/>
          <a:stretch/>
        </p:blipFill>
        <p:spPr>
          <a:xfrm>
            <a:off x="3740818" y="2707829"/>
            <a:ext cx="7572099" cy="3286063"/>
          </a:xfrm>
          <a:prstGeom prst="rect">
            <a:avLst/>
          </a:prstGeom>
        </p:spPr>
      </p:pic>
      <p:sp>
        <p:nvSpPr>
          <p:cNvPr id="6" name="Rectangle 5">
            <a:extLst>
              <a:ext uri="{FF2B5EF4-FFF2-40B4-BE49-F238E27FC236}">
                <a16:creationId xmlns:a16="http://schemas.microsoft.com/office/drawing/2014/main" id="{B7CED1FF-FDFD-5397-7EA8-C8699BEAF6BF}"/>
              </a:ext>
            </a:extLst>
          </p:cNvPr>
          <p:cNvSpPr/>
          <p:nvPr/>
        </p:nvSpPr>
        <p:spPr>
          <a:xfrm>
            <a:off x="3990886" y="3614871"/>
            <a:ext cx="2105114" cy="41019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134D32-CAB5-5FBA-EA23-339F17DA17F0}"/>
              </a:ext>
            </a:extLst>
          </p:cNvPr>
          <p:cNvSpPr/>
          <p:nvPr/>
        </p:nvSpPr>
        <p:spPr>
          <a:xfrm>
            <a:off x="3990886" y="4247260"/>
            <a:ext cx="2105114" cy="14527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26D34D-C4D5-A04C-13BA-945C1DF8F7C5}"/>
              </a:ext>
            </a:extLst>
          </p:cNvPr>
          <p:cNvSpPr/>
          <p:nvPr/>
        </p:nvSpPr>
        <p:spPr>
          <a:xfrm>
            <a:off x="3990886" y="4516452"/>
            <a:ext cx="2105114" cy="48283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56AEA5-764D-D6AC-F9D7-2786480C2C15}"/>
              </a:ext>
            </a:extLst>
          </p:cNvPr>
          <p:cNvSpPr/>
          <p:nvPr/>
        </p:nvSpPr>
        <p:spPr>
          <a:xfrm>
            <a:off x="3990886" y="5242054"/>
            <a:ext cx="2105114" cy="14179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99D0D-5281-AF43-D413-D2AFD77818DB}"/>
              </a:ext>
            </a:extLst>
          </p:cNvPr>
          <p:cNvSpPr/>
          <p:nvPr/>
        </p:nvSpPr>
        <p:spPr>
          <a:xfrm>
            <a:off x="3990886" y="5501910"/>
            <a:ext cx="2105114" cy="23165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41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4"/>
          <a:srcRect t="11845"/>
          <a:stretch/>
        </p:blipFill>
        <p:spPr>
          <a:xfrm>
            <a:off x="3740818" y="2707829"/>
            <a:ext cx="7572099" cy="3286063"/>
          </a:xfrm>
          <a:prstGeom prst="rect">
            <a:avLst/>
          </a:prstGeom>
        </p:spPr>
      </p:pic>
      <p:sp>
        <p:nvSpPr>
          <p:cNvPr id="11" name="Left Brace 10">
            <a:extLst>
              <a:ext uri="{FF2B5EF4-FFF2-40B4-BE49-F238E27FC236}">
                <a16:creationId xmlns:a16="http://schemas.microsoft.com/office/drawing/2014/main" id="{877BE431-BCDC-8C09-7626-70DB176FE1CD}"/>
              </a:ext>
            </a:extLst>
          </p:cNvPr>
          <p:cNvSpPr/>
          <p:nvPr/>
        </p:nvSpPr>
        <p:spPr>
          <a:xfrm rot="10800000">
            <a:off x="8131847" y="5501910"/>
            <a:ext cx="128450" cy="22311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1EEAFC73-C591-20CB-B33A-0A6D498E12DE}"/>
              </a:ext>
            </a:extLst>
          </p:cNvPr>
          <p:cNvSpPr txBox="1"/>
          <p:nvPr/>
        </p:nvSpPr>
        <p:spPr>
          <a:xfrm>
            <a:off x="8196071" y="5428799"/>
            <a:ext cx="2039943" cy="369332"/>
          </a:xfrm>
          <a:prstGeom prst="rect">
            <a:avLst/>
          </a:prstGeom>
          <a:noFill/>
        </p:spPr>
        <p:txBody>
          <a:bodyPr wrap="square" rtlCol="0">
            <a:spAutoFit/>
          </a:bodyPr>
          <a:lstStyle/>
          <a:p>
            <a:r>
              <a:rPr lang="en-US" dirty="0"/>
              <a:t>Highly correlated</a:t>
            </a:r>
          </a:p>
        </p:txBody>
      </p:sp>
      <p:sp>
        <p:nvSpPr>
          <p:cNvPr id="4" name="Multiplication Sign 3">
            <a:extLst>
              <a:ext uri="{FF2B5EF4-FFF2-40B4-BE49-F238E27FC236}">
                <a16:creationId xmlns:a16="http://schemas.microsoft.com/office/drawing/2014/main" id="{A051BF0F-1216-F319-33AF-0661D13B4AA1}"/>
              </a:ext>
            </a:extLst>
          </p:cNvPr>
          <p:cNvSpPr/>
          <p:nvPr/>
        </p:nvSpPr>
        <p:spPr>
          <a:xfrm>
            <a:off x="3609975" y="5591174"/>
            <a:ext cx="182880" cy="182880"/>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2309782"/>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Progress and Challenges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lnSpcReduction="10000"/>
          </a:bodyPr>
          <a:lstStyle/>
          <a:p>
            <a:pPr algn="l"/>
            <a:r>
              <a:rPr lang="en-US" dirty="0"/>
              <a:t>Data cleaning status</a:t>
            </a:r>
          </a:p>
          <a:p>
            <a:pPr lvl="1"/>
            <a:r>
              <a:rPr lang="en-US" dirty="0"/>
              <a:t>Missing values removed</a:t>
            </a:r>
          </a:p>
          <a:p>
            <a:pPr lvl="1"/>
            <a:r>
              <a:rPr lang="en-US" dirty="0"/>
              <a:t>Investigating values with a Z-score &gt; 3</a:t>
            </a:r>
          </a:p>
          <a:p>
            <a:pPr lvl="1"/>
            <a:r>
              <a:rPr lang="en-US" dirty="0"/>
              <a:t>Manually one-hot encoding data to establish baselines</a:t>
            </a:r>
          </a:p>
          <a:p>
            <a:pPr algn="l"/>
            <a:r>
              <a:rPr lang="en-US" dirty="0"/>
              <a:t>Initial findings</a:t>
            </a:r>
          </a:p>
          <a:p>
            <a:pPr lvl="1"/>
            <a:r>
              <a:rPr lang="en-US" dirty="0"/>
              <a:t>Flight distance is not statistically significant</a:t>
            </a:r>
          </a:p>
          <a:p>
            <a:pPr lvl="1"/>
            <a:r>
              <a:rPr lang="en-US" dirty="0"/>
              <a:t>Business class is more likely to be satisfied</a:t>
            </a:r>
          </a:p>
          <a:p>
            <a:pPr lvl="1"/>
            <a:r>
              <a:rPr lang="en-US" dirty="0"/>
              <a:t>Some ratings seem irrelevant to customer satisfaction</a:t>
            </a:r>
          </a:p>
          <a:p>
            <a:pPr algn="l"/>
            <a:r>
              <a:rPr lang="en-US" dirty="0"/>
              <a:t>Will not be able to merge flight path data to try to infer airport locations due to insufficient information:</a:t>
            </a:r>
          </a:p>
          <a:p>
            <a:pPr lvl="1"/>
            <a:r>
              <a:rPr lang="en-US" dirty="0"/>
              <a:t>Main dataset does not specify number of legs in a trip</a:t>
            </a:r>
          </a:p>
          <a:p>
            <a:pPr lvl="1"/>
            <a:r>
              <a:rPr lang="en-US" dirty="0"/>
              <a:t>Flight distances in main dataset are too similar in many instances which would make it impossible to narrow down with any certainty which airports were involved in the trip</a:t>
            </a:r>
          </a:p>
          <a:p>
            <a:r>
              <a:rPr lang="en-US" dirty="0"/>
              <a:t>Understanding how to map a binary satisfaction variable to a Likert scale variable</a:t>
            </a:r>
          </a:p>
        </p:txBody>
      </p:sp>
      <p:grpSp>
        <p:nvGrpSpPr>
          <p:cNvPr id="7" name="Group 6">
            <a:extLst>
              <a:ext uri="{FF2B5EF4-FFF2-40B4-BE49-F238E27FC236}">
                <a16:creationId xmlns:a16="http://schemas.microsoft.com/office/drawing/2014/main" id="{1732D824-9D7D-03B7-2D07-CB5133E953E6}"/>
              </a:ext>
            </a:extLst>
          </p:cNvPr>
          <p:cNvGrpSpPr/>
          <p:nvPr/>
        </p:nvGrpSpPr>
        <p:grpSpPr>
          <a:xfrm>
            <a:off x="8862862" y="2194412"/>
            <a:ext cx="2871937" cy="880368"/>
            <a:chOff x="4300387" y="2367815"/>
            <a:chExt cx="6305550" cy="1932913"/>
          </a:xfrm>
        </p:grpSpPr>
        <p:pic>
          <p:nvPicPr>
            <p:cNvPr id="5" name="Picture 4">
              <a:extLst>
                <a:ext uri="{FF2B5EF4-FFF2-40B4-BE49-F238E27FC236}">
                  <a16:creationId xmlns:a16="http://schemas.microsoft.com/office/drawing/2014/main" id="{B7C156E8-005F-C0E3-50CB-4B9270367469}"/>
                </a:ext>
              </a:extLst>
            </p:cNvPr>
            <p:cNvPicPr>
              <a:picLocks noChangeAspect="1"/>
            </p:cNvPicPr>
            <p:nvPr/>
          </p:nvPicPr>
          <p:blipFill>
            <a:blip r:embed="rId4"/>
            <a:stretch>
              <a:fillRect/>
            </a:stretch>
          </p:blipFill>
          <p:spPr>
            <a:xfrm>
              <a:off x="4300387" y="2548128"/>
              <a:ext cx="6305550" cy="1752600"/>
            </a:xfrm>
            <a:prstGeom prst="rect">
              <a:avLst/>
            </a:prstGeom>
          </p:spPr>
        </p:pic>
        <p:sp>
          <p:nvSpPr>
            <p:cNvPr id="6" name="Rectangle 5">
              <a:extLst>
                <a:ext uri="{FF2B5EF4-FFF2-40B4-BE49-F238E27FC236}">
                  <a16:creationId xmlns:a16="http://schemas.microsoft.com/office/drawing/2014/main" id="{7D6A9B49-BE42-75A3-7956-B6210B3905F5}"/>
                </a:ext>
              </a:extLst>
            </p:cNvPr>
            <p:cNvSpPr/>
            <p:nvPr/>
          </p:nvSpPr>
          <p:spPr>
            <a:xfrm>
              <a:off x="6096000" y="2367815"/>
              <a:ext cx="2056598" cy="4235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7161931"/>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Modelling: First Pass Logistic Regression</a:t>
            </a:r>
          </a:p>
        </p:txBody>
      </p:sp>
      <p:pic>
        <p:nvPicPr>
          <p:cNvPr id="1026" name="Picture 2">
            <a:extLst>
              <a:ext uri="{FF2B5EF4-FFF2-40B4-BE49-F238E27FC236}">
                <a16:creationId xmlns:a16="http://schemas.microsoft.com/office/drawing/2014/main" id="{D54DEFD5-490C-6246-3B56-7575E9DC62F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48438" y="863600"/>
            <a:ext cx="4555800" cy="5121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4493036-09C0-CB16-F53B-64270418A8D6}"/>
              </a:ext>
            </a:extLst>
          </p:cNvPr>
          <p:cNvSpPr/>
          <p:nvPr/>
        </p:nvSpPr>
        <p:spPr>
          <a:xfrm>
            <a:off x="5248438" y="2704210"/>
            <a:ext cx="1828800" cy="145278"/>
          </a:xfrm>
          <a:prstGeom prst="rect">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551E48-47C1-2D3A-9FFF-E7C958FA0B01}"/>
              </a:ext>
            </a:extLst>
          </p:cNvPr>
          <p:cNvSpPr/>
          <p:nvPr/>
        </p:nvSpPr>
        <p:spPr>
          <a:xfrm>
            <a:off x="5248438" y="3278959"/>
            <a:ext cx="1828800" cy="145278"/>
          </a:xfrm>
          <a:prstGeom prst="rect">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00215"/>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200" dirty="0"/>
              <a:t>Transformations</a:t>
            </a:r>
          </a:p>
        </p:txBody>
      </p:sp>
      <p:pic>
        <p:nvPicPr>
          <p:cNvPr id="6" name="Content Placeholder 5">
            <a:extLst>
              <a:ext uri="{FF2B5EF4-FFF2-40B4-BE49-F238E27FC236}">
                <a16:creationId xmlns:a16="http://schemas.microsoft.com/office/drawing/2014/main" id="{6A52719C-0DE9-85B8-1674-8C74745ACDBA}"/>
              </a:ext>
            </a:extLst>
          </p:cNvPr>
          <p:cNvPicPr>
            <a:picLocks noGrp="1" noChangeAspect="1"/>
          </p:cNvPicPr>
          <p:nvPr>
            <p:ph sz="half" idx="1"/>
          </p:nvPr>
        </p:nvPicPr>
        <p:blipFill>
          <a:blip r:embed="rId2"/>
          <a:stretch>
            <a:fillRect/>
          </a:stretch>
        </p:blipFill>
        <p:spPr>
          <a:xfrm>
            <a:off x="3867150" y="991287"/>
            <a:ext cx="3475038" cy="4875426"/>
          </a:xfrm>
          <a:prstGeom prst="rect">
            <a:avLst/>
          </a:prstGeom>
        </p:spPr>
      </p:pic>
      <p:pic>
        <p:nvPicPr>
          <p:cNvPr id="10" name="Content Placeholder 9">
            <a:extLst>
              <a:ext uri="{FF2B5EF4-FFF2-40B4-BE49-F238E27FC236}">
                <a16:creationId xmlns:a16="http://schemas.microsoft.com/office/drawing/2014/main" id="{89EDAAF1-3AA2-4A48-8A41-B4DFC826B9B7}"/>
              </a:ext>
            </a:extLst>
          </p:cNvPr>
          <p:cNvPicPr>
            <a:picLocks noGrp="1" noChangeAspect="1"/>
          </p:cNvPicPr>
          <p:nvPr>
            <p:ph sz="half" idx="2"/>
          </p:nvPr>
        </p:nvPicPr>
        <p:blipFill>
          <a:blip r:embed="rId3"/>
          <a:stretch>
            <a:fillRect/>
          </a:stretch>
        </p:blipFill>
        <p:spPr>
          <a:xfrm>
            <a:off x="7818438" y="1036028"/>
            <a:ext cx="3475037" cy="4785944"/>
          </a:xfrm>
          <a:prstGeom prst="rect">
            <a:avLst/>
          </a:prstGeom>
        </p:spPr>
      </p:pic>
    </p:spTree>
    <p:extLst>
      <p:ext uri="{BB962C8B-B14F-4D97-AF65-F5344CB8AC3E}">
        <p14:creationId xmlns:p14="http://schemas.microsoft.com/office/powerpoint/2010/main" val="52154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200" dirty="0"/>
              <a:t>Correlations</a:t>
            </a:r>
          </a:p>
        </p:txBody>
      </p:sp>
      <p:pic>
        <p:nvPicPr>
          <p:cNvPr id="1028" name="Picture 4">
            <a:extLst>
              <a:ext uri="{FF2B5EF4-FFF2-40B4-BE49-F238E27FC236}">
                <a16:creationId xmlns:a16="http://schemas.microsoft.com/office/drawing/2014/main" id="{30103BDC-F197-1BF9-1057-8B9504983A74}"/>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16" r="5916"/>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a:extLst>
              <a:ext uri="{FF2B5EF4-FFF2-40B4-BE49-F238E27FC236}">
                <a16:creationId xmlns:a16="http://schemas.microsoft.com/office/drawing/2014/main" id="{17778BA2-3DC9-6508-17DA-2D113072365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52494914"/>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218</TotalTime>
  <Words>1179</Words>
  <Application>Microsoft Office PowerPoint</Application>
  <PresentationFormat>Widescreen</PresentationFormat>
  <Paragraphs>105</Paragraphs>
  <Slides>13</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Corbel</vt:lpstr>
      <vt:lpstr>Segoe UI</vt:lpstr>
      <vt:lpstr>-system-ui</vt:lpstr>
      <vt:lpstr>Wingdings 2</vt:lpstr>
      <vt:lpstr>Frame</vt:lpstr>
      <vt:lpstr>Predicting Customer Satisfaction in the Airline Industry</vt:lpstr>
      <vt:lpstr>Problem Definition and Benefits</vt:lpstr>
      <vt:lpstr>Dataset Overview</vt:lpstr>
      <vt:lpstr>Dataset Overview</vt:lpstr>
      <vt:lpstr>Dataset Overview</vt:lpstr>
      <vt:lpstr>Progress and Challenges</vt:lpstr>
      <vt:lpstr>Modelling: First Pass Logistic Regression</vt:lpstr>
      <vt:lpstr>Transformations</vt:lpstr>
      <vt:lpstr>Correlations</vt:lpstr>
      <vt:lpstr>Modelling</vt:lpstr>
      <vt:lpstr>Other Datasets and Research Findings</vt:lpstr>
      <vt:lpstr>Sources</vt:lpstr>
      <vt:lpstr>Project Requirements  Delete once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Alejandro Martinez</cp:lastModifiedBy>
  <cp:revision>15</cp:revision>
  <dcterms:created xsi:type="dcterms:W3CDTF">2023-06-25T02:32:03Z</dcterms:created>
  <dcterms:modified xsi:type="dcterms:W3CDTF">2023-06-28T17:51:53Z</dcterms:modified>
</cp:coreProperties>
</file>