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4"/>
  </p:notesMasterIdLst>
  <p:sldIdLst>
    <p:sldId id="256" r:id="rId2"/>
    <p:sldId id="279" r:id="rId3"/>
    <p:sldId id="259" r:id="rId4"/>
    <p:sldId id="285" r:id="rId5"/>
    <p:sldId id="280" r:id="rId6"/>
    <p:sldId id="281" r:id="rId7"/>
    <p:sldId id="277" r:id="rId8"/>
    <p:sldId id="284" r:id="rId9"/>
    <p:sldId id="282" r:id="rId10"/>
    <p:sldId id="283" r:id="rId11"/>
    <p:sldId id="276" r:id="rId12"/>
    <p:sldId id="286" r:id="rId13"/>
    <p:sldId id="287" r:id="rId14"/>
    <p:sldId id="275" r:id="rId15"/>
    <p:sldId id="288" r:id="rId16"/>
    <p:sldId id="290" r:id="rId17"/>
    <p:sldId id="291" r:id="rId18"/>
    <p:sldId id="292" r:id="rId19"/>
    <p:sldId id="293" r:id="rId20"/>
    <p:sldId id="289" r:id="rId21"/>
    <p:sldId id="294"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333" autoAdjust="0"/>
  </p:normalViewPr>
  <p:slideViewPr>
    <p:cSldViewPr snapToGrid="0">
      <p:cViewPr varScale="1">
        <p:scale>
          <a:sx n="81" d="100"/>
          <a:sy n="81" d="100"/>
        </p:scale>
        <p:origin x="432" y="60"/>
      </p:cViewPr>
      <p:guideLst/>
    </p:cSldViewPr>
  </p:slideViewPr>
  <p:notesTextViewPr>
    <p:cViewPr>
      <p:scale>
        <a:sx n="1" d="1"/>
        <a:sy n="1" d="1"/>
      </p:scale>
      <p:origin x="0" y="-4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a:t>
            </a:r>
          </a:p>
          <a:p>
            <a:endParaRPr lang="en-US" dirty="0"/>
          </a:p>
          <a:p>
            <a:r>
              <a:rPr lang="en-US" dirty="0"/>
              <a:t>Hello, my name is John Doe A from Team 6 and I will be introducing our project about predicting customer satisfaction in the airline industry and giving you an overview of our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Most values are not highly correlated but there are a few exceptions with correlation nearing 0.7 such as </a:t>
            </a:r>
            <a:r>
              <a:rPr lang="en-US" sz="1800" b="0" i="1" u="none" strike="noStrike" dirty="0">
                <a:solidFill>
                  <a:srgbClr val="000000"/>
                </a:solidFill>
                <a:effectLst/>
                <a:latin typeface="Times New Roman" panose="02020603050405020304" pitchFamily="18" charset="0"/>
              </a:rPr>
              <a:t>Cleanliness</a:t>
            </a:r>
            <a:r>
              <a:rPr lang="en-US" sz="1800" b="0" i="0" u="none" strike="noStrike" dirty="0">
                <a:solidFill>
                  <a:srgbClr val="000000"/>
                </a:solidFill>
                <a:effectLst/>
                <a:latin typeface="Times New Roman" panose="02020603050405020304" pitchFamily="18" charset="0"/>
              </a:rPr>
              <a:t> to </a:t>
            </a:r>
            <a:r>
              <a:rPr lang="en-US" sz="1800" b="0" i="1" u="none" strike="noStrike" dirty="0" err="1">
                <a:solidFill>
                  <a:srgbClr val="000000"/>
                </a:solidFill>
                <a:effectLst/>
                <a:latin typeface="Times New Roman" panose="02020603050405020304" pitchFamily="18" charset="0"/>
              </a:rPr>
              <a:t>Food.and.drink</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There is also a high correlation between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Ease.of.Online.booking</a:t>
            </a:r>
            <a:r>
              <a:rPr lang="en-US" sz="1800" b="0" i="0" u="none" strike="noStrike" dirty="0">
                <a:solidFill>
                  <a:srgbClr val="000000"/>
                </a:solidFill>
                <a:effectLst/>
                <a:latin typeface="Times New Roman" panose="02020603050405020304" pitchFamily="18" charset="0"/>
              </a:rPr>
              <a:t>.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For modeling we decided to use Logistic Regression, Decision tree, Random Forest, and Support Vector Machines (SVM). We interpreted the results of each model, examined the significance of variables and drew conclusions regarding their impact on passenger satisfaction. We compared the models  through the Receiver Operating Characteristic (ROC) curve and computed the Area Under the Curve (AUC). </a:t>
            </a:r>
          </a:p>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We chose these models because we expected to be able to rank feature importance from the results.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(~1:45)</a:t>
            </a:r>
          </a:p>
          <a:p>
            <a:pPr marL="0" marR="0" lvl="0" indent="0" algn="l" defTabSz="914400" rtl="0" eaLnBrk="1" fontAlgn="auto" latinLnBrk="0" hangingPunct="1">
              <a:lnSpc>
                <a:spcPct val="100000"/>
              </a:lnSpc>
              <a:spcBef>
                <a:spcPts val="600"/>
              </a:spcBef>
              <a:spcAft>
                <a:spcPts val="60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D and I will talk about our regression and random forest results.</a:t>
            </a:r>
          </a:p>
          <a:p>
            <a:endParaRPr lang="en-US" sz="1800" b="0" i="0" u="none" strike="noStrike" dirty="0">
              <a:solidFill>
                <a:srgbClr val="000000"/>
              </a:solidFill>
              <a:effectLst/>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For logistic regression, we used forward selection meaning that we systematically tested variables individually, assessed their distributions, and considered transformations if needed. Forward selection determined that the only feature that could be dropped was flight distance. We re-ran the model without flight distance and found that some classes such as Inflight.wifi.service_2 and On.board.service_2 were insignificant. We removed the insignificant classes and ended up with the model shown here where all classes are significant.</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We consider the most important factors to be the ones with the largest coefficients, for instance loyal customers are significantly more likely to be satisfied than disloyal ones, having very good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significantly improves the odds of being satisfied, and having a good online boarding process of 4 or 5 increases the odds of being satisfied. People traveling for personal reasons instead of business travel are significantly more likely to be unsatisfied.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19775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primary random forest factors were decided using each parameter’s importance. The random forest model’s most important factors are </a:t>
            </a:r>
            <a:r>
              <a:rPr lang="en-US" sz="1800" b="0" i="0" u="none" strike="noStrike" dirty="0" err="1">
                <a:solidFill>
                  <a:srgbClr val="000000"/>
                </a:solidFill>
                <a:effectLst/>
                <a:latin typeface="Times New Roman" panose="02020603050405020304" pitchFamily="18" charset="0"/>
              </a:rPr>
              <a:t>Checkin.service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Customer.Type</a:t>
            </a:r>
            <a:r>
              <a:rPr lang="en-US" sz="1800" b="0" i="0" u="none" strike="noStrike" dirty="0">
                <a:solidFill>
                  <a:srgbClr val="000000"/>
                </a:solidFill>
                <a:effectLst/>
                <a:latin typeface="Times New Roman" panose="02020603050405020304" pitchFamily="18" charset="0"/>
              </a:rPr>
              <a:t> have very similar importance levels. These factors were chosen as they all have an importance of 60 or higher.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Optimization of the model included plotting the error convergence and testing how many predictors to try at each split. It was found that the error had converged around 100 trees so 250 were selected to make sure any anomalies would be captured. The best number of factors to test at each split was 13 but the out-of-bag error rate decreased by less than 1% as compared to the default setting of 4. </a:t>
            </a:r>
          </a:p>
          <a:p>
            <a:endParaRPr lang="en-US" sz="1800" b="0" i="0" u="none" strike="noStrike"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16</a:t>
            </a:fld>
            <a:endParaRPr lang="en-US"/>
          </a:p>
        </p:txBody>
      </p:sp>
    </p:spTree>
    <p:extLst>
      <p:ext uri="{BB962C8B-B14F-4D97-AF65-F5344CB8AC3E}">
        <p14:creationId xmlns:p14="http://schemas.microsoft.com/office/powerpoint/2010/main" val="271565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E and I will talk about our Decision Tree and Support Vector Machines results.</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The decision tree model provides an easy to explain model. With an accuracy of 86.2%, it provides good insight and predictability of overall customer satisfaction. Based on the decision tree model, the top factors are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The model shows that a score of 3 or below for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generally leads to an unsatisfied customer indicating that a focus on connectivity and easy online boarding will lead to an overall higher number of customers being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17</a:t>
            </a:fld>
            <a:endParaRPr lang="en-US"/>
          </a:p>
        </p:txBody>
      </p:sp>
    </p:spTree>
    <p:extLst>
      <p:ext uri="{BB962C8B-B14F-4D97-AF65-F5344CB8AC3E}">
        <p14:creationId xmlns:p14="http://schemas.microsoft.com/office/powerpoint/2010/main" val="284303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Models exploring a single Class or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were not as accurate as the “all data” model overall but did have a few insights. The Business Type of travel has an accuracy of 74.3% with a pruned tree of 4 splits as compared to the original model with 7 splits with an accuracy of 76.2%. It seems that Business travelers have a higher expectation for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than Personal travelers. The expectation of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is reinforced when grouping Business Class travelers. It should also be noted that there are over twice as many business travelers than personal travelers in the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18</a:t>
            </a:fld>
            <a:endParaRPr lang="en-US"/>
          </a:p>
        </p:txBody>
      </p:sp>
    </p:spTree>
    <p:extLst>
      <p:ext uri="{BB962C8B-B14F-4D97-AF65-F5344CB8AC3E}">
        <p14:creationId xmlns:p14="http://schemas.microsoft.com/office/powerpoint/2010/main" val="134174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We adopted a sub-sampling approach in training our SVM utilizing a small section of 15,000 randomly selected observations from the overall training set. The reason for this limitation was SVM’s known tendency to scale poorly to larger datasets. For the kernel, we selected a linear kernel for its interpretability relative to other kernels.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Models were compared by varying the penalty parameter, C, within a range of 0.001 to 100. The results demonstrated a trend of improving accuracy and AUC up to approximately C=1. Beyond this point, further increases in C yielded only marginal enhancements, while the time to train became prohibitive.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The strong results show that our data is linearly separable by the SVM model. Extracting the coefficients shows that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Type of Travel, and Customer Type to be the most important factors. Remaining factors show a gradual decrease in relevance </a:t>
            </a:r>
          </a:p>
        </p:txBody>
      </p:sp>
      <p:sp>
        <p:nvSpPr>
          <p:cNvPr id="4" name="Slide Number Placeholder 3"/>
          <p:cNvSpPr>
            <a:spLocks noGrp="1"/>
          </p:cNvSpPr>
          <p:nvPr>
            <p:ph type="sldNum" sz="quarter" idx="5"/>
          </p:nvPr>
        </p:nvSpPr>
        <p:spPr/>
        <p:txBody>
          <a:bodyPr/>
          <a:lstStyle/>
          <a:p>
            <a:fld id="{9BCCD4D3-9FFD-4D42-BD91-737D0D78D7F6}" type="slidenum">
              <a:rPr lang="en-US" smtClean="0"/>
              <a:t>19</a:t>
            </a:fld>
            <a:endParaRPr lang="en-US"/>
          </a:p>
        </p:txBody>
      </p:sp>
    </p:spTree>
    <p:extLst>
      <p:ext uri="{BB962C8B-B14F-4D97-AF65-F5344CB8AC3E}">
        <p14:creationId xmlns:p14="http://schemas.microsoft.com/office/powerpoint/2010/main" val="70749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(~0:35)</a:t>
            </a:r>
          </a:p>
          <a:p>
            <a:endParaRPr lang="en-US" dirty="0"/>
          </a:p>
          <a:p>
            <a:r>
              <a:rPr lang="en-US" dirty="0"/>
              <a:t>Hello, John Doe B again.</a:t>
            </a:r>
          </a:p>
          <a:p>
            <a:endParaRPr lang="en-US" dirty="0"/>
          </a:p>
          <a:p>
            <a:r>
              <a:rPr lang="en-US" dirty="0"/>
              <a:t>Here is a summary of the model performance. The highest AUC was reached by Logistic Regression with 0.971 so this was our selected model, it performed very similarly on the test set with an AUC of 0.972. The most important features are very consistent across all models with online boarding, inflight </a:t>
            </a:r>
            <a:r>
              <a:rPr lang="en-US" dirty="0" err="1"/>
              <a:t>wifi</a:t>
            </a:r>
            <a:r>
              <a:rPr lang="en-US" dirty="0"/>
              <a:t> service, and type of travel showing up in all four models and Customer type loyal showing up in all but the decision tree model. The ranking of each feature varies by model but the top features are consistent.</a:t>
            </a:r>
          </a:p>
          <a:p>
            <a:endParaRPr lang="en-US" dirty="0"/>
          </a:p>
          <a:p>
            <a:r>
              <a:rPr lang="en-US" dirty="0"/>
              <a:t>It is interesting to note that seat comfort only appeared as important in the Random Forest model. This was surprising because a lot of the research suggests that this should be a top contributor. </a:t>
            </a:r>
          </a:p>
        </p:txBody>
      </p:sp>
      <p:sp>
        <p:nvSpPr>
          <p:cNvPr id="4" name="Slide Number Placeholder 3"/>
          <p:cNvSpPr>
            <a:spLocks noGrp="1"/>
          </p:cNvSpPr>
          <p:nvPr>
            <p:ph type="sldNum" sz="quarter" idx="5"/>
          </p:nvPr>
        </p:nvSpPr>
        <p:spPr/>
        <p:txBody>
          <a:bodyPr/>
          <a:lstStyle/>
          <a:p>
            <a:fld id="{9BCCD4D3-9FFD-4D42-BD91-737D0D78D7F6}" type="slidenum">
              <a:rPr lang="en-US" smtClean="0"/>
              <a:t>20</a:t>
            </a:fld>
            <a:endParaRPr lang="en-US"/>
          </a:p>
        </p:txBody>
      </p:sp>
    </p:spTree>
    <p:extLst>
      <p:ext uri="{BB962C8B-B14F-4D97-AF65-F5344CB8AC3E}">
        <p14:creationId xmlns:p14="http://schemas.microsoft.com/office/powerpoint/2010/main" val="217082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John Doe A again.</a:t>
            </a:r>
          </a:p>
          <a:p>
            <a:endParaRPr lang="en-US" dirty="0"/>
          </a:p>
          <a:p>
            <a:r>
              <a:rPr lang="en-US" dirty="0"/>
              <a:t>We have concluded that the most important features that increase airline passenger satisfaction are </a:t>
            </a:r>
            <a:r>
              <a:rPr lang="en-US" dirty="0" err="1"/>
              <a:t>Customer.TypeLoyal</a:t>
            </a:r>
            <a:r>
              <a:rPr lang="en-US" dirty="0"/>
              <a:t>, </a:t>
            </a:r>
            <a:r>
              <a:rPr lang="en-US" dirty="0" err="1"/>
              <a:t>inflight.wifi.service</a:t>
            </a:r>
            <a:r>
              <a:rPr lang="en-US" dirty="0"/>
              <a:t>, and </a:t>
            </a:r>
            <a:r>
              <a:rPr lang="en-US" dirty="0" err="1"/>
              <a:t>online.boarding</a:t>
            </a:r>
            <a:r>
              <a:rPr lang="en-US" dirty="0"/>
              <a:t>. </a:t>
            </a:r>
          </a:p>
          <a:p>
            <a:r>
              <a:rPr lang="en-US" dirty="0"/>
              <a:t>People that travel for personal reasons are significantly more likely to be dissatisfied.</a:t>
            </a:r>
          </a:p>
          <a:p>
            <a:endParaRPr lang="en-US" dirty="0"/>
          </a:p>
          <a:p>
            <a:r>
              <a:rPr lang="en-US" dirty="0" err="1"/>
              <a:t>Wifi</a:t>
            </a:r>
            <a:r>
              <a:rPr lang="en-US" dirty="0"/>
              <a:t> service and online boarding can be controlled by airlines. This would suggest that investing in good complimentary high speed </a:t>
            </a:r>
            <a:r>
              <a:rPr lang="en-US" dirty="0" err="1"/>
              <a:t>wifi</a:t>
            </a:r>
            <a:r>
              <a:rPr lang="en-US" dirty="0"/>
              <a:t> would be a worthwhile investment since it would lead to higher customer satisfaction and potentially increase the number of loyal customers which are also more likely to be satisfied. Further investments could be made to improve the online boarding process for customers so that it is easier and faster which would also lead to increased satisfaction.</a:t>
            </a:r>
          </a:p>
          <a:p>
            <a:r>
              <a:rPr lang="en-US" dirty="0"/>
              <a:t>Airlines have no control over whether people are traveling for personal or business reasons. But these findings suggest that money may be better spent trying to attract business travelers instead of people traveling for personal reasons.</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21</a:t>
            </a:fld>
            <a:endParaRPr lang="en-US"/>
          </a:p>
        </p:txBody>
      </p:sp>
    </p:spTree>
    <p:extLst>
      <p:ext uri="{BB962C8B-B14F-4D97-AF65-F5344CB8AC3E}">
        <p14:creationId xmlns:p14="http://schemas.microsoft.com/office/powerpoint/2010/main" val="429207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that we used for our research and datasets. </a:t>
            </a:r>
          </a:p>
          <a:p>
            <a:endParaRPr lang="en-US" dirty="0"/>
          </a:p>
          <a:p>
            <a:r>
              <a:rPr lang="en-US" dirty="0"/>
              <a:t>Thank you for your time and have a great day!</a:t>
            </a:r>
          </a:p>
        </p:txBody>
      </p:sp>
      <p:sp>
        <p:nvSpPr>
          <p:cNvPr id="4" name="Slide Number Placeholder 3"/>
          <p:cNvSpPr>
            <a:spLocks noGrp="1"/>
          </p:cNvSpPr>
          <p:nvPr>
            <p:ph type="sldNum" sz="quarter" idx="5"/>
          </p:nvPr>
        </p:nvSpPr>
        <p:spPr/>
        <p:txBody>
          <a:bodyPr/>
          <a:lstStyle/>
          <a:p>
            <a:fld id="{9BCCD4D3-9FFD-4D42-BD91-737D0D78D7F6}" type="slidenum">
              <a:rPr lang="en-US" smtClean="0"/>
              <a:t>22</a:t>
            </a:fld>
            <a:endParaRPr lang="en-US"/>
          </a:p>
        </p:txBody>
      </p:sp>
    </p:spTree>
    <p:extLst>
      <p:ext uri="{BB962C8B-B14F-4D97-AF65-F5344CB8AC3E}">
        <p14:creationId xmlns:p14="http://schemas.microsoft.com/office/powerpoint/2010/main" val="593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(such as , age and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(~1:30)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Hello I am John Doe B and I will talk about our data preparation and cleaning.</a:t>
            </a:r>
          </a:p>
          <a:p>
            <a:endParaRPr lang="en-US" sz="1800" dirty="0">
              <a:effectLst/>
              <a:latin typeface="Segoe UI" panose="020B0502040204020203" pitchFamily="34" charset="0"/>
            </a:endParaRPr>
          </a:p>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p>
          <a:p>
            <a:endParaRPr lang="en-US" sz="1800" dirty="0">
              <a:effectLst/>
              <a:latin typeface="Segoe UI" panose="020B0502040204020203" pitchFamily="34" charset="0"/>
            </a:endParaRPr>
          </a:p>
          <a:p>
            <a:r>
              <a:rPr lang="en-US" sz="1800" dirty="0">
                <a:effectLst/>
                <a:latin typeface="Segoe UI" panose="020B0502040204020203" pitchFamily="34" charset="0"/>
              </a:rPr>
              <a:t>Finally, we applied various transformations such as log, square root, and box-cox to numeric variables </a:t>
            </a:r>
            <a:r>
              <a:rPr lang="en-US" sz="1800" dirty="0" err="1">
                <a:effectLst/>
                <a:latin typeface="Segoe UI" panose="020B0502040204020203" pitchFamily="34" charset="0"/>
              </a:rPr>
              <a:t>Flight.Distance</a:t>
            </a:r>
            <a:r>
              <a:rPr lang="en-US" sz="1800" dirty="0">
                <a:effectLst/>
                <a:latin typeface="Segoe UI" panose="020B0502040204020203" pitchFamily="34" charset="0"/>
              </a:rPr>
              <a:t> and </a:t>
            </a:r>
            <a:r>
              <a:rPr lang="en-US" sz="1800" dirty="0" err="1">
                <a:effectLst/>
                <a:latin typeface="Segoe UI" panose="020B0502040204020203" pitchFamily="34" charset="0"/>
              </a:rPr>
              <a:t>Departure.Delay.in.Minutes</a:t>
            </a:r>
            <a:r>
              <a:rPr lang="en-US" sz="1800" dirty="0">
                <a:effectLst/>
                <a:latin typeface="Segoe UI" panose="020B0502040204020203" pitchFamily="34" charset="0"/>
              </a:rPr>
              <a:t> to normalize the data. We settled on a Log transformation which did improve the distributions but did not lead to a normal distribution.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C and I will talk about our exploratory data analysis and modelling approach.</a:t>
            </a:r>
            <a:endParaRPr lang="en-US" sz="1800" dirty="0">
              <a:effectLst/>
              <a:latin typeface="Segoe UI" panose="020B0502040204020203" pitchFamily="34" charset="0"/>
            </a:endParaRPr>
          </a:p>
          <a:p>
            <a:endParaRPr lang="en-US" sz="1800" dirty="0">
              <a:effectLst/>
              <a:latin typeface="Segoe UI" panose="020B0502040204020203" pitchFamily="34" charset="0"/>
            </a:endParaRPr>
          </a:p>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57106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94942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7/20/2023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7/20/2023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7/20/2023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7/20/2023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hyperlink" Target="https://psycnet.apa.org/record/1989-10632-001" TargetMode="External"/><Relationship Id="rId3" Type="http://schemas.openxmlformats.org/officeDocument/2006/relationships/hyperlink" Target="https://www.forbes.com/sites/forbesbusinesscouncil/2022/12/12/customer-retention-versus-customer-acquisition/?sh=3cef46fc1c7d" TargetMode="External"/><Relationship Id="rId7" Type="http://schemas.openxmlformats.org/officeDocument/2006/relationships/hyperlink" Target="https://www.sciencedirect.com/science/article/pii/S235234092300242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sciencedirect.com/science/article/abs/pii/S0969699719302959" TargetMode="External"/><Relationship Id="rId11" Type="http://schemas.openxmlformats.org/officeDocument/2006/relationships/image" Target="../media/image2.svg"/><Relationship Id="rId5" Type="http://schemas.openxmlformats.org/officeDocument/2006/relationships/hyperlink" Target="https://www.sciencedirect.com/science/article/pii/S0969699723000844#bib20" TargetMode="External"/><Relationship Id="rId10" Type="http://schemas.openxmlformats.org/officeDocument/2006/relationships/image" Target="../media/image1.png"/><Relationship Id="rId4" Type="http://schemas.openxmlformats.org/officeDocument/2006/relationships/hyperlink" Target="https://www.kaggle.com/datasets/teejmahal20/airline-passenger-satisfaction" TargetMode="External"/><Relationship Id="rId9" Type="http://schemas.openxmlformats.org/officeDocument/2006/relationships/hyperlink" Target="https://www.techscience.com/cmc/v75n1/5146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pic>
        <p:nvPicPr>
          <p:cNvPr id="10" name="Camera 9">
            <a:extLst>
              <a:ext uri="{FF2B5EF4-FFF2-40B4-BE49-F238E27FC236}">
                <a16:creationId xmlns:a16="http://schemas.microsoft.com/office/drawing/2014/main" id="{28E64C8D-525A-E97F-CA5B-FD3F2D7B905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0"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7BE193B4-C53C-FABB-99E3-E6915B46EF2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922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4" name="Camera 13">
            <a:extLst>
              <a:ext uri="{FF2B5EF4-FFF2-40B4-BE49-F238E27FC236}">
                <a16:creationId xmlns:a16="http://schemas.microsoft.com/office/drawing/2014/main" id="{5729600D-A460-5ED3-DE9E-55EE4E2BBF2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902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63001619-D6BE-A41D-4F55-57802999BFC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45304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8" name="Camera 7">
            <a:extLst>
              <a:ext uri="{FF2B5EF4-FFF2-40B4-BE49-F238E27FC236}">
                <a16:creationId xmlns:a16="http://schemas.microsoft.com/office/drawing/2014/main" id="{DC68079B-C96C-4F4E-5093-2286DAEBE8E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
        <p:nvSpPr>
          <p:cNvPr id="4" name="Content Placeholder 3">
            <a:extLst>
              <a:ext uri="{FF2B5EF4-FFF2-40B4-BE49-F238E27FC236}">
                <a16:creationId xmlns:a16="http://schemas.microsoft.com/office/drawing/2014/main" id="{0E5B8B10-D7DC-8E65-A402-FC54A6D6465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6FF3E98-FF36-1936-40B8-D284AF8B8AA4}"/>
              </a:ext>
            </a:extLst>
          </p:cNvPr>
          <p:cNvPicPr>
            <a:picLocks noChangeAspect="1"/>
          </p:cNvPicPr>
          <p:nvPr/>
        </p:nvPicPr>
        <p:blipFill>
          <a:blip r:embed="rId5"/>
          <a:stretch>
            <a:fillRect/>
          </a:stretch>
        </p:blipFill>
        <p:spPr>
          <a:xfrm>
            <a:off x="3869267" y="864107"/>
            <a:ext cx="7610160" cy="5192492"/>
          </a:xfrm>
          <a:prstGeom prst="rect">
            <a:avLst/>
          </a:prstGeom>
        </p:spPr>
      </p:pic>
    </p:spTree>
    <p:extLst>
      <p:ext uri="{BB962C8B-B14F-4D97-AF65-F5344CB8AC3E}">
        <p14:creationId xmlns:p14="http://schemas.microsoft.com/office/powerpoint/2010/main" val="237963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pic>
        <p:nvPicPr>
          <p:cNvPr id="9" name="Camera 8">
            <a:extLst>
              <a:ext uri="{FF2B5EF4-FFF2-40B4-BE49-F238E27FC236}">
                <a16:creationId xmlns:a16="http://schemas.microsoft.com/office/drawing/2014/main" id="{BCD0302D-B90B-108D-3A8A-7575B28D2DD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grpSp>
        <p:nvGrpSpPr>
          <p:cNvPr id="13" name="Group 12">
            <a:extLst>
              <a:ext uri="{FF2B5EF4-FFF2-40B4-BE49-F238E27FC236}">
                <a16:creationId xmlns:a16="http://schemas.microsoft.com/office/drawing/2014/main" id="{0742A648-60B4-2B14-5FA6-FE465EBC6951}"/>
              </a:ext>
            </a:extLst>
          </p:cNvPr>
          <p:cNvGrpSpPr/>
          <p:nvPr/>
        </p:nvGrpSpPr>
        <p:grpSpPr>
          <a:xfrm>
            <a:off x="4536018" y="491998"/>
            <a:ext cx="5853430" cy="5864860"/>
            <a:chOff x="3869268" y="655102"/>
            <a:chExt cx="5853430" cy="5864860"/>
          </a:xfrm>
        </p:grpSpPr>
        <p:pic>
          <p:nvPicPr>
            <p:cNvPr id="1026" name="Picture 2" descr="Logistic Regression Explained. [ — Logistic Regression explained… | by  James Thorn | Towards Data Science">
              <a:extLst>
                <a:ext uri="{FF2B5EF4-FFF2-40B4-BE49-F238E27FC236}">
                  <a16:creationId xmlns:a16="http://schemas.microsoft.com/office/drawing/2014/main" id="{840E1D26-60BC-C96F-676E-B293B35C14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26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52B6EE-202A-A895-8C44-2CAC0D598AE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61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B04BDD1-4274-A9F4-C131-AE49E57A2DBF}"/>
                </a:ext>
              </a:extLst>
            </p:cNvPr>
            <p:cNvPicPr>
              <a:picLocks/>
            </p:cNvPicPr>
            <p:nvPr/>
          </p:nvPicPr>
          <p:blipFill>
            <a:blip r:embed="rId7"/>
            <a:stretch>
              <a:fillRect/>
            </a:stretch>
          </p:blipFill>
          <p:spPr>
            <a:xfrm>
              <a:off x="3869268" y="3593882"/>
              <a:ext cx="2926080" cy="2926080"/>
            </a:xfrm>
            <a:prstGeom prst="rect">
              <a:avLst/>
            </a:prstGeom>
            <a:ln>
              <a:solidFill>
                <a:schemeClr val="tx1"/>
              </a:solidFill>
            </a:ln>
          </p:spPr>
        </p:pic>
        <p:pic>
          <p:nvPicPr>
            <p:cNvPr id="1030" name="Picture 6" descr="Support vector machine - Wikipedia">
              <a:extLst>
                <a:ext uri="{FF2B5EF4-FFF2-40B4-BE49-F238E27FC236}">
                  <a16:creationId xmlns:a16="http://schemas.microsoft.com/office/drawing/2014/main" id="{7C22E535-8329-583B-9C66-F5ED10062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618" y="359388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368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Logistic Regression</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3074" name="Picture 2">
            <a:extLst>
              <a:ext uri="{FF2B5EF4-FFF2-40B4-BE49-F238E27FC236}">
                <a16:creationId xmlns:a16="http://schemas.microsoft.com/office/drawing/2014/main" id="{A3EAE92F-FF49-3181-3879-AE2F187C064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233373" y="244739"/>
            <a:ext cx="4795025" cy="636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Random Forest</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4098" name="Picture 2">
            <a:extLst>
              <a:ext uri="{FF2B5EF4-FFF2-40B4-BE49-F238E27FC236}">
                <a16:creationId xmlns:a16="http://schemas.microsoft.com/office/drawing/2014/main" id="{43A116C5-27B0-73BB-5696-E1E9AAFB896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01247" y="903514"/>
            <a:ext cx="8048010" cy="50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1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5122" name="Picture 2">
            <a:extLst>
              <a:ext uri="{FF2B5EF4-FFF2-40B4-BE49-F238E27FC236}">
                <a16:creationId xmlns:a16="http://schemas.microsoft.com/office/drawing/2014/main" id="{0CBE44DD-1F40-991E-B559-FD64CBBA8BC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0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6146" name="Picture 2">
            <a:extLst>
              <a:ext uri="{FF2B5EF4-FFF2-40B4-BE49-F238E27FC236}">
                <a16:creationId xmlns:a16="http://schemas.microsoft.com/office/drawing/2014/main" id="{4AF7789B-FEB7-4724-7B84-6ED34E1B23F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Support Vector Machines</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7170" name="Picture 2">
            <a:extLst>
              <a:ext uri="{FF2B5EF4-FFF2-40B4-BE49-F238E27FC236}">
                <a16:creationId xmlns:a16="http://schemas.microsoft.com/office/drawing/2014/main" id="{C4403B6B-D628-55D5-70BA-9E95EFFFBF5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192486" y="239486"/>
            <a:ext cx="4457524" cy="65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pic>
        <p:nvPicPr>
          <p:cNvPr id="16" name="Camera 15">
            <a:extLst>
              <a:ext uri="{FF2B5EF4-FFF2-40B4-BE49-F238E27FC236}">
                <a16:creationId xmlns:a16="http://schemas.microsoft.com/office/drawing/2014/main" id="{8AC97E2A-1C9A-53D3-4CD2-385F645CA1C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8236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Summary</a:t>
            </a:r>
          </a:p>
        </p:txBody>
      </p:sp>
      <p:graphicFrame>
        <p:nvGraphicFramePr>
          <p:cNvPr id="4" name="Table 4">
            <a:extLst>
              <a:ext uri="{FF2B5EF4-FFF2-40B4-BE49-F238E27FC236}">
                <a16:creationId xmlns:a16="http://schemas.microsoft.com/office/drawing/2014/main" id="{8454217F-6DE6-017C-D952-9CEB7A7D96C2}"/>
              </a:ext>
            </a:extLst>
          </p:cNvPr>
          <p:cNvGraphicFramePr>
            <a:graphicFrameLocks noGrp="1"/>
          </p:cNvGraphicFramePr>
          <p:nvPr>
            <p:ph idx="1"/>
            <p:extLst>
              <p:ext uri="{D42A27DB-BD31-4B8C-83A1-F6EECF244321}">
                <p14:modId xmlns:p14="http://schemas.microsoft.com/office/powerpoint/2010/main" val="760787914"/>
              </p:ext>
            </p:extLst>
          </p:nvPr>
        </p:nvGraphicFramePr>
        <p:xfrm>
          <a:off x="3868738" y="711200"/>
          <a:ext cx="7450903" cy="5669280"/>
        </p:xfrm>
        <a:graphic>
          <a:graphicData uri="http://schemas.openxmlformats.org/drawingml/2006/table">
            <a:tbl>
              <a:tblPr firstRow="1" bandRow="1">
                <a:tableStyleId>{5C22544A-7EE6-4342-B048-85BDC9FD1C3A}</a:tableStyleId>
              </a:tblPr>
              <a:tblGrid>
                <a:gridCol w="1563233">
                  <a:extLst>
                    <a:ext uri="{9D8B030D-6E8A-4147-A177-3AD203B41FA5}">
                      <a16:colId xmlns:a16="http://schemas.microsoft.com/office/drawing/2014/main" val="2052882079"/>
                    </a:ext>
                  </a:extLst>
                </a:gridCol>
                <a:gridCol w="3450772">
                  <a:extLst>
                    <a:ext uri="{9D8B030D-6E8A-4147-A177-3AD203B41FA5}">
                      <a16:colId xmlns:a16="http://schemas.microsoft.com/office/drawing/2014/main" val="1737386815"/>
                    </a:ext>
                  </a:extLst>
                </a:gridCol>
                <a:gridCol w="2436898">
                  <a:extLst>
                    <a:ext uri="{9D8B030D-6E8A-4147-A177-3AD203B41FA5}">
                      <a16:colId xmlns:a16="http://schemas.microsoft.com/office/drawing/2014/main" val="781483380"/>
                    </a:ext>
                  </a:extLst>
                </a:gridCol>
              </a:tblGrid>
              <a:tr h="370840">
                <a:tc>
                  <a:txBody>
                    <a:bodyPr/>
                    <a:lstStyle/>
                    <a:p>
                      <a:r>
                        <a:rPr lang="en-US" dirty="0"/>
                        <a:t>Model</a:t>
                      </a:r>
                    </a:p>
                  </a:txBody>
                  <a:tcPr/>
                </a:tc>
                <a:tc>
                  <a:txBody>
                    <a:bodyPr/>
                    <a:lstStyle/>
                    <a:p>
                      <a:r>
                        <a:rPr lang="en-US" dirty="0"/>
                        <a:t>Most Important Features</a:t>
                      </a:r>
                    </a:p>
                  </a:txBody>
                  <a:tcPr/>
                </a:tc>
                <a:tc>
                  <a:txBody>
                    <a:bodyPr/>
                    <a:lstStyle/>
                    <a:p>
                      <a:r>
                        <a:rPr lang="en-US" dirty="0"/>
                        <a:t>Accuracy and Other Metrics</a:t>
                      </a:r>
                    </a:p>
                  </a:txBody>
                  <a:tcPr/>
                </a:tc>
                <a:extLst>
                  <a:ext uri="{0D108BD9-81ED-4DB2-BD59-A6C34878D82A}">
                    <a16:rowId xmlns:a16="http://schemas.microsoft.com/office/drawing/2014/main" val="2436067652"/>
                  </a:ext>
                </a:extLst>
              </a:tr>
              <a:tr h="370840">
                <a:tc>
                  <a:txBody>
                    <a:bodyPr/>
                    <a:lstStyle/>
                    <a:p>
                      <a:r>
                        <a:rPr lang="en-US" b="1" dirty="0"/>
                        <a:t>Logistic Regression with Forward Selection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Online.boarding4 and 5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Inflight.wifi.service4 and 5 (+)</a:t>
                      </a:r>
                      <a:endParaRPr lang="en-US" sz="1800" b="0" i="0" u="none" strike="noStrike" kern="1200" dirty="0">
                        <a:solidFill>
                          <a:schemeClr val="dk1"/>
                        </a:solidFill>
                        <a:effectLst/>
                        <a:latin typeface="+mn-lt"/>
                        <a:ea typeface="+mn-ea"/>
                        <a:cs typeface="+mn-cs"/>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91.9% (validation)</a:t>
                      </a:r>
                    </a:p>
                    <a:p>
                      <a:pPr rtl="0" fontAlgn="base"/>
                      <a:r>
                        <a:rPr lang="en-US" sz="1800" b="0" i="0" u="none" strike="noStrike" kern="1200" dirty="0">
                          <a:solidFill>
                            <a:schemeClr val="dk1"/>
                          </a:solidFill>
                          <a:effectLst/>
                          <a:latin typeface="+mn-lt"/>
                          <a:ea typeface="+mn-ea"/>
                          <a:cs typeface="+mn-cs"/>
                        </a:rPr>
                        <a:t>Validation AUC: 0.971</a:t>
                      </a:r>
                    </a:p>
                    <a:p>
                      <a:pPr rtl="0" fontAlgn="base"/>
                      <a:r>
                        <a:rPr lang="en-US" sz="1800" b="0" i="0" u="none" strike="noStrike" kern="1200" dirty="0">
                          <a:solidFill>
                            <a:schemeClr val="dk1"/>
                          </a:solidFill>
                          <a:effectLst/>
                          <a:latin typeface="+mn-lt"/>
                          <a:ea typeface="+mn-ea"/>
                          <a:cs typeface="+mn-cs"/>
                        </a:rPr>
                        <a:t>Test AUC: 0.972</a:t>
                      </a:r>
                      <a:endParaRPr lang="en-US" dirty="0"/>
                    </a:p>
                  </a:txBody>
                  <a:tcPr/>
                </a:tc>
                <a:extLst>
                  <a:ext uri="{0D108BD9-81ED-4DB2-BD59-A6C34878D82A}">
                    <a16:rowId xmlns:a16="http://schemas.microsoft.com/office/drawing/2014/main" val="2769405410"/>
                  </a:ext>
                </a:extLst>
              </a:tr>
              <a:tr h="370840">
                <a:tc>
                  <a:txBody>
                    <a:bodyPr/>
                    <a:lstStyle/>
                    <a:p>
                      <a:r>
                        <a:rPr lang="en-US" b="1" dirty="0"/>
                        <a:t>Random Forest</a:t>
                      </a:r>
                    </a:p>
                  </a:txBody>
                  <a:tcPr/>
                </a:tc>
                <a:tc>
                  <a:txBody>
                    <a:bodyPr/>
                    <a:lstStyle/>
                    <a:p>
                      <a:r>
                        <a:rPr lang="en-US" sz="1800" b="0" i="0" u="none" strike="noStrike" kern="1200" dirty="0" err="1">
                          <a:solidFill>
                            <a:schemeClr val="dk1"/>
                          </a:solidFill>
                          <a:effectLst/>
                          <a:latin typeface="+mn-lt"/>
                          <a:ea typeface="+mn-ea"/>
                          <a:cs typeface="+mn-cs"/>
                        </a:rPr>
                        <a:t>Checkin.service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Seat.comfort</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Baggage.handling</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Customer.Type</a:t>
                      </a:r>
                      <a:endParaRPr lang="en-US" dirty="0"/>
                    </a:p>
                  </a:txBody>
                  <a:tcPr/>
                </a:tc>
                <a:tc>
                  <a:txBody>
                    <a:bodyPr/>
                    <a:lstStyle/>
                    <a:p>
                      <a:pPr rtl="0" fontAlgn="base"/>
                      <a:r>
                        <a:rPr lang="en-US" sz="1800" b="0" i="0" u="none" strike="noStrike" kern="1200" dirty="0">
                          <a:solidFill>
                            <a:schemeClr val="dk1"/>
                          </a:solidFill>
                          <a:effectLst/>
                          <a:latin typeface="+mn-lt"/>
                          <a:ea typeface="+mn-ea"/>
                          <a:cs typeface="+mn-cs"/>
                        </a:rPr>
                        <a:t>Accuracy: 91.2% (validation)</a:t>
                      </a:r>
                    </a:p>
                    <a:p>
                      <a:pPr rtl="0" fontAlgn="base"/>
                      <a:r>
                        <a:rPr lang="en-US" sz="1800" b="0" i="0" u="none" strike="noStrike" kern="1200" dirty="0">
                          <a:solidFill>
                            <a:schemeClr val="dk1"/>
                          </a:solidFill>
                          <a:effectLst/>
                          <a:latin typeface="+mn-lt"/>
                          <a:ea typeface="+mn-ea"/>
                          <a:cs typeface="+mn-cs"/>
                        </a:rPr>
                        <a:t>AUC: 0.959</a:t>
                      </a:r>
                    </a:p>
                    <a:p>
                      <a:pPr rtl="0" fontAlgn="base"/>
                      <a:r>
                        <a:rPr lang="en-US" sz="1800" b="0" i="0" u="none" strike="noStrike" kern="1200" dirty="0">
                          <a:solidFill>
                            <a:schemeClr val="dk1"/>
                          </a:solidFill>
                          <a:effectLst/>
                          <a:latin typeface="+mn-lt"/>
                          <a:ea typeface="+mn-ea"/>
                          <a:cs typeface="+mn-cs"/>
                        </a:rPr>
                        <a:t>Out-Of-Bag Error: 8.9%</a:t>
                      </a:r>
                    </a:p>
                    <a:p>
                      <a:endParaRPr lang="en-US" dirty="0"/>
                    </a:p>
                  </a:txBody>
                  <a:tcPr/>
                </a:tc>
                <a:extLst>
                  <a:ext uri="{0D108BD9-81ED-4DB2-BD59-A6C34878D82A}">
                    <a16:rowId xmlns:a16="http://schemas.microsoft.com/office/drawing/2014/main" val="3950220247"/>
                  </a:ext>
                </a:extLst>
              </a:tr>
              <a:tr h="370840">
                <a:tc>
                  <a:txBody>
                    <a:bodyPr/>
                    <a:lstStyle/>
                    <a:p>
                      <a:r>
                        <a:rPr lang="en-US" b="1" dirty="0"/>
                        <a:t>Decision Tree</a:t>
                      </a:r>
                    </a:p>
                  </a:txBody>
                  <a:tcPr/>
                </a:tc>
                <a:tc>
                  <a:txBody>
                    <a:bodyPr/>
                    <a:lstStyle/>
                    <a:p>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endParaRPr lang="en-US" b="1" dirty="0"/>
                    </a:p>
                  </a:txBody>
                  <a:tcPr/>
                </a:tc>
                <a:tc>
                  <a:txBody>
                    <a:bodyPr/>
                    <a:lstStyle/>
                    <a:p>
                      <a:pPr rtl="0" fontAlgn="base"/>
                      <a:r>
                        <a:rPr lang="fr-FR" sz="1800" b="0" i="0" u="none" strike="noStrike" kern="1200" dirty="0" err="1">
                          <a:solidFill>
                            <a:schemeClr val="dk1"/>
                          </a:solidFill>
                          <a:effectLst/>
                          <a:latin typeface="+mn-lt"/>
                          <a:ea typeface="+mn-ea"/>
                          <a:cs typeface="+mn-cs"/>
                        </a:rPr>
                        <a:t>Accuracy</a:t>
                      </a:r>
                      <a:r>
                        <a:rPr lang="fr-FR" sz="1800" b="0" i="0" u="none" strike="noStrike" kern="1200" dirty="0">
                          <a:solidFill>
                            <a:schemeClr val="dk1"/>
                          </a:solidFill>
                          <a:effectLst/>
                          <a:latin typeface="+mn-lt"/>
                          <a:ea typeface="+mn-ea"/>
                          <a:cs typeface="+mn-cs"/>
                        </a:rPr>
                        <a:t>: 86.2% (validation)</a:t>
                      </a:r>
                    </a:p>
                    <a:p>
                      <a:pPr rtl="0" fontAlgn="base"/>
                      <a:r>
                        <a:rPr lang="fr-FR" sz="1800" b="0" i="0" u="none" strike="noStrike" kern="1200" dirty="0">
                          <a:solidFill>
                            <a:schemeClr val="dk1"/>
                          </a:solidFill>
                          <a:effectLst/>
                          <a:latin typeface="+mn-lt"/>
                          <a:ea typeface="+mn-ea"/>
                          <a:cs typeface="+mn-cs"/>
                        </a:rPr>
                        <a:t>AUC: 0.886 </a:t>
                      </a:r>
                    </a:p>
                  </a:txBody>
                  <a:tcPr/>
                </a:tc>
                <a:extLst>
                  <a:ext uri="{0D108BD9-81ED-4DB2-BD59-A6C34878D82A}">
                    <a16:rowId xmlns:a16="http://schemas.microsoft.com/office/drawing/2014/main" val="2570744685"/>
                  </a:ext>
                </a:extLst>
              </a:tr>
              <a:tr h="370840">
                <a:tc>
                  <a:txBody>
                    <a:bodyPr/>
                    <a:lstStyle/>
                    <a:p>
                      <a:r>
                        <a:rPr lang="en-US" b="1" dirty="0"/>
                        <a:t>SVM</a:t>
                      </a:r>
                    </a:p>
                  </a:txBody>
                  <a:tcPr/>
                </a:tc>
                <a:tc>
                  <a:txBody>
                    <a:bodyPr/>
                    <a:lstStyle/>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Online.boarding5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92.2% (validation)</a:t>
                      </a:r>
                    </a:p>
                    <a:p>
                      <a:pPr rtl="0" fontAlgn="base"/>
                      <a:r>
                        <a:rPr lang="en-US" sz="1800" b="0" i="0" u="none" strike="noStrike" kern="1200" dirty="0">
                          <a:solidFill>
                            <a:schemeClr val="dk1"/>
                          </a:solidFill>
                          <a:effectLst/>
                          <a:latin typeface="+mn-lt"/>
                          <a:ea typeface="+mn-ea"/>
                          <a:cs typeface="+mn-cs"/>
                        </a:rPr>
                        <a:t>AUC: 0.969</a:t>
                      </a:r>
                    </a:p>
                    <a:p>
                      <a:endParaRPr lang="en-US" dirty="0"/>
                    </a:p>
                  </a:txBody>
                  <a:tcPr/>
                </a:tc>
                <a:extLst>
                  <a:ext uri="{0D108BD9-81ED-4DB2-BD59-A6C34878D82A}">
                    <a16:rowId xmlns:a16="http://schemas.microsoft.com/office/drawing/2014/main" val="3275674301"/>
                  </a:ext>
                </a:extLst>
              </a:tr>
            </a:tbl>
          </a:graphicData>
        </a:graphic>
      </p:graphicFrame>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16810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06CD-65CD-AE05-44ED-1FEE34EC51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413916-47C2-1B9A-CB39-CDFD11DDEE70}"/>
              </a:ext>
            </a:extLst>
          </p:cNvPr>
          <p:cNvSpPr>
            <a:spLocks noGrp="1"/>
          </p:cNvSpPr>
          <p:nvPr>
            <p:ph idx="1"/>
          </p:nvPr>
        </p:nvSpPr>
        <p:spPr/>
        <p:txBody>
          <a:bodyPr/>
          <a:lstStyle/>
          <a:p>
            <a:r>
              <a:rPr lang="en-US" dirty="0"/>
              <a:t>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r>
              <a:rPr lang="en-US" dirty="0"/>
              <a:t>Investing in complimentary </a:t>
            </a:r>
            <a:r>
              <a:rPr lang="en-US" dirty="0" err="1"/>
              <a:t>wifi</a:t>
            </a:r>
            <a:r>
              <a:rPr lang="en-US" dirty="0"/>
              <a:t> would be a worthwhile investment</a:t>
            </a:r>
          </a:p>
          <a:p>
            <a:r>
              <a:rPr lang="en-US" dirty="0"/>
              <a:t>Money may be better spent trying to attract business travelers instead of people traveling for personal reasons.</a:t>
            </a:r>
          </a:p>
        </p:txBody>
      </p:sp>
      <p:pic>
        <p:nvPicPr>
          <p:cNvPr id="4" name="Camera 3">
            <a:extLst>
              <a:ext uri="{FF2B5EF4-FFF2-40B4-BE49-F238E27FC236}">
                <a16:creationId xmlns:a16="http://schemas.microsoft.com/office/drawing/2014/main" id="{50877FE9-D7F9-B909-26A6-CF32BC5907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499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3"/>
              </a:rPr>
              <a:t>https://www.forbes.com/sites/forbesbusinesscouncil/2022/12/12/customer-retention-versus-customer-acquisition/?sh=3cef46fc1c7d</a:t>
            </a:r>
            <a:endParaRPr lang="en-US" dirty="0"/>
          </a:p>
          <a:p>
            <a:pPr marL="457200" indent="-457200">
              <a:buAutoNum type="arabicPeriod"/>
            </a:pPr>
            <a:r>
              <a:rPr lang="en-US" dirty="0">
                <a:hlinkClick r:id="rId4"/>
              </a:rPr>
              <a:t>https://www.kaggle.com/datasets/teejmahal20/airline-passenger-satisfaction</a:t>
            </a:r>
            <a:endParaRPr lang="en-US" dirty="0"/>
          </a:p>
          <a:p>
            <a:pPr marL="457200" indent="-457200">
              <a:buAutoNum type="arabicPeriod"/>
            </a:pPr>
            <a:r>
              <a:rPr lang="en-US" dirty="0">
                <a:hlinkClick r:id="rId5"/>
              </a:rPr>
              <a:t>https://www.sciencedirect.com/science/article/pii/S0969699723000844#bib20</a:t>
            </a:r>
            <a:endParaRPr lang="en-US" dirty="0"/>
          </a:p>
          <a:p>
            <a:pPr marL="457200" indent="-457200">
              <a:buAutoNum type="arabicPeriod"/>
            </a:pPr>
            <a:r>
              <a:rPr lang="en-US" dirty="0">
                <a:hlinkClick r:id="rId6"/>
              </a:rPr>
              <a:t>https://www.sciencedirect.com/science/article/abs/pii/S0969699719302959</a:t>
            </a:r>
            <a:endParaRPr lang="en-US" dirty="0"/>
          </a:p>
          <a:p>
            <a:pPr marL="457200" indent="-457200">
              <a:buFont typeface="Wingdings 2" pitchFamily="18" charset="2"/>
              <a:buAutoNum type="arabicPeriod"/>
            </a:pPr>
            <a:r>
              <a:rPr lang="en-US" dirty="0">
                <a:hlinkClick r:id="rId7"/>
              </a:rPr>
              <a:t>https://www.sciencedirect.com/science/article/pii/S2352340923002421</a:t>
            </a:r>
            <a:endParaRPr lang="en-US" dirty="0"/>
          </a:p>
          <a:p>
            <a:pPr marL="457200" indent="-457200">
              <a:buAutoNum type="arabicPeriod"/>
            </a:pPr>
            <a:r>
              <a:rPr lang="en-US" dirty="0">
                <a:hlinkClick r:id="rId8"/>
              </a:rPr>
              <a:t>https://psycnet.apa.org/record/1989-10632-001</a:t>
            </a:r>
            <a:endParaRPr lang="en-US" dirty="0"/>
          </a:p>
          <a:p>
            <a:pPr marL="457200" indent="-457200">
              <a:buAutoNum type="arabicPeriod"/>
            </a:pPr>
            <a:r>
              <a:rPr lang="en-US" dirty="0">
                <a:hlinkClick r:id="rId9"/>
              </a:rPr>
              <a:t>https://www.techscience.com/cmc/v75n1/51460/pdf</a:t>
            </a:r>
            <a:endParaRPr lang="en-US" dirty="0"/>
          </a:p>
        </p:txBody>
      </p:sp>
      <p:pic>
        <p:nvPicPr>
          <p:cNvPr id="9" name="Camera 8">
            <a:extLst>
              <a:ext uri="{FF2B5EF4-FFF2-40B4-BE49-F238E27FC236}">
                <a16:creationId xmlns:a16="http://schemas.microsoft.com/office/drawing/2014/main" id="{60D1A43B-B8B7-C00D-4D8E-B9340DE547B2}"/>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191732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pic>
        <p:nvPicPr>
          <p:cNvPr id="8" name="Camera 7">
            <a:extLst>
              <a:ext uri="{FF2B5EF4-FFF2-40B4-BE49-F238E27FC236}">
                <a16:creationId xmlns:a16="http://schemas.microsoft.com/office/drawing/2014/main" id="{3CABD391-0A18-EE66-323D-CBF280FB07C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Hypotheses</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amera 19">
            <a:extLst>
              <a:ext uri="{FF2B5EF4-FFF2-40B4-BE49-F238E27FC236}">
                <a16:creationId xmlns:a16="http://schemas.microsoft.com/office/drawing/2014/main" id="{57482CF8-2A3A-8C8C-1A23-ACFD124ECDE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93667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Preparation</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Camera 8">
            <a:extLst>
              <a:ext uri="{FF2B5EF4-FFF2-40B4-BE49-F238E27FC236}">
                <a16:creationId xmlns:a16="http://schemas.microsoft.com/office/drawing/2014/main" id="{0156F764-2091-AA81-F228-F347068FF07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80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Cleaning</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amera 9">
            <a:extLst>
              <a:ext uri="{FF2B5EF4-FFF2-40B4-BE49-F238E27FC236}">
                <a16:creationId xmlns:a16="http://schemas.microsoft.com/office/drawing/2014/main" id="{FA27C840-C796-00CE-05FC-359CDE12280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80900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pic>
        <p:nvPicPr>
          <p:cNvPr id="9" name="Camera 8">
            <a:extLst>
              <a:ext uri="{FF2B5EF4-FFF2-40B4-BE49-F238E27FC236}">
                <a16:creationId xmlns:a16="http://schemas.microsoft.com/office/drawing/2014/main" id="{3A7C342F-9E6A-767E-D6F6-39E601D96A0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8369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3453473" y="3424428"/>
            <a:ext cx="4188298" cy="1964001"/>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37E128E3-61E9-E361-94B3-FE76B5E5BAD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pic>
        <p:nvPicPr>
          <p:cNvPr id="1026" name="Picture 2">
            <a:extLst>
              <a:ext uri="{FF2B5EF4-FFF2-40B4-BE49-F238E27FC236}">
                <a16:creationId xmlns:a16="http://schemas.microsoft.com/office/drawing/2014/main" id="{585BF0B6-7EE7-4715-8FB1-32C9F6E5F7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0" r="50000" b="50155"/>
          <a:stretch/>
        </p:blipFill>
        <p:spPr bwMode="auto">
          <a:xfrm>
            <a:off x="7641771" y="3162392"/>
            <a:ext cx="4078854" cy="240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grpSp>
        <p:nvGrpSpPr>
          <p:cNvPr id="23" name="Group 22">
            <a:extLst>
              <a:ext uri="{FF2B5EF4-FFF2-40B4-BE49-F238E27FC236}">
                <a16:creationId xmlns:a16="http://schemas.microsoft.com/office/drawing/2014/main" id="{BB7A731D-CE46-4A16-8464-DF60246EB01B}"/>
              </a:ext>
            </a:extLst>
          </p:cNvPr>
          <p:cNvGrpSpPr/>
          <p:nvPr/>
        </p:nvGrpSpPr>
        <p:grpSpPr>
          <a:xfrm>
            <a:off x="5141213" y="3429000"/>
            <a:ext cx="5194425" cy="2369172"/>
            <a:chOff x="7740820" y="2896962"/>
            <a:chExt cx="3738167" cy="1704974"/>
          </a:xfrm>
        </p:grpSpPr>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grpSp>
      <p:pic>
        <p:nvPicPr>
          <p:cNvPr id="12" name="Camera 11">
            <a:extLst>
              <a:ext uri="{FF2B5EF4-FFF2-40B4-BE49-F238E27FC236}">
                <a16:creationId xmlns:a16="http://schemas.microsoft.com/office/drawing/2014/main" id="{05D8F29C-5656-4035-FCA2-CA03003891D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003685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1158</TotalTime>
  <Words>2735</Words>
  <Application>Microsoft Office PowerPoint</Application>
  <PresentationFormat>Widescreen</PresentationFormat>
  <Paragraphs>192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Corbel</vt:lpstr>
      <vt:lpstr>Segoe UI</vt:lpstr>
      <vt:lpstr>Times New Roman</vt:lpstr>
      <vt:lpstr>Wingdings 2</vt:lpstr>
      <vt:lpstr>Frame</vt:lpstr>
      <vt:lpstr>Predicting Customer Satisfaction in the Airline Industry</vt:lpstr>
      <vt:lpstr>Project Overview</vt:lpstr>
      <vt:lpstr>Dataset Overview</vt:lpstr>
      <vt:lpstr>Dataset Overview - Hypotheses</vt:lpstr>
      <vt:lpstr>Dataset Overview - Preparation</vt:lpstr>
      <vt:lpstr>Dataset Overview - Cleaning</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Modeling</vt:lpstr>
      <vt:lpstr>Modeling – Logistic Regression</vt:lpstr>
      <vt:lpstr>Modeling – Random Forest</vt:lpstr>
      <vt:lpstr>Modeling – Decision Tree</vt:lpstr>
      <vt:lpstr>Modeling – Decision Tree</vt:lpstr>
      <vt:lpstr>Modeling – Support Vector Machines</vt:lpstr>
      <vt:lpstr>Modeling - Summary</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97</cp:revision>
  <dcterms:created xsi:type="dcterms:W3CDTF">2023-06-25T02:32:03Z</dcterms:created>
  <dcterms:modified xsi:type="dcterms:W3CDTF">2023-07-20T20:09:18Z</dcterms:modified>
</cp:coreProperties>
</file>