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14"/>
  </p:notesMasterIdLst>
  <p:sldIdLst>
    <p:sldId id="256" r:id="rId2"/>
    <p:sldId id="258" r:id="rId3"/>
    <p:sldId id="259" r:id="rId4"/>
    <p:sldId id="265" r:id="rId5"/>
    <p:sldId id="264" r:id="rId6"/>
    <p:sldId id="272" r:id="rId7"/>
    <p:sldId id="274" r:id="rId8"/>
    <p:sldId id="273" r:id="rId9"/>
    <p:sldId id="275" r:id="rId10"/>
    <p:sldId id="260"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3CA2F9-9923-0511-69E9-E80E997BA532}" name="Alejandro Martinez" initials="AM" userId="c8a9d50c0e1f062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7891F-3C8C-4916-A6EE-E31F03D6D428}" v="11" dt="2023-06-25T18:19:27.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8537" autoAdjust="0"/>
  </p:normalViewPr>
  <p:slideViewPr>
    <p:cSldViewPr snapToGrid="0">
      <p:cViewPr varScale="1">
        <p:scale>
          <a:sx n="88" d="100"/>
          <a:sy n="88" d="100"/>
        </p:scale>
        <p:origin x="13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4F8DB-2990-4811-82DD-7422336D885B}" type="datetimeFigureOut">
              <a:rPr lang="en-US" smtClean="0"/>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CD4D3-9FFD-4D42-BD91-737D0D78D7F6}" type="slidenum">
              <a:rPr lang="en-US" smtClean="0"/>
              <a:t>‹#›</a:t>
            </a:fld>
            <a:endParaRPr lang="en-US"/>
          </a:p>
        </p:txBody>
      </p:sp>
    </p:spTree>
    <p:extLst>
      <p:ext uri="{BB962C8B-B14F-4D97-AF65-F5344CB8AC3E}">
        <p14:creationId xmlns:p14="http://schemas.microsoft.com/office/powerpoint/2010/main" val="134134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Alejandro Martinez from Team 6 and I will be discussing our project on predicting customer satisfaction in the airline industry.</a:t>
            </a:r>
          </a:p>
        </p:txBody>
      </p:sp>
      <p:sp>
        <p:nvSpPr>
          <p:cNvPr id="4" name="Slide Number Placeholder 3"/>
          <p:cNvSpPr>
            <a:spLocks noGrp="1"/>
          </p:cNvSpPr>
          <p:nvPr>
            <p:ph type="sldNum" sz="quarter" idx="5"/>
          </p:nvPr>
        </p:nvSpPr>
        <p:spPr/>
        <p:txBody>
          <a:bodyPr/>
          <a:lstStyle/>
          <a:p>
            <a:fld id="{9BCCD4D3-9FFD-4D42-BD91-737D0D78D7F6}" type="slidenum">
              <a:rPr lang="en-US" smtClean="0"/>
              <a:t>1</a:t>
            </a:fld>
            <a:endParaRPr lang="en-US"/>
          </a:p>
        </p:txBody>
      </p:sp>
    </p:spTree>
    <p:extLst>
      <p:ext uri="{BB962C8B-B14F-4D97-AF65-F5344CB8AC3E}">
        <p14:creationId xmlns:p14="http://schemas.microsoft.com/office/powerpoint/2010/main" val="3374152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intend to use a dataset consisting of airline passenger satisfaction survey results to understand which factors are most important to customers and provide recommendations on how money should be invested or re-allocated.</a:t>
            </a:r>
          </a:p>
          <a:p>
            <a:endParaRPr lang="en-US" dirty="0"/>
          </a:p>
          <a:p>
            <a:r>
              <a:rPr lang="en-US" dirty="0"/>
              <a:t>Customer satisfaction is a main driver in attracting and retaining business. By finding the most important factors we can provide key insights for airlines to enhance their services, improve the customer experience and optimize business operations.</a:t>
            </a:r>
          </a:p>
          <a:p>
            <a:endParaRPr lang="en-US" dirty="0"/>
          </a:p>
          <a:p>
            <a:r>
              <a:rPr lang="en-US" dirty="0"/>
              <a:t>Some estimates indicate that increasing customer retention by as little as 5% increases profits by 25-95%.</a:t>
            </a:r>
          </a:p>
        </p:txBody>
      </p:sp>
      <p:sp>
        <p:nvSpPr>
          <p:cNvPr id="4" name="Slide Number Placeholder 3"/>
          <p:cNvSpPr>
            <a:spLocks noGrp="1"/>
          </p:cNvSpPr>
          <p:nvPr>
            <p:ph type="sldNum" sz="quarter" idx="5"/>
          </p:nvPr>
        </p:nvSpPr>
        <p:spPr/>
        <p:txBody>
          <a:bodyPr/>
          <a:lstStyle/>
          <a:p>
            <a:fld id="{9BCCD4D3-9FFD-4D42-BD91-737D0D78D7F6}" type="slidenum">
              <a:rPr lang="en-US" smtClean="0"/>
              <a:t>2</a:t>
            </a:fld>
            <a:endParaRPr lang="en-US"/>
          </a:p>
        </p:txBody>
      </p:sp>
    </p:spTree>
    <p:extLst>
      <p:ext uri="{BB962C8B-B14F-4D97-AF65-F5344CB8AC3E}">
        <p14:creationId xmlns:p14="http://schemas.microsoft.com/office/powerpoint/2010/main" val="281484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Here is an overview of our dataset which contains user ratings for multiple aspects of air travel.</a:t>
            </a:r>
          </a:p>
          <a:p>
            <a:endParaRPr lang="en-US" sz="1800" dirty="0">
              <a:effectLst/>
              <a:latin typeface="Segoe UI" panose="020B0502040204020203" pitchFamily="34" charset="0"/>
            </a:endParaRPr>
          </a:p>
          <a:p>
            <a:r>
              <a:rPr lang="en-US" sz="1800" dirty="0">
                <a:effectLst/>
                <a:latin typeface="Segoe UI" panose="020B0502040204020203" pitchFamily="34" charset="0"/>
              </a:rPr>
              <a:t>It is important to note that the last row, shown in the orange box, indicates whether the passenger was satisfied or not. This is the dependent variable that we will fit our models to.</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3</a:t>
            </a:fld>
            <a:endParaRPr lang="en-US"/>
          </a:p>
        </p:txBody>
      </p:sp>
    </p:spTree>
    <p:extLst>
      <p:ext uri="{BB962C8B-B14F-4D97-AF65-F5344CB8AC3E}">
        <p14:creationId xmlns:p14="http://schemas.microsoft.com/office/powerpoint/2010/main" val="654713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green boxes show our prediction as to what we expect to be the most important factors in customer satisfaction.</a:t>
            </a:r>
          </a:p>
          <a:p>
            <a:endParaRPr lang="en-US" dirty="0"/>
          </a:p>
          <a:p>
            <a:r>
              <a:rPr lang="en-US" dirty="0"/>
              <a:t>Some examples are that Longer flight distances lead to lower satisfaction due to travel fatigue.</a:t>
            </a:r>
          </a:p>
          <a:p>
            <a:r>
              <a:rPr lang="en-US" dirty="0"/>
              <a:t>We expect Departure and arrival delays to be the most important factors because people usually have plans that they don’t want to have to reschedule.</a:t>
            </a:r>
          </a:p>
        </p:txBody>
      </p:sp>
      <p:sp>
        <p:nvSpPr>
          <p:cNvPr id="4" name="Slide Number Placeholder 3"/>
          <p:cNvSpPr>
            <a:spLocks noGrp="1"/>
          </p:cNvSpPr>
          <p:nvPr>
            <p:ph type="sldNum" sz="quarter" idx="5"/>
          </p:nvPr>
        </p:nvSpPr>
        <p:spPr/>
        <p:txBody>
          <a:bodyPr/>
          <a:lstStyle/>
          <a:p>
            <a:fld id="{9BCCD4D3-9FFD-4D42-BD91-737D0D78D7F6}" type="slidenum">
              <a:rPr lang="en-US" smtClean="0"/>
              <a:t>4</a:t>
            </a:fld>
            <a:endParaRPr lang="en-US"/>
          </a:p>
        </p:txBody>
      </p:sp>
    </p:spTree>
    <p:extLst>
      <p:ext uri="{BB962C8B-B14F-4D97-AF65-F5344CB8AC3E}">
        <p14:creationId xmlns:p14="http://schemas.microsoft.com/office/powerpoint/2010/main" val="3086426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Departure delay and arrival delay are highly correlated and arrival delay has missing values so we will be excluding arrival delay. ID is removed because it doesn’t provide useful information for modeling.</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5</a:t>
            </a:fld>
            <a:endParaRPr lang="en-US"/>
          </a:p>
        </p:txBody>
      </p:sp>
    </p:spTree>
    <p:extLst>
      <p:ext uri="{BB962C8B-B14F-4D97-AF65-F5344CB8AC3E}">
        <p14:creationId xmlns:p14="http://schemas.microsoft.com/office/powerpoint/2010/main" val="340635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Departure delay and arrival delay are highly correlated and arrival delay has missing values so we will be excluding arrival delay. ID is removed because it doesn’t provide useful information for modeling.</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6</a:t>
            </a:fld>
            <a:endParaRPr lang="en-US"/>
          </a:p>
        </p:txBody>
      </p:sp>
    </p:spTree>
    <p:extLst>
      <p:ext uri="{BB962C8B-B14F-4D97-AF65-F5344CB8AC3E}">
        <p14:creationId xmlns:p14="http://schemas.microsoft.com/office/powerpoint/2010/main" val="2064881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Departure delay and arrival delay are highly correlated and arrival delay has missing values so we will be excluding arrival delay. ID is removed because it doesn’t provide useful information for modeling.</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7</a:t>
            </a:fld>
            <a:endParaRPr lang="en-US"/>
          </a:p>
        </p:txBody>
      </p:sp>
    </p:spTree>
    <p:extLst>
      <p:ext uri="{BB962C8B-B14F-4D97-AF65-F5344CB8AC3E}">
        <p14:creationId xmlns:p14="http://schemas.microsoft.com/office/powerpoint/2010/main" val="2434199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Departure delay and arrival delay are highly correlated and arrival delay has missing values so we will be excluding arrival delay. ID is removed because it doesn’t provide useful information for modeling.</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8</a:t>
            </a:fld>
            <a:endParaRPr lang="en-US"/>
          </a:p>
        </p:txBody>
      </p:sp>
    </p:spTree>
    <p:extLst>
      <p:ext uri="{BB962C8B-B14F-4D97-AF65-F5344CB8AC3E}">
        <p14:creationId xmlns:p14="http://schemas.microsoft.com/office/powerpoint/2010/main" val="2745762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Departure delay and arrival delay are highly correlated and arrival delay has missing values so we will be excluding arrival delay. ID is removed because it doesn’t provide useful information for modeling.</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9</a:t>
            </a:fld>
            <a:endParaRPr lang="en-US"/>
          </a:p>
        </p:txBody>
      </p:sp>
    </p:spTree>
    <p:extLst>
      <p:ext uri="{BB962C8B-B14F-4D97-AF65-F5344CB8AC3E}">
        <p14:creationId xmlns:p14="http://schemas.microsoft.com/office/powerpoint/2010/main" val="3459143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18264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0793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1168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9491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5A8DF-052F-408C-B32C-6128C7E474DA}"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417335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955A8DF-052F-408C-B32C-6128C7E474DA}" type="datetimeFigureOut">
              <a:rPr lang="en-US" smtClean="0"/>
              <a:t>7/17/2023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05711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7/17/2023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053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7/17/2023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93147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55A8DF-052F-408C-B32C-6128C7E474DA}"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3481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7/17/2023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8664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7/17/2023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755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955A8DF-052F-408C-B32C-6128C7E474DA}" type="datetimeFigureOut">
              <a:rPr lang="en-US" smtClean="0"/>
              <a:t>7/17/2023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45756DB-B855-4691-88D8-BD263C75262C}" type="slidenum">
              <a:rPr lang="en-US" smtClean="0"/>
              <a:t>‹#›</a:t>
            </a:fld>
            <a:endParaRPr lang="en-US"/>
          </a:p>
        </p:txBody>
      </p:sp>
    </p:spTree>
    <p:extLst>
      <p:ext uri="{BB962C8B-B14F-4D97-AF65-F5344CB8AC3E}">
        <p14:creationId xmlns:p14="http://schemas.microsoft.com/office/powerpoint/2010/main" val="190154265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techscience.com/cmc/v75n1/51460/pdf" TargetMode="External"/><Relationship Id="rId3" Type="http://schemas.openxmlformats.org/officeDocument/2006/relationships/hyperlink" Target="https://www.kaggle.com/datasets/teejmahal20/airline-passenger-satisfaction" TargetMode="External"/><Relationship Id="rId7" Type="http://schemas.openxmlformats.org/officeDocument/2006/relationships/hyperlink" Target="https://psycnet.apa.org/record/1989-10632-001" TargetMode="External"/><Relationship Id="rId2" Type="http://schemas.openxmlformats.org/officeDocument/2006/relationships/hyperlink" Target="https://www.forbes.com/sites/forbesbusinesscouncil/2022/12/12/customer-retention-versus-customer-acquisition/?sh=3cef46fc1c7d"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2352340923002421" TargetMode="External"/><Relationship Id="rId5" Type="http://schemas.openxmlformats.org/officeDocument/2006/relationships/hyperlink" Target="https://www.sciencedirect.com/science/article/abs/pii/S0969699719302959" TargetMode="External"/><Relationship Id="rId4" Type="http://schemas.openxmlformats.org/officeDocument/2006/relationships/hyperlink" Target="https://www.sciencedirect.com/science/article/pii/S0969699723000844#bib2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065C-02A2-9D25-CBD9-19DE3223E892}"/>
              </a:ext>
            </a:extLst>
          </p:cNvPr>
          <p:cNvSpPr>
            <a:spLocks noGrp="1"/>
          </p:cNvSpPr>
          <p:nvPr>
            <p:ph type="ctrTitle"/>
          </p:nvPr>
        </p:nvSpPr>
        <p:spPr/>
        <p:txBody>
          <a:bodyPr/>
          <a:lstStyle/>
          <a:p>
            <a:r>
              <a:rPr lang="en-US" dirty="0"/>
              <a:t>Predicting Customer Satisfaction in the Airline Industry</a:t>
            </a:r>
          </a:p>
        </p:txBody>
      </p:sp>
      <p:sp>
        <p:nvSpPr>
          <p:cNvPr id="3" name="Subtitle 2">
            <a:extLst>
              <a:ext uri="{FF2B5EF4-FFF2-40B4-BE49-F238E27FC236}">
                <a16:creationId xmlns:a16="http://schemas.microsoft.com/office/drawing/2014/main" id="{D062F815-672E-0FF9-F70D-043D254CE340}"/>
              </a:ext>
            </a:extLst>
          </p:cNvPr>
          <p:cNvSpPr>
            <a:spLocks noGrp="1"/>
          </p:cNvSpPr>
          <p:nvPr>
            <p:ph type="subTitle" idx="1"/>
          </p:nvPr>
        </p:nvSpPr>
        <p:spPr/>
        <p:txBody>
          <a:bodyPr>
            <a:normAutofit lnSpcReduction="10000"/>
          </a:bodyPr>
          <a:lstStyle/>
          <a:p>
            <a:r>
              <a:rPr lang="en-US" dirty="0"/>
              <a:t>Team 6 – Joshua Farina (</a:t>
            </a:r>
            <a:r>
              <a:rPr lang="en-US" dirty="0" err="1"/>
              <a:t>joshuapfarina</a:t>
            </a:r>
            <a:r>
              <a:rPr lang="en-US" dirty="0"/>
              <a:t>), Henri Salomon (</a:t>
            </a:r>
            <a:r>
              <a:rPr lang="en-US" dirty="0" err="1"/>
              <a:t>henri_salomon</a:t>
            </a:r>
            <a:r>
              <a:rPr lang="en-US" dirty="0"/>
              <a:t>), </a:t>
            </a:r>
            <a:r>
              <a:rPr lang="en-US" dirty="0" err="1"/>
              <a:t>Raajitha</a:t>
            </a:r>
            <a:r>
              <a:rPr lang="en-US" dirty="0"/>
              <a:t> </a:t>
            </a:r>
            <a:r>
              <a:rPr lang="en-US" dirty="0" err="1"/>
              <a:t>Middi</a:t>
            </a:r>
            <a:r>
              <a:rPr lang="en-US" dirty="0"/>
              <a:t> (</a:t>
            </a:r>
            <a:r>
              <a:rPr lang="en-US" dirty="0" err="1"/>
              <a:t>Raajitha_Middi</a:t>
            </a:r>
            <a:r>
              <a:rPr lang="en-US" dirty="0"/>
              <a:t>), Ryan Chandler (zujin87), Alejandro Martinez (</a:t>
            </a:r>
            <a:r>
              <a:rPr lang="en-US" dirty="0" err="1"/>
              <a:t>amzeta</a:t>
            </a:r>
            <a:r>
              <a:rPr lang="en-US" dirty="0"/>
              <a:t>)</a:t>
            </a:r>
          </a:p>
        </p:txBody>
      </p:sp>
    </p:spTree>
    <p:extLst>
      <p:ext uri="{BB962C8B-B14F-4D97-AF65-F5344CB8AC3E}">
        <p14:creationId xmlns:p14="http://schemas.microsoft.com/office/powerpoint/2010/main" val="367854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1911-89D4-97F0-FABA-ADD4726EFB7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9FCF39E-D111-3122-EA43-D55DA132BB63}"/>
              </a:ext>
            </a:extLst>
          </p:cNvPr>
          <p:cNvSpPr>
            <a:spLocks noGrp="1"/>
          </p:cNvSpPr>
          <p:nvPr>
            <p:ph idx="1"/>
          </p:nvPr>
        </p:nvSpPr>
        <p:spPr/>
        <p:txBody>
          <a:bodyPr/>
          <a:lstStyle/>
          <a:p>
            <a:pPr marL="457200" indent="-457200">
              <a:buAutoNum type="arabicPeriod"/>
            </a:pPr>
            <a:r>
              <a:rPr lang="en-US" dirty="0">
                <a:hlinkClick r:id="rId2"/>
              </a:rPr>
              <a:t>https://www.forbes.com/sites/forbesbusinesscouncil/2022/12/12/customer-retention-versus-customer-acquisition/?sh=3cef46fc1c7d</a:t>
            </a:r>
            <a:endParaRPr lang="en-US" dirty="0"/>
          </a:p>
          <a:p>
            <a:pPr marL="457200" indent="-457200">
              <a:buAutoNum type="arabicPeriod"/>
            </a:pPr>
            <a:r>
              <a:rPr lang="en-US" dirty="0">
                <a:hlinkClick r:id="rId3"/>
              </a:rPr>
              <a:t>https://www.kaggle.com/datasets/teejmahal20/airline-passenger-satisfaction</a:t>
            </a:r>
            <a:endParaRPr lang="en-US" dirty="0"/>
          </a:p>
          <a:p>
            <a:pPr marL="457200" indent="-457200">
              <a:buAutoNum type="arabicPeriod"/>
            </a:pPr>
            <a:r>
              <a:rPr lang="en-US" dirty="0">
                <a:hlinkClick r:id="rId4"/>
              </a:rPr>
              <a:t>https://www.sciencedirect.com/science/article/pii/S0969699723000844#bib20</a:t>
            </a:r>
            <a:endParaRPr lang="en-US" dirty="0"/>
          </a:p>
          <a:p>
            <a:pPr marL="457200" indent="-457200">
              <a:buAutoNum type="arabicPeriod"/>
            </a:pPr>
            <a:r>
              <a:rPr lang="en-US" dirty="0">
                <a:hlinkClick r:id="rId5"/>
              </a:rPr>
              <a:t>https://www.sciencedirect.com/science/article/abs/pii/S0969699719302959</a:t>
            </a:r>
            <a:endParaRPr lang="en-US" dirty="0"/>
          </a:p>
          <a:p>
            <a:pPr marL="457200" indent="-457200">
              <a:buFont typeface="Wingdings 2" pitchFamily="18" charset="2"/>
              <a:buAutoNum type="arabicPeriod"/>
            </a:pPr>
            <a:r>
              <a:rPr lang="en-US" dirty="0">
                <a:hlinkClick r:id="rId6"/>
              </a:rPr>
              <a:t>https://www.sciencedirect.com/science/article/pii/S2352340923002421</a:t>
            </a:r>
            <a:endParaRPr lang="en-US" dirty="0"/>
          </a:p>
          <a:p>
            <a:pPr marL="457200" indent="-457200">
              <a:buAutoNum type="arabicPeriod"/>
            </a:pPr>
            <a:r>
              <a:rPr lang="en-US" dirty="0">
                <a:hlinkClick r:id="rId7"/>
              </a:rPr>
              <a:t>https://psycnet.apa.org/record/1989-10632-001</a:t>
            </a:r>
            <a:endParaRPr lang="en-US" dirty="0"/>
          </a:p>
          <a:p>
            <a:pPr marL="457200" indent="-457200">
              <a:buAutoNum type="arabicPeriod"/>
            </a:pPr>
            <a:r>
              <a:rPr lang="en-US" dirty="0">
                <a:hlinkClick r:id="rId8"/>
              </a:rPr>
              <a:t>https://www.techscience.com/cmc/v75n1/51460/pdf</a:t>
            </a:r>
            <a:endParaRPr lang="en-US" dirty="0"/>
          </a:p>
        </p:txBody>
      </p:sp>
    </p:spTree>
    <p:extLst>
      <p:ext uri="{BB962C8B-B14F-4D97-AF65-F5344CB8AC3E}">
        <p14:creationId xmlns:p14="http://schemas.microsoft.com/office/powerpoint/2010/main" val="1917321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5A10-E2A6-28A3-7044-47A99F7DA47D}"/>
              </a:ext>
            </a:extLst>
          </p:cNvPr>
          <p:cNvSpPr>
            <a:spLocks noGrp="1"/>
          </p:cNvSpPr>
          <p:nvPr>
            <p:ph type="title"/>
          </p:nvPr>
        </p:nvSpPr>
        <p:spPr/>
        <p:txBody>
          <a:bodyPr/>
          <a:lstStyle/>
          <a:p>
            <a:r>
              <a:rPr lang="en-US" dirty="0"/>
              <a:t>Project Instructions</a:t>
            </a:r>
          </a:p>
        </p:txBody>
      </p:sp>
      <p:sp>
        <p:nvSpPr>
          <p:cNvPr id="3" name="Content Placeholder 2">
            <a:extLst>
              <a:ext uri="{FF2B5EF4-FFF2-40B4-BE49-F238E27FC236}">
                <a16:creationId xmlns:a16="http://schemas.microsoft.com/office/drawing/2014/main" id="{C91B768D-0AD7-9C4F-16FD-02AE5BFC22D1}"/>
              </a:ext>
            </a:extLst>
          </p:cNvPr>
          <p:cNvSpPr>
            <a:spLocks noGrp="1"/>
          </p:cNvSpPr>
          <p:nvPr>
            <p:ph idx="1"/>
          </p:nvPr>
        </p:nvSpPr>
        <p:spPr/>
        <p:txBody>
          <a:bodyPr>
            <a:normAutofit/>
          </a:bodyPr>
          <a:lstStyle/>
          <a:p>
            <a:pPr marL="228600" marR="0">
              <a:lnSpc>
                <a:spcPct val="107000"/>
              </a:lnSpc>
              <a:spcBef>
                <a:spcPts val="1600"/>
              </a:spcBef>
              <a:spcAft>
                <a:spcPts val="400"/>
              </a:spcAft>
            </a:pPr>
            <a:r>
              <a:rPr lang="en-US" sz="1600" b="1" dirty="0">
                <a:solidFill>
                  <a:srgbClr val="434343"/>
                </a:solidFill>
                <a:effectLst/>
                <a:latin typeface="Georgia" panose="02040502050405020303" pitchFamily="18" charset="0"/>
                <a:ea typeface="Georgia" panose="02040502050405020303" pitchFamily="18" charset="0"/>
                <a:cs typeface="Georgia" panose="02040502050405020303" pitchFamily="18" charset="0"/>
              </a:rPr>
              <a:t>What is it?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The submission itself will be a video presentation 10-12 minutes in length that explains your entire project.</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The video should show your slides (e.g., as pdf/ppt/slides/or similar on your computer screen via screen capture, say using QuickTime, </a:t>
            </a:r>
            <a:r>
              <a:rPr lang="en-US" sz="1200" u="none" strike="noStrike" dirty="0" err="1">
                <a:effectLst/>
                <a:latin typeface="Nunito" pitchFamily="2" charset="0"/>
                <a:ea typeface="Nunito" pitchFamily="2" charset="0"/>
                <a:cs typeface="Nunito" pitchFamily="2" charset="0"/>
              </a:rPr>
              <a:t>MonoSnap</a:t>
            </a:r>
            <a:r>
              <a:rPr lang="en-US" sz="1200" u="none" strike="noStrike" dirty="0">
                <a:effectLst/>
                <a:latin typeface="Nunito" pitchFamily="2" charset="0"/>
                <a:ea typeface="Nunito" pitchFamily="2" charset="0"/>
                <a:cs typeface="Nunito" pitchFamily="2" charset="0"/>
              </a:rPr>
              <a:t>, Screen Recorder etc.) with voice narration; it is up to you whether to show your face. You should be able to create this recording quickly with little effort – no need to do any special video or audio editing although if you feel the need to it is permitted.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It will cover from start to finish all the key highlights and work you’ve done for the past few months. It will also effectively summarize your findings and conclusions.</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Imagine that this video would be the result you present to a manager at the culmination of an internal project who may or may not be familiar with all the details and purpose of the project. Take care to explain everything clearly and provide proper background knowledge.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It is alright to assume your audience has some familiarity with statistical models.</a:t>
            </a:r>
          </a:p>
          <a:p>
            <a:pPr marL="228600" marR="0">
              <a:lnSpc>
                <a:spcPct val="107000"/>
              </a:lnSpc>
              <a:spcBef>
                <a:spcPts val="1600"/>
              </a:spcBef>
              <a:spcAft>
                <a:spcPts val="400"/>
              </a:spcAft>
            </a:pPr>
            <a:r>
              <a:rPr lang="en-US" sz="1600" b="1" dirty="0">
                <a:solidFill>
                  <a:srgbClr val="434343"/>
                </a:solidFill>
                <a:effectLst/>
                <a:latin typeface="Georgia" panose="02040502050405020303" pitchFamily="18" charset="0"/>
                <a:ea typeface="Georgia" panose="02040502050405020303" pitchFamily="18" charset="0"/>
                <a:cs typeface="Georgia" panose="02040502050405020303" pitchFamily="18" charset="0"/>
              </a:rPr>
              <a:t>What to Include &amp; What is Required?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All group members are required to appear in the presentation both by audio at minimum and preferably by visual as well (however visual is still optional).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Group members should include their names and introduce themselves before speaking</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Each group member should be featured for a similar amount of time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Visuals and Slides are necessary; DO NOT just read your final paper/results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Include audio narration</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We would like each group member to cover a similar length of the video. Obviously exactly equal time would be impractical to the flow of the presentation but try to keep everyone’s presentation time similar</a:t>
            </a:r>
          </a:p>
        </p:txBody>
      </p:sp>
    </p:spTree>
    <p:extLst>
      <p:ext uri="{BB962C8B-B14F-4D97-AF65-F5344CB8AC3E}">
        <p14:creationId xmlns:p14="http://schemas.microsoft.com/office/powerpoint/2010/main" val="4114580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5A10-E2A6-28A3-7044-47A99F7DA47D}"/>
              </a:ext>
            </a:extLst>
          </p:cNvPr>
          <p:cNvSpPr>
            <a:spLocks noGrp="1"/>
          </p:cNvSpPr>
          <p:nvPr>
            <p:ph type="title"/>
          </p:nvPr>
        </p:nvSpPr>
        <p:spPr/>
        <p:txBody>
          <a:bodyPr/>
          <a:lstStyle/>
          <a:p>
            <a:r>
              <a:rPr lang="en-US" dirty="0"/>
              <a:t>Project Instructions</a:t>
            </a:r>
          </a:p>
        </p:txBody>
      </p:sp>
      <p:sp>
        <p:nvSpPr>
          <p:cNvPr id="3" name="Content Placeholder 2">
            <a:extLst>
              <a:ext uri="{FF2B5EF4-FFF2-40B4-BE49-F238E27FC236}">
                <a16:creationId xmlns:a16="http://schemas.microsoft.com/office/drawing/2014/main" id="{C91B768D-0AD7-9C4F-16FD-02AE5BFC22D1}"/>
              </a:ext>
            </a:extLst>
          </p:cNvPr>
          <p:cNvSpPr>
            <a:spLocks noGrp="1"/>
          </p:cNvSpPr>
          <p:nvPr>
            <p:ph idx="1"/>
          </p:nvPr>
        </p:nvSpPr>
        <p:spPr/>
        <p:txBody>
          <a:bodyPr>
            <a:normAutofit lnSpcReduction="10000"/>
          </a:bodyPr>
          <a:lstStyle/>
          <a:p>
            <a:pPr marL="2560320" marR="0" indent="0">
              <a:spcBef>
                <a:spcPts val="0"/>
              </a:spcBef>
              <a:spcAft>
                <a:spcPts val="0"/>
              </a:spcAft>
              <a:buNone/>
            </a:pPr>
            <a:r>
              <a:rPr lang="en-US" sz="1200" dirty="0">
                <a:effectLst/>
                <a:latin typeface="Nunito" pitchFamily="2" charset="0"/>
                <a:ea typeface="Nunito" pitchFamily="2" charset="0"/>
                <a:cs typeface="Nunito" pitchFamily="2" charset="0"/>
              </a:rPr>
              <a:t> </a:t>
            </a:r>
          </a:p>
          <a:p>
            <a:pPr marL="342900" marR="0" lvl="0" indent="-342900">
              <a:spcBef>
                <a:spcPts val="0"/>
              </a:spcBef>
              <a:spcAft>
                <a:spcPts val="0"/>
              </a:spcAft>
              <a:buFont typeface="Arial" panose="020B0604020202020204" pitchFamily="34" charset="0"/>
              <a:buChar char="●"/>
            </a:pPr>
            <a:r>
              <a:rPr lang="en-US" sz="1200" b="1" u="none" strike="noStrike" dirty="0">
                <a:effectLst/>
                <a:latin typeface="Nunito" pitchFamily="2" charset="0"/>
                <a:ea typeface="Nunito" pitchFamily="2" charset="0"/>
                <a:cs typeface="Nunito" pitchFamily="2" charset="0"/>
              </a:rPr>
              <a:t>Overview of Project:</a:t>
            </a:r>
            <a:endParaRPr lang="en-US" sz="1200" u="none" strike="noStrike" dirty="0">
              <a:effectLst/>
              <a:latin typeface="Nunito" pitchFamily="2" charset="0"/>
              <a:ea typeface="Nunito" pitchFamily="2" charset="0"/>
              <a:cs typeface="Nunito" pitchFamily="2" charset="0"/>
            </a:endParaRP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Team members' names listed in the presentation.</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Necessary background information/framing of the problem.</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Include an overview of the problem in general as well as your general approach.</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State initial hypotheses.</a:t>
            </a:r>
          </a:p>
          <a:p>
            <a:pPr marL="3200400" marR="0">
              <a:spcBef>
                <a:spcPts val="0"/>
              </a:spcBef>
              <a:spcAft>
                <a:spcPts val="0"/>
              </a:spcAft>
            </a:pPr>
            <a:r>
              <a:rPr lang="en-US" sz="1200" dirty="0">
                <a:effectLst/>
                <a:latin typeface="Nunito" pitchFamily="2" charset="0"/>
                <a:ea typeface="Nunito" pitchFamily="2" charset="0"/>
                <a:cs typeface="Nunito" pitchFamily="2" charset="0"/>
              </a:rPr>
              <a:t> </a:t>
            </a:r>
          </a:p>
          <a:p>
            <a:pPr marL="342900" marR="0" lvl="0" indent="-342900">
              <a:spcBef>
                <a:spcPts val="0"/>
              </a:spcBef>
              <a:spcAft>
                <a:spcPts val="0"/>
              </a:spcAft>
              <a:buFont typeface="Arial" panose="020B0604020202020204" pitchFamily="34" charset="0"/>
              <a:buChar char="●"/>
            </a:pPr>
            <a:r>
              <a:rPr lang="en-US" sz="1200" b="1" u="none" strike="noStrike" dirty="0">
                <a:effectLst/>
                <a:latin typeface="Nunito" pitchFamily="2" charset="0"/>
                <a:ea typeface="Nunito" pitchFamily="2" charset="0"/>
                <a:cs typeface="Nunito" pitchFamily="2" charset="0"/>
              </a:rPr>
              <a:t>Overview of Data:</a:t>
            </a:r>
            <a:endParaRPr lang="en-US" sz="1200" u="none" strike="noStrike" dirty="0">
              <a:effectLst/>
              <a:latin typeface="Nunito" pitchFamily="2" charset="0"/>
              <a:ea typeface="Nunito" pitchFamily="2" charset="0"/>
              <a:cs typeface="Nunito" pitchFamily="2" charset="0"/>
            </a:endParaRP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involved was the cleaning process?</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What were your key variables?</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Any interesting insights from EDA?</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If you used feature engineering how and was it successful?</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Where did the dataset come from?</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Super quick overview of the data.</a:t>
            </a:r>
          </a:p>
          <a:p>
            <a:pPr marL="3200400" marR="0">
              <a:spcBef>
                <a:spcPts val="0"/>
              </a:spcBef>
              <a:spcAft>
                <a:spcPts val="0"/>
              </a:spcAft>
            </a:pPr>
            <a:r>
              <a:rPr lang="en-US" sz="1200" dirty="0">
                <a:effectLst/>
                <a:latin typeface="Nunito" pitchFamily="2" charset="0"/>
                <a:ea typeface="Nunito" pitchFamily="2" charset="0"/>
                <a:cs typeface="Nunito" pitchFamily="2" charset="0"/>
              </a:rPr>
              <a:t> </a:t>
            </a:r>
          </a:p>
          <a:p>
            <a:pPr marL="342900" marR="0" lvl="0" indent="-342900">
              <a:spcBef>
                <a:spcPts val="0"/>
              </a:spcBef>
              <a:spcAft>
                <a:spcPts val="0"/>
              </a:spcAft>
              <a:buFont typeface="Arial" panose="020B0604020202020204" pitchFamily="34" charset="0"/>
              <a:buChar char="●"/>
            </a:pPr>
            <a:r>
              <a:rPr lang="en-US" sz="1200" b="1" u="none" strike="noStrike" dirty="0">
                <a:effectLst/>
                <a:latin typeface="Nunito" pitchFamily="2" charset="0"/>
                <a:ea typeface="Nunito" pitchFamily="2" charset="0"/>
                <a:cs typeface="Nunito" pitchFamily="2" charset="0"/>
              </a:rPr>
              <a:t>Overview of Modeling:</a:t>
            </a:r>
            <a:endParaRPr lang="en-US" sz="1200" u="none" strike="noStrike" dirty="0">
              <a:effectLst/>
              <a:latin typeface="Nunito" pitchFamily="2" charset="0"/>
              <a:ea typeface="Nunito" pitchFamily="2" charset="0"/>
              <a:cs typeface="Nunito" pitchFamily="2" charset="0"/>
            </a:endParaRP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What type of models did you use? </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do they compare? </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did you perform model selection? </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did you perform hyperparameter optimization? </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did the models perform generally speaking?</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Are they useful and in what ways?</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Why did you choose those models in particular?</a:t>
            </a:r>
          </a:p>
          <a:p>
            <a:pPr marL="914400" marR="0">
              <a:spcBef>
                <a:spcPts val="0"/>
              </a:spcBef>
              <a:spcAft>
                <a:spcPts val="0"/>
              </a:spcAft>
            </a:pPr>
            <a:r>
              <a:rPr lang="en-US" sz="1200" dirty="0">
                <a:effectLst/>
                <a:latin typeface="Nunito" pitchFamily="2" charset="0"/>
                <a:ea typeface="Nunito" pitchFamily="2" charset="0"/>
                <a:cs typeface="Nunito" pitchFamily="2" charset="0"/>
              </a:rPr>
              <a:t>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Include a couple of key visualizations and be sure to include captions, labels, legends, and most importantly context where needed!</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If you encounter any unexpected problems, challenges, or interesting findings please mention these. Discussion of things that didn’t work is also encouraged.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Is there any unfinished business or areas which if given more time or resources you would deem promising or interesting to further pursue?</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Overall conclusion and key takeaways from your project as a closing message.</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Sources cited on the last slide (no need to read them just include them).</a:t>
            </a:r>
          </a:p>
        </p:txBody>
      </p:sp>
    </p:spTree>
    <p:extLst>
      <p:ext uri="{BB962C8B-B14F-4D97-AF65-F5344CB8AC3E}">
        <p14:creationId xmlns:p14="http://schemas.microsoft.com/office/powerpoint/2010/main" val="19452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sz="3300" dirty="0"/>
              <a:t>Project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r>
              <a:rPr lang="en-US" b="0" i="0" u="none" strike="noStrike" baseline="0">
                <a:solidFill>
                  <a:schemeClr val="tx1"/>
                </a:solidFill>
              </a:rPr>
              <a:t>We intend to use airline passenger satisfaction surve</a:t>
            </a:r>
            <a:r>
              <a:rPr lang="en-US">
                <a:solidFill>
                  <a:schemeClr val="tx1"/>
                </a:solidFill>
              </a:rPr>
              <a:t>y data to </a:t>
            </a:r>
            <a:r>
              <a:rPr lang="en-US" b="0" i="0" u="none" strike="noStrike" baseline="0">
                <a:solidFill>
                  <a:schemeClr val="tx1"/>
                </a:solidFill>
              </a:rPr>
              <a:t>determine which factors drive customer satisfaction (or dissatisfaction) so that we can provide actionable recommendations on how money should be invested or re-allocated to keep passengers satisfied.</a:t>
            </a:r>
          </a:p>
          <a:p>
            <a:r>
              <a:rPr lang="en-US">
                <a:solidFill>
                  <a:schemeClr val="tx1"/>
                </a:solidFill>
              </a:rPr>
              <a:t>Customer satisfaction is a key factor in attracting and retaining business. Identifying factors that have the strongest effect on customer satisfaction will provide key insights for airlines to enhance their services, improve the customer experience and optimize business operations. </a:t>
            </a:r>
          </a:p>
          <a:p>
            <a:r>
              <a:rPr lang="en-US">
                <a:solidFill>
                  <a:schemeClr val="tx1"/>
                </a:solidFill>
              </a:rPr>
              <a:t>Some estimates indicate that increasing customer retention by as little as 5% increases profits by 25%-95%.</a:t>
            </a:r>
            <a:r>
              <a:rPr lang="en-US" baseline="30000">
                <a:solidFill>
                  <a:schemeClr val="tx1"/>
                </a:solidFill>
              </a:rPr>
              <a:t>1</a:t>
            </a:r>
          </a:p>
        </p:txBody>
      </p:sp>
    </p:spTree>
    <p:extLst>
      <p:ext uri="{BB962C8B-B14F-4D97-AF65-F5344CB8AC3E}">
        <p14:creationId xmlns:p14="http://schemas.microsoft.com/office/powerpoint/2010/main" val="281325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and is publicly available on Kaggle. </a:t>
            </a:r>
          </a:p>
          <a:p>
            <a:pPr algn="l"/>
            <a:r>
              <a:rPr lang="en-US" dirty="0"/>
              <a:t>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3"/>
          <a:srcRect t="11845"/>
          <a:stretch/>
        </p:blipFill>
        <p:spPr>
          <a:xfrm>
            <a:off x="3740818" y="2707829"/>
            <a:ext cx="7572099" cy="3286063"/>
          </a:xfrm>
          <a:prstGeom prst="rect">
            <a:avLst/>
          </a:prstGeom>
        </p:spPr>
      </p:pic>
      <p:sp>
        <p:nvSpPr>
          <p:cNvPr id="4" name="Rectangle 3">
            <a:extLst>
              <a:ext uri="{FF2B5EF4-FFF2-40B4-BE49-F238E27FC236}">
                <a16:creationId xmlns:a16="http://schemas.microsoft.com/office/drawing/2014/main" id="{B7F43AD0-4396-B767-A57D-A5F10A77A8A0}"/>
              </a:ext>
            </a:extLst>
          </p:cNvPr>
          <p:cNvSpPr/>
          <p:nvPr/>
        </p:nvSpPr>
        <p:spPr>
          <a:xfrm>
            <a:off x="3962400" y="5725020"/>
            <a:ext cx="2057400" cy="190005"/>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011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and is publicly available on Kaggle. </a:t>
            </a:r>
          </a:p>
          <a:p>
            <a:pPr algn="l"/>
            <a:r>
              <a:rPr lang="en-US" dirty="0"/>
              <a:t>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3"/>
          <a:srcRect t="11845"/>
          <a:stretch/>
        </p:blipFill>
        <p:spPr>
          <a:xfrm>
            <a:off x="3740818" y="2707829"/>
            <a:ext cx="7572099" cy="3286063"/>
          </a:xfrm>
          <a:prstGeom prst="rect">
            <a:avLst/>
          </a:prstGeom>
        </p:spPr>
      </p:pic>
      <p:sp>
        <p:nvSpPr>
          <p:cNvPr id="6" name="Rectangle 5">
            <a:extLst>
              <a:ext uri="{FF2B5EF4-FFF2-40B4-BE49-F238E27FC236}">
                <a16:creationId xmlns:a16="http://schemas.microsoft.com/office/drawing/2014/main" id="{B7CED1FF-FDFD-5397-7EA8-C8699BEAF6BF}"/>
              </a:ext>
            </a:extLst>
          </p:cNvPr>
          <p:cNvSpPr/>
          <p:nvPr/>
        </p:nvSpPr>
        <p:spPr>
          <a:xfrm>
            <a:off x="3990886" y="3614871"/>
            <a:ext cx="2105114" cy="41019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C134D32-CAB5-5FBA-EA23-339F17DA17F0}"/>
              </a:ext>
            </a:extLst>
          </p:cNvPr>
          <p:cNvSpPr/>
          <p:nvPr/>
        </p:nvSpPr>
        <p:spPr>
          <a:xfrm>
            <a:off x="3990886" y="4247260"/>
            <a:ext cx="2105114" cy="14527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26D34D-C4D5-A04C-13BA-945C1DF8F7C5}"/>
              </a:ext>
            </a:extLst>
          </p:cNvPr>
          <p:cNvSpPr/>
          <p:nvPr/>
        </p:nvSpPr>
        <p:spPr>
          <a:xfrm>
            <a:off x="3990886" y="4516452"/>
            <a:ext cx="2105114" cy="48283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056AEA5-764D-D6AC-F9D7-2786480C2C15}"/>
              </a:ext>
            </a:extLst>
          </p:cNvPr>
          <p:cNvSpPr/>
          <p:nvPr/>
        </p:nvSpPr>
        <p:spPr>
          <a:xfrm>
            <a:off x="3990886" y="5242054"/>
            <a:ext cx="2105114" cy="141796"/>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699D0D-5281-AF43-D413-D2AFD77818DB}"/>
              </a:ext>
            </a:extLst>
          </p:cNvPr>
          <p:cNvSpPr/>
          <p:nvPr/>
        </p:nvSpPr>
        <p:spPr>
          <a:xfrm>
            <a:off x="3990886" y="5501910"/>
            <a:ext cx="2105114" cy="231656"/>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41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3"/>
          <a:srcRect t="11845"/>
          <a:stretch/>
        </p:blipFill>
        <p:spPr>
          <a:xfrm>
            <a:off x="3740818" y="2707829"/>
            <a:ext cx="7572099" cy="3286063"/>
          </a:xfrm>
          <a:prstGeom prst="rect">
            <a:avLst/>
          </a:prstGeom>
        </p:spPr>
      </p:pic>
      <p:sp>
        <p:nvSpPr>
          <p:cNvPr id="11" name="Left Brace 10">
            <a:extLst>
              <a:ext uri="{FF2B5EF4-FFF2-40B4-BE49-F238E27FC236}">
                <a16:creationId xmlns:a16="http://schemas.microsoft.com/office/drawing/2014/main" id="{877BE431-BCDC-8C09-7626-70DB176FE1CD}"/>
              </a:ext>
            </a:extLst>
          </p:cNvPr>
          <p:cNvSpPr/>
          <p:nvPr/>
        </p:nvSpPr>
        <p:spPr>
          <a:xfrm rot="10800000">
            <a:off x="8131847" y="5501910"/>
            <a:ext cx="128450" cy="22311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1EEAFC73-C591-20CB-B33A-0A6D498E12DE}"/>
              </a:ext>
            </a:extLst>
          </p:cNvPr>
          <p:cNvSpPr txBox="1"/>
          <p:nvPr/>
        </p:nvSpPr>
        <p:spPr>
          <a:xfrm>
            <a:off x="8196071" y="5428799"/>
            <a:ext cx="2039943" cy="369332"/>
          </a:xfrm>
          <a:prstGeom prst="rect">
            <a:avLst/>
          </a:prstGeom>
          <a:noFill/>
        </p:spPr>
        <p:txBody>
          <a:bodyPr wrap="square" rtlCol="0">
            <a:spAutoFit/>
          </a:bodyPr>
          <a:lstStyle/>
          <a:p>
            <a:r>
              <a:rPr lang="en-US" dirty="0"/>
              <a:t>Highly correlated</a:t>
            </a:r>
          </a:p>
        </p:txBody>
      </p:sp>
      <p:sp>
        <p:nvSpPr>
          <p:cNvPr id="4" name="Multiplication Sign 3">
            <a:extLst>
              <a:ext uri="{FF2B5EF4-FFF2-40B4-BE49-F238E27FC236}">
                <a16:creationId xmlns:a16="http://schemas.microsoft.com/office/drawing/2014/main" id="{A051BF0F-1216-F319-33AF-0661D13B4AA1}"/>
              </a:ext>
            </a:extLst>
          </p:cNvPr>
          <p:cNvSpPr/>
          <p:nvPr/>
        </p:nvSpPr>
        <p:spPr>
          <a:xfrm>
            <a:off x="3609975" y="5591174"/>
            <a:ext cx="182880" cy="182880"/>
          </a:xfrm>
          <a:prstGeom prst="mathMultiply">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ication Sign 5">
            <a:extLst>
              <a:ext uri="{FF2B5EF4-FFF2-40B4-BE49-F238E27FC236}">
                <a16:creationId xmlns:a16="http://schemas.microsoft.com/office/drawing/2014/main" id="{FBA2336F-31FD-EC87-FBA2-FDF886F6D990}"/>
              </a:ext>
            </a:extLst>
          </p:cNvPr>
          <p:cNvSpPr/>
          <p:nvPr/>
        </p:nvSpPr>
        <p:spPr>
          <a:xfrm>
            <a:off x="3605125" y="2841496"/>
            <a:ext cx="182880" cy="182880"/>
          </a:xfrm>
          <a:prstGeom prst="mathMultiply">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230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8" name="Text Placeholder 7">
            <a:extLst>
              <a:ext uri="{FF2B5EF4-FFF2-40B4-BE49-F238E27FC236}">
                <a16:creationId xmlns:a16="http://schemas.microsoft.com/office/drawing/2014/main" id="{313684A5-8352-BC34-5100-0550A25D1982}"/>
              </a:ext>
            </a:extLst>
          </p:cNvPr>
          <p:cNvSpPr>
            <a:spLocks noGrp="1"/>
          </p:cNvSpPr>
          <p:nvPr>
            <p:ph type="body" idx="1"/>
          </p:nvPr>
        </p:nvSpPr>
        <p:spPr/>
        <p:txBody>
          <a:bodyPr>
            <a:normAutofit fontScale="62500" lnSpcReduction="20000"/>
          </a:bodyPr>
          <a:lstStyle/>
          <a:p>
            <a:r>
              <a:rPr lang="en-US" dirty="0"/>
              <a:t>Gender doesn’t seem to play a major role in satisfaction as both have almost the same satisfaction levels.</a:t>
            </a:r>
          </a:p>
        </p:txBody>
      </p:sp>
      <p:sp>
        <p:nvSpPr>
          <p:cNvPr id="9" name="Text Placeholder 8">
            <a:extLst>
              <a:ext uri="{FF2B5EF4-FFF2-40B4-BE49-F238E27FC236}">
                <a16:creationId xmlns:a16="http://schemas.microsoft.com/office/drawing/2014/main" id="{A55D8D18-A2CD-0C9E-C022-AF04CDD3120C}"/>
              </a:ext>
            </a:extLst>
          </p:cNvPr>
          <p:cNvSpPr>
            <a:spLocks noGrp="1"/>
          </p:cNvSpPr>
          <p:nvPr>
            <p:ph type="body" sz="quarter" idx="3"/>
          </p:nvPr>
        </p:nvSpPr>
        <p:spPr/>
        <p:txBody>
          <a:bodyPr>
            <a:normAutofit fontScale="62500" lnSpcReduction="20000"/>
          </a:bodyPr>
          <a:lstStyle/>
          <a:p>
            <a:r>
              <a:rPr lang="en-US" dirty="0"/>
              <a:t>Business class passengers have higher satisfaction levels, particularly in </a:t>
            </a:r>
            <a:r>
              <a:rPr lang="en-US" dirty="0" err="1"/>
              <a:t>Checkin.service</a:t>
            </a:r>
            <a:r>
              <a:rPr lang="en-US" dirty="0"/>
              <a:t>, </a:t>
            </a:r>
            <a:r>
              <a:rPr lang="en-US" dirty="0" err="1"/>
              <a:t>Seat.Comfort</a:t>
            </a:r>
            <a:r>
              <a:rPr lang="en-US" dirty="0"/>
              <a:t>, and </a:t>
            </a:r>
            <a:r>
              <a:rPr lang="en-US" dirty="0" err="1"/>
              <a:t>Food.and.drink</a:t>
            </a:r>
            <a:r>
              <a:rPr lang="en-US" dirty="0"/>
              <a:t> compared to Eco Plus and Economy class</a:t>
            </a:r>
          </a:p>
        </p:txBody>
      </p:sp>
      <p:pic>
        <p:nvPicPr>
          <p:cNvPr id="14" name="Picture 2">
            <a:extLst>
              <a:ext uri="{FF2B5EF4-FFF2-40B4-BE49-F238E27FC236}">
                <a16:creationId xmlns:a16="http://schemas.microsoft.com/office/drawing/2014/main" id="{1C5FA6A2-F1BB-FA91-EFA4-9F9BAC284542}"/>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r="75816" b="80990"/>
          <a:stretch/>
        </p:blipFill>
        <p:spPr bwMode="auto">
          <a:xfrm>
            <a:off x="3734238" y="3114675"/>
            <a:ext cx="3635916" cy="1704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7D516384-1397-4ED1-1FD8-E7AFB2AF5C79}"/>
              </a:ext>
            </a:extLst>
          </p:cNvPr>
          <p:cNvPicPr>
            <a:picLocks noGrp="1" noChangeAspect="1" noChangeArrowheads="1"/>
          </p:cNvPicPr>
          <p:nvPr>
            <p:ph sz="quarter" idx="4"/>
          </p:nvPr>
        </p:nvPicPr>
        <p:blipFill rotWithShape="1">
          <a:blip r:embed="rId3">
            <a:extLst>
              <a:ext uri="{28A0092B-C50C-407E-A947-70E740481C1C}">
                <a14:useLocalDpi xmlns:a14="http://schemas.microsoft.com/office/drawing/2010/main" val="0"/>
              </a:ext>
            </a:extLst>
          </a:blip>
          <a:srcRect t="21354" r="75816" b="60156"/>
          <a:stretch/>
        </p:blipFill>
        <p:spPr bwMode="auto">
          <a:xfrm>
            <a:off x="7740820" y="3114676"/>
            <a:ext cx="3738167" cy="1704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01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b="0" i="0" u="none" strike="noStrike" dirty="0">
                <a:solidFill>
                  <a:srgbClr val="000000"/>
                </a:solidFill>
                <a:effectLst/>
                <a:latin typeface="Times New Roman" panose="02020603050405020304" pitchFamily="18" charset="0"/>
              </a:rPr>
              <a:t>Passengers express greater dissatisfaction with services like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On.board.service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Inflight.service</a:t>
            </a:r>
            <a:r>
              <a:rPr lang="en-US" sz="1800" b="0" i="0" u="none" strike="noStrike" dirty="0">
                <a:solidFill>
                  <a:srgbClr val="000000"/>
                </a:solidFill>
                <a:effectLst/>
                <a:latin typeface="Times New Roman" panose="02020603050405020304" pitchFamily="18" charset="0"/>
              </a:rPr>
              <a:t>. Only when the ratings of these services are above 3, there are more passengers who are satisfied but then this number doesn’t seem to be significantly large.</a:t>
            </a: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dirty="0"/>
          </a:p>
        </p:txBody>
      </p:sp>
      <p:pic>
        <p:nvPicPr>
          <p:cNvPr id="7" name="Picture 2">
            <a:extLst>
              <a:ext uri="{FF2B5EF4-FFF2-40B4-BE49-F238E27FC236}">
                <a16:creationId xmlns:a16="http://schemas.microsoft.com/office/drawing/2014/main" id="{421BD8D0-AAC0-D768-40B0-55B067105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363" t="19931" r="51032" b="60753"/>
          <a:stretch/>
        </p:blipFill>
        <p:spPr bwMode="auto">
          <a:xfrm>
            <a:off x="350825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E0F4F75-5CEA-04AD-1D27-EC0115B668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 t="61196" r="75477" b="19488"/>
          <a:stretch/>
        </p:blipFill>
        <p:spPr bwMode="auto">
          <a:xfrm>
            <a:off x="639623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D7E4E070-797A-19EA-16B7-B9FAD06AEE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301" t="60358" r="94" b="20326"/>
          <a:stretch/>
        </p:blipFill>
        <p:spPr bwMode="auto">
          <a:xfrm>
            <a:off x="9098282"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7B32962-A67A-E3FC-EFDE-3598E7CFD3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19" t="60385" r="50876" b="20299"/>
          <a:stretch/>
        </p:blipFill>
        <p:spPr bwMode="auto">
          <a:xfrm>
            <a:off x="350825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48D7526B-5205-0077-60BC-47D1146E59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395" t="80582" r="50000" b="102"/>
          <a:stretch/>
        </p:blipFill>
        <p:spPr bwMode="auto">
          <a:xfrm>
            <a:off x="639623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8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2050" name="Picture 2">
            <a:extLst>
              <a:ext uri="{FF2B5EF4-FFF2-40B4-BE49-F238E27FC236}">
                <a16:creationId xmlns:a16="http://schemas.microsoft.com/office/drawing/2014/main" id="{F5451500-2D3C-329E-5870-A4C52B757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7163" y="2552700"/>
            <a:ext cx="6124575"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11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Logistic Regression</a:t>
            </a:r>
          </a:p>
          <a:p>
            <a:pPr algn="l"/>
            <a:r>
              <a:rPr lang="en-US" dirty="0"/>
              <a:t>Decision Tree</a:t>
            </a:r>
          </a:p>
          <a:p>
            <a:pPr algn="l"/>
            <a:r>
              <a:rPr lang="en-US" dirty="0"/>
              <a:t>Random Forest</a:t>
            </a:r>
          </a:p>
          <a:p>
            <a:pPr algn="l"/>
            <a:r>
              <a:rPr lang="en-US" dirty="0"/>
              <a:t>Support Vector Machines</a:t>
            </a:r>
          </a:p>
        </p:txBody>
      </p:sp>
    </p:spTree>
    <p:extLst>
      <p:ext uri="{BB962C8B-B14F-4D97-AF65-F5344CB8AC3E}">
        <p14:creationId xmlns:p14="http://schemas.microsoft.com/office/powerpoint/2010/main" val="2933682471"/>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600</TotalTime>
  <Words>1549</Words>
  <Application>Microsoft Office PowerPoint</Application>
  <PresentationFormat>Widescreen</PresentationFormat>
  <Paragraphs>130</Paragraphs>
  <Slides>12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Corbel</vt:lpstr>
      <vt:lpstr>Georgia</vt:lpstr>
      <vt:lpstr>Nunito</vt:lpstr>
      <vt:lpstr>Segoe UI</vt:lpstr>
      <vt:lpstr>Times New Roman</vt:lpstr>
      <vt:lpstr>Wingdings 2</vt:lpstr>
      <vt:lpstr>Frame</vt:lpstr>
      <vt:lpstr>Predicting Customer Satisfaction in the Airline Industry</vt:lpstr>
      <vt:lpstr>Project Overview</vt:lpstr>
      <vt:lpstr>Dataset Overview</vt:lpstr>
      <vt:lpstr>Dataset Overview</vt:lpstr>
      <vt:lpstr>Dataset Overview</vt:lpstr>
      <vt:lpstr>Dataset Overview</vt:lpstr>
      <vt:lpstr>Dataset Overview</vt:lpstr>
      <vt:lpstr>Dataset Overview</vt:lpstr>
      <vt:lpstr>Modeling</vt:lpstr>
      <vt:lpstr>Sources</vt:lpstr>
      <vt:lpstr>Project Instructions</vt:lpstr>
      <vt:lpstr>Project 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Satisfaction in the Airline Industry</dc:title>
  <dc:creator>Alejandro Martinez</dc:creator>
  <cp:lastModifiedBy>Alejandro Martinez</cp:lastModifiedBy>
  <cp:revision>35</cp:revision>
  <dcterms:created xsi:type="dcterms:W3CDTF">2023-06-25T02:32:03Z</dcterms:created>
  <dcterms:modified xsi:type="dcterms:W3CDTF">2023-07-18T03:08:09Z</dcterms:modified>
</cp:coreProperties>
</file>