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notesMasterIdLst>
    <p:notesMasterId r:id="rId20"/>
  </p:notesMasterIdLst>
  <p:sldIdLst>
    <p:sldId id="256" r:id="rId2"/>
    <p:sldId id="258" r:id="rId3"/>
    <p:sldId id="279" r:id="rId4"/>
    <p:sldId id="259" r:id="rId5"/>
    <p:sldId id="285" r:id="rId6"/>
    <p:sldId id="280" r:id="rId7"/>
    <p:sldId id="281" r:id="rId8"/>
    <p:sldId id="277" r:id="rId9"/>
    <p:sldId id="284" r:id="rId10"/>
    <p:sldId id="282" r:id="rId11"/>
    <p:sldId id="283" r:id="rId12"/>
    <p:sldId id="276" r:id="rId13"/>
    <p:sldId id="286" r:id="rId14"/>
    <p:sldId id="287" r:id="rId15"/>
    <p:sldId id="275" r:id="rId16"/>
    <p:sldId id="260" r:id="rId17"/>
    <p:sldId id="270"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33CA2F9-9923-0511-69E9-E80E997BA532}" name="Alejandro Martinez" initials="AM" userId="c8a9d50c0e1f062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57891F-3C8C-4916-A6EE-E31F03D6D428}" v="11" dt="2023-06-25T18:19:27.4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8537" autoAdjust="0"/>
  </p:normalViewPr>
  <p:slideViewPr>
    <p:cSldViewPr snapToGrid="0">
      <p:cViewPr varScale="1">
        <p:scale>
          <a:sx n="84" d="100"/>
          <a:sy n="84" d="100"/>
        </p:scale>
        <p:origin x="151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8/10/relationships/authors" Target="authors.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24F8DB-2990-4811-82DD-7422336D885B}" type="datetimeFigureOut">
              <a:rPr lang="en-US" smtClean="0"/>
              <a:t>7/18/2023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CD4D3-9FFD-4D42-BD91-737D0D78D7F6}" type="slidenum">
              <a:rPr lang="en-US" smtClean="0"/>
              <a:t>‹#›</a:t>
            </a:fld>
            <a:endParaRPr lang="en-US"/>
          </a:p>
        </p:txBody>
      </p:sp>
    </p:spTree>
    <p:extLst>
      <p:ext uri="{BB962C8B-B14F-4D97-AF65-F5344CB8AC3E}">
        <p14:creationId xmlns:p14="http://schemas.microsoft.com/office/powerpoint/2010/main" val="1341347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Alejandro Martinez from Team 6 and I will be discussing our project on predicting customer satisfaction in the airline industry.</a:t>
            </a:r>
          </a:p>
        </p:txBody>
      </p:sp>
      <p:sp>
        <p:nvSpPr>
          <p:cNvPr id="4" name="Slide Number Placeholder 3"/>
          <p:cNvSpPr>
            <a:spLocks noGrp="1"/>
          </p:cNvSpPr>
          <p:nvPr>
            <p:ph type="sldNum" sz="quarter" idx="5"/>
          </p:nvPr>
        </p:nvSpPr>
        <p:spPr/>
        <p:txBody>
          <a:bodyPr/>
          <a:lstStyle/>
          <a:p>
            <a:fld id="{9BCCD4D3-9FFD-4D42-BD91-737D0D78D7F6}" type="slidenum">
              <a:rPr lang="en-US" smtClean="0"/>
              <a:t>1</a:t>
            </a:fld>
            <a:endParaRPr lang="en-US"/>
          </a:p>
        </p:txBody>
      </p:sp>
    </p:spTree>
    <p:extLst>
      <p:ext uri="{BB962C8B-B14F-4D97-AF65-F5344CB8AC3E}">
        <p14:creationId xmlns:p14="http://schemas.microsoft.com/office/powerpoint/2010/main" val="33741520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Business class passengers are overwhelmingly more likely to be satisfied whereas economy and economy plus passengers are highly likely to be unsatisfied.</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10</a:t>
            </a:fld>
            <a:endParaRPr lang="en-US"/>
          </a:p>
        </p:txBody>
      </p:sp>
    </p:spTree>
    <p:extLst>
      <p:ext uri="{BB962C8B-B14F-4D97-AF65-F5344CB8AC3E}">
        <p14:creationId xmlns:p14="http://schemas.microsoft.com/office/powerpoint/2010/main" val="949423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Low cleanliness values of 1 and 2 are highly likely to lead to low satisfaction but once cleanliness is acceptable at 3 or above it does not seem to have a significant effect in creating additional satisfaction.</a:t>
            </a:r>
          </a:p>
        </p:txBody>
      </p:sp>
      <p:sp>
        <p:nvSpPr>
          <p:cNvPr id="4" name="Slide Number Placeholder 3"/>
          <p:cNvSpPr>
            <a:spLocks noGrp="1"/>
          </p:cNvSpPr>
          <p:nvPr>
            <p:ph type="sldNum" sz="quarter" idx="5"/>
          </p:nvPr>
        </p:nvSpPr>
        <p:spPr/>
        <p:txBody>
          <a:bodyPr/>
          <a:lstStyle/>
          <a:p>
            <a:fld id="{9BCCD4D3-9FFD-4D42-BD91-737D0D78D7F6}" type="slidenum">
              <a:rPr lang="en-US" smtClean="0"/>
              <a:t>11</a:t>
            </a:fld>
            <a:endParaRPr lang="en-US"/>
          </a:p>
        </p:txBody>
      </p:sp>
    </p:spTree>
    <p:extLst>
      <p:ext uri="{BB962C8B-B14F-4D97-AF65-F5344CB8AC3E}">
        <p14:creationId xmlns:p14="http://schemas.microsoft.com/office/powerpoint/2010/main" val="31349636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Times New Roman" panose="02020603050405020304" pitchFamily="18" charset="0"/>
              </a:rPr>
              <a:t>Passengers express greater dissatisfaction with services like </a:t>
            </a:r>
            <a:r>
              <a:rPr lang="en-US" sz="1800" b="0" i="1" u="none" strike="noStrike" dirty="0" err="1">
                <a:solidFill>
                  <a:srgbClr val="000000"/>
                </a:solidFill>
                <a:effectLst/>
                <a:latin typeface="Times New Roman" panose="02020603050405020304" pitchFamily="18" charset="0"/>
              </a:rPr>
              <a:t>Inflight.wifi.service</a:t>
            </a:r>
            <a:r>
              <a:rPr lang="en-US" sz="1800" b="0" i="0" u="none" strike="noStrike" dirty="0">
                <a:solidFill>
                  <a:srgbClr val="000000"/>
                </a:solidFill>
                <a:effectLst/>
                <a:latin typeface="Times New Roman" panose="02020603050405020304" pitchFamily="18" charset="0"/>
              </a:rPr>
              <a:t>, </a:t>
            </a:r>
            <a:r>
              <a:rPr lang="en-US" sz="1800" b="0" i="1" u="none" strike="noStrike" dirty="0" err="1">
                <a:solidFill>
                  <a:srgbClr val="000000"/>
                </a:solidFill>
                <a:effectLst/>
                <a:latin typeface="Times New Roman" panose="02020603050405020304" pitchFamily="18" charset="0"/>
              </a:rPr>
              <a:t>Inflight.entertainment</a:t>
            </a:r>
            <a:r>
              <a:rPr lang="en-US" sz="1800" b="0" i="0" u="none" strike="noStrike" dirty="0">
                <a:solidFill>
                  <a:srgbClr val="000000"/>
                </a:solidFill>
                <a:effectLst/>
                <a:latin typeface="Times New Roman" panose="02020603050405020304" pitchFamily="18" charset="0"/>
              </a:rPr>
              <a:t>, </a:t>
            </a:r>
            <a:r>
              <a:rPr lang="en-US" sz="1800" b="0" i="1" u="none" strike="noStrike" dirty="0" err="1">
                <a:solidFill>
                  <a:srgbClr val="000000"/>
                </a:solidFill>
                <a:effectLst/>
                <a:latin typeface="Times New Roman" panose="02020603050405020304" pitchFamily="18" charset="0"/>
              </a:rPr>
              <a:t>Baggage.handling</a:t>
            </a:r>
            <a:r>
              <a:rPr lang="en-US" sz="1800" b="0" i="0" u="none" strike="noStrike" dirty="0">
                <a:solidFill>
                  <a:srgbClr val="000000"/>
                </a:solidFill>
                <a:effectLst/>
                <a:latin typeface="Times New Roman" panose="02020603050405020304" pitchFamily="18" charset="0"/>
              </a:rPr>
              <a:t>, </a:t>
            </a:r>
            <a:r>
              <a:rPr lang="en-US" sz="1800" b="0" i="1" u="none" strike="noStrike" dirty="0" err="1">
                <a:solidFill>
                  <a:srgbClr val="000000"/>
                </a:solidFill>
                <a:effectLst/>
                <a:latin typeface="Times New Roman" panose="02020603050405020304" pitchFamily="18" charset="0"/>
              </a:rPr>
              <a:t>On.board.service</a:t>
            </a:r>
            <a:r>
              <a:rPr lang="en-US" sz="1800" b="0" i="0" u="none" strike="noStrike" dirty="0">
                <a:solidFill>
                  <a:srgbClr val="000000"/>
                </a:solidFill>
                <a:effectLst/>
                <a:latin typeface="Times New Roman" panose="02020603050405020304" pitchFamily="18" charset="0"/>
              </a:rPr>
              <a:t>, </a:t>
            </a:r>
            <a:r>
              <a:rPr lang="en-US" sz="1800" b="0" i="1" u="none" strike="noStrike" dirty="0" err="1">
                <a:solidFill>
                  <a:srgbClr val="000000"/>
                </a:solidFill>
                <a:effectLst/>
                <a:latin typeface="Times New Roman" panose="02020603050405020304" pitchFamily="18" charset="0"/>
              </a:rPr>
              <a:t>Inflight.service</a:t>
            </a:r>
            <a:r>
              <a:rPr lang="en-US" sz="1800" b="0" i="0" u="none" strike="noStrike" dirty="0">
                <a:solidFill>
                  <a:srgbClr val="000000"/>
                </a:solidFill>
                <a:effectLst/>
                <a:latin typeface="Times New Roman" panose="02020603050405020304" pitchFamily="18" charset="0"/>
              </a:rPr>
              <a:t>. The ratings for these services need to be above </a:t>
            </a:r>
            <a:r>
              <a:rPr lang="en-US" sz="1800" b="0" i="0" u="none" strike="noStrike" dirty="0" err="1">
                <a:solidFill>
                  <a:srgbClr val="000000"/>
                </a:solidFill>
                <a:effectLst/>
                <a:latin typeface="Times New Roman" panose="02020603050405020304" pitchFamily="18" charset="0"/>
              </a:rPr>
              <a:t>above</a:t>
            </a:r>
            <a:r>
              <a:rPr lang="en-US" sz="1800" b="0" i="0" u="none" strike="noStrike" dirty="0">
                <a:solidFill>
                  <a:srgbClr val="000000"/>
                </a:solidFill>
                <a:effectLst/>
                <a:latin typeface="Times New Roman" panose="02020603050405020304" pitchFamily="18" charset="0"/>
              </a:rPr>
              <a:t> 3 to increase satisfaction levels and even then it’s approximately a fifty </a:t>
            </a:r>
            <a:r>
              <a:rPr lang="en-US" sz="1800" b="0" i="0" u="none" strike="noStrike" dirty="0" err="1">
                <a:solidFill>
                  <a:srgbClr val="000000"/>
                </a:solidFill>
                <a:effectLst/>
                <a:latin typeface="Times New Roman" panose="02020603050405020304" pitchFamily="18" charset="0"/>
              </a:rPr>
              <a:t>fifty</a:t>
            </a:r>
            <a:r>
              <a:rPr lang="en-US" sz="1800" b="0" i="0" u="none" strike="noStrike" dirty="0">
                <a:solidFill>
                  <a:srgbClr val="000000"/>
                </a:solidFill>
                <a:effectLst/>
                <a:latin typeface="Times New Roman" panose="02020603050405020304" pitchFamily="18" charset="0"/>
              </a:rPr>
              <a:t> split on whether customers will be satisfied.</a:t>
            </a:r>
          </a:p>
        </p:txBody>
      </p:sp>
      <p:sp>
        <p:nvSpPr>
          <p:cNvPr id="4" name="Slide Number Placeholder 3"/>
          <p:cNvSpPr>
            <a:spLocks noGrp="1"/>
          </p:cNvSpPr>
          <p:nvPr>
            <p:ph type="sldNum" sz="quarter" idx="5"/>
          </p:nvPr>
        </p:nvSpPr>
        <p:spPr/>
        <p:txBody>
          <a:bodyPr/>
          <a:lstStyle/>
          <a:p>
            <a:fld id="{9BCCD4D3-9FFD-4D42-BD91-737D0D78D7F6}" type="slidenum">
              <a:rPr lang="en-US" smtClean="0"/>
              <a:t>12</a:t>
            </a:fld>
            <a:endParaRPr lang="en-US"/>
          </a:p>
        </p:txBody>
      </p:sp>
    </p:spTree>
    <p:extLst>
      <p:ext uri="{BB962C8B-B14F-4D97-AF65-F5344CB8AC3E}">
        <p14:creationId xmlns:p14="http://schemas.microsoft.com/office/powerpoint/2010/main" val="1532799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Times New Roman" panose="02020603050405020304" pitchFamily="18" charset="0"/>
              </a:rPr>
              <a:t>We performed different correlation analyses. Shown here are the correlations for the numeric variables. This shows that </a:t>
            </a:r>
            <a:r>
              <a:rPr lang="en-US" sz="1800" b="0" i="1" u="none" strike="noStrike" dirty="0" err="1">
                <a:solidFill>
                  <a:srgbClr val="000000"/>
                </a:solidFill>
                <a:effectLst/>
                <a:latin typeface="Times New Roman" panose="02020603050405020304" pitchFamily="18" charset="0"/>
              </a:rPr>
              <a:t>Arrival.Delay.in.Minutes</a:t>
            </a:r>
            <a:r>
              <a:rPr lang="en-US" sz="1800" b="0" i="0" u="none" strike="noStrike" dirty="0">
                <a:solidFill>
                  <a:srgbClr val="000000"/>
                </a:solidFill>
                <a:effectLst/>
                <a:latin typeface="Times New Roman" panose="02020603050405020304" pitchFamily="18" charset="0"/>
              </a:rPr>
              <a:t> and </a:t>
            </a:r>
            <a:r>
              <a:rPr lang="en-US" sz="1800" b="0" i="1" u="none" strike="noStrike" dirty="0" err="1">
                <a:solidFill>
                  <a:srgbClr val="000000"/>
                </a:solidFill>
                <a:effectLst/>
                <a:latin typeface="Times New Roman" panose="02020603050405020304" pitchFamily="18" charset="0"/>
              </a:rPr>
              <a:t>Departure.Delay.in.Minutes</a:t>
            </a:r>
            <a:r>
              <a:rPr lang="en-US" sz="1800" b="0" i="0" u="none" strike="noStrike" dirty="0">
                <a:solidFill>
                  <a:srgbClr val="000000"/>
                </a:solidFill>
                <a:effectLst/>
                <a:latin typeface="Times New Roman" panose="02020603050405020304" pitchFamily="18" charset="0"/>
              </a:rPr>
              <a:t> are highly correlated.</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13</a:t>
            </a:fld>
            <a:endParaRPr lang="en-US"/>
          </a:p>
        </p:txBody>
      </p:sp>
    </p:spTree>
    <p:extLst>
      <p:ext uri="{BB962C8B-B14F-4D97-AF65-F5344CB8AC3E}">
        <p14:creationId xmlns:p14="http://schemas.microsoft.com/office/powerpoint/2010/main" val="24218738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a:spcBef>
                <a:spcPts val="600"/>
              </a:spcBef>
              <a:spcAft>
                <a:spcPts val="600"/>
              </a:spcAft>
            </a:pPr>
            <a:r>
              <a:rPr lang="en-US" sz="1800" b="0" i="0" u="none" strike="noStrike" dirty="0">
                <a:solidFill>
                  <a:srgbClr val="000000"/>
                </a:solidFill>
                <a:effectLst/>
                <a:latin typeface="Times New Roman" panose="02020603050405020304" pitchFamily="18" charset="0"/>
              </a:rPr>
              <a:t>Shown here is a heat map for the categorical variables. </a:t>
            </a:r>
            <a:r>
              <a:rPr lang="en-US" sz="1800" b="0" i="0" u="none" strike="noStrike" dirty="0">
                <a:solidFill>
                  <a:srgbClr val="000000"/>
                </a:solidFill>
                <a:effectLst/>
                <a:highlight>
                  <a:srgbClr val="FFFF00"/>
                </a:highlight>
                <a:latin typeface="Times New Roman" panose="02020603050405020304" pitchFamily="18" charset="0"/>
              </a:rPr>
              <a:t>All the values are less than 0.7 which suggests that there are no strong correlations between any of the variables.</a:t>
            </a:r>
            <a:endParaRPr lang="en-US" b="0" dirty="0">
              <a:effectLst/>
              <a:highlight>
                <a:srgbClr val="FFFF00"/>
              </a:highlight>
            </a:endParaRPr>
          </a:p>
          <a:p>
            <a:br>
              <a:rPr lang="en-US" dirty="0"/>
            </a:b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14</a:t>
            </a:fld>
            <a:endParaRPr lang="en-US"/>
          </a:p>
        </p:txBody>
      </p:sp>
    </p:spTree>
    <p:extLst>
      <p:ext uri="{BB962C8B-B14F-4D97-AF65-F5344CB8AC3E}">
        <p14:creationId xmlns:p14="http://schemas.microsoft.com/office/powerpoint/2010/main" val="33516436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Departure delay and arrival delay are highly correlated and arrival delay has missing values so we will be excluding arrival delay. ID is removed because it doesn’t provide useful information for modeling.</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15</a:t>
            </a:fld>
            <a:endParaRPr lang="en-US"/>
          </a:p>
        </p:txBody>
      </p:sp>
    </p:spTree>
    <p:extLst>
      <p:ext uri="{BB962C8B-B14F-4D97-AF65-F5344CB8AC3E}">
        <p14:creationId xmlns:p14="http://schemas.microsoft.com/office/powerpoint/2010/main" val="3459143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2</a:t>
            </a:fld>
            <a:endParaRPr lang="en-US"/>
          </a:p>
        </p:txBody>
      </p:sp>
    </p:spTree>
    <p:extLst>
      <p:ext uri="{BB962C8B-B14F-4D97-AF65-F5344CB8AC3E}">
        <p14:creationId xmlns:p14="http://schemas.microsoft.com/office/powerpoint/2010/main" val="281484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a dataset consisting of airline passenger satisfaction survey results to understand which factors are most important to customers and provide recommendations to airlines on how money should be invested or re-allocated to increase customer satisfaction.</a:t>
            </a:r>
          </a:p>
          <a:p>
            <a:endParaRPr lang="en-US" dirty="0"/>
          </a:p>
          <a:p>
            <a:r>
              <a:rPr lang="en-US" dirty="0"/>
              <a:t>Customer satisfaction is a main driver in attracting and retaining business. By finding the most important factors we can provide key insights for airlines to enhance their services, improve the customer experience and optimize business operations in order to differentiate themselves from the competition.</a:t>
            </a:r>
          </a:p>
          <a:p>
            <a:endParaRPr lang="en-US" dirty="0"/>
          </a:p>
          <a:p>
            <a:r>
              <a:rPr lang="en-US" dirty="0"/>
              <a:t>Some estimates indicate that increasing customer retention by as little as 5% increases profits by 25-95%. </a:t>
            </a:r>
          </a:p>
        </p:txBody>
      </p:sp>
      <p:sp>
        <p:nvSpPr>
          <p:cNvPr id="4" name="Slide Number Placeholder 3"/>
          <p:cNvSpPr>
            <a:spLocks noGrp="1"/>
          </p:cNvSpPr>
          <p:nvPr>
            <p:ph type="sldNum" sz="quarter" idx="5"/>
          </p:nvPr>
        </p:nvSpPr>
        <p:spPr/>
        <p:txBody>
          <a:bodyPr/>
          <a:lstStyle/>
          <a:p>
            <a:fld id="{9BCCD4D3-9FFD-4D42-BD91-737D0D78D7F6}" type="slidenum">
              <a:rPr lang="en-US" smtClean="0"/>
              <a:t>3</a:t>
            </a:fld>
            <a:endParaRPr lang="en-US"/>
          </a:p>
        </p:txBody>
      </p:sp>
    </p:spTree>
    <p:extLst>
      <p:ext uri="{BB962C8B-B14F-4D97-AF65-F5344CB8AC3E}">
        <p14:creationId xmlns:p14="http://schemas.microsoft.com/office/powerpoint/2010/main" val="3040300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Here is an overview of our dataset which is publicly available on Kaggle. It contains user ratings for multiple aspects of air travel.</a:t>
            </a:r>
          </a:p>
          <a:p>
            <a:endParaRPr lang="en-US" sz="1800" dirty="0">
              <a:effectLst/>
              <a:latin typeface="Segoe UI" panose="020B0502040204020203" pitchFamily="34" charset="0"/>
            </a:endParaRPr>
          </a:p>
          <a:p>
            <a:r>
              <a:rPr lang="en-US" sz="1800" dirty="0">
                <a:effectLst/>
                <a:latin typeface="Segoe UI" panose="020B0502040204020203" pitchFamily="34" charset="0"/>
              </a:rPr>
              <a:t>Not shown is the target variable which is a binary value for whether the customer was satisfied.</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4</a:t>
            </a:fld>
            <a:endParaRPr lang="en-US"/>
          </a:p>
        </p:txBody>
      </p:sp>
    </p:spTree>
    <p:extLst>
      <p:ext uri="{BB962C8B-B14F-4D97-AF65-F5344CB8AC3E}">
        <p14:creationId xmlns:p14="http://schemas.microsoft.com/office/powerpoint/2010/main" val="654713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Our initial hypothesis was that </a:t>
            </a:r>
            <a:r>
              <a:rPr lang="en-US" sz="1800" b="0" i="0" u="none" strike="noStrike" dirty="0">
                <a:solidFill>
                  <a:srgbClr val="000000"/>
                </a:solidFill>
                <a:effectLst/>
                <a:latin typeface="Times New Roman" panose="02020603050405020304" pitchFamily="18" charset="0"/>
              </a:rPr>
              <a:t>flight distance, inflight </a:t>
            </a:r>
            <a:r>
              <a:rPr lang="en-US" sz="1800" b="0" i="0" u="none" strike="noStrike" dirty="0" err="1">
                <a:solidFill>
                  <a:srgbClr val="000000"/>
                </a:solidFill>
                <a:effectLst/>
                <a:latin typeface="Times New Roman" panose="02020603050405020304" pitchFamily="18" charset="0"/>
              </a:rPr>
              <a:t>wifi</a:t>
            </a:r>
            <a:r>
              <a:rPr lang="en-US" sz="1800" b="0" i="0" u="none" strike="noStrike" dirty="0">
                <a:solidFill>
                  <a:srgbClr val="000000"/>
                </a:solidFill>
                <a:effectLst/>
                <a:latin typeface="Times New Roman" panose="02020603050405020304" pitchFamily="18" charset="0"/>
              </a:rPr>
              <a:t> service, departure/arrival time convenience, food and drink, seat comfort, inflight entertainment, on-board service, legroom service, inflight service, departure delays in minutes, and arrival delays in minutes would be the most important factors. Additionally, we hypothesized that the relevance of these factors will vary depending on the class, type of travel, demographic factors (e.g., age, gender), and flight distance.</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5</a:t>
            </a:fld>
            <a:endParaRPr lang="en-US"/>
          </a:p>
        </p:txBody>
      </p:sp>
    </p:spTree>
    <p:extLst>
      <p:ext uri="{BB962C8B-B14F-4D97-AF65-F5344CB8AC3E}">
        <p14:creationId xmlns:p14="http://schemas.microsoft.com/office/powerpoint/2010/main" val="1976018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The variables between the brackets are Likert Scale values, this means that they take an integer value between zero and five with five being the best rating. Zero indicates that the customer did not rate that feature. The remaining values are continuous integer values.</a:t>
            </a:r>
          </a:p>
          <a:p>
            <a:endParaRPr lang="en-US" sz="1800" dirty="0">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Segoe UI" panose="020B0502040204020203" pitchFamily="34" charset="0"/>
              </a:rPr>
              <a:t>We split the training data into a training and validation set, additionally a separate test set is already provided. The final split is approximately sixty percent training data, twenty percent validation data, and twenty percent test data. The validation data was used for hyperparameter tuning and final model selection and the test data was used to check the final accuracy of the selected model.</a:t>
            </a:r>
          </a:p>
          <a:p>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6</a:t>
            </a:fld>
            <a:endParaRPr lang="en-US"/>
          </a:p>
        </p:txBody>
      </p:sp>
    </p:spTree>
    <p:extLst>
      <p:ext uri="{BB962C8B-B14F-4D97-AF65-F5344CB8AC3E}">
        <p14:creationId xmlns:p14="http://schemas.microsoft.com/office/powerpoint/2010/main" val="1993990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Arrival delay in minutes had 310 missing values and since it is highly correlated with departure delay in minutes we decided to exclude it from our models. There was also a customer id number which we eliminated since it provides no useful information for modeling.</a:t>
            </a:r>
          </a:p>
          <a:p>
            <a:endParaRPr lang="en-US" sz="1800" dirty="0">
              <a:effectLst/>
              <a:latin typeface="Segoe UI" panose="020B0502040204020203" pitchFamily="34" charset="0"/>
            </a:endParaRPr>
          </a:p>
          <a:p>
            <a:r>
              <a:rPr lang="en-US" sz="1800" dirty="0">
                <a:effectLst/>
                <a:latin typeface="Segoe UI" panose="020B0502040204020203" pitchFamily="34" charset="0"/>
              </a:rPr>
              <a:t>Some of the Likert scale variables had a zero, meaning that they weren’t rated. This accounted for less than 5% of the total data for each variable. We replaced those values with their corresponding mode values calculated on the training data set only. The mode values calculated from the training data set were then used to fill in the zero values on the validation and test set.</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7</a:t>
            </a:fld>
            <a:endParaRPr lang="en-US"/>
          </a:p>
        </p:txBody>
      </p:sp>
    </p:spTree>
    <p:extLst>
      <p:ext uri="{BB962C8B-B14F-4D97-AF65-F5344CB8AC3E}">
        <p14:creationId xmlns:p14="http://schemas.microsoft.com/office/powerpoint/2010/main" val="118272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As an initial step in exploratory data analysis we created overlayed graphs for each feature showing the number of satisfied and unsatisfied customers. In this example, we can see that the ratings are very similar for both genders, indicating that gender does not play a major role in satisfaction.</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8</a:t>
            </a:fld>
            <a:endParaRPr lang="en-US"/>
          </a:p>
        </p:txBody>
      </p:sp>
    </p:spTree>
    <p:extLst>
      <p:ext uri="{BB962C8B-B14F-4D97-AF65-F5344CB8AC3E}">
        <p14:creationId xmlns:p14="http://schemas.microsoft.com/office/powerpoint/2010/main" val="1599829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Younger travelers are more likely to be dissatisfied, with people in the age group of approximately twenty to thirty five being more dissatisfied than any other age group. Interestingly, people in this age group are more likely to be disloyal.</a:t>
            </a:r>
          </a:p>
        </p:txBody>
      </p:sp>
      <p:sp>
        <p:nvSpPr>
          <p:cNvPr id="4" name="Slide Number Placeholder 3"/>
          <p:cNvSpPr>
            <a:spLocks noGrp="1"/>
          </p:cNvSpPr>
          <p:nvPr>
            <p:ph type="sldNum" sz="quarter" idx="5"/>
          </p:nvPr>
        </p:nvSpPr>
        <p:spPr/>
        <p:txBody>
          <a:bodyPr/>
          <a:lstStyle/>
          <a:p>
            <a:fld id="{9BCCD4D3-9FFD-4D42-BD91-737D0D78D7F6}" type="slidenum">
              <a:rPr lang="en-US" smtClean="0"/>
              <a:t>9</a:t>
            </a:fld>
            <a:endParaRPr lang="en-US"/>
          </a:p>
        </p:txBody>
      </p:sp>
    </p:spTree>
    <p:extLst>
      <p:ext uri="{BB962C8B-B14F-4D97-AF65-F5344CB8AC3E}">
        <p14:creationId xmlns:p14="http://schemas.microsoft.com/office/powerpoint/2010/main" val="571067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55A8DF-052F-408C-B32C-6128C7E474DA}" type="datetimeFigureOut">
              <a:rPr lang="en-US" smtClean="0"/>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182645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55A8DF-052F-408C-B32C-6128C7E474DA}" type="datetimeFigureOut">
              <a:rPr lang="en-US" smtClean="0"/>
              <a:t>7/18/2023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2507939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55A8DF-052F-408C-B32C-6128C7E474DA}" type="datetimeFigureOut">
              <a:rPr lang="en-US" smtClean="0"/>
              <a:t>7/18/2023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711680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5A8DF-052F-408C-B32C-6128C7E474DA}" type="datetimeFigureOut">
              <a:rPr lang="en-US" smtClean="0"/>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949137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55A8DF-052F-408C-B32C-6128C7E474DA}" type="datetimeFigureOut">
              <a:rPr lang="en-US" smtClean="0"/>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4173358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955A8DF-052F-408C-B32C-6128C7E474DA}" type="datetimeFigureOut">
              <a:rPr lang="en-US" smtClean="0"/>
              <a:t>7/18/2023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2057110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1955A8DF-052F-408C-B32C-6128C7E474DA}" type="datetimeFigureOut">
              <a:rPr lang="en-US" smtClean="0"/>
              <a:t>7/18/2023</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720538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1955A8DF-052F-408C-B32C-6128C7E474DA}" type="datetimeFigureOut">
              <a:rPr lang="en-US" smtClean="0"/>
              <a:t>7/18/2023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1931471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955A8DF-052F-408C-B32C-6128C7E474DA}" type="datetimeFigureOut">
              <a:rPr lang="en-US" smtClean="0"/>
              <a:t>7/18/2023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2534819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955A8DF-052F-408C-B32C-6128C7E474DA}" type="datetimeFigureOut">
              <a:rPr lang="en-US" smtClean="0"/>
              <a:t>7/18/2023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1866492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955A8DF-052F-408C-B32C-6128C7E474DA}" type="datetimeFigureOut">
              <a:rPr lang="en-US" smtClean="0"/>
              <a:t>7/18/2023</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727550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1955A8DF-052F-408C-B32C-6128C7E474DA}" type="datetimeFigureOut">
              <a:rPr lang="en-US" smtClean="0"/>
              <a:t>7/18/2023</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045756DB-B855-4691-88D8-BD263C75262C}" type="slidenum">
              <a:rPr lang="en-US" smtClean="0"/>
              <a:t>‹#›</a:t>
            </a:fld>
            <a:endParaRPr lang="en-US"/>
          </a:p>
        </p:txBody>
      </p:sp>
    </p:spTree>
    <p:extLst>
      <p:ext uri="{BB962C8B-B14F-4D97-AF65-F5344CB8AC3E}">
        <p14:creationId xmlns:p14="http://schemas.microsoft.com/office/powerpoint/2010/main" val="1901542653"/>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www.techscience.com/cmc/v75n1/51460/pdf" TargetMode="External"/><Relationship Id="rId3" Type="http://schemas.openxmlformats.org/officeDocument/2006/relationships/hyperlink" Target="https://www.kaggle.com/datasets/teejmahal20/airline-passenger-satisfaction" TargetMode="External"/><Relationship Id="rId7" Type="http://schemas.openxmlformats.org/officeDocument/2006/relationships/hyperlink" Target="https://psycnet.apa.org/record/1989-10632-001" TargetMode="External"/><Relationship Id="rId2" Type="http://schemas.openxmlformats.org/officeDocument/2006/relationships/hyperlink" Target="https://www.forbes.com/sites/forbesbusinesscouncil/2022/12/12/customer-retention-versus-customer-acquisition/?sh=3cef46fc1c7d" TargetMode="External"/><Relationship Id="rId1" Type="http://schemas.openxmlformats.org/officeDocument/2006/relationships/slideLayout" Target="../slideLayouts/slideLayout2.xml"/><Relationship Id="rId6" Type="http://schemas.openxmlformats.org/officeDocument/2006/relationships/hyperlink" Target="https://www.sciencedirect.com/science/article/pii/S2352340923002421" TargetMode="External"/><Relationship Id="rId5" Type="http://schemas.openxmlformats.org/officeDocument/2006/relationships/hyperlink" Target="https://www.sciencedirect.com/science/article/abs/pii/S0969699719302959" TargetMode="External"/><Relationship Id="rId4" Type="http://schemas.openxmlformats.org/officeDocument/2006/relationships/hyperlink" Target="https://www.sciencedirect.com/science/article/pii/S0969699723000844#bib20"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E065C-02A2-9D25-CBD9-19DE3223E892}"/>
              </a:ext>
            </a:extLst>
          </p:cNvPr>
          <p:cNvSpPr>
            <a:spLocks noGrp="1"/>
          </p:cNvSpPr>
          <p:nvPr>
            <p:ph type="ctrTitle"/>
          </p:nvPr>
        </p:nvSpPr>
        <p:spPr/>
        <p:txBody>
          <a:bodyPr/>
          <a:lstStyle/>
          <a:p>
            <a:r>
              <a:rPr lang="en-US" dirty="0"/>
              <a:t>Predicting Customer Satisfaction in the Airline Industry</a:t>
            </a:r>
          </a:p>
        </p:txBody>
      </p:sp>
      <p:sp>
        <p:nvSpPr>
          <p:cNvPr id="3" name="Subtitle 2">
            <a:extLst>
              <a:ext uri="{FF2B5EF4-FFF2-40B4-BE49-F238E27FC236}">
                <a16:creationId xmlns:a16="http://schemas.microsoft.com/office/drawing/2014/main" id="{D062F815-672E-0FF9-F70D-043D254CE340}"/>
              </a:ext>
            </a:extLst>
          </p:cNvPr>
          <p:cNvSpPr>
            <a:spLocks noGrp="1"/>
          </p:cNvSpPr>
          <p:nvPr>
            <p:ph type="subTitle" idx="1"/>
          </p:nvPr>
        </p:nvSpPr>
        <p:spPr/>
        <p:txBody>
          <a:bodyPr>
            <a:normAutofit lnSpcReduction="10000"/>
          </a:bodyPr>
          <a:lstStyle/>
          <a:p>
            <a:r>
              <a:rPr lang="en-US" dirty="0"/>
              <a:t>Team 6 – Joshua Farina (</a:t>
            </a:r>
            <a:r>
              <a:rPr lang="en-US" dirty="0" err="1"/>
              <a:t>joshuapfarina</a:t>
            </a:r>
            <a:r>
              <a:rPr lang="en-US" dirty="0"/>
              <a:t>), Henri Salomon (</a:t>
            </a:r>
            <a:r>
              <a:rPr lang="en-US" dirty="0" err="1"/>
              <a:t>henri_salomon</a:t>
            </a:r>
            <a:r>
              <a:rPr lang="en-US" dirty="0"/>
              <a:t>), </a:t>
            </a:r>
            <a:r>
              <a:rPr lang="en-US" dirty="0" err="1"/>
              <a:t>Raajitha</a:t>
            </a:r>
            <a:r>
              <a:rPr lang="en-US" dirty="0"/>
              <a:t> </a:t>
            </a:r>
            <a:r>
              <a:rPr lang="en-US" dirty="0" err="1"/>
              <a:t>Middi</a:t>
            </a:r>
            <a:r>
              <a:rPr lang="en-US" dirty="0"/>
              <a:t> (</a:t>
            </a:r>
            <a:r>
              <a:rPr lang="en-US" dirty="0" err="1"/>
              <a:t>Raajitha_Middi</a:t>
            </a:r>
            <a:r>
              <a:rPr lang="en-US" dirty="0"/>
              <a:t>), Ryan Chandler (zujin87), Alejandro Martinez (</a:t>
            </a:r>
            <a:r>
              <a:rPr lang="en-US" dirty="0" err="1"/>
              <a:t>amzeta</a:t>
            </a:r>
            <a:r>
              <a:rPr lang="en-US" dirty="0"/>
              <a:t>)</a:t>
            </a:r>
          </a:p>
        </p:txBody>
      </p:sp>
    </p:spTree>
    <p:extLst>
      <p:ext uri="{BB962C8B-B14F-4D97-AF65-F5344CB8AC3E}">
        <p14:creationId xmlns:p14="http://schemas.microsoft.com/office/powerpoint/2010/main" val="3678549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a:t>
            </a:r>
          </a:p>
        </p:txBody>
      </p:sp>
      <p:sp>
        <p:nvSpPr>
          <p:cNvPr id="5" name="Content Placeholder 4">
            <a:extLst>
              <a:ext uri="{FF2B5EF4-FFF2-40B4-BE49-F238E27FC236}">
                <a16:creationId xmlns:a16="http://schemas.microsoft.com/office/drawing/2014/main" id="{364631AB-B475-0A0C-9235-4A388DE1EB24}"/>
              </a:ext>
            </a:extLst>
          </p:cNvPr>
          <p:cNvSpPr>
            <a:spLocks noGrp="1"/>
          </p:cNvSpPr>
          <p:nvPr>
            <p:ph idx="1"/>
          </p:nvPr>
        </p:nvSpPr>
        <p:spPr/>
        <p:txBody>
          <a:bodyPr/>
          <a:lstStyle/>
          <a:p>
            <a:r>
              <a:rPr lang="en-US" sz="1800" dirty="0"/>
              <a:t>Business class passengers have higher satisfaction levels, particularly in </a:t>
            </a:r>
            <a:r>
              <a:rPr lang="en-US" sz="1800" dirty="0" err="1"/>
              <a:t>Checkin.service</a:t>
            </a:r>
            <a:r>
              <a:rPr lang="en-US" sz="1800" dirty="0"/>
              <a:t>, </a:t>
            </a:r>
            <a:r>
              <a:rPr lang="en-US" sz="1800" dirty="0" err="1"/>
              <a:t>Seat.Comfort</a:t>
            </a:r>
            <a:r>
              <a:rPr lang="en-US" sz="1800" dirty="0"/>
              <a:t>, and </a:t>
            </a:r>
            <a:r>
              <a:rPr lang="en-US" sz="1800" dirty="0" err="1"/>
              <a:t>Food.and.drink</a:t>
            </a:r>
            <a:r>
              <a:rPr lang="en-US" sz="1800" dirty="0"/>
              <a:t> compared to Eco Plus and Economy class</a:t>
            </a:r>
          </a:p>
          <a:p>
            <a:endParaRPr lang="en-US" sz="1800" dirty="0"/>
          </a:p>
          <a:p>
            <a:endParaRPr lang="en-US" sz="1800" dirty="0"/>
          </a:p>
          <a:p>
            <a:endParaRPr lang="en-US" sz="1800" dirty="0"/>
          </a:p>
          <a:p>
            <a:endParaRPr lang="en-US" sz="1800" dirty="0"/>
          </a:p>
        </p:txBody>
      </p:sp>
      <p:grpSp>
        <p:nvGrpSpPr>
          <p:cNvPr id="23" name="Group 22">
            <a:extLst>
              <a:ext uri="{FF2B5EF4-FFF2-40B4-BE49-F238E27FC236}">
                <a16:creationId xmlns:a16="http://schemas.microsoft.com/office/drawing/2014/main" id="{BB7A731D-CE46-4A16-8464-DF60246EB01B}"/>
              </a:ext>
            </a:extLst>
          </p:cNvPr>
          <p:cNvGrpSpPr/>
          <p:nvPr/>
        </p:nvGrpSpPr>
        <p:grpSpPr>
          <a:xfrm>
            <a:off x="5141213" y="3429000"/>
            <a:ext cx="5194425" cy="2369172"/>
            <a:chOff x="7740820" y="2896962"/>
            <a:chExt cx="3738167" cy="1704974"/>
          </a:xfrm>
        </p:grpSpPr>
        <p:pic>
          <p:nvPicPr>
            <p:cNvPr id="4" name="Picture 2">
              <a:extLst>
                <a:ext uri="{FF2B5EF4-FFF2-40B4-BE49-F238E27FC236}">
                  <a16:creationId xmlns:a16="http://schemas.microsoft.com/office/drawing/2014/main" id="{0AF10789-502E-7FA3-2421-6AC531C1752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1354" r="75816" b="60156"/>
            <a:stretch/>
          </p:blipFill>
          <p:spPr bwMode="auto">
            <a:xfrm>
              <a:off x="7740820" y="2896962"/>
              <a:ext cx="3738167" cy="170497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0A784D9A-49E8-DC08-E9D2-A5B28359A4D5}"/>
                </a:ext>
              </a:extLst>
            </p:cNvPr>
            <p:cNvSpPr/>
            <p:nvPr/>
          </p:nvSpPr>
          <p:spPr>
            <a:xfrm>
              <a:off x="8417216" y="4027714"/>
              <a:ext cx="1684727" cy="21771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4298800-5F6D-18FA-C3FF-F23BD3509B94}"/>
                </a:ext>
              </a:extLst>
            </p:cNvPr>
            <p:cNvSpPr/>
            <p:nvPr/>
          </p:nvSpPr>
          <p:spPr>
            <a:xfrm>
              <a:off x="8316506" y="3854903"/>
              <a:ext cx="1151328" cy="5633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Bus</a:t>
              </a:r>
            </a:p>
          </p:txBody>
        </p:sp>
        <p:sp>
          <p:nvSpPr>
            <p:cNvPr id="7" name="Rectangle 6">
              <a:extLst>
                <a:ext uri="{FF2B5EF4-FFF2-40B4-BE49-F238E27FC236}">
                  <a16:creationId xmlns:a16="http://schemas.microsoft.com/office/drawing/2014/main" id="{F9631A57-120D-CCD9-2573-210999280E43}"/>
                </a:ext>
              </a:extLst>
            </p:cNvPr>
            <p:cNvSpPr/>
            <p:nvPr/>
          </p:nvSpPr>
          <p:spPr>
            <a:xfrm>
              <a:off x="8730716" y="3854903"/>
              <a:ext cx="1151328" cy="5633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Eco</a:t>
              </a:r>
            </a:p>
          </p:txBody>
        </p:sp>
        <p:sp>
          <p:nvSpPr>
            <p:cNvPr id="10" name="Rectangle 9">
              <a:extLst>
                <a:ext uri="{FF2B5EF4-FFF2-40B4-BE49-F238E27FC236}">
                  <a16:creationId xmlns:a16="http://schemas.microsoft.com/office/drawing/2014/main" id="{6FE78BE0-DEF3-A7A3-1F8D-5E4CF3B958B9}"/>
                </a:ext>
              </a:extLst>
            </p:cNvPr>
            <p:cNvSpPr/>
            <p:nvPr/>
          </p:nvSpPr>
          <p:spPr>
            <a:xfrm>
              <a:off x="9205670" y="3854903"/>
              <a:ext cx="1151328" cy="5633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Eco+</a:t>
              </a:r>
            </a:p>
          </p:txBody>
        </p:sp>
      </p:grpSp>
    </p:spTree>
    <p:extLst>
      <p:ext uri="{BB962C8B-B14F-4D97-AF65-F5344CB8AC3E}">
        <p14:creationId xmlns:p14="http://schemas.microsoft.com/office/powerpoint/2010/main" val="3400368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a:t>
            </a:r>
          </a:p>
        </p:txBody>
      </p:sp>
      <p:sp>
        <p:nvSpPr>
          <p:cNvPr id="5" name="Content Placeholder 4">
            <a:extLst>
              <a:ext uri="{FF2B5EF4-FFF2-40B4-BE49-F238E27FC236}">
                <a16:creationId xmlns:a16="http://schemas.microsoft.com/office/drawing/2014/main" id="{364631AB-B475-0A0C-9235-4A388DE1EB24}"/>
              </a:ext>
            </a:extLst>
          </p:cNvPr>
          <p:cNvSpPr>
            <a:spLocks noGrp="1"/>
          </p:cNvSpPr>
          <p:nvPr>
            <p:ph idx="1"/>
          </p:nvPr>
        </p:nvSpPr>
        <p:spPr/>
        <p:txBody>
          <a:bodyPr/>
          <a:lstStyle/>
          <a:p>
            <a:r>
              <a:rPr lang="en-US" sz="1800" dirty="0"/>
              <a:t>Cleanliness does not translate to passenger satisfaction</a:t>
            </a:r>
          </a:p>
          <a:p>
            <a:endParaRPr lang="en-US" dirty="0"/>
          </a:p>
          <a:p>
            <a:endParaRPr lang="en-US" dirty="0"/>
          </a:p>
          <a:p>
            <a:endParaRPr lang="en-US" dirty="0"/>
          </a:p>
          <a:p>
            <a:endParaRPr lang="en-US" dirty="0"/>
          </a:p>
        </p:txBody>
      </p:sp>
      <p:pic>
        <p:nvPicPr>
          <p:cNvPr id="6" name="Picture 5">
            <a:extLst>
              <a:ext uri="{FF2B5EF4-FFF2-40B4-BE49-F238E27FC236}">
                <a16:creationId xmlns:a16="http://schemas.microsoft.com/office/drawing/2014/main" id="{D457A1E1-2F86-2750-A141-2DA7F43D2BB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445" t="80921" r="25371" b="69"/>
          <a:stretch/>
        </p:blipFill>
        <p:spPr bwMode="auto">
          <a:xfrm>
            <a:off x="5221222" y="3306808"/>
            <a:ext cx="4916175" cy="2305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204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a:t>
            </a:r>
          </a:p>
        </p:txBody>
      </p:sp>
      <p:sp>
        <p:nvSpPr>
          <p:cNvPr id="5" name="Content Placeholder 4">
            <a:extLst>
              <a:ext uri="{FF2B5EF4-FFF2-40B4-BE49-F238E27FC236}">
                <a16:creationId xmlns:a16="http://schemas.microsoft.com/office/drawing/2014/main" id="{364631AB-B475-0A0C-9235-4A388DE1EB24}"/>
              </a:ext>
            </a:extLst>
          </p:cNvPr>
          <p:cNvSpPr>
            <a:spLocks noGrp="1"/>
          </p:cNvSpPr>
          <p:nvPr>
            <p:ph idx="1"/>
          </p:nvPr>
        </p:nvSpPr>
        <p:spPr/>
        <p:txBody>
          <a:bodyPr/>
          <a:lstStyle/>
          <a:p>
            <a:r>
              <a:rPr lang="en-US" sz="1800" b="0" i="0" u="none" strike="noStrike" dirty="0">
                <a:solidFill>
                  <a:srgbClr val="000000"/>
                </a:solidFill>
                <a:effectLst/>
                <a:latin typeface="Times New Roman" panose="02020603050405020304" pitchFamily="18" charset="0"/>
              </a:rPr>
              <a:t>Passengers express greater dissatisfaction with services like </a:t>
            </a:r>
            <a:r>
              <a:rPr lang="en-US" sz="1800" b="0" i="1" u="none" strike="noStrike" dirty="0" err="1">
                <a:solidFill>
                  <a:srgbClr val="000000"/>
                </a:solidFill>
                <a:effectLst/>
                <a:latin typeface="Times New Roman" panose="02020603050405020304" pitchFamily="18" charset="0"/>
              </a:rPr>
              <a:t>Inflight.wifi.service</a:t>
            </a:r>
            <a:r>
              <a:rPr lang="en-US" sz="1800" b="0" i="0" u="none" strike="noStrike" dirty="0">
                <a:solidFill>
                  <a:srgbClr val="000000"/>
                </a:solidFill>
                <a:effectLst/>
                <a:latin typeface="Times New Roman" panose="02020603050405020304" pitchFamily="18" charset="0"/>
              </a:rPr>
              <a:t>, </a:t>
            </a:r>
            <a:r>
              <a:rPr lang="en-US" sz="1800" b="0" i="1" u="none" strike="noStrike" dirty="0" err="1">
                <a:solidFill>
                  <a:srgbClr val="000000"/>
                </a:solidFill>
                <a:effectLst/>
                <a:latin typeface="Times New Roman" panose="02020603050405020304" pitchFamily="18" charset="0"/>
              </a:rPr>
              <a:t>Inflight.entertainment</a:t>
            </a:r>
            <a:r>
              <a:rPr lang="en-US" sz="1800" b="0" i="0" u="none" strike="noStrike" dirty="0">
                <a:solidFill>
                  <a:srgbClr val="000000"/>
                </a:solidFill>
                <a:effectLst/>
                <a:latin typeface="Times New Roman" panose="02020603050405020304" pitchFamily="18" charset="0"/>
              </a:rPr>
              <a:t>, </a:t>
            </a:r>
            <a:r>
              <a:rPr lang="en-US" sz="1800" b="0" i="1" u="none" strike="noStrike" dirty="0" err="1">
                <a:solidFill>
                  <a:srgbClr val="000000"/>
                </a:solidFill>
                <a:effectLst/>
                <a:latin typeface="Times New Roman" panose="02020603050405020304" pitchFamily="18" charset="0"/>
              </a:rPr>
              <a:t>Baggage.handling</a:t>
            </a:r>
            <a:r>
              <a:rPr lang="en-US" sz="1800" b="0" i="0" u="none" strike="noStrike" dirty="0">
                <a:solidFill>
                  <a:srgbClr val="000000"/>
                </a:solidFill>
                <a:effectLst/>
                <a:latin typeface="Times New Roman" panose="02020603050405020304" pitchFamily="18" charset="0"/>
              </a:rPr>
              <a:t>, </a:t>
            </a:r>
            <a:r>
              <a:rPr lang="en-US" sz="1800" b="0" i="1" u="none" strike="noStrike" dirty="0" err="1">
                <a:solidFill>
                  <a:srgbClr val="000000"/>
                </a:solidFill>
                <a:effectLst/>
                <a:latin typeface="Times New Roman" panose="02020603050405020304" pitchFamily="18" charset="0"/>
              </a:rPr>
              <a:t>On.board.service</a:t>
            </a:r>
            <a:r>
              <a:rPr lang="en-US" sz="1800" b="0" i="0" u="none" strike="noStrike" dirty="0">
                <a:solidFill>
                  <a:srgbClr val="000000"/>
                </a:solidFill>
                <a:effectLst/>
                <a:latin typeface="Times New Roman" panose="02020603050405020304" pitchFamily="18" charset="0"/>
              </a:rPr>
              <a:t>, </a:t>
            </a:r>
            <a:r>
              <a:rPr lang="en-US" sz="1800" b="0" i="1" u="none" strike="noStrike" dirty="0" err="1">
                <a:solidFill>
                  <a:srgbClr val="000000"/>
                </a:solidFill>
                <a:effectLst/>
                <a:latin typeface="Times New Roman" panose="02020603050405020304" pitchFamily="18" charset="0"/>
              </a:rPr>
              <a:t>Inflight.service</a:t>
            </a:r>
            <a:r>
              <a:rPr lang="en-US" sz="1800" b="0" i="0" u="none" strike="noStrike" dirty="0">
                <a:solidFill>
                  <a:srgbClr val="000000"/>
                </a:solidFill>
                <a:effectLst/>
                <a:latin typeface="Times New Roman" panose="02020603050405020304" pitchFamily="18" charset="0"/>
              </a:rPr>
              <a:t>. </a:t>
            </a:r>
          </a:p>
          <a:p>
            <a:endParaRPr lang="en-US" sz="1800" dirty="0">
              <a:solidFill>
                <a:srgbClr val="000000"/>
              </a:solidFill>
              <a:latin typeface="Times New Roman" panose="02020603050405020304" pitchFamily="18" charset="0"/>
            </a:endParaRPr>
          </a:p>
          <a:p>
            <a:endParaRPr lang="en-US" sz="1800" dirty="0">
              <a:solidFill>
                <a:srgbClr val="000000"/>
              </a:solidFill>
              <a:latin typeface="Times New Roman" panose="02020603050405020304" pitchFamily="18" charset="0"/>
            </a:endParaRPr>
          </a:p>
          <a:p>
            <a:endParaRPr lang="en-US" sz="1800" dirty="0">
              <a:solidFill>
                <a:srgbClr val="000000"/>
              </a:solidFill>
              <a:latin typeface="Times New Roman" panose="02020603050405020304" pitchFamily="18" charset="0"/>
            </a:endParaRPr>
          </a:p>
          <a:p>
            <a:endParaRPr lang="en-US" sz="1800" dirty="0">
              <a:solidFill>
                <a:srgbClr val="000000"/>
              </a:solidFill>
              <a:latin typeface="Times New Roman" panose="02020603050405020304" pitchFamily="18" charset="0"/>
            </a:endParaRPr>
          </a:p>
          <a:p>
            <a:endParaRPr lang="en-US" sz="1800" dirty="0">
              <a:solidFill>
                <a:srgbClr val="000000"/>
              </a:solidFill>
              <a:latin typeface="Times New Roman" panose="02020603050405020304" pitchFamily="18" charset="0"/>
            </a:endParaRPr>
          </a:p>
          <a:p>
            <a:endParaRPr lang="en-US" dirty="0"/>
          </a:p>
        </p:txBody>
      </p:sp>
      <p:pic>
        <p:nvPicPr>
          <p:cNvPr id="7" name="Picture 2">
            <a:extLst>
              <a:ext uri="{FF2B5EF4-FFF2-40B4-BE49-F238E27FC236}">
                <a16:creationId xmlns:a16="http://schemas.microsoft.com/office/drawing/2014/main" id="{421BD8D0-AAC0-D768-40B0-55B0671052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363" t="19931" r="51032" b="60753"/>
          <a:stretch/>
        </p:blipFill>
        <p:spPr bwMode="auto">
          <a:xfrm>
            <a:off x="3508250" y="3015009"/>
            <a:ext cx="2624328" cy="122902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3E0F4F75-5CEA-04AD-1D27-EC0115B6683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2" t="61196" r="75477" b="19488"/>
          <a:stretch/>
        </p:blipFill>
        <p:spPr bwMode="auto">
          <a:xfrm>
            <a:off x="6396230" y="3015009"/>
            <a:ext cx="2624328" cy="122902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D7E4E070-797A-19EA-16B7-B9FAD06AEEE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5301" t="60358" r="94" b="20326"/>
          <a:stretch/>
        </p:blipFill>
        <p:spPr bwMode="auto">
          <a:xfrm>
            <a:off x="9098282" y="3015009"/>
            <a:ext cx="2624328" cy="122902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A7B32962-A67A-E3FC-EFDE-3598E7CFD3B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519" t="60385" r="50876" b="20299"/>
          <a:stretch/>
        </p:blipFill>
        <p:spPr bwMode="auto">
          <a:xfrm>
            <a:off x="3508250" y="4495998"/>
            <a:ext cx="2624328" cy="122902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id="{48D7526B-5205-0077-60BC-47D1146E597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395" t="80582" r="50000" b="102"/>
          <a:stretch/>
        </p:blipFill>
        <p:spPr bwMode="auto">
          <a:xfrm>
            <a:off x="6396230" y="4495998"/>
            <a:ext cx="2624328" cy="1229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0236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7ABC9-6963-275D-97F4-86DD80F40DF3}"/>
              </a:ext>
            </a:extLst>
          </p:cNvPr>
          <p:cNvSpPr>
            <a:spLocks noGrp="1"/>
          </p:cNvSpPr>
          <p:nvPr>
            <p:ph type="title"/>
          </p:nvPr>
        </p:nvSpPr>
        <p:spPr/>
        <p:txBody>
          <a:bodyPr/>
          <a:lstStyle/>
          <a:p>
            <a:r>
              <a:rPr lang="en-US" dirty="0"/>
              <a:t>Data Overview</a:t>
            </a:r>
          </a:p>
        </p:txBody>
      </p:sp>
      <p:pic>
        <p:nvPicPr>
          <p:cNvPr id="2050" name="Picture 2">
            <a:extLst>
              <a:ext uri="{FF2B5EF4-FFF2-40B4-BE49-F238E27FC236}">
                <a16:creationId xmlns:a16="http://schemas.microsoft.com/office/drawing/2014/main" id="{5E19E1F2-2790-C22C-D637-543AEDCED7A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702652" y="1579523"/>
            <a:ext cx="5264308" cy="3698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044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7ABC9-6963-275D-97F4-86DD80F40DF3}"/>
              </a:ext>
            </a:extLst>
          </p:cNvPr>
          <p:cNvSpPr>
            <a:spLocks noGrp="1"/>
          </p:cNvSpPr>
          <p:nvPr>
            <p:ph type="title"/>
          </p:nvPr>
        </p:nvSpPr>
        <p:spPr/>
        <p:txBody>
          <a:bodyPr/>
          <a:lstStyle/>
          <a:p>
            <a:r>
              <a:rPr lang="en-US" dirty="0"/>
              <a:t>Data Overview</a:t>
            </a:r>
          </a:p>
        </p:txBody>
      </p:sp>
      <p:pic>
        <p:nvPicPr>
          <p:cNvPr id="3074" name="Picture 2">
            <a:extLst>
              <a:ext uri="{FF2B5EF4-FFF2-40B4-BE49-F238E27FC236}">
                <a16:creationId xmlns:a16="http://schemas.microsoft.com/office/drawing/2014/main" id="{F5423932-E7DE-210D-7682-A1782B43410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721730" y="750055"/>
            <a:ext cx="7891150" cy="5357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9639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Modeling</a:t>
            </a:r>
          </a:p>
        </p:txBody>
      </p:sp>
      <p:sp>
        <p:nvSpPr>
          <p:cNvPr id="3" name="Content Placeholder 2">
            <a:extLst>
              <a:ext uri="{FF2B5EF4-FFF2-40B4-BE49-F238E27FC236}">
                <a16:creationId xmlns:a16="http://schemas.microsoft.com/office/drawing/2014/main" id="{AC68744F-2AB0-9C00-83B2-5DA833BC80DC}"/>
              </a:ext>
            </a:extLst>
          </p:cNvPr>
          <p:cNvSpPr>
            <a:spLocks noGrp="1"/>
          </p:cNvSpPr>
          <p:nvPr>
            <p:ph idx="1"/>
          </p:nvPr>
        </p:nvSpPr>
        <p:spPr/>
        <p:txBody>
          <a:bodyPr>
            <a:normAutofit/>
          </a:bodyPr>
          <a:lstStyle/>
          <a:p>
            <a:pPr algn="l"/>
            <a:r>
              <a:rPr lang="en-US" dirty="0"/>
              <a:t>Logistic Regression</a:t>
            </a:r>
          </a:p>
          <a:p>
            <a:pPr algn="l"/>
            <a:r>
              <a:rPr lang="en-US" dirty="0"/>
              <a:t>Decision Tree</a:t>
            </a:r>
          </a:p>
          <a:p>
            <a:pPr algn="l"/>
            <a:r>
              <a:rPr lang="en-US" dirty="0"/>
              <a:t>Random Forest</a:t>
            </a:r>
          </a:p>
          <a:p>
            <a:pPr algn="l"/>
            <a:r>
              <a:rPr lang="en-US" dirty="0"/>
              <a:t>Support Vector Machines</a:t>
            </a:r>
          </a:p>
        </p:txBody>
      </p:sp>
    </p:spTree>
    <p:extLst>
      <p:ext uri="{BB962C8B-B14F-4D97-AF65-F5344CB8AC3E}">
        <p14:creationId xmlns:p14="http://schemas.microsoft.com/office/powerpoint/2010/main" val="2933682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41911-89D4-97F0-FABA-ADD4726EFB7A}"/>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39FCF39E-D111-3122-EA43-D55DA132BB63}"/>
              </a:ext>
            </a:extLst>
          </p:cNvPr>
          <p:cNvSpPr>
            <a:spLocks noGrp="1"/>
          </p:cNvSpPr>
          <p:nvPr>
            <p:ph idx="1"/>
          </p:nvPr>
        </p:nvSpPr>
        <p:spPr/>
        <p:txBody>
          <a:bodyPr/>
          <a:lstStyle/>
          <a:p>
            <a:pPr marL="457200" indent="-457200">
              <a:buAutoNum type="arabicPeriod"/>
            </a:pPr>
            <a:r>
              <a:rPr lang="en-US" dirty="0">
                <a:hlinkClick r:id="rId2"/>
              </a:rPr>
              <a:t>https://www.forbes.com/sites/forbesbusinesscouncil/2022/12/12/customer-retention-versus-customer-acquisition/?sh=3cef46fc1c7d</a:t>
            </a:r>
            <a:endParaRPr lang="en-US" dirty="0"/>
          </a:p>
          <a:p>
            <a:pPr marL="457200" indent="-457200">
              <a:buAutoNum type="arabicPeriod"/>
            </a:pPr>
            <a:r>
              <a:rPr lang="en-US" dirty="0">
                <a:hlinkClick r:id="rId3"/>
              </a:rPr>
              <a:t>https://www.kaggle.com/datasets/teejmahal20/airline-passenger-satisfaction</a:t>
            </a:r>
            <a:endParaRPr lang="en-US" dirty="0"/>
          </a:p>
          <a:p>
            <a:pPr marL="457200" indent="-457200">
              <a:buAutoNum type="arabicPeriod"/>
            </a:pPr>
            <a:r>
              <a:rPr lang="en-US" dirty="0">
                <a:hlinkClick r:id="rId4"/>
              </a:rPr>
              <a:t>https://www.sciencedirect.com/science/article/pii/S0969699723000844#bib20</a:t>
            </a:r>
            <a:endParaRPr lang="en-US" dirty="0"/>
          </a:p>
          <a:p>
            <a:pPr marL="457200" indent="-457200">
              <a:buAutoNum type="arabicPeriod"/>
            </a:pPr>
            <a:r>
              <a:rPr lang="en-US" dirty="0">
                <a:hlinkClick r:id="rId5"/>
              </a:rPr>
              <a:t>https://www.sciencedirect.com/science/article/abs/pii/S0969699719302959</a:t>
            </a:r>
            <a:endParaRPr lang="en-US" dirty="0"/>
          </a:p>
          <a:p>
            <a:pPr marL="457200" indent="-457200">
              <a:buFont typeface="Wingdings 2" pitchFamily="18" charset="2"/>
              <a:buAutoNum type="arabicPeriod"/>
            </a:pPr>
            <a:r>
              <a:rPr lang="en-US" dirty="0">
                <a:hlinkClick r:id="rId6"/>
              </a:rPr>
              <a:t>https://www.sciencedirect.com/science/article/pii/S2352340923002421</a:t>
            </a:r>
            <a:endParaRPr lang="en-US" dirty="0"/>
          </a:p>
          <a:p>
            <a:pPr marL="457200" indent="-457200">
              <a:buAutoNum type="arabicPeriod"/>
            </a:pPr>
            <a:r>
              <a:rPr lang="en-US" dirty="0">
                <a:hlinkClick r:id="rId7"/>
              </a:rPr>
              <a:t>https://psycnet.apa.org/record/1989-10632-001</a:t>
            </a:r>
            <a:endParaRPr lang="en-US" dirty="0"/>
          </a:p>
          <a:p>
            <a:pPr marL="457200" indent="-457200">
              <a:buAutoNum type="arabicPeriod"/>
            </a:pPr>
            <a:r>
              <a:rPr lang="en-US" dirty="0">
                <a:hlinkClick r:id="rId8"/>
              </a:rPr>
              <a:t>https://www.techscience.com/cmc/v75n1/51460/pdf</a:t>
            </a:r>
            <a:endParaRPr lang="en-US" dirty="0"/>
          </a:p>
        </p:txBody>
      </p:sp>
    </p:spTree>
    <p:extLst>
      <p:ext uri="{BB962C8B-B14F-4D97-AF65-F5344CB8AC3E}">
        <p14:creationId xmlns:p14="http://schemas.microsoft.com/office/powerpoint/2010/main" val="1917321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A5A10-E2A6-28A3-7044-47A99F7DA47D}"/>
              </a:ext>
            </a:extLst>
          </p:cNvPr>
          <p:cNvSpPr>
            <a:spLocks noGrp="1"/>
          </p:cNvSpPr>
          <p:nvPr>
            <p:ph type="title"/>
          </p:nvPr>
        </p:nvSpPr>
        <p:spPr/>
        <p:txBody>
          <a:bodyPr/>
          <a:lstStyle/>
          <a:p>
            <a:r>
              <a:rPr lang="en-US" dirty="0"/>
              <a:t>Project Instructions</a:t>
            </a:r>
          </a:p>
        </p:txBody>
      </p:sp>
      <p:sp>
        <p:nvSpPr>
          <p:cNvPr id="3" name="Content Placeholder 2">
            <a:extLst>
              <a:ext uri="{FF2B5EF4-FFF2-40B4-BE49-F238E27FC236}">
                <a16:creationId xmlns:a16="http://schemas.microsoft.com/office/drawing/2014/main" id="{C91B768D-0AD7-9C4F-16FD-02AE5BFC22D1}"/>
              </a:ext>
            </a:extLst>
          </p:cNvPr>
          <p:cNvSpPr>
            <a:spLocks noGrp="1"/>
          </p:cNvSpPr>
          <p:nvPr>
            <p:ph idx="1"/>
          </p:nvPr>
        </p:nvSpPr>
        <p:spPr/>
        <p:txBody>
          <a:bodyPr>
            <a:normAutofit/>
          </a:bodyPr>
          <a:lstStyle/>
          <a:p>
            <a:pPr marL="228600" marR="0">
              <a:lnSpc>
                <a:spcPct val="107000"/>
              </a:lnSpc>
              <a:spcBef>
                <a:spcPts val="1600"/>
              </a:spcBef>
              <a:spcAft>
                <a:spcPts val="400"/>
              </a:spcAft>
            </a:pPr>
            <a:r>
              <a:rPr lang="en-US" sz="1600" b="1" dirty="0">
                <a:solidFill>
                  <a:srgbClr val="434343"/>
                </a:solidFill>
                <a:effectLst/>
                <a:latin typeface="Georgia" panose="02040502050405020303" pitchFamily="18" charset="0"/>
                <a:ea typeface="Georgia" panose="02040502050405020303" pitchFamily="18" charset="0"/>
                <a:cs typeface="Georgia" panose="02040502050405020303" pitchFamily="18" charset="0"/>
              </a:rPr>
              <a:t>What is it? </a:t>
            </a:r>
          </a:p>
          <a:p>
            <a:pPr marL="342900" marR="0" lvl="0" indent="-34290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The submission itself will be a video presentation 10-12 minutes in length that explains your entire project.</a:t>
            </a:r>
          </a:p>
          <a:p>
            <a:pPr marL="342900" marR="0" lvl="0" indent="-34290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The video should show your slides (e.g., as pdf/ppt/slides/or similar on your computer screen via screen capture, say using QuickTime, </a:t>
            </a:r>
            <a:r>
              <a:rPr lang="en-US" sz="1200" u="none" strike="noStrike" dirty="0" err="1">
                <a:effectLst/>
                <a:latin typeface="Nunito" pitchFamily="2" charset="0"/>
                <a:ea typeface="Nunito" pitchFamily="2" charset="0"/>
                <a:cs typeface="Nunito" pitchFamily="2" charset="0"/>
              </a:rPr>
              <a:t>MonoSnap</a:t>
            </a:r>
            <a:r>
              <a:rPr lang="en-US" sz="1200" u="none" strike="noStrike" dirty="0">
                <a:effectLst/>
                <a:latin typeface="Nunito" pitchFamily="2" charset="0"/>
                <a:ea typeface="Nunito" pitchFamily="2" charset="0"/>
                <a:cs typeface="Nunito" pitchFamily="2" charset="0"/>
              </a:rPr>
              <a:t>, Screen Recorder etc.) with voice narration; it is up to you whether to show your face. You should be able to create this recording quickly with little effort – no need to do any special video or audio editing although if you feel the need to it is permitted. </a:t>
            </a:r>
          </a:p>
          <a:p>
            <a:pPr marL="342900" marR="0" lvl="0" indent="-34290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It will cover from start to finish all the key highlights and work you’ve done for the past few months. It will also effectively summarize your findings and conclusions.</a:t>
            </a:r>
          </a:p>
          <a:p>
            <a:pPr marL="342900" marR="0" lvl="0" indent="-34290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Imagine that this video would be the result you present to a manager at the culmination of an internal project who may or may not be familiar with all the details and purpose of the project. Take care to explain everything clearly and provide proper background knowledge. </a:t>
            </a:r>
          </a:p>
          <a:p>
            <a:pPr marL="342900" marR="0" lvl="0" indent="-34290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It is alright to assume your audience has some familiarity with statistical models.</a:t>
            </a:r>
          </a:p>
          <a:p>
            <a:pPr marL="228600" marR="0">
              <a:lnSpc>
                <a:spcPct val="107000"/>
              </a:lnSpc>
              <a:spcBef>
                <a:spcPts val="1600"/>
              </a:spcBef>
              <a:spcAft>
                <a:spcPts val="400"/>
              </a:spcAft>
            </a:pPr>
            <a:r>
              <a:rPr lang="en-US" sz="1600" b="1" dirty="0">
                <a:solidFill>
                  <a:srgbClr val="434343"/>
                </a:solidFill>
                <a:effectLst/>
                <a:latin typeface="Georgia" panose="02040502050405020303" pitchFamily="18" charset="0"/>
                <a:ea typeface="Georgia" panose="02040502050405020303" pitchFamily="18" charset="0"/>
                <a:cs typeface="Georgia" panose="02040502050405020303" pitchFamily="18" charset="0"/>
              </a:rPr>
              <a:t>What to Include &amp; What is Required? </a:t>
            </a:r>
          </a:p>
          <a:p>
            <a:pPr marL="342900" marR="0" lvl="0" indent="-34290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All group members are required to appear in the presentation both by audio at minimum and preferably by visual as well (however visual is still optional). </a:t>
            </a:r>
          </a:p>
          <a:p>
            <a:pPr marL="342900" marR="0" lvl="0" indent="-34290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Group members should include their names and introduce themselves before speaking</a:t>
            </a:r>
          </a:p>
          <a:p>
            <a:pPr marL="342900" marR="0" lvl="0" indent="-34290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Each group member should be featured for a similar amount of time </a:t>
            </a:r>
          </a:p>
          <a:p>
            <a:pPr marL="342900" marR="0" lvl="0" indent="-34290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Visuals and Slides are necessary; DO NOT just read your final paper/results </a:t>
            </a:r>
          </a:p>
          <a:p>
            <a:pPr marL="342900" marR="0" lvl="0" indent="-34290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Include audio narration</a:t>
            </a:r>
          </a:p>
          <a:p>
            <a:pPr marL="342900" marR="0" lvl="0" indent="-34290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We would like each group member to cover a similar length of the video. Obviously exactly equal time would be impractical to the flow of the presentation but try to keep everyone’s presentation time similar</a:t>
            </a:r>
          </a:p>
        </p:txBody>
      </p:sp>
    </p:spTree>
    <p:extLst>
      <p:ext uri="{BB962C8B-B14F-4D97-AF65-F5344CB8AC3E}">
        <p14:creationId xmlns:p14="http://schemas.microsoft.com/office/powerpoint/2010/main" val="4114580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A5A10-E2A6-28A3-7044-47A99F7DA47D}"/>
              </a:ext>
            </a:extLst>
          </p:cNvPr>
          <p:cNvSpPr>
            <a:spLocks noGrp="1"/>
          </p:cNvSpPr>
          <p:nvPr>
            <p:ph type="title"/>
          </p:nvPr>
        </p:nvSpPr>
        <p:spPr/>
        <p:txBody>
          <a:bodyPr/>
          <a:lstStyle/>
          <a:p>
            <a:r>
              <a:rPr lang="en-US" dirty="0"/>
              <a:t>Project Instructions</a:t>
            </a:r>
          </a:p>
        </p:txBody>
      </p:sp>
      <p:sp>
        <p:nvSpPr>
          <p:cNvPr id="3" name="Content Placeholder 2">
            <a:extLst>
              <a:ext uri="{FF2B5EF4-FFF2-40B4-BE49-F238E27FC236}">
                <a16:creationId xmlns:a16="http://schemas.microsoft.com/office/drawing/2014/main" id="{C91B768D-0AD7-9C4F-16FD-02AE5BFC22D1}"/>
              </a:ext>
            </a:extLst>
          </p:cNvPr>
          <p:cNvSpPr>
            <a:spLocks noGrp="1"/>
          </p:cNvSpPr>
          <p:nvPr>
            <p:ph idx="1"/>
          </p:nvPr>
        </p:nvSpPr>
        <p:spPr/>
        <p:txBody>
          <a:bodyPr>
            <a:normAutofit lnSpcReduction="10000"/>
          </a:bodyPr>
          <a:lstStyle/>
          <a:p>
            <a:pPr marL="2560320" marR="0" indent="0">
              <a:spcBef>
                <a:spcPts val="0"/>
              </a:spcBef>
              <a:spcAft>
                <a:spcPts val="0"/>
              </a:spcAft>
              <a:buNone/>
            </a:pPr>
            <a:r>
              <a:rPr lang="en-US" sz="1200" dirty="0">
                <a:effectLst/>
                <a:latin typeface="Nunito" pitchFamily="2" charset="0"/>
                <a:ea typeface="Nunito" pitchFamily="2" charset="0"/>
                <a:cs typeface="Nunito" pitchFamily="2" charset="0"/>
              </a:rPr>
              <a:t> </a:t>
            </a:r>
          </a:p>
          <a:p>
            <a:pPr marL="342900" marR="0" lvl="0" indent="-342900">
              <a:spcBef>
                <a:spcPts val="0"/>
              </a:spcBef>
              <a:spcAft>
                <a:spcPts val="0"/>
              </a:spcAft>
              <a:buFont typeface="Arial" panose="020B0604020202020204" pitchFamily="34" charset="0"/>
              <a:buChar char="●"/>
            </a:pPr>
            <a:r>
              <a:rPr lang="en-US" sz="1200" b="1" u="none" strike="noStrike" dirty="0">
                <a:effectLst/>
                <a:latin typeface="Nunito" pitchFamily="2" charset="0"/>
                <a:ea typeface="Nunito" pitchFamily="2" charset="0"/>
                <a:cs typeface="Nunito" pitchFamily="2" charset="0"/>
              </a:rPr>
              <a:t>Overview of Project:</a:t>
            </a:r>
            <a:endParaRPr lang="en-US" sz="1200" u="none" strike="noStrike" dirty="0">
              <a:effectLst/>
              <a:latin typeface="Nunito" pitchFamily="2" charset="0"/>
              <a:ea typeface="Nunito" pitchFamily="2" charset="0"/>
              <a:cs typeface="Nunito" pitchFamily="2" charset="0"/>
            </a:endParaRPr>
          </a:p>
          <a:p>
            <a:pPr marL="742950" marR="0" lvl="1" indent="-28575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Team members' names listed in the presentation.</a:t>
            </a:r>
          </a:p>
          <a:p>
            <a:pPr marL="742950" marR="0" lvl="1" indent="-28575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Necessary background information/framing of the problem.</a:t>
            </a:r>
          </a:p>
          <a:p>
            <a:pPr marL="742950" marR="0" lvl="1" indent="-28575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Include an overview of the problem in general as well as your general approach.</a:t>
            </a:r>
          </a:p>
          <a:p>
            <a:pPr marL="742950" marR="0" lvl="1" indent="-28575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State initial hypotheses.</a:t>
            </a:r>
          </a:p>
          <a:p>
            <a:pPr marL="3200400" marR="0">
              <a:spcBef>
                <a:spcPts val="0"/>
              </a:spcBef>
              <a:spcAft>
                <a:spcPts val="0"/>
              </a:spcAft>
            </a:pPr>
            <a:r>
              <a:rPr lang="en-US" sz="1200" dirty="0">
                <a:effectLst/>
                <a:latin typeface="Nunito" pitchFamily="2" charset="0"/>
                <a:ea typeface="Nunito" pitchFamily="2" charset="0"/>
                <a:cs typeface="Nunito" pitchFamily="2" charset="0"/>
              </a:rPr>
              <a:t> </a:t>
            </a:r>
          </a:p>
          <a:p>
            <a:pPr marL="342900" marR="0" lvl="0" indent="-342900">
              <a:spcBef>
                <a:spcPts val="0"/>
              </a:spcBef>
              <a:spcAft>
                <a:spcPts val="0"/>
              </a:spcAft>
              <a:buFont typeface="Arial" panose="020B0604020202020204" pitchFamily="34" charset="0"/>
              <a:buChar char="●"/>
            </a:pPr>
            <a:r>
              <a:rPr lang="en-US" sz="1200" b="1" u="none" strike="noStrike" dirty="0">
                <a:effectLst/>
                <a:latin typeface="Nunito" pitchFamily="2" charset="0"/>
                <a:ea typeface="Nunito" pitchFamily="2" charset="0"/>
                <a:cs typeface="Nunito" pitchFamily="2" charset="0"/>
              </a:rPr>
              <a:t>Overview of Data:</a:t>
            </a:r>
            <a:endParaRPr lang="en-US" sz="1200" u="none" strike="noStrike" dirty="0">
              <a:effectLst/>
              <a:latin typeface="Nunito" pitchFamily="2" charset="0"/>
              <a:ea typeface="Nunito" pitchFamily="2" charset="0"/>
              <a:cs typeface="Nunito" pitchFamily="2" charset="0"/>
            </a:endParaRPr>
          </a:p>
          <a:p>
            <a:pPr marL="742950" marR="0" lvl="1" indent="-28575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How involved was the cleaning process?</a:t>
            </a:r>
          </a:p>
          <a:p>
            <a:pPr marL="742950" marR="0" lvl="1" indent="-28575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What were your key variables?</a:t>
            </a:r>
          </a:p>
          <a:p>
            <a:pPr marL="742950" marR="0" lvl="1" indent="-28575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Any interesting insights from EDA?</a:t>
            </a:r>
          </a:p>
          <a:p>
            <a:pPr marL="742950" marR="0" lvl="1" indent="-28575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If you used feature engineering how and was it successful?</a:t>
            </a:r>
          </a:p>
          <a:p>
            <a:pPr marL="742950" marR="0" lvl="1" indent="-28575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Where did the dataset come from?</a:t>
            </a:r>
          </a:p>
          <a:p>
            <a:pPr marL="742950" marR="0" lvl="1" indent="-28575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Super quick overview of the data.</a:t>
            </a:r>
          </a:p>
          <a:p>
            <a:pPr marL="3200400" marR="0">
              <a:spcBef>
                <a:spcPts val="0"/>
              </a:spcBef>
              <a:spcAft>
                <a:spcPts val="0"/>
              </a:spcAft>
            </a:pPr>
            <a:r>
              <a:rPr lang="en-US" sz="1200" dirty="0">
                <a:effectLst/>
                <a:latin typeface="Nunito" pitchFamily="2" charset="0"/>
                <a:ea typeface="Nunito" pitchFamily="2" charset="0"/>
                <a:cs typeface="Nunito" pitchFamily="2" charset="0"/>
              </a:rPr>
              <a:t> </a:t>
            </a:r>
          </a:p>
          <a:p>
            <a:pPr marL="342900" marR="0" lvl="0" indent="-342900">
              <a:spcBef>
                <a:spcPts val="0"/>
              </a:spcBef>
              <a:spcAft>
                <a:spcPts val="0"/>
              </a:spcAft>
              <a:buFont typeface="Arial" panose="020B0604020202020204" pitchFamily="34" charset="0"/>
              <a:buChar char="●"/>
            </a:pPr>
            <a:r>
              <a:rPr lang="en-US" sz="1200" b="1" u="none" strike="noStrike" dirty="0">
                <a:effectLst/>
                <a:latin typeface="Nunito" pitchFamily="2" charset="0"/>
                <a:ea typeface="Nunito" pitchFamily="2" charset="0"/>
                <a:cs typeface="Nunito" pitchFamily="2" charset="0"/>
              </a:rPr>
              <a:t>Overview of Modeling:</a:t>
            </a:r>
            <a:endParaRPr lang="en-US" sz="1200" u="none" strike="noStrike" dirty="0">
              <a:effectLst/>
              <a:latin typeface="Nunito" pitchFamily="2" charset="0"/>
              <a:ea typeface="Nunito" pitchFamily="2" charset="0"/>
              <a:cs typeface="Nunito" pitchFamily="2" charset="0"/>
            </a:endParaRPr>
          </a:p>
          <a:p>
            <a:pPr marL="742950" marR="0" lvl="1" indent="-28575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What type of models did you use? </a:t>
            </a:r>
          </a:p>
          <a:p>
            <a:pPr marL="742950" marR="0" lvl="1" indent="-28575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How do they compare? </a:t>
            </a:r>
          </a:p>
          <a:p>
            <a:pPr marL="742950" marR="0" lvl="1" indent="-28575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How did you perform model selection? </a:t>
            </a:r>
          </a:p>
          <a:p>
            <a:pPr marL="742950" marR="0" lvl="1" indent="-28575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How did you perform hyperparameter optimization? </a:t>
            </a:r>
          </a:p>
          <a:p>
            <a:pPr marL="742950" marR="0" lvl="1" indent="-28575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How did the models perform generally speaking?</a:t>
            </a:r>
          </a:p>
          <a:p>
            <a:pPr marL="742950" marR="0" lvl="1" indent="-28575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Are they useful and in what ways?</a:t>
            </a:r>
          </a:p>
          <a:p>
            <a:pPr marL="742950" marR="0" lvl="1" indent="-28575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Why did you choose those models in particular?</a:t>
            </a:r>
          </a:p>
          <a:p>
            <a:pPr marL="914400" marR="0">
              <a:spcBef>
                <a:spcPts val="0"/>
              </a:spcBef>
              <a:spcAft>
                <a:spcPts val="0"/>
              </a:spcAft>
            </a:pPr>
            <a:r>
              <a:rPr lang="en-US" sz="1200" dirty="0">
                <a:effectLst/>
                <a:latin typeface="Nunito" pitchFamily="2" charset="0"/>
                <a:ea typeface="Nunito" pitchFamily="2" charset="0"/>
                <a:cs typeface="Nunito" pitchFamily="2" charset="0"/>
              </a:rPr>
              <a:t> </a:t>
            </a:r>
          </a:p>
          <a:p>
            <a:pPr marL="342900" marR="0" lvl="0" indent="-34290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Include a couple of key visualizations and be sure to include captions, labels, legends, and most importantly context where needed!</a:t>
            </a:r>
          </a:p>
          <a:p>
            <a:pPr marL="342900" marR="0" lvl="0" indent="-34290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If you encounter any unexpected problems, challenges, or interesting findings please mention these. Discussion of things that didn’t work is also encouraged. </a:t>
            </a:r>
          </a:p>
          <a:p>
            <a:pPr marL="342900" marR="0" lvl="0" indent="-34290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Is there any unfinished business or areas which if given more time or resources you would deem promising or interesting to further pursue?</a:t>
            </a:r>
          </a:p>
          <a:p>
            <a:pPr marL="342900" marR="0" lvl="0" indent="-34290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Overall conclusion and key takeaways from your project as a closing message.</a:t>
            </a:r>
          </a:p>
          <a:p>
            <a:pPr marL="342900" marR="0" lvl="0" indent="-34290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Sources cited on the last slide (no need to read them just include them).</a:t>
            </a:r>
          </a:p>
        </p:txBody>
      </p:sp>
    </p:spTree>
    <p:extLst>
      <p:ext uri="{BB962C8B-B14F-4D97-AF65-F5344CB8AC3E}">
        <p14:creationId xmlns:p14="http://schemas.microsoft.com/office/powerpoint/2010/main" val="194527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normAutofit/>
          </a:bodyPr>
          <a:lstStyle/>
          <a:p>
            <a:r>
              <a:rPr lang="en-US" sz="3300" dirty="0"/>
              <a:t>Agenda</a:t>
            </a:r>
          </a:p>
        </p:txBody>
      </p:sp>
      <p:sp>
        <p:nvSpPr>
          <p:cNvPr id="3" name="Content Placeholder 2">
            <a:extLst>
              <a:ext uri="{FF2B5EF4-FFF2-40B4-BE49-F238E27FC236}">
                <a16:creationId xmlns:a16="http://schemas.microsoft.com/office/drawing/2014/main" id="{AC68744F-2AB0-9C00-83B2-5DA833BC80DC}"/>
              </a:ext>
            </a:extLst>
          </p:cNvPr>
          <p:cNvSpPr>
            <a:spLocks noGrp="1"/>
          </p:cNvSpPr>
          <p:nvPr>
            <p:ph idx="1"/>
          </p:nvPr>
        </p:nvSpPr>
        <p:spPr/>
        <p:txBody>
          <a:bodyPr>
            <a:normAutofit/>
          </a:bodyPr>
          <a:lstStyle/>
          <a:p>
            <a:r>
              <a:rPr lang="en-US" b="0" i="0" u="none" strike="noStrike" baseline="0" dirty="0">
                <a:solidFill>
                  <a:schemeClr val="tx1"/>
                </a:solidFill>
              </a:rPr>
              <a:t>Only if we have extra time</a:t>
            </a:r>
            <a:endParaRPr lang="en-US" baseline="30000" dirty="0">
              <a:solidFill>
                <a:schemeClr val="tx1"/>
              </a:solidFill>
            </a:endParaRPr>
          </a:p>
        </p:txBody>
      </p:sp>
    </p:spTree>
    <p:extLst>
      <p:ext uri="{BB962C8B-B14F-4D97-AF65-F5344CB8AC3E}">
        <p14:creationId xmlns:p14="http://schemas.microsoft.com/office/powerpoint/2010/main" val="2813255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normAutofit/>
          </a:bodyPr>
          <a:lstStyle/>
          <a:p>
            <a:r>
              <a:rPr lang="en-US" dirty="0"/>
              <a:t>Project Overview</a:t>
            </a:r>
          </a:p>
        </p:txBody>
      </p:sp>
      <p:sp>
        <p:nvSpPr>
          <p:cNvPr id="3" name="Content Placeholder 2">
            <a:extLst>
              <a:ext uri="{FF2B5EF4-FFF2-40B4-BE49-F238E27FC236}">
                <a16:creationId xmlns:a16="http://schemas.microsoft.com/office/drawing/2014/main" id="{AC68744F-2AB0-9C00-83B2-5DA833BC80DC}"/>
              </a:ext>
            </a:extLst>
          </p:cNvPr>
          <p:cNvSpPr>
            <a:spLocks noGrp="1"/>
          </p:cNvSpPr>
          <p:nvPr>
            <p:ph sz="half" idx="1"/>
          </p:nvPr>
        </p:nvSpPr>
        <p:spPr/>
        <p:txBody>
          <a:bodyPr>
            <a:normAutofit/>
          </a:bodyPr>
          <a:lstStyle/>
          <a:p>
            <a:r>
              <a:rPr lang="en-US" dirty="0">
                <a:solidFill>
                  <a:schemeClr val="tx1"/>
                </a:solidFill>
              </a:rPr>
              <a:t>Use customer satisfaction survey results to identify the most important factors that lead to customer satisfaction.</a:t>
            </a:r>
          </a:p>
          <a:p>
            <a:r>
              <a:rPr lang="en-US" dirty="0">
                <a:solidFill>
                  <a:schemeClr val="tx1"/>
                </a:solidFill>
              </a:rPr>
              <a:t>Customer satisfaction is a key factor in attracting and retaining business. </a:t>
            </a:r>
          </a:p>
          <a:p>
            <a:r>
              <a:rPr lang="en-US" dirty="0">
                <a:solidFill>
                  <a:schemeClr val="tx1"/>
                </a:solidFill>
              </a:rPr>
              <a:t>By understanding the crucial factors that drive customer satisfaction airlines can allocate resources to optimize business operations. </a:t>
            </a:r>
          </a:p>
        </p:txBody>
      </p:sp>
      <p:pic>
        <p:nvPicPr>
          <p:cNvPr id="6" name="Content Placeholder 5" descr="Paper airplane on a blue background">
            <a:extLst>
              <a:ext uri="{FF2B5EF4-FFF2-40B4-BE49-F238E27FC236}">
                <a16:creationId xmlns:a16="http://schemas.microsoft.com/office/drawing/2014/main" id="{38B11C22-DA9B-2BB7-525D-484E21FC35C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486650" y="2200265"/>
            <a:ext cx="4080510" cy="2885645"/>
          </a:xfrm>
          <a:prstGeom prst="rect">
            <a:avLst/>
          </a:prstGeom>
        </p:spPr>
      </p:pic>
      <p:pic>
        <p:nvPicPr>
          <p:cNvPr id="8" name="Picture 7" descr="Stacks of gold coins">
            <a:extLst>
              <a:ext uri="{FF2B5EF4-FFF2-40B4-BE49-F238E27FC236}">
                <a16:creationId xmlns:a16="http://schemas.microsoft.com/office/drawing/2014/main" id="{51FB0D7D-3600-883B-0D7F-CEA67F969BB1}"/>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439450" y="2371715"/>
            <a:ext cx="2271728" cy="1514485"/>
          </a:xfrm>
          <a:prstGeom prst="rect">
            <a:avLst/>
          </a:prstGeom>
        </p:spPr>
      </p:pic>
    </p:spTree>
    <p:extLst>
      <p:ext uri="{BB962C8B-B14F-4D97-AF65-F5344CB8AC3E}">
        <p14:creationId xmlns:p14="http://schemas.microsoft.com/office/powerpoint/2010/main" val="823685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a:t>
            </a:r>
          </a:p>
        </p:txBody>
      </p:sp>
      <p:pic>
        <p:nvPicPr>
          <p:cNvPr id="11" name="Content Placeholder 10">
            <a:extLst>
              <a:ext uri="{FF2B5EF4-FFF2-40B4-BE49-F238E27FC236}">
                <a16:creationId xmlns:a16="http://schemas.microsoft.com/office/drawing/2014/main" id="{682FC82B-BF3C-B80C-6829-CEB254859B5F}"/>
              </a:ext>
            </a:extLst>
          </p:cNvPr>
          <p:cNvPicPr>
            <a:picLocks noGrp="1" noChangeAspect="1"/>
          </p:cNvPicPr>
          <p:nvPr>
            <p:ph idx="1"/>
          </p:nvPr>
        </p:nvPicPr>
        <p:blipFill>
          <a:blip r:embed="rId3"/>
          <a:stretch>
            <a:fillRect/>
          </a:stretch>
        </p:blipFill>
        <p:spPr>
          <a:xfrm>
            <a:off x="3753256" y="945967"/>
            <a:ext cx="7711567" cy="4956922"/>
          </a:xfrm>
        </p:spPr>
      </p:pic>
    </p:spTree>
    <p:extLst>
      <p:ext uri="{BB962C8B-B14F-4D97-AF65-F5344CB8AC3E}">
        <p14:creationId xmlns:p14="http://schemas.microsoft.com/office/powerpoint/2010/main" val="2980110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a:t>
            </a:r>
          </a:p>
        </p:txBody>
      </p:sp>
      <p:pic>
        <p:nvPicPr>
          <p:cNvPr id="11" name="Content Placeholder 10">
            <a:extLst>
              <a:ext uri="{FF2B5EF4-FFF2-40B4-BE49-F238E27FC236}">
                <a16:creationId xmlns:a16="http://schemas.microsoft.com/office/drawing/2014/main" id="{682FC82B-BF3C-B80C-6829-CEB254859B5F}"/>
              </a:ext>
            </a:extLst>
          </p:cNvPr>
          <p:cNvPicPr>
            <a:picLocks noGrp="1" noChangeAspect="1"/>
          </p:cNvPicPr>
          <p:nvPr>
            <p:ph idx="1"/>
          </p:nvPr>
        </p:nvPicPr>
        <p:blipFill>
          <a:blip r:embed="rId3"/>
          <a:stretch>
            <a:fillRect/>
          </a:stretch>
        </p:blipFill>
        <p:spPr>
          <a:xfrm>
            <a:off x="3753256" y="945967"/>
            <a:ext cx="7711567" cy="4956922"/>
          </a:xfrm>
        </p:spPr>
      </p:pic>
      <p:sp>
        <p:nvSpPr>
          <p:cNvPr id="3" name="Arrow: Right 2">
            <a:extLst>
              <a:ext uri="{FF2B5EF4-FFF2-40B4-BE49-F238E27FC236}">
                <a16:creationId xmlns:a16="http://schemas.microsoft.com/office/drawing/2014/main" id="{78725FC2-BB5F-A84F-1B51-F5BB456BCBF2}"/>
              </a:ext>
            </a:extLst>
          </p:cNvPr>
          <p:cNvSpPr/>
          <p:nvPr/>
        </p:nvSpPr>
        <p:spPr>
          <a:xfrm>
            <a:off x="3556838" y="2045970"/>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Right 3">
            <a:extLst>
              <a:ext uri="{FF2B5EF4-FFF2-40B4-BE49-F238E27FC236}">
                <a16:creationId xmlns:a16="http://schemas.microsoft.com/office/drawing/2014/main" id="{1A028C4A-749C-9990-4331-9899EDF6A492}"/>
              </a:ext>
            </a:extLst>
          </p:cNvPr>
          <p:cNvSpPr/>
          <p:nvPr/>
        </p:nvSpPr>
        <p:spPr>
          <a:xfrm>
            <a:off x="3556838" y="1821180"/>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6A327099-615B-DD7D-D572-B31BB6899332}"/>
              </a:ext>
            </a:extLst>
          </p:cNvPr>
          <p:cNvSpPr/>
          <p:nvPr/>
        </p:nvSpPr>
        <p:spPr>
          <a:xfrm>
            <a:off x="3556838" y="2293620"/>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64E1DCD4-D2E6-AE6B-537D-F5799B39820A}"/>
              </a:ext>
            </a:extLst>
          </p:cNvPr>
          <p:cNvSpPr/>
          <p:nvPr/>
        </p:nvSpPr>
        <p:spPr>
          <a:xfrm>
            <a:off x="3556838" y="2994660"/>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2BAA3293-E465-B8B3-4939-6D0040C5AE6E}"/>
              </a:ext>
            </a:extLst>
          </p:cNvPr>
          <p:cNvSpPr/>
          <p:nvPr/>
        </p:nvSpPr>
        <p:spPr>
          <a:xfrm>
            <a:off x="3556838" y="3451098"/>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E954B222-BC64-F51E-7936-E8FCD590EC07}"/>
              </a:ext>
            </a:extLst>
          </p:cNvPr>
          <p:cNvSpPr/>
          <p:nvPr/>
        </p:nvSpPr>
        <p:spPr>
          <a:xfrm>
            <a:off x="3556838" y="3690584"/>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F04E9585-BBB7-B254-F30B-52CB868E6E1C}"/>
              </a:ext>
            </a:extLst>
          </p:cNvPr>
          <p:cNvSpPr/>
          <p:nvPr/>
        </p:nvSpPr>
        <p:spPr>
          <a:xfrm>
            <a:off x="3556838" y="3907536"/>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8748F1CA-1264-EB73-30AB-4A6EC6D353EC}"/>
              </a:ext>
            </a:extLst>
          </p:cNvPr>
          <p:cNvSpPr/>
          <p:nvPr/>
        </p:nvSpPr>
        <p:spPr>
          <a:xfrm>
            <a:off x="3556838" y="4151594"/>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7F836299-C92D-37E0-2299-5A6E18512DE5}"/>
              </a:ext>
            </a:extLst>
          </p:cNvPr>
          <p:cNvSpPr/>
          <p:nvPr/>
        </p:nvSpPr>
        <p:spPr>
          <a:xfrm>
            <a:off x="3556838" y="4849804"/>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D1C28472-9999-F0DE-2A9D-F561BF9E8A69}"/>
              </a:ext>
            </a:extLst>
          </p:cNvPr>
          <p:cNvSpPr/>
          <p:nvPr/>
        </p:nvSpPr>
        <p:spPr>
          <a:xfrm>
            <a:off x="3556838" y="5309508"/>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7424C48C-5463-FE00-8D01-FF1108D5F4E5}"/>
              </a:ext>
            </a:extLst>
          </p:cNvPr>
          <p:cNvSpPr/>
          <p:nvPr/>
        </p:nvSpPr>
        <p:spPr>
          <a:xfrm>
            <a:off x="3556838" y="5575338"/>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6678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a:t>
            </a:r>
          </a:p>
        </p:txBody>
      </p:sp>
      <p:pic>
        <p:nvPicPr>
          <p:cNvPr id="11" name="Content Placeholder 10">
            <a:extLst>
              <a:ext uri="{FF2B5EF4-FFF2-40B4-BE49-F238E27FC236}">
                <a16:creationId xmlns:a16="http://schemas.microsoft.com/office/drawing/2014/main" id="{682FC82B-BF3C-B80C-6829-CEB254859B5F}"/>
              </a:ext>
            </a:extLst>
          </p:cNvPr>
          <p:cNvPicPr>
            <a:picLocks noGrp="1" noChangeAspect="1"/>
          </p:cNvPicPr>
          <p:nvPr>
            <p:ph idx="1"/>
          </p:nvPr>
        </p:nvPicPr>
        <p:blipFill>
          <a:blip r:embed="rId3"/>
          <a:stretch>
            <a:fillRect/>
          </a:stretch>
        </p:blipFill>
        <p:spPr>
          <a:xfrm>
            <a:off x="3753256" y="945967"/>
            <a:ext cx="7711567" cy="4956922"/>
          </a:xfrm>
        </p:spPr>
      </p:pic>
      <p:sp>
        <p:nvSpPr>
          <p:cNvPr id="13" name="Left Brace 12">
            <a:extLst>
              <a:ext uri="{FF2B5EF4-FFF2-40B4-BE49-F238E27FC236}">
                <a16:creationId xmlns:a16="http://schemas.microsoft.com/office/drawing/2014/main" id="{3AF68499-B93F-C3D0-F38D-1B6B0C3E77F4}"/>
              </a:ext>
            </a:extLst>
          </p:cNvPr>
          <p:cNvSpPr/>
          <p:nvPr/>
        </p:nvSpPr>
        <p:spPr>
          <a:xfrm>
            <a:off x="3520440" y="2023110"/>
            <a:ext cx="255676" cy="322326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Left Brace 2">
            <a:extLst>
              <a:ext uri="{FF2B5EF4-FFF2-40B4-BE49-F238E27FC236}">
                <a16:creationId xmlns:a16="http://schemas.microsoft.com/office/drawing/2014/main" id="{B6A36037-51F9-CEB8-82C2-70EE9FC3C9A0}"/>
              </a:ext>
            </a:extLst>
          </p:cNvPr>
          <p:cNvSpPr/>
          <p:nvPr/>
        </p:nvSpPr>
        <p:spPr>
          <a:xfrm rot="10800000">
            <a:off x="11336985" y="2023110"/>
            <a:ext cx="255676" cy="3223260"/>
          </a:xfrm>
          <a:prstGeom prst="leftBrac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658047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a:t>
            </a:r>
          </a:p>
        </p:txBody>
      </p:sp>
      <p:pic>
        <p:nvPicPr>
          <p:cNvPr id="11" name="Content Placeholder 10">
            <a:extLst>
              <a:ext uri="{FF2B5EF4-FFF2-40B4-BE49-F238E27FC236}">
                <a16:creationId xmlns:a16="http://schemas.microsoft.com/office/drawing/2014/main" id="{682FC82B-BF3C-B80C-6829-CEB254859B5F}"/>
              </a:ext>
            </a:extLst>
          </p:cNvPr>
          <p:cNvPicPr>
            <a:picLocks noGrp="1" noChangeAspect="1"/>
          </p:cNvPicPr>
          <p:nvPr>
            <p:ph idx="1"/>
          </p:nvPr>
        </p:nvPicPr>
        <p:blipFill>
          <a:blip r:embed="rId3"/>
          <a:stretch>
            <a:fillRect/>
          </a:stretch>
        </p:blipFill>
        <p:spPr>
          <a:xfrm>
            <a:off x="3753256" y="945967"/>
            <a:ext cx="7711567" cy="4956922"/>
          </a:xfrm>
        </p:spPr>
      </p:pic>
      <p:sp>
        <p:nvSpPr>
          <p:cNvPr id="13" name="Left Brace 12">
            <a:extLst>
              <a:ext uri="{FF2B5EF4-FFF2-40B4-BE49-F238E27FC236}">
                <a16:creationId xmlns:a16="http://schemas.microsoft.com/office/drawing/2014/main" id="{3AF68499-B93F-C3D0-F38D-1B6B0C3E77F4}"/>
              </a:ext>
            </a:extLst>
          </p:cNvPr>
          <p:cNvSpPr/>
          <p:nvPr/>
        </p:nvSpPr>
        <p:spPr>
          <a:xfrm>
            <a:off x="3520440" y="2023110"/>
            <a:ext cx="255676" cy="322326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Left Brace 2">
            <a:extLst>
              <a:ext uri="{FF2B5EF4-FFF2-40B4-BE49-F238E27FC236}">
                <a16:creationId xmlns:a16="http://schemas.microsoft.com/office/drawing/2014/main" id="{B6A36037-51F9-CEB8-82C2-70EE9FC3C9A0}"/>
              </a:ext>
            </a:extLst>
          </p:cNvPr>
          <p:cNvSpPr/>
          <p:nvPr/>
        </p:nvSpPr>
        <p:spPr>
          <a:xfrm rot="10800000">
            <a:off x="11336985" y="2023110"/>
            <a:ext cx="255676" cy="3223260"/>
          </a:xfrm>
          <a:prstGeom prst="leftBrac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Cross 3">
            <a:extLst>
              <a:ext uri="{FF2B5EF4-FFF2-40B4-BE49-F238E27FC236}">
                <a16:creationId xmlns:a16="http://schemas.microsoft.com/office/drawing/2014/main" id="{58605B6D-63AD-0B51-1798-E0B4E95462D2}"/>
              </a:ext>
            </a:extLst>
          </p:cNvPr>
          <p:cNvSpPr/>
          <p:nvPr/>
        </p:nvSpPr>
        <p:spPr>
          <a:xfrm rot="2690102">
            <a:off x="3619500" y="5557339"/>
            <a:ext cx="182880" cy="182880"/>
          </a:xfrm>
          <a:prstGeom prst="plus">
            <a:avLst>
              <a:gd name="adj" fmla="val 38889"/>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9007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a:t>
            </a:r>
          </a:p>
        </p:txBody>
      </p:sp>
      <p:sp>
        <p:nvSpPr>
          <p:cNvPr id="5" name="Content Placeholder 4">
            <a:extLst>
              <a:ext uri="{FF2B5EF4-FFF2-40B4-BE49-F238E27FC236}">
                <a16:creationId xmlns:a16="http://schemas.microsoft.com/office/drawing/2014/main" id="{364631AB-B475-0A0C-9235-4A388DE1EB24}"/>
              </a:ext>
            </a:extLst>
          </p:cNvPr>
          <p:cNvSpPr>
            <a:spLocks noGrp="1"/>
          </p:cNvSpPr>
          <p:nvPr>
            <p:ph idx="1"/>
          </p:nvPr>
        </p:nvSpPr>
        <p:spPr/>
        <p:txBody>
          <a:bodyPr/>
          <a:lstStyle/>
          <a:p>
            <a:r>
              <a:rPr lang="en-US" sz="1800" dirty="0"/>
              <a:t>Gender doesn’t seem to play a major role in satisfaction as both have almost the same satisfaction levels.</a:t>
            </a:r>
          </a:p>
          <a:p>
            <a:endParaRPr lang="en-US" sz="1800" dirty="0"/>
          </a:p>
          <a:p>
            <a:endParaRPr lang="en-US" sz="1800" dirty="0"/>
          </a:p>
          <a:p>
            <a:endParaRPr lang="en-US" sz="1800" dirty="0"/>
          </a:p>
          <a:p>
            <a:endParaRPr lang="en-US" sz="1800" dirty="0"/>
          </a:p>
          <a:p>
            <a:endParaRPr lang="en-US" sz="1800" dirty="0"/>
          </a:p>
        </p:txBody>
      </p:sp>
      <p:grpSp>
        <p:nvGrpSpPr>
          <p:cNvPr id="30" name="Group 29">
            <a:extLst>
              <a:ext uri="{FF2B5EF4-FFF2-40B4-BE49-F238E27FC236}">
                <a16:creationId xmlns:a16="http://schemas.microsoft.com/office/drawing/2014/main" id="{DD731CF1-BB29-6305-F906-3E4E463B0A39}"/>
              </a:ext>
            </a:extLst>
          </p:cNvPr>
          <p:cNvGrpSpPr/>
          <p:nvPr/>
        </p:nvGrpSpPr>
        <p:grpSpPr>
          <a:xfrm>
            <a:off x="5155833" y="3278723"/>
            <a:ext cx="4742070" cy="2223679"/>
            <a:chOff x="3734238" y="2896961"/>
            <a:chExt cx="3635916" cy="1704975"/>
          </a:xfrm>
        </p:grpSpPr>
        <p:pic>
          <p:nvPicPr>
            <p:cNvPr id="31" name="Picture 30">
              <a:extLst>
                <a:ext uri="{FF2B5EF4-FFF2-40B4-BE49-F238E27FC236}">
                  <a16:creationId xmlns:a16="http://schemas.microsoft.com/office/drawing/2014/main" id="{19E25EA2-DBBD-65E1-1F7C-EED171D8894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5816" b="80990"/>
            <a:stretch/>
          </p:blipFill>
          <p:spPr bwMode="auto">
            <a:xfrm>
              <a:off x="3734238" y="2896961"/>
              <a:ext cx="3635916" cy="1704975"/>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a:extLst>
                <a:ext uri="{FF2B5EF4-FFF2-40B4-BE49-F238E27FC236}">
                  <a16:creationId xmlns:a16="http://schemas.microsoft.com/office/drawing/2014/main" id="{CA9B4B02-36A9-F321-79E1-CD69679A3747}"/>
                </a:ext>
              </a:extLst>
            </p:cNvPr>
            <p:cNvSpPr/>
            <p:nvPr/>
          </p:nvSpPr>
          <p:spPr>
            <a:xfrm>
              <a:off x="4593771" y="4103914"/>
              <a:ext cx="1153886" cy="17585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8A8F72B-9052-43A0-7210-48F3F6B78CCA}"/>
                </a:ext>
              </a:extLst>
            </p:cNvPr>
            <p:cNvSpPr/>
            <p:nvPr/>
          </p:nvSpPr>
          <p:spPr>
            <a:xfrm>
              <a:off x="4399781" y="3910175"/>
              <a:ext cx="1151328" cy="5633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sp>
          <p:nvSpPr>
            <p:cNvPr id="34" name="Rectangle 33">
              <a:extLst>
                <a:ext uri="{FF2B5EF4-FFF2-40B4-BE49-F238E27FC236}">
                  <a16:creationId xmlns:a16="http://schemas.microsoft.com/office/drawing/2014/main" id="{1FD94982-1EC5-300C-6879-FE980C70EAA0}"/>
                </a:ext>
              </a:extLst>
            </p:cNvPr>
            <p:cNvSpPr/>
            <p:nvPr/>
          </p:nvSpPr>
          <p:spPr>
            <a:xfrm>
              <a:off x="4907393" y="3910175"/>
              <a:ext cx="1151328" cy="5633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p>
          </p:txBody>
        </p:sp>
      </p:grpSp>
    </p:spTree>
    <p:extLst>
      <p:ext uri="{BB962C8B-B14F-4D97-AF65-F5344CB8AC3E}">
        <p14:creationId xmlns:p14="http://schemas.microsoft.com/office/powerpoint/2010/main" val="2836967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a:t>
            </a:r>
          </a:p>
        </p:txBody>
      </p:sp>
      <p:sp>
        <p:nvSpPr>
          <p:cNvPr id="5" name="Content Placeholder 4">
            <a:extLst>
              <a:ext uri="{FF2B5EF4-FFF2-40B4-BE49-F238E27FC236}">
                <a16:creationId xmlns:a16="http://schemas.microsoft.com/office/drawing/2014/main" id="{364631AB-B475-0A0C-9235-4A388DE1EB24}"/>
              </a:ext>
            </a:extLst>
          </p:cNvPr>
          <p:cNvSpPr>
            <a:spLocks noGrp="1"/>
          </p:cNvSpPr>
          <p:nvPr>
            <p:ph idx="1"/>
          </p:nvPr>
        </p:nvSpPr>
        <p:spPr/>
        <p:txBody>
          <a:bodyPr/>
          <a:lstStyle/>
          <a:p>
            <a:r>
              <a:rPr lang="en-US" sz="1800" dirty="0"/>
              <a:t>Younger travelers are more likely to be dissatisfied</a:t>
            </a:r>
          </a:p>
          <a:p>
            <a:endParaRPr lang="en-US" dirty="0"/>
          </a:p>
          <a:p>
            <a:endParaRPr lang="en-US" dirty="0"/>
          </a:p>
          <a:p>
            <a:endParaRPr lang="en-US" dirty="0"/>
          </a:p>
          <a:p>
            <a:endParaRPr lang="en-US" dirty="0"/>
          </a:p>
        </p:txBody>
      </p:sp>
      <p:pic>
        <p:nvPicPr>
          <p:cNvPr id="6" name="Picture 5">
            <a:extLst>
              <a:ext uri="{FF2B5EF4-FFF2-40B4-BE49-F238E27FC236}">
                <a16:creationId xmlns:a16="http://schemas.microsoft.com/office/drawing/2014/main" id="{D457A1E1-2F86-2750-A141-2DA7F43D2BB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521" t="1398" r="25295" b="79592"/>
          <a:stretch/>
        </p:blipFill>
        <p:spPr bwMode="auto">
          <a:xfrm>
            <a:off x="5157519" y="3424428"/>
            <a:ext cx="5173038" cy="2425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4270827"/>
      </p:ext>
    </p:extLst>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787</TotalTime>
  <Words>1745</Words>
  <Application>Microsoft Office PowerPoint</Application>
  <PresentationFormat>Widescreen</PresentationFormat>
  <Paragraphs>139</Paragraphs>
  <Slides>18</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Corbel</vt:lpstr>
      <vt:lpstr>Georgia</vt:lpstr>
      <vt:lpstr>Nunito</vt:lpstr>
      <vt:lpstr>Segoe UI</vt:lpstr>
      <vt:lpstr>Times New Roman</vt:lpstr>
      <vt:lpstr>Wingdings 2</vt:lpstr>
      <vt:lpstr>Frame</vt:lpstr>
      <vt:lpstr>Predicting Customer Satisfaction in the Airline Industry</vt:lpstr>
      <vt:lpstr>Agenda</vt:lpstr>
      <vt:lpstr>Project Overview</vt:lpstr>
      <vt:lpstr>Dataset Overview</vt:lpstr>
      <vt:lpstr>Dataset Overview</vt:lpstr>
      <vt:lpstr>Dataset Overview</vt:lpstr>
      <vt:lpstr>Dataset Overview</vt:lpstr>
      <vt:lpstr>Dataset Overview</vt:lpstr>
      <vt:lpstr>Dataset Overview</vt:lpstr>
      <vt:lpstr>Dataset Overview</vt:lpstr>
      <vt:lpstr>Dataset Overview</vt:lpstr>
      <vt:lpstr>Dataset Overview</vt:lpstr>
      <vt:lpstr>Data Overview</vt:lpstr>
      <vt:lpstr>Data Overview</vt:lpstr>
      <vt:lpstr>Modeling</vt:lpstr>
      <vt:lpstr>Sources</vt:lpstr>
      <vt:lpstr>Project Instructions</vt:lpstr>
      <vt:lpstr>Project Instructions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Customer Satisfaction in the Airline Industry</dc:title>
  <dc:creator>Alejandro Martinez</dc:creator>
  <cp:lastModifiedBy>Alejandro Martinez</cp:lastModifiedBy>
  <cp:revision>55</cp:revision>
  <dcterms:created xsi:type="dcterms:W3CDTF">2023-06-25T02:32:03Z</dcterms:created>
  <dcterms:modified xsi:type="dcterms:W3CDTF">2023-07-18T19:58:04Z</dcterms:modified>
</cp:coreProperties>
</file>