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B1A0DF69.xml" ContentType="application/vnd.ms-powerpoint.comments+xml"/>
  <Override PartName="/ppt/comments/modernComment_108_4BD5E816.xml" ContentType="application/vnd.ms-powerpoint.comments+xml"/>
  <Override PartName="/ppt/comments/modernComment_105_999C5ECB.xml" ContentType="application/vnd.ms-powerpoint.comments+xml"/>
  <Override PartName="/ppt/comments/modernComment_10A_6CE8E97.xml" ContentType="application/vnd.ms-powerpoint.comments+xml"/>
  <Override PartName="/ppt/comments/modernComment_106_14759D0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59" r:id="rId4"/>
    <p:sldId id="265" r:id="rId5"/>
    <p:sldId id="264" r:id="rId6"/>
    <p:sldId id="261" r:id="rId7"/>
    <p:sldId id="266" r:id="rId8"/>
    <p:sldId id="267" r:id="rId9"/>
    <p:sldId id="263" r:id="rId10"/>
    <p:sldId id="262" r:id="rId11"/>
    <p:sldId id="260"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0" d="100"/>
          <a:sy n="100" d="100"/>
        </p:scale>
        <p:origin x="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3_B1A0DF69.xml><?xml version="1.0" encoding="utf-8"?>
<p188:cmLst xmlns:a="http://schemas.openxmlformats.org/drawingml/2006/main" xmlns:r="http://schemas.openxmlformats.org/officeDocument/2006/relationships" xmlns:p188="http://schemas.microsoft.com/office/powerpoint/2018/8/main">
  <p188:cm id="{F23589DE-20B1-4DCE-922D-239D87486492}" authorId="{133CA2F9-9923-0511-69E9-E80E997BA532}" created="2023-06-27T00:13:59.550">
    <pc:sldMkLst xmlns:pc="http://schemas.microsoft.com/office/powerpoint/2013/main/command">
      <pc:docMk/>
      <pc:sldMk cId="2980110185" sldId="259"/>
    </pc:sldMkLst>
    <p188:txBody>
      <a:bodyPr/>
      <a:lstStyle/>
      <a:p>
        <a:r>
          <a:rPr lang="en-US"/>
          <a:t>Mention that satisfaction is the target value.</a:t>
        </a:r>
      </a:p>
    </p188:txBody>
  </p188:cm>
</p188:cmLst>
</file>

<file path=ppt/comments/modernComment_105_999C5ECB.xml><?xml version="1.0" encoding="utf-8"?>
<p188:cmLst xmlns:a="http://schemas.openxmlformats.org/drawingml/2006/main" xmlns:r="http://schemas.openxmlformats.org/officeDocument/2006/relationships" xmlns:p188="http://schemas.microsoft.com/office/powerpoint/2018/8/main">
  <p188:cm id="{00B38BB2-6690-4CB0-ABAF-1B3ABB27C9B9}" authorId="{133CA2F9-9923-0511-69E9-E80E997BA532}" created="2023-06-27T01:30:04.704">
    <pc:sldMkLst xmlns:pc="http://schemas.microsoft.com/office/powerpoint/2013/main/command">
      <pc:docMk/>
      <pc:sldMk cId="2577161931" sldId="261"/>
    </pc:sldMkLst>
    <p188:txBody>
      <a:bodyPr/>
      <a:lstStyle/>
      <a:p>
        <a:r>
          <a:rPr lang="en-US"/>
          <a:t>Data is pretty clean.
Flight distance according to linear regression
</a:t>
        </a:r>
      </a:p>
    </p188:txBody>
  </p188:cm>
</p188:cmLst>
</file>

<file path=ppt/comments/modernComment_106_14759D0F.xml><?xml version="1.0" encoding="utf-8"?>
<p188:cmLst xmlns:a="http://schemas.openxmlformats.org/drawingml/2006/main" xmlns:r="http://schemas.openxmlformats.org/officeDocument/2006/relationships" xmlns:p188="http://schemas.microsoft.com/office/powerpoint/2018/8/main">
  <p188:cm id="{25C0C763-40F9-4F86-8B11-77D74F7918C5}" authorId="{133CA2F9-9923-0511-69E9-E80E997BA532}" created="2023-06-27T01:33:38.328">
    <pc:sldMkLst xmlns:pc="http://schemas.microsoft.com/office/powerpoint/2013/main/command">
      <pc:docMk/>
      <pc:sldMk cId="343252239" sldId="262"/>
    </pc:sldMkLst>
    <p188:txBody>
      <a:bodyPr/>
      <a:lstStyle/>
      <a:p>
        <a:r>
          <a:rPr lang="en-US"/>
          <a:t>Age and Gender P values were 0.618 and 0.231 respecitvely in the ACSI, contradicting the Logistic Regression model on Kaggle data
American Consumer Satisfaction Index.</a:t>
        </a:r>
      </a:p>
    </p188:txBody>
  </p188:cm>
</p188:cmLst>
</file>

<file path=ppt/comments/modernComment_108_4BD5E816.xml><?xml version="1.0" encoding="utf-8"?>
<p188:cmLst xmlns:a="http://schemas.openxmlformats.org/drawingml/2006/main" xmlns:r="http://schemas.openxmlformats.org/officeDocument/2006/relationships" xmlns:p188="http://schemas.microsoft.com/office/powerpoint/2018/8/main">
  <p188:cm id="{38508D64-7DAF-431A-8FCA-03C06A3D6254}" authorId="{133CA2F9-9923-0511-69E9-E80E997BA532}" created="2023-06-27T00:13:09.373">
    <pc:sldMkLst xmlns:pc="http://schemas.microsoft.com/office/powerpoint/2013/main/command">
      <pc:docMk/>
      <pc:sldMk cId="1272309782" sldId="264"/>
    </pc:sldMkLst>
    <p188:txBody>
      <a:bodyPr/>
      <a:lstStyle/>
      <a:p>
        <a:r>
          <a:rPr lang="en-US"/>
          <a:t>Getting rid of arrival time because it is highly correlated and has a lot of NA values.
</a:t>
        </a:r>
      </a:p>
    </p188:txBody>
  </p188:cm>
</p188:cmLst>
</file>

<file path=ppt/comments/modernComment_10A_6CE8E97.xml><?xml version="1.0" encoding="utf-8"?>
<p188:cmLst xmlns:a="http://schemas.openxmlformats.org/drawingml/2006/main" xmlns:r="http://schemas.openxmlformats.org/officeDocument/2006/relationships" xmlns:p188="http://schemas.microsoft.com/office/powerpoint/2018/8/main">
  <p188:cm id="{44C3BEFE-83F8-4F1C-81D0-B0358F9273E7}" authorId="{133CA2F9-9923-0511-69E9-E80E997BA532}" created="2023-06-27T01:42:20.020">
    <pc:sldMkLst xmlns:pc="http://schemas.microsoft.com/office/powerpoint/2013/main/command">
      <pc:docMk/>
      <pc:sldMk cId="114200215" sldId="266"/>
    </pc:sldMkLst>
    <p188:txBody>
      <a:bodyPr/>
      <a:lstStyle/>
      <a:p>
        <a:r>
          <a:rPr lang="en-US"/>
          <a:t>No transformations done, initial pass.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6/26/2023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6/26/2023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6/26/2023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6/26/2023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6/26/2023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6_14759D0F.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5" Type="http://schemas.openxmlformats.org/officeDocument/2006/relationships/hyperlink" Target="https://www.sciencedirect.com/science/article/pii/S0969699723000844#bib20" TargetMode="External"/><Relationship Id="rId4" Type="http://schemas.openxmlformats.org/officeDocument/2006/relationships/hyperlink" Target="https://www.sciencedirect.com/science/article/pii/S23523409230024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3_B1A0DF6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8_4BD5E8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5_999C5EC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A_6CE8E9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Other Datasets and Research Findings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ACSI Dataset seems to contradict some of the findings from the primary dataset</a:t>
            </a:r>
            <a:r>
              <a:rPr lang="en-US" baseline="30000" dirty="0"/>
              <a:t>3</a:t>
            </a:r>
            <a:endParaRPr lang="en-US" dirty="0"/>
          </a:p>
          <a:p>
            <a:pPr algn="l"/>
            <a:r>
              <a:rPr lang="en-US" dirty="0"/>
              <a:t>Impact of COVID-19 pandemic on airlines’ passenger satisfaction contains references to a lot of previous research done on the topic</a:t>
            </a:r>
            <a:r>
              <a:rPr lang="en-US" baseline="30000" dirty="0"/>
              <a:t>4</a:t>
            </a:r>
          </a:p>
          <a:p>
            <a:pPr algn="l"/>
            <a:endParaRPr lang="en-US" dirty="0"/>
          </a:p>
        </p:txBody>
      </p:sp>
    </p:spTree>
    <p:extLst>
      <p:ext uri="{BB962C8B-B14F-4D97-AF65-F5344CB8AC3E}">
        <p14:creationId xmlns:p14="http://schemas.microsoft.com/office/powerpoint/2010/main" val="34325223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https://www.sciencedirect.com/science/article/pii/S2352340923002421</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7183B-6D6C-F8E5-9A36-5D7DD1BFF97B}"/>
              </a:ext>
            </a:extLst>
          </p:cNvPr>
          <p:cNvSpPr>
            <a:spLocks noGrp="1"/>
          </p:cNvSpPr>
          <p:nvPr>
            <p:ph type="title"/>
          </p:nvPr>
        </p:nvSpPr>
        <p:spPr/>
        <p:txBody>
          <a:bodyPr/>
          <a:lstStyle/>
          <a:p>
            <a:r>
              <a:rPr lang="en-US"/>
              <a:t>Project Requirements</a:t>
            </a:r>
            <a:br>
              <a:rPr lang="en-US"/>
            </a:br>
            <a:br>
              <a:rPr lang="en-US"/>
            </a:br>
            <a:r>
              <a:rPr lang="en-US"/>
              <a:t>Delete once done</a:t>
            </a:r>
            <a:endParaRPr lang="en-US" dirty="0"/>
          </a:p>
        </p:txBody>
      </p:sp>
      <p:sp>
        <p:nvSpPr>
          <p:cNvPr id="5" name="Content Placeholder 4">
            <a:extLst>
              <a:ext uri="{FF2B5EF4-FFF2-40B4-BE49-F238E27FC236}">
                <a16:creationId xmlns:a16="http://schemas.microsoft.com/office/drawing/2014/main" id="{84EBB694-C084-1AEB-4E61-EB59207B5ECC}"/>
              </a:ext>
            </a:extLst>
          </p:cNvPr>
          <p:cNvSpPr>
            <a:spLocks noGrp="1"/>
          </p:cNvSpPr>
          <p:nvPr>
            <p:ph idx="1"/>
          </p:nvPr>
        </p:nvSpPr>
        <p:spPr/>
        <p:txBody>
          <a:bodyPr>
            <a:normAutofit fontScale="85000" lnSpcReduction="20000"/>
          </a:bodyPr>
          <a:lstStyle/>
          <a:p>
            <a:pPr marL="0" marR="0">
              <a:lnSpc>
                <a:spcPct val="107000"/>
              </a:lnSpc>
              <a:spcBef>
                <a:spcPts val="1600"/>
              </a:spcBef>
              <a:spcAft>
                <a:spcPts val="400"/>
              </a:spcAft>
            </a:pPr>
            <a:r>
              <a:rPr lang="en-US" sz="1800" b="1" dirty="0">
                <a:solidFill>
                  <a:srgbClr val="434343"/>
                </a:solidFill>
                <a:effectLst/>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of video/audio content that presents your group’s project proposal</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Team members' names should be listed in the presentation.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Speaker should mention who they are before speaking – during video</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Necessary background information/framing of the problem.</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Include an overview of the problem in general as well as your planned approach (it is ok if this approach changes later in the project as you learn more information)</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Any initial hypotheses?</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What type of models do you plan to use?</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How has your data cleaning progressed?</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mj-lt"/>
              <a:buAutoNum type="arabicPeriod"/>
            </a:pPr>
            <a:r>
              <a:rPr lang="en-US" sz="1800" u="none" strike="noStrike" dirty="0">
                <a:effectLst/>
                <a:highlight>
                  <a:srgbClr val="00FF00"/>
                </a:highlight>
                <a:ea typeface="Nunito" pitchFamily="2" charset="0"/>
                <a:cs typeface="Nunito" pitchFamily="2" charset="0"/>
              </a:rPr>
              <a:t>You could include things like any new datasets that you have found, any analysis that you have done on the datasets, or any other impactful and measurable progress that you have made thus far.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The team should review 2-3 research articles/papers/Kaggle kernels/ etc. related to your problem statement and then discuss them.. Be sure to cite the reference at the end of the slide show or visual medium.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If you have any graphs or key visuals to include, be sure to add titles, captions, labels, axes, legends, and most importantly context where necessary!</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Visuals and Slides are necessary; DO NOT just read your written project proposal</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Include audio narration</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We do not require all group members to be part of the video given the limited time allocated </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Sources cited on the last slide (no need to read them just include them).</a:t>
            </a:r>
          </a:p>
          <a:p>
            <a:pPr marL="342900" marR="0" lvl="0" indent="-342900">
              <a:spcBef>
                <a:spcPts val="0"/>
              </a:spcBef>
              <a:spcAft>
                <a:spcPts val="0"/>
              </a:spcAft>
              <a:buFont typeface="+mj-lt"/>
              <a:buAutoNum type="arabicPeriod"/>
            </a:pPr>
            <a:r>
              <a:rPr lang="en-US" sz="1800" u="none" strike="noStrike" dirty="0">
                <a:effectLst/>
                <a:ea typeface="Nunito" pitchFamily="2" charset="0"/>
                <a:cs typeface="Nunito" pitchFamily="2" charset="0"/>
              </a:rPr>
              <a:t>4-5 minutes is a limited time window to cover all these things but do your best to manage this time wisely and play to your strengths and present a clear idea of your project</a:t>
            </a:r>
          </a:p>
        </p:txBody>
      </p:sp>
    </p:spTree>
    <p:extLst>
      <p:ext uri="{BB962C8B-B14F-4D97-AF65-F5344CB8AC3E}">
        <p14:creationId xmlns:p14="http://schemas.microsoft.com/office/powerpoint/2010/main" val="225907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a:t>Problem Definition</a:t>
            </a:r>
            <a:br>
              <a:rPr lang="en-US" sz="3300"/>
            </a:br>
            <a:r>
              <a:rPr lang="en-US" sz="3300"/>
              <a:t>and Benefits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2"/>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Progress and Challenges</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lnSpcReduction="10000"/>
          </a:bodyPr>
          <a:lstStyle/>
          <a:p>
            <a:pPr algn="l"/>
            <a:r>
              <a:rPr lang="en-US" dirty="0"/>
              <a:t>Data cleaning status</a:t>
            </a:r>
          </a:p>
          <a:p>
            <a:pPr lvl="1"/>
            <a:r>
              <a:rPr lang="en-US" dirty="0"/>
              <a:t>Missing values removed</a:t>
            </a:r>
          </a:p>
          <a:p>
            <a:pPr lvl="1"/>
            <a:r>
              <a:rPr lang="en-US" dirty="0"/>
              <a:t>Investigating values with a Z-score &gt; 3</a:t>
            </a:r>
          </a:p>
          <a:p>
            <a:pPr lvl="1"/>
            <a:r>
              <a:rPr lang="en-US" dirty="0"/>
              <a:t>Manually one-hot encoding data to establish baselines</a:t>
            </a:r>
          </a:p>
          <a:p>
            <a:pPr algn="l"/>
            <a:r>
              <a:rPr lang="en-US" dirty="0"/>
              <a:t>Initial findings</a:t>
            </a:r>
          </a:p>
          <a:p>
            <a:pPr lvl="1"/>
            <a:r>
              <a:rPr lang="en-US" dirty="0"/>
              <a:t>Flight distance is not statistically significant</a:t>
            </a:r>
          </a:p>
          <a:p>
            <a:pPr lvl="1"/>
            <a:r>
              <a:rPr lang="en-US" dirty="0"/>
              <a:t>Business class is more likely to be satisfied</a:t>
            </a:r>
          </a:p>
          <a:p>
            <a:pPr lvl="1"/>
            <a:r>
              <a:rPr lang="en-US" dirty="0"/>
              <a:t>Some ratings seem irrelevant to customer satisfaction</a:t>
            </a:r>
          </a:p>
          <a:p>
            <a:pPr algn="l"/>
            <a:r>
              <a:rPr lang="en-US" dirty="0"/>
              <a:t>Will not be able to merge flight path data to try to infer airport locations due to insufficient information:</a:t>
            </a:r>
          </a:p>
          <a:p>
            <a:pPr lvl="1"/>
            <a:r>
              <a:rPr lang="en-US" dirty="0"/>
              <a:t>Main dataset does not specify number of legs in a trip</a:t>
            </a:r>
          </a:p>
          <a:p>
            <a:pPr lvl="1"/>
            <a:r>
              <a:rPr lang="en-US" dirty="0"/>
              <a:t>Flight distances in main dataset are too similar in many instances which would make it impossible to narrow down with any certainty which airports were involved in the trip</a:t>
            </a:r>
          </a:p>
          <a:p>
            <a:r>
              <a:rPr lang="en-US" dirty="0"/>
              <a:t>Understanding how to map a binary satisfaction variable to a Likert scale variable</a:t>
            </a:r>
          </a:p>
        </p:txBody>
      </p:sp>
      <p:grpSp>
        <p:nvGrpSpPr>
          <p:cNvPr id="7" name="Group 6">
            <a:extLst>
              <a:ext uri="{FF2B5EF4-FFF2-40B4-BE49-F238E27FC236}">
                <a16:creationId xmlns:a16="http://schemas.microsoft.com/office/drawing/2014/main" id="{1732D824-9D7D-03B7-2D07-CB5133E953E6}"/>
              </a:ext>
            </a:extLst>
          </p:cNvPr>
          <p:cNvGrpSpPr/>
          <p:nvPr/>
        </p:nvGrpSpPr>
        <p:grpSpPr>
          <a:xfrm>
            <a:off x="8862862" y="2194412"/>
            <a:ext cx="2871937" cy="880368"/>
            <a:chOff x="4300387" y="2367815"/>
            <a:chExt cx="6305550" cy="1932913"/>
          </a:xfrm>
        </p:grpSpPr>
        <p:pic>
          <p:nvPicPr>
            <p:cNvPr id="5" name="Picture 4">
              <a:extLst>
                <a:ext uri="{FF2B5EF4-FFF2-40B4-BE49-F238E27FC236}">
                  <a16:creationId xmlns:a16="http://schemas.microsoft.com/office/drawing/2014/main" id="{B7C156E8-005F-C0E3-50CB-4B9270367469}"/>
                </a:ext>
              </a:extLst>
            </p:cNvPr>
            <p:cNvPicPr>
              <a:picLocks noChangeAspect="1"/>
            </p:cNvPicPr>
            <p:nvPr/>
          </p:nvPicPr>
          <p:blipFill>
            <a:blip r:embed="rId3"/>
            <a:stretch>
              <a:fillRect/>
            </a:stretch>
          </p:blipFill>
          <p:spPr>
            <a:xfrm>
              <a:off x="4300387" y="2548128"/>
              <a:ext cx="6305550" cy="1752600"/>
            </a:xfrm>
            <a:prstGeom prst="rect">
              <a:avLst/>
            </a:prstGeom>
          </p:spPr>
        </p:pic>
        <p:sp>
          <p:nvSpPr>
            <p:cNvPr id="6" name="Rectangle 5">
              <a:extLst>
                <a:ext uri="{FF2B5EF4-FFF2-40B4-BE49-F238E27FC236}">
                  <a16:creationId xmlns:a16="http://schemas.microsoft.com/office/drawing/2014/main" id="{7D6A9B49-BE42-75A3-7956-B6210B3905F5}"/>
                </a:ext>
              </a:extLst>
            </p:cNvPr>
            <p:cNvSpPr/>
            <p:nvPr/>
          </p:nvSpPr>
          <p:spPr>
            <a:xfrm>
              <a:off x="6096000" y="2367815"/>
              <a:ext cx="2056598" cy="4235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716193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 First Pass Logistic Regression</a:t>
            </a:r>
          </a:p>
        </p:txBody>
      </p:sp>
      <p:pic>
        <p:nvPicPr>
          <p:cNvPr id="1026" name="Picture 2">
            <a:extLst>
              <a:ext uri="{FF2B5EF4-FFF2-40B4-BE49-F238E27FC236}">
                <a16:creationId xmlns:a16="http://schemas.microsoft.com/office/drawing/2014/main" id="{D54DEFD5-490C-6246-3B56-7575E9DC62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48438" y="863600"/>
            <a:ext cx="4555800"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0021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200" dirty="0"/>
              <a:t>Transformations</a:t>
            </a:r>
          </a:p>
        </p:txBody>
      </p:sp>
      <p:pic>
        <p:nvPicPr>
          <p:cNvPr id="6" name="Content Placeholder 5">
            <a:extLst>
              <a:ext uri="{FF2B5EF4-FFF2-40B4-BE49-F238E27FC236}">
                <a16:creationId xmlns:a16="http://schemas.microsoft.com/office/drawing/2014/main" id="{6A52719C-0DE9-85B8-1674-8C74745ACDBA}"/>
              </a:ext>
            </a:extLst>
          </p:cNvPr>
          <p:cNvPicPr>
            <a:picLocks noGrp="1" noChangeAspect="1"/>
          </p:cNvPicPr>
          <p:nvPr>
            <p:ph sz="half" idx="1"/>
          </p:nvPr>
        </p:nvPicPr>
        <p:blipFill>
          <a:blip r:embed="rId2"/>
          <a:stretch>
            <a:fillRect/>
          </a:stretch>
        </p:blipFill>
        <p:spPr>
          <a:xfrm>
            <a:off x="3867150" y="991287"/>
            <a:ext cx="3475038" cy="4875426"/>
          </a:xfrm>
          <a:prstGeom prst="rect">
            <a:avLst/>
          </a:prstGeom>
        </p:spPr>
      </p:pic>
      <p:pic>
        <p:nvPicPr>
          <p:cNvPr id="10" name="Content Placeholder 9">
            <a:extLst>
              <a:ext uri="{FF2B5EF4-FFF2-40B4-BE49-F238E27FC236}">
                <a16:creationId xmlns:a16="http://schemas.microsoft.com/office/drawing/2014/main" id="{89EDAAF1-3AA2-4A48-8A41-B4DFC826B9B7}"/>
              </a:ext>
            </a:extLst>
          </p:cNvPr>
          <p:cNvPicPr>
            <a:picLocks noGrp="1" noChangeAspect="1"/>
          </p:cNvPicPr>
          <p:nvPr>
            <p:ph sz="half" idx="2"/>
          </p:nvPr>
        </p:nvPicPr>
        <p:blipFill>
          <a:blip r:embed="rId3"/>
          <a:stretch>
            <a:fillRect/>
          </a:stretch>
        </p:blipFill>
        <p:spPr>
          <a:xfrm>
            <a:off x="7818438" y="1036028"/>
            <a:ext cx="3475037" cy="4785944"/>
          </a:xfrm>
          <a:prstGeom prst="rect">
            <a:avLst/>
          </a:prstGeom>
        </p:spPr>
      </p:pic>
    </p:spTree>
    <p:extLst>
      <p:ext uri="{BB962C8B-B14F-4D97-AF65-F5344CB8AC3E}">
        <p14:creationId xmlns:p14="http://schemas.microsoft.com/office/powerpoint/2010/main" val="52154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 - Analysis of Distributions for possible transformations, Consider Regularization</a:t>
            </a:r>
          </a:p>
          <a:p>
            <a:pPr lvl="1"/>
            <a:r>
              <a:rPr lang="en-US" dirty="0"/>
              <a:t>Look at magnitude of coefficients</a:t>
            </a:r>
          </a:p>
          <a:p>
            <a:pPr lvl="1"/>
            <a:r>
              <a:rPr lang="en-US" dirty="0"/>
              <a:t>Compare results of transformed vs non-transformed data</a:t>
            </a:r>
          </a:p>
          <a:p>
            <a:pPr lvl="1"/>
            <a:r>
              <a:rPr lang="en-US" dirty="0"/>
              <a:t>Run diagnostics</a:t>
            </a:r>
          </a:p>
          <a:p>
            <a:pPr lvl="1"/>
            <a:r>
              <a:rPr lang="en-US" dirty="0"/>
              <a:t>Apply transformations as needed</a:t>
            </a:r>
          </a:p>
          <a:p>
            <a:pPr algn="l"/>
            <a:r>
              <a:rPr lang="en-US" dirty="0"/>
              <a:t>Random Forest </a:t>
            </a:r>
          </a:p>
          <a:p>
            <a:pPr lvl="1"/>
            <a:r>
              <a:rPr lang="en-US" dirty="0"/>
              <a:t>Discover relative feature importance.</a:t>
            </a:r>
          </a:p>
          <a:p>
            <a:pPr algn="l"/>
            <a:r>
              <a:rPr lang="en-US" dirty="0"/>
              <a:t>Support Vector Machines</a:t>
            </a:r>
          </a:p>
          <a:p>
            <a:pPr lvl="1"/>
            <a:r>
              <a:rPr lang="en-US" dirty="0"/>
              <a:t>Analysis of Distributions for possible transformations, Center and Scale Data, Optimal Choice of Kernal, Optimal Value of C/lambda.</a:t>
            </a:r>
          </a:p>
          <a:p>
            <a:pPr algn="l"/>
            <a:r>
              <a:rPr lang="en-US" dirty="0"/>
              <a:t>The models will be compared using ROC-AUC on a reserved validation set.</a:t>
            </a:r>
          </a:p>
        </p:txBody>
      </p:sp>
    </p:spTree>
    <p:extLst>
      <p:ext uri="{BB962C8B-B14F-4D97-AF65-F5344CB8AC3E}">
        <p14:creationId xmlns:p14="http://schemas.microsoft.com/office/powerpoint/2010/main" val="2760735355"/>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Frame</Template>
  <TotalTime>172</TotalTime>
  <Words>964</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 2</vt:lpstr>
      <vt:lpstr>Frame</vt:lpstr>
      <vt:lpstr>Predicting Customer Satisfaction in the Airline Industry</vt:lpstr>
      <vt:lpstr>Problem Definition and Benefits</vt:lpstr>
      <vt:lpstr>Dataset Overview</vt:lpstr>
      <vt:lpstr>Dataset Overview</vt:lpstr>
      <vt:lpstr>Dataset Overview</vt:lpstr>
      <vt:lpstr>Progress and Challenges</vt:lpstr>
      <vt:lpstr>Modelling: First Pass Logistic Regression</vt:lpstr>
      <vt:lpstr>Transformations</vt:lpstr>
      <vt:lpstr>Modelling</vt:lpstr>
      <vt:lpstr>Other Datasets and Research Findings</vt:lpstr>
      <vt:lpstr>Sources</vt:lpstr>
      <vt:lpstr>Project Requirements  Delete once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7</cp:revision>
  <dcterms:created xsi:type="dcterms:W3CDTF">2023-06-25T02:32:03Z</dcterms:created>
  <dcterms:modified xsi:type="dcterms:W3CDTF">2023-06-27T01:51:04Z</dcterms:modified>
</cp:coreProperties>
</file>