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3_B1A0DF69.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8_4BD5E816.xml" ContentType="application/vnd.ms-powerpoint.comments+xml"/>
  <Override PartName="/ppt/notesSlides/notesSlide6.xml" ContentType="application/vnd.openxmlformats-officedocument.presentationml.notesSlide+xml"/>
  <Override PartName="/ppt/comments/modernComment_105_999C5ECB.xml" ContentType="application/vnd.ms-powerpoint.comments+xml"/>
  <Override PartName="/ppt/notesSlides/notesSlide7.xml" ContentType="application/vnd.openxmlformats-officedocument.presentationml.notesSlide+xml"/>
  <Override PartName="/ppt/comments/modernComment_10A_6CE8E97.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6_14759D0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4"/>
  </p:notesMasterIdLst>
  <p:sldIdLst>
    <p:sldId id="256" r:id="rId2"/>
    <p:sldId id="258" r:id="rId3"/>
    <p:sldId id="259" r:id="rId4"/>
    <p:sldId id="265" r:id="rId5"/>
    <p:sldId id="264" r:id="rId6"/>
    <p:sldId id="261" r:id="rId7"/>
    <p:sldId id="266" r:id="rId8"/>
    <p:sldId id="269" r:id="rId9"/>
    <p:sldId id="267" r:id="rId10"/>
    <p:sldId id="263" r:id="rId11"/>
    <p:sldId id="26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537" autoAdjust="0"/>
  </p:normalViewPr>
  <p:slideViewPr>
    <p:cSldViewPr snapToGrid="0">
      <p:cViewPr varScale="1">
        <p:scale>
          <a:sx n="88" d="100"/>
          <a:sy n="88"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3_B1A0DF69.xml><?xml version="1.0" encoding="utf-8"?>
<p188:cmLst xmlns:a="http://schemas.openxmlformats.org/drawingml/2006/main" xmlns:r="http://schemas.openxmlformats.org/officeDocument/2006/relationships" xmlns:p188="http://schemas.microsoft.com/office/powerpoint/2018/8/main">
  <p188:cm id="{F23589DE-20B1-4DCE-922D-239D87486492}" authorId="{133CA2F9-9923-0511-69E9-E80E997BA532}" created="2023-06-27T00:13:59.550">
    <pc:sldMkLst xmlns:pc="http://schemas.microsoft.com/office/powerpoint/2013/main/command">
      <pc:docMk/>
      <pc:sldMk cId="2980110185" sldId="259"/>
    </pc:sldMkLst>
    <p188:txBody>
      <a:bodyPr/>
      <a:lstStyle/>
      <a:p>
        <a:r>
          <a:rPr lang="en-US"/>
          <a:t>Mention that satisfaction is the target value.</a:t>
        </a:r>
      </a:p>
    </p188:txBody>
  </p188:cm>
</p188:cmLst>
</file>

<file path=ppt/comments/modernComment_105_999C5ECB.xml><?xml version="1.0" encoding="utf-8"?>
<p188:cmLst xmlns:a="http://schemas.openxmlformats.org/drawingml/2006/main" xmlns:r="http://schemas.openxmlformats.org/officeDocument/2006/relationships" xmlns:p188="http://schemas.microsoft.com/office/powerpoint/2018/8/main">
  <p188:cm id="{00B38BB2-6690-4CB0-ABAF-1B3ABB27C9B9}" authorId="{133CA2F9-9923-0511-69E9-E80E997BA532}" created="2023-06-27T01:30:04.704">
    <pc:sldMkLst xmlns:pc="http://schemas.microsoft.com/office/powerpoint/2013/main/command">
      <pc:docMk/>
      <pc:sldMk cId="2577161931" sldId="261"/>
    </pc:sldMkLst>
    <p188:txBody>
      <a:bodyPr/>
      <a:lstStyle/>
      <a:p>
        <a:r>
          <a:rPr lang="en-US"/>
          <a:t>Data is pretty clean.
Flight distance according to linear regression
</a:t>
        </a:r>
      </a:p>
    </p188:txBody>
  </p188:cm>
</p188:cmLst>
</file>

<file path=ppt/comments/modernComment_106_14759D0F.xml><?xml version="1.0" encoding="utf-8"?>
<p188:cmLst xmlns:a="http://schemas.openxmlformats.org/drawingml/2006/main" xmlns:r="http://schemas.openxmlformats.org/officeDocument/2006/relationships" xmlns:p188="http://schemas.microsoft.com/office/powerpoint/2018/8/main">
  <p188:cm id="{25C0C763-40F9-4F86-8B11-77D74F7918C5}" authorId="{133CA2F9-9923-0511-69E9-E80E997BA532}" created="2023-06-27T01:33:38.328">
    <pc:sldMkLst xmlns:pc="http://schemas.microsoft.com/office/powerpoint/2013/main/command">
      <pc:docMk/>
      <pc:sldMk cId="343252239" sldId="262"/>
    </pc:sldMkLst>
    <p188:txBody>
      <a:bodyPr/>
      <a:lstStyle/>
      <a:p>
        <a:r>
          <a:rPr lang="en-US"/>
          <a:t>Age and Gender P values were 0.618 and 0.231 respecitvely in the ACSI, contradicting the Logistic Regression model on Kaggle data
American Consumer Satisfaction Index.</a:t>
        </a:r>
      </a:p>
    </p188:txBody>
  </p188:cm>
</p188:cmLst>
</file>

<file path=ppt/comments/modernComment_108_4BD5E816.xml><?xml version="1.0" encoding="utf-8"?>
<p188:cmLst xmlns:a="http://schemas.openxmlformats.org/drawingml/2006/main" xmlns:r="http://schemas.openxmlformats.org/officeDocument/2006/relationships" xmlns:p188="http://schemas.microsoft.com/office/powerpoint/2018/8/main">
  <p188:cm id="{38508D64-7DAF-431A-8FCA-03C06A3D6254}" authorId="{133CA2F9-9923-0511-69E9-E80E997BA532}" created="2023-06-27T00:13:09.373">
    <pc:sldMkLst xmlns:pc="http://schemas.microsoft.com/office/powerpoint/2013/main/command">
      <pc:docMk/>
      <pc:sldMk cId="1272309782" sldId="264"/>
    </pc:sldMkLst>
    <p188:txBody>
      <a:bodyPr/>
      <a:lstStyle/>
      <a:p>
        <a:r>
          <a:rPr lang="en-US"/>
          <a:t>Getting rid of arrival time because it is highly correlated and has a lot of NA values.
</a:t>
        </a:r>
      </a:p>
    </p188:txBody>
  </p188:cm>
</p188:cmLst>
</file>

<file path=ppt/comments/modernComment_10A_6CE8E97.xml><?xml version="1.0" encoding="utf-8"?>
<p188:cmLst xmlns:a="http://schemas.openxmlformats.org/drawingml/2006/main" xmlns:r="http://schemas.openxmlformats.org/officeDocument/2006/relationships" xmlns:p188="http://schemas.microsoft.com/office/powerpoint/2018/8/main">
  <p188:cm id="{44C3BEFE-83F8-4F1C-81D0-B0358F9273E7}" authorId="{133CA2F9-9923-0511-69E9-E80E997BA532}" created="2023-06-27T01:42:20.020">
    <pc:sldMkLst xmlns:pc="http://schemas.microsoft.com/office/powerpoint/2013/main/command">
      <pc:docMk/>
      <pc:sldMk cId="114200215" sldId="266"/>
    </pc:sldMkLst>
    <p188:txBody>
      <a:bodyPr/>
      <a:lstStyle/>
      <a:p>
        <a:r>
          <a:rPr lang="en-US"/>
          <a:t>No transformations done, initial pass.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Alejandro Martinez from Team 6 and I will be discussing our project on predicting customer satisfaction in the airline industry.</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narrowed down the focus of our modeling to Logistic Regression, Random Forest, and Support Vector Machines.</a:t>
            </a:r>
          </a:p>
          <a:p>
            <a:endParaRPr lang="en-US" dirty="0"/>
          </a:p>
          <a:p>
            <a:pPr algn="l"/>
            <a:r>
              <a:rPr lang="en-US" b="0" i="0" dirty="0">
                <a:solidFill>
                  <a:srgbClr val="292929"/>
                </a:solidFill>
                <a:effectLst/>
                <a:latin typeface="-system-ui"/>
              </a:rPr>
              <a:t>We're going to test each variable using a logistic regression model one by one. We're going examine the distribution of the variable and the regression diagnostics to see if transformations or binning are required.</a:t>
            </a:r>
            <a:br>
              <a:rPr lang="en-US" b="0" i="0" dirty="0">
                <a:solidFill>
                  <a:srgbClr val="292929"/>
                </a:solidFill>
                <a:effectLst/>
                <a:latin typeface="-system-ui"/>
              </a:rPr>
            </a:br>
            <a:r>
              <a:rPr lang="en-US" b="0" i="0" dirty="0">
                <a:solidFill>
                  <a:srgbClr val="292929"/>
                </a:solidFill>
                <a:effectLst/>
                <a:latin typeface="-system-ui"/>
              </a:rPr>
              <a:t>If a log transform seems appropriate, we'll apply one and reiterate the prior steps. Otherwise, we'll examine the variable for binning.</a:t>
            </a:r>
            <a:br>
              <a:rPr lang="en-US" b="0" i="0" dirty="0">
                <a:solidFill>
                  <a:srgbClr val="292929"/>
                </a:solidFill>
                <a:effectLst/>
                <a:latin typeface="-system-ui"/>
              </a:rPr>
            </a:br>
            <a:r>
              <a:rPr lang="en-US" b="0" i="0" dirty="0">
                <a:solidFill>
                  <a:srgbClr val="292929"/>
                </a:solidFill>
                <a:effectLst/>
                <a:latin typeface="-system-ui"/>
              </a:rPr>
              <a:t>We'll compare the adjusted R squared of the transformations to the original logistic regression and make a decision as to whether it's an improvement.</a:t>
            </a:r>
            <a:br>
              <a:rPr lang="en-US" b="0" i="0" dirty="0">
                <a:solidFill>
                  <a:srgbClr val="292929"/>
                </a:solidFill>
                <a:effectLst/>
                <a:latin typeface="-system-ui"/>
              </a:rPr>
            </a:br>
            <a:r>
              <a:rPr lang="en-US" b="0" i="0" dirty="0">
                <a:solidFill>
                  <a:srgbClr val="292929"/>
                </a:solidFill>
                <a:effectLst/>
                <a:latin typeface="-system-ui"/>
              </a:rPr>
              <a:t>Then we'll move onto each variable and repeat.</a:t>
            </a:r>
            <a:br>
              <a:rPr lang="en-US" b="0" i="0" dirty="0">
                <a:solidFill>
                  <a:srgbClr val="292929"/>
                </a:solidFill>
                <a:effectLst/>
                <a:latin typeface="-system-ui"/>
              </a:rPr>
            </a:br>
            <a:r>
              <a:rPr lang="en-US" b="0" i="0" dirty="0">
                <a:solidFill>
                  <a:srgbClr val="292929"/>
                </a:solidFill>
                <a:effectLst/>
                <a:latin typeface="-system-ui"/>
              </a:rPr>
              <a:t>Once we have a suitable set of variables we'll run the full regression and check the R squared against the untransformed regression to assess whether there has been an overall improvement.</a:t>
            </a:r>
          </a:p>
          <a:p>
            <a:pPr algn="l"/>
            <a:r>
              <a:rPr lang="en-US" b="0" i="0" dirty="0">
                <a:solidFill>
                  <a:srgbClr val="292929"/>
                </a:solidFill>
                <a:effectLst/>
                <a:latin typeface="-system-ui"/>
              </a:rPr>
              <a:t>After we have what we believe to be our best logistic regression model, we'll cross validate it to get a measure of accuracy, as well as ROC </a:t>
            </a:r>
            <a:r>
              <a:rPr lang="en-US" b="0" i="0" dirty="0" err="1">
                <a:solidFill>
                  <a:srgbClr val="292929"/>
                </a:solidFill>
                <a:effectLst/>
                <a:latin typeface="-system-ui"/>
              </a:rPr>
              <a:t>auc</a:t>
            </a:r>
            <a:r>
              <a:rPr lang="en-US" b="0" i="0" dirty="0">
                <a:solidFill>
                  <a:srgbClr val="292929"/>
                </a:solidFill>
                <a:effectLst/>
                <a:latin typeface="-system-ui"/>
              </a:rPr>
              <a:t>. </a:t>
            </a:r>
            <a:br>
              <a:rPr lang="en-US" b="0" i="0" dirty="0">
                <a:solidFill>
                  <a:srgbClr val="292929"/>
                </a:solidFill>
                <a:effectLst/>
                <a:latin typeface="-system-ui"/>
              </a:rPr>
            </a:br>
            <a:r>
              <a:rPr lang="en-US" b="0" i="0" dirty="0">
                <a:solidFill>
                  <a:srgbClr val="292929"/>
                </a:solidFill>
                <a:effectLst/>
                <a:latin typeface="-system-ui"/>
              </a:rPr>
              <a:t>We'll repeat the </a:t>
            </a:r>
            <a:r>
              <a:rPr lang="en-US" b="0" i="0" dirty="0" err="1">
                <a:solidFill>
                  <a:srgbClr val="292929"/>
                </a:solidFill>
                <a:effectLst/>
                <a:latin typeface="-system-ui"/>
              </a:rPr>
              <a:t>crossvalidation</a:t>
            </a:r>
            <a:r>
              <a:rPr lang="en-US" b="0" i="0" dirty="0">
                <a:solidFill>
                  <a:srgbClr val="292929"/>
                </a:solidFill>
                <a:effectLst/>
                <a:latin typeface="-system-ui"/>
              </a:rPr>
              <a:t> process with SVM to see if it results in better accuracy and </a:t>
            </a:r>
            <a:r>
              <a:rPr lang="en-US" b="0" i="0" dirty="0" err="1">
                <a:solidFill>
                  <a:srgbClr val="292929"/>
                </a:solidFill>
                <a:effectLst/>
                <a:latin typeface="-system-ui"/>
              </a:rPr>
              <a:t>auc</a:t>
            </a:r>
            <a:r>
              <a:rPr lang="en-US" b="0" i="0" dirty="0">
                <a:solidFill>
                  <a:srgbClr val="292929"/>
                </a:solidFill>
                <a:effectLst/>
                <a:latin typeface="-system-ui"/>
              </a:rPr>
              <a:t>.</a:t>
            </a:r>
            <a:br>
              <a:rPr lang="en-US" b="0" i="0" dirty="0">
                <a:solidFill>
                  <a:srgbClr val="292929"/>
                </a:solidFill>
                <a:effectLst/>
                <a:latin typeface="-system-ui"/>
              </a:rPr>
            </a:br>
            <a:r>
              <a:rPr lang="en-US" b="0" i="0" dirty="0">
                <a:solidFill>
                  <a:srgbClr val="292929"/>
                </a:solidFill>
                <a:effectLst/>
                <a:latin typeface="-system-ui"/>
              </a:rPr>
              <a:t>We'll also use a random forests model to gauge relative feature importance.</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225852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some research papers that we have found. Pereira analyzed customer satisfaction before and after the pandemic and noticed that some factors have become more important as a result of the pandemic, such as cleanliness.</a:t>
            </a:r>
          </a:p>
          <a:p>
            <a:endParaRPr lang="en-US" sz="1800" dirty="0">
              <a:effectLst/>
              <a:latin typeface="Segoe UI" panose="020B0502040204020203" pitchFamily="34" charset="0"/>
            </a:endParaRPr>
          </a:p>
          <a:p>
            <a:r>
              <a:rPr lang="en-US" sz="1800" dirty="0" err="1">
                <a:effectLst/>
                <a:latin typeface="Segoe UI" panose="020B0502040204020203" pitchFamily="34" charset="0"/>
              </a:rPr>
              <a:t>Lucini</a:t>
            </a:r>
            <a:r>
              <a:rPr lang="en-US" sz="1800" dirty="0">
                <a:effectLst/>
                <a:latin typeface="Segoe UI" panose="020B0502040204020203" pitchFamily="34" charset="0"/>
              </a:rPr>
              <a:t> found practical implications to maximize customer </a:t>
            </a:r>
            <a:r>
              <a:rPr lang="en-US" sz="1800" dirty="0" err="1">
                <a:effectLst/>
                <a:latin typeface="Segoe UI" panose="020B0502040204020203" pitchFamily="34" charset="0"/>
              </a:rPr>
              <a:t>satisfaction:</a:t>
            </a:r>
            <a:r>
              <a:rPr lang="en-US" sz="3200" dirty="0" err="1"/>
              <a:t>focus</a:t>
            </a:r>
            <a:r>
              <a:rPr lang="en-US" sz="3200" dirty="0"/>
              <a:t> on customer service for first class passengers, comfort for premium economy passengers, and checking luggage and waiting time for economy class travelers</a:t>
            </a:r>
          </a:p>
          <a:p>
            <a:endParaRPr lang="en-US" sz="32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err="1"/>
              <a:t>Morgeson</a:t>
            </a:r>
            <a:r>
              <a:rPr lang="en-US" sz="3200" dirty="0"/>
              <a:t> et al. (2023) focused on the (ACSI) and helped us better explore and analyze it.</a:t>
            </a:r>
            <a:r>
              <a:rPr lang="en-US" sz="3200" baseline="30000" dirty="0"/>
              <a:t>5</a:t>
            </a:r>
          </a:p>
          <a:p>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257242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intend to use a dataset consisting of airline passenger satisfaction survey results to understand which factors are most important to customers and provide recommendations on how money should be invested or re-allocated.</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a:t>
            </a:r>
          </a:p>
          <a:p>
            <a:endParaRPr lang="en-US" dirty="0"/>
          </a:p>
          <a:p>
            <a:r>
              <a:rPr lang="en-US" dirty="0"/>
              <a:t>Some estimates indicate that increasing customer retention by as little as 5% increases profits by 25-95%.</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28148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It is important to note that the last row, shown in the orange box, indicates whether the passenger was satisfied or not. This is the dependent variable that we will fit our models to.</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boxes show our prediction as to what we expect to be the most important factors in customer satisfaction.</a:t>
            </a:r>
          </a:p>
          <a:p>
            <a:endParaRPr lang="en-US" dirty="0"/>
          </a:p>
          <a:p>
            <a:r>
              <a:rPr lang="en-US" dirty="0"/>
              <a:t>Some examples are that Longer flight distances lead to lower satisfaction due to travel fatigue.</a:t>
            </a:r>
          </a:p>
          <a:p>
            <a:r>
              <a:rPr lang="en-US" dirty="0"/>
              <a:t>We expect Departure and arrival delays to be the most important factors because people usually have plans that they don’t want to have to reschedule.</a:t>
            </a:r>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308642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34063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The data is already very clean, we have eliminated missing values and are investigating whether to exclude values with a z score &gt; 3 as well as manually one-hot </a:t>
            </a:r>
            <a:r>
              <a:rPr lang="en-US" sz="1800" dirty="0" err="1">
                <a:effectLst/>
                <a:latin typeface="Segoe UI" panose="020B0502040204020203" pitchFamily="34" charset="0"/>
              </a:rPr>
              <a:t>enconding</a:t>
            </a:r>
            <a:r>
              <a:rPr lang="en-US" sz="1800" dirty="0">
                <a:effectLst/>
                <a:latin typeface="Segoe UI" panose="020B0502040204020203" pitchFamily="34" charset="0"/>
              </a:rPr>
              <a:t> the data to establish baselines.</a:t>
            </a:r>
          </a:p>
          <a:p>
            <a:endParaRPr lang="en-US" sz="1800" dirty="0">
              <a:effectLst/>
              <a:latin typeface="Segoe UI" panose="020B0502040204020203" pitchFamily="34" charset="0"/>
            </a:endParaRPr>
          </a:p>
          <a:p>
            <a:r>
              <a:rPr lang="en-US" sz="1800" dirty="0">
                <a:effectLst/>
                <a:latin typeface="Segoe UI" panose="020B0502040204020203" pitchFamily="34" charset="0"/>
              </a:rPr>
              <a:t>We have found that flight distance is not statistically significant, directly contradicting our hypothesis. Business class is more likely to be satisfied. Some factors just need to be good enough, i.e. cleanliness once it’s clean enough it doesn’t seem to drive significant additional satisfaction.</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challenges that we’re facings are that we will not be able to merge flight path data with our dataset due to missing information.</a:t>
            </a:r>
          </a:p>
          <a:p>
            <a:endParaRPr lang="en-US" sz="1800" dirty="0">
              <a:effectLst/>
              <a:latin typeface="Segoe UI" panose="020B0502040204020203" pitchFamily="34" charset="0"/>
            </a:endParaRPr>
          </a:p>
          <a:p>
            <a:r>
              <a:rPr lang="en-US" sz="1800" dirty="0">
                <a:effectLst/>
                <a:latin typeface="Segoe UI" panose="020B0502040204020203" pitchFamily="34" charset="0"/>
              </a:rPr>
              <a:t>We need to better understand how to map a binary satisfaction variable to a Likert scale variable.</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American Customer Satisfaction Index  (ACSI) Dataset seems to contradict some of the findings from the primary dataset</a:t>
            </a:r>
            <a:r>
              <a:rPr lang="en-US" sz="3200" baseline="30000" dirty="0"/>
              <a:t>3 </a:t>
            </a:r>
            <a:r>
              <a:rPr lang="en-US" sz="1800" dirty="0">
                <a:effectLst/>
                <a:latin typeface="Segoe UI" panose="020B0502040204020203" pitchFamily="34" charset="0"/>
              </a:rPr>
              <a:t> for instance age and Gender are statistically insignificant in the the ACSI, contradicting the Logistic Regression model on Kaggle data</a:t>
            </a:r>
          </a:p>
          <a:p>
            <a:endParaRPr lang="en-US" sz="1800" dirty="0">
              <a:effectLst/>
              <a:latin typeface="Segoe UI" panose="020B0502040204020203" pitchFamily="34" charset="0"/>
            </a:endParaRPr>
          </a:p>
          <a:p>
            <a:endParaRPr lang="en-US" sz="1800" dirty="0">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47708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This is the output of our first pass logistic regression model without any transformations done on the data.</a:t>
            </a:r>
          </a:p>
          <a:p>
            <a:endParaRPr lang="en-US" sz="1800" dirty="0">
              <a:effectLst/>
              <a:latin typeface="Segoe UI" panose="020B0502040204020203" pitchFamily="34" charset="0"/>
            </a:endParaRPr>
          </a:p>
          <a:p>
            <a:r>
              <a:rPr lang="en-US" sz="1800" dirty="0">
                <a:effectLst/>
                <a:latin typeface="Segoe UI" panose="020B0502040204020203" pitchFamily="34" charset="0"/>
              </a:rPr>
              <a:t>We thought that Flight Distance and Food and Drink would be important and this model shows them as statistically insignificant.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66415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This is the ROC – Area Under the Curve for our first pass model. We achieved an AUC of 0.927.</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391324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evaluated the distributions and most factors have a relatively normal distribution but some are heavily biased towards the low end such as flight distance as seen on the left picture. In this case, applying a log transformation helps normalize the distribution as shown on the right picture.</a:t>
            </a:r>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45887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6/29/2023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6/29/2023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6_14759D0F.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B1A0DF69.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4BD5E81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999C5ECB.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A_6CE8E9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 - Analysis of Distributions for possible transformations, Consider Regularization</a:t>
            </a:r>
          </a:p>
          <a:p>
            <a:pPr lvl="1"/>
            <a:r>
              <a:rPr lang="en-US" dirty="0"/>
              <a:t>Look at magnitude of coefficients</a:t>
            </a:r>
          </a:p>
          <a:p>
            <a:pPr lvl="1"/>
            <a:r>
              <a:rPr lang="en-US" dirty="0"/>
              <a:t>Compare results of transformed vs non-transformed data</a:t>
            </a:r>
          </a:p>
          <a:p>
            <a:pPr lvl="1"/>
            <a:r>
              <a:rPr lang="en-US" dirty="0"/>
              <a:t>Run diagnostics</a:t>
            </a:r>
          </a:p>
          <a:p>
            <a:pPr lvl="1"/>
            <a:r>
              <a:rPr lang="en-US" dirty="0"/>
              <a:t>Apply transformations as needed</a:t>
            </a:r>
          </a:p>
          <a:p>
            <a:pPr algn="l"/>
            <a:r>
              <a:rPr lang="en-US" dirty="0"/>
              <a:t>Random Forest </a:t>
            </a:r>
          </a:p>
          <a:p>
            <a:pPr lvl="1"/>
            <a:r>
              <a:rPr lang="en-US" dirty="0"/>
              <a:t>Discover relative feature importance.</a:t>
            </a:r>
          </a:p>
          <a:p>
            <a:pPr algn="l"/>
            <a:r>
              <a:rPr lang="en-US" dirty="0"/>
              <a:t>Support Vector Machines</a:t>
            </a:r>
          </a:p>
          <a:p>
            <a:pPr lvl="1"/>
            <a:r>
              <a:rPr lang="en-US" dirty="0"/>
              <a:t>Analysis of Distributions for possible transformations, Center and Scale Data, Optimal Choice of Kernel, Optimal Value of C/lambda.</a:t>
            </a:r>
          </a:p>
          <a:p>
            <a:pPr algn="l"/>
            <a:r>
              <a:rPr lang="en-US" dirty="0"/>
              <a:t>The models will be compared using ROC-AUC on a reserved validation set.</a:t>
            </a:r>
          </a:p>
        </p:txBody>
      </p:sp>
    </p:spTree>
    <p:extLst>
      <p:ext uri="{BB962C8B-B14F-4D97-AF65-F5344CB8AC3E}">
        <p14:creationId xmlns:p14="http://schemas.microsoft.com/office/powerpoint/2010/main" val="276073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Other Datasets and Research Findings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Pereira et al. (2023) provided an exhaustive and updated literature review about airlines’ passenger satisfaction while analyzing the most influential factors on satisfaction before and during the COVID-19 pandemic.</a:t>
            </a:r>
            <a:r>
              <a:rPr lang="en-US" baseline="30000" dirty="0"/>
              <a:t>3</a:t>
            </a:r>
          </a:p>
          <a:p>
            <a:pPr algn="l"/>
            <a:r>
              <a:rPr lang="en-US" dirty="0" err="1"/>
              <a:t>Lucini</a:t>
            </a:r>
            <a:r>
              <a:rPr lang="en-US" dirty="0"/>
              <a:t> et al. (2020) found practical implications to maximize customer satisfaction: focus on customer service for first class passengers, comfort for premium economy passengers, and checking luggage and waiting time for economy class travelers.</a:t>
            </a:r>
            <a:r>
              <a:rPr lang="en-US" baseline="30000" dirty="0"/>
              <a:t>4</a:t>
            </a:r>
          </a:p>
          <a:p>
            <a:pPr algn="l"/>
            <a:r>
              <a:rPr lang="en-US" dirty="0" err="1"/>
              <a:t>Morgeson</a:t>
            </a:r>
            <a:r>
              <a:rPr lang="en-US" dirty="0"/>
              <a:t> et al. (2023) focused on the American Customer Satisfaction Index  (ACSI) and helped us better explore and analyze it.</a:t>
            </a:r>
            <a:r>
              <a:rPr lang="en-US" baseline="30000" dirty="0"/>
              <a:t>5</a:t>
            </a:r>
          </a:p>
        </p:txBody>
      </p:sp>
    </p:spTree>
    <p:extLst>
      <p:ext uri="{BB962C8B-B14F-4D97-AF65-F5344CB8AC3E}">
        <p14:creationId xmlns:p14="http://schemas.microsoft.com/office/powerpoint/2010/main" val="34325223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a:t>Problem Definition</a:t>
            </a:r>
            <a:br>
              <a:rPr lang="en-US" sz="3300"/>
            </a:br>
            <a:r>
              <a:rPr lang="en-US" sz="3300"/>
              <a:t>and Benefits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Progress and Challenges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fontScale="92500" lnSpcReduction="20000"/>
          </a:bodyPr>
          <a:lstStyle/>
          <a:p>
            <a:pPr algn="l"/>
            <a:r>
              <a:rPr lang="en-US" dirty="0"/>
              <a:t>Data cleaning status</a:t>
            </a:r>
          </a:p>
          <a:p>
            <a:pPr lvl="1"/>
            <a:r>
              <a:rPr lang="en-US" dirty="0"/>
              <a:t>Missing values removed</a:t>
            </a:r>
          </a:p>
          <a:p>
            <a:pPr lvl="1"/>
            <a:r>
              <a:rPr lang="en-US" dirty="0"/>
              <a:t>Investigating values with a Z-score &gt; 3</a:t>
            </a:r>
          </a:p>
          <a:p>
            <a:pPr lvl="1"/>
            <a:r>
              <a:rPr lang="en-US" dirty="0"/>
              <a:t>Manually one-hot encoding data to establish baselines</a:t>
            </a:r>
          </a:p>
          <a:p>
            <a:pPr algn="l"/>
            <a:r>
              <a:rPr lang="en-US" dirty="0"/>
              <a:t>Initial findings</a:t>
            </a:r>
          </a:p>
          <a:p>
            <a:pPr lvl="1"/>
            <a:r>
              <a:rPr lang="en-US" dirty="0"/>
              <a:t>Flight distance is not statistically significant</a:t>
            </a:r>
          </a:p>
          <a:p>
            <a:pPr lvl="1"/>
            <a:r>
              <a:rPr lang="en-US" dirty="0"/>
              <a:t>Business class is more likely to be satisfied</a:t>
            </a:r>
          </a:p>
          <a:p>
            <a:pPr lvl="1"/>
            <a:r>
              <a:rPr lang="en-US" dirty="0"/>
              <a:t>Some ratings seem irrelevant to customer satisfaction</a:t>
            </a:r>
          </a:p>
          <a:p>
            <a:pPr algn="l"/>
            <a:r>
              <a:rPr lang="en-US" dirty="0"/>
              <a:t>Will not be able to merge flight path data to try to infer airport locations due to insufficient information:</a:t>
            </a:r>
          </a:p>
          <a:p>
            <a:pPr lvl="1"/>
            <a:r>
              <a:rPr lang="en-US" dirty="0"/>
              <a:t>Main dataset does not specify number of legs in a trip</a:t>
            </a:r>
          </a:p>
          <a:p>
            <a:pPr lvl="1"/>
            <a:r>
              <a:rPr lang="en-US" dirty="0"/>
              <a:t>Flight distances in main dataset are too similar in many instances which would make it impossible to narrow down with any certainty which airports were involved in the trip</a:t>
            </a:r>
          </a:p>
          <a:p>
            <a:r>
              <a:rPr lang="en-US" dirty="0"/>
              <a:t>Understanding how to map a binary satisfaction variable to a Likert scale variable</a:t>
            </a:r>
          </a:p>
          <a:p>
            <a:r>
              <a:rPr lang="en-US" dirty="0"/>
              <a:t>American Customer Satisfaction Index  (ACSI) Dataset seems to contradict some of the findings from the primary dataset</a:t>
            </a:r>
            <a:r>
              <a:rPr lang="en-US" baseline="30000" dirty="0"/>
              <a:t>3</a:t>
            </a:r>
            <a:endParaRPr lang="en-US" dirty="0"/>
          </a:p>
        </p:txBody>
      </p:sp>
      <p:grpSp>
        <p:nvGrpSpPr>
          <p:cNvPr id="7" name="Group 6">
            <a:extLst>
              <a:ext uri="{FF2B5EF4-FFF2-40B4-BE49-F238E27FC236}">
                <a16:creationId xmlns:a16="http://schemas.microsoft.com/office/drawing/2014/main" id="{1732D824-9D7D-03B7-2D07-CB5133E953E6}"/>
              </a:ext>
            </a:extLst>
          </p:cNvPr>
          <p:cNvGrpSpPr/>
          <p:nvPr/>
        </p:nvGrpSpPr>
        <p:grpSpPr>
          <a:xfrm>
            <a:off x="8862862" y="2194412"/>
            <a:ext cx="2871937" cy="880368"/>
            <a:chOff x="4300387" y="2367815"/>
            <a:chExt cx="6305550" cy="1932913"/>
          </a:xfrm>
        </p:grpSpPr>
        <p:pic>
          <p:nvPicPr>
            <p:cNvPr id="5" name="Picture 4">
              <a:extLst>
                <a:ext uri="{FF2B5EF4-FFF2-40B4-BE49-F238E27FC236}">
                  <a16:creationId xmlns:a16="http://schemas.microsoft.com/office/drawing/2014/main" id="{B7C156E8-005F-C0E3-50CB-4B9270367469}"/>
                </a:ext>
              </a:extLst>
            </p:cNvPr>
            <p:cNvPicPr>
              <a:picLocks noChangeAspect="1"/>
            </p:cNvPicPr>
            <p:nvPr/>
          </p:nvPicPr>
          <p:blipFill>
            <a:blip r:embed="rId4"/>
            <a:stretch>
              <a:fillRect/>
            </a:stretch>
          </p:blipFill>
          <p:spPr>
            <a:xfrm>
              <a:off x="4300387" y="2548128"/>
              <a:ext cx="6305550" cy="1752600"/>
            </a:xfrm>
            <a:prstGeom prst="rect">
              <a:avLst/>
            </a:prstGeom>
          </p:spPr>
        </p:pic>
        <p:sp>
          <p:nvSpPr>
            <p:cNvPr id="6" name="Rectangle 5">
              <a:extLst>
                <a:ext uri="{FF2B5EF4-FFF2-40B4-BE49-F238E27FC236}">
                  <a16:creationId xmlns:a16="http://schemas.microsoft.com/office/drawing/2014/main" id="{7D6A9B49-BE42-75A3-7956-B6210B3905F5}"/>
                </a:ext>
              </a:extLst>
            </p:cNvPr>
            <p:cNvSpPr/>
            <p:nvPr/>
          </p:nvSpPr>
          <p:spPr>
            <a:xfrm>
              <a:off x="6096000" y="2367815"/>
              <a:ext cx="2056598" cy="423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716193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1026" name="Picture 2">
            <a:extLst>
              <a:ext uri="{FF2B5EF4-FFF2-40B4-BE49-F238E27FC236}">
                <a16:creationId xmlns:a16="http://schemas.microsoft.com/office/drawing/2014/main" id="{D54DEFD5-490C-6246-3B56-7575E9DC62F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48438" y="863600"/>
            <a:ext cx="4555800" cy="5121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493036-09C0-CB16-F53B-64270418A8D6}"/>
              </a:ext>
            </a:extLst>
          </p:cNvPr>
          <p:cNvSpPr/>
          <p:nvPr/>
        </p:nvSpPr>
        <p:spPr>
          <a:xfrm>
            <a:off x="5248438" y="2704210"/>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551E48-47C1-2D3A-9FFF-E7C958FA0B01}"/>
              </a:ext>
            </a:extLst>
          </p:cNvPr>
          <p:cNvSpPr/>
          <p:nvPr/>
        </p:nvSpPr>
        <p:spPr>
          <a:xfrm>
            <a:off x="5248438" y="3278959"/>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0021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6" name="Picture 2">
            <a:extLst>
              <a:ext uri="{FF2B5EF4-FFF2-40B4-BE49-F238E27FC236}">
                <a16:creationId xmlns:a16="http://schemas.microsoft.com/office/drawing/2014/main" id="{8076B872-D24D-D4EF-B55C-311F36B8BC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065847"/>
            <a:ext cx="7315200" cy="471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7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Transformations</a:t>
            </a:r>
          </a:p>
        </p:txBody>
      </p:sp>
      <p:pic>
        <p:nvPicPr>
          <p:cNvPr id="6" name="Content Placeholder 5">
            <a:extLst>
              <a:ext uri="{FF2B5EF4-FFF2-40B4-BE49-F238E27FC236}">
                <a16:creationId xmlns:a16="http://schemas.microsoft.com/office/drawing/2014/main" id="{6A52719C-0DE9-85B8-1674-8C74745ACDBA}"/>
              </a:ext>
            </a:extLst>
          </p:cNvPr>
          <p:cNvPicPr>
            <a:picLocks noGrp="1" noChangeAspect="1"/>
          </p:cNvPicPr>
          <p:nvPr>
            <p:ph sz="half" idx="1"/>
          </p:nvPr>
        </p:nvPicPr>
        <p:blipFill>
          <a:blip r:embed="rId3"/>
          <a:stretch>
            <a:fillRect/>
          </a:stretch>
        </p:blipFill>
        <p:spPr>
          <a:xfrm>
            <a:off x="3867150" y="991287"/>
            <a:ext cx="3475038" cy="4875426"/>
          </a:xfrm>
          <a:prstGeom prst="rect">
            <a:avLst/>
          </a:prstGeom>
        </p:spPr>
      </p:pic>
      <p:pic>
        <p:nvPicPr>
          <p:cNvPr id="10" name="Content Placeholder 9">
            <a:extLst>
              <a:ext uri="{FF2B5EF4-FFF2-40B4-BE49-F238E27FC236}">
                <a16:creationId xmlns:a16="http://schemas.microsoft.com/office/drawing/2014/main" id="{89EDAAF1-3AA2-4A48-8A41-B4DFC826B9B7}"/>
              </a:ext>
            </a:extLst>
          </p:cNvPr>
          <p:cNvPicPr>
            <a:picLocks noGrp="1" noChangeAspect="1"/>
          </p:cNvPicPr>
          <p:nvPr>
            <p:ph sz="half" idx="2"/>
          </p:nvPr>
        </p:nvPicPr>
        <p:blipFill>
          <a:blip r:embed="rId4"/>
          <a:stretch>
            <a:fillRect/>
          </a:stretch>
        </p:blipFill>
        <p:spPr>
          <a:xfrm>
            <a:off x="7818438" y="1036028"/>
            <a:ext cx="3475037" cy="4785944"/>
          </a:xfrm>
          <a:prstGeom prst="rect">
            <a:avLst/>
          </a:prstGeom>
        </p:spPr>
      </p:pic>
    </p:spTree>
    <p:extLst>
      <p:ext uri="{BB962C8B-B14F-4D97-AF65-F5344CB8AC3E}">
        <p14:creationId xmlns:p14="http://schemas.microsoft.com/office/powerpoint/2010/main" val="521541812"/>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339</TotalTime>
  <Words>1594</Words>
  <Application>Microsoft Office PowerPoint</Application>
  <PresentationFormat>Widescreen</PresentationFormat>
  <Paragraphs>117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Corbel</vt:lpstr>
      <vt:lpstr>Segoe UI</vt:lpstr>
      <vt:lpstr>-system-ui</vt:lpstr>
      <vt:lpstr>Wingdings 2</vt:lpstr>
      <vt:lpstr>Frame</vt:lpstr>
      <vt:lpstr>Predicting Customer Satisfaction in the Airline Industry</vt:lpstr>
      <vt:lpstr>Problem Definition and Benefits</vt:lpstr>
      <vt:lpstr>Dataset Overview</vt:lpstr>
      <vt:lpstr>Dataset Overview</vt:lpstr>
      <vt:lpstr>Dataset Overview</vt:lpstr>
      <vt:lpstr>Progress and Challenges</vt:lpstr>
      <vt:lpstr>Modelling: First Pass Logistic Regression</vt:lpstr>
      <vt:lpstr>Modelling: First Pass Logistic Regression</vt:lpstr>
      <vt:lpstr>Transformations</vt:lpstr>
      <vt:lpstr>Modelling</vt:lpstr>
      <vt:lpstr>Other Datasets and Research Findings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26</cp:revision>
  <dcterms:created xsi:type="dcterms:W3CDTF">2023-06-25T02:32:03Z</dcterms:created>
  <dcterms:modified xsi:type="dcterms:W3CDTF">2023-06-29T23:36:05Z</dcterms:modified>
</cp:coreProperties>
</file>