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74" autoAdjust="0"/>
    <p:restoredTop sz="94660"/>
  </p:normalViewPr>
  <p:slideViewPr>
    <p:cSldViewPr snapToGrid="0">
      <p:cViewPr>
        <p:scale>
          <a:sx n="66" d="100"/>
          <a:sy n="66" d="100"/>
        </p:scale>
        <p:origin x="996"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2323E45-B239-4F21-95B4-69C7F7279EC4}" type="datetimeFigureOut">
              <a:rPr lang="en-US" smtClean="0"/>
              <a:t>3/9/2025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5122E8-9BF2-4E16-BAEE-C687B508F654}" type="slidenum">
              <a:rPr lang="en-US" smtClean="0"/>
              <a:t>‹#›</a:t>
            </a:fld>
            <a:endParaRPr lang="en-US"/>
          </a:p>
        </p:txBody>
      </p:sp>
    </p:spTree>
    <p:extLst>
      <p:ext uri="{BB962C8B-B14F-4D97-AF65-F5344CB8AC3E}">
        <p14:creationId xmlns:p14="http://schemas.microsoft.com/office/powerpoint/2010/main" val="1082559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2323E45-B239-4F21-95B4-69C7F7279EC4}" type="datetimeFigureOut">
              <a:rPr lang="en-US" smtClean="0"/>
              <a:t>3/9/2025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5122E8-9BF2-4E16-BAEE-C687B508F654}" type="slidenum">
              <a:rPr lang="en-US" smtClean="0"/>
              <a:t>‹#›</a:t>
            </a:fld>
            <a:endParaRPr lang="en-US"/>
          </a:p>
        </p:txBody>
      </p:sp>
    </p:spTree>
    <p:extLst>
      <p:ext uri="{BB962C8B-B14F-4D97-AF65-F5344CB8AC3E}">
        <p14:creationId xmlns:p14="http://schemas.microsoft.com/office/powerpoint/2010/main" val="667697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2323E45-B239-4F21-95B4-69C7F7279EC4}" type="datetimeFigureOut">
              <a:rPr lang="en-US" smtClean="0"/>
              <a:t>3/9/2025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5122E8-9BF2-4E16-BAEE-C687B508F65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70746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2323E45-B239-4F21-95B4-69C7F7279EC4}" type="datetimeFigureOut">
              <a:rPr lang="en-US" smtClean="0"/>
              <a:t>3/9/2025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5122E8-9BF2-4E16-BAEE-C687B508F654}" type="slidenum">
              <a:rPr lang="en-US" smtClean="0"/>
              <a:t>‹#›</a:t>
            </a:fld>
            <a:endParaRPr lang="en-US"/>
          </a:p>
        </p:txBody>
      </p:sp>
    </p:spTree>
    <p:extLst>
      <p:ext uri="{BB962C8B-B14F-4D97-AF65-F5344CB8AC3E}">
        <p14:creationId xmlns:p14="http://schemas.microsoft.com/office/powerpoint/2010/main" val="856450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2323E45-B239-4F21-95B4-69C7F7279EC4}" type="datetimeFigureOut">
              <a:rPr lang="en-US" smtClean="0"/>
              <a:t>3/9/2025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5122E8-9BF2-4E16-BAEE-C687B508F65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15427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2323E45-B239-4F21-95B4-69C7F7279EC4}" type="datetimeFigureOut">
              <a:rPr lang="en-US" smtClean="0"/>
              <a:t>3/9/2025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5122E8-9BF2-4E16-BAEE-C687B508F654}" type="slidenum">
              <a:rPr lang="en-US" smtClean="0"/>
              <a:t>‹#›</a:t>
            </a:fld>
            <a:endParaRPr lang="en-US"/>
          </a:p>
        </p:txBody>
      </p:sp>
    </p:spTree>
    <p:extLst>
      <p:ext uri="{BB962C8B-B14F-4D97-AF65-F5344CB8AC3E}">
        <p14:creationId xmlns:p14="http://schemas.microsoft.com/office/powerpoint/2010/main" val="20804938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323E45-B239-4F21-95B4-69C7F7279EC4}" type="datetimeFigureOut">
              <a:rPr lang="en-US" smtClean="0"/>
              <a:t>3/9/2025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5122E8-9BF2-4E16-BAEE-C687B508F654}" type="slidenum">
              <a:rPr lang="en-US" smtClean="0"/>
              <a:t>‹#›</a:t>
            </a:fld>
            <a:endParaRPr lang="en-US"/>
          </a:p>
        </p:txBody>
      </p:sp>
    </p:spTree>
    <p:extLst>
      <p:ext uri="{BB962C8B-B14F-4D97-AF65-F5344CB8AC3E}">
        <p14:creationId xmlns:p14="http://schemas.microsoft.com/office/powerpoint/2010/main" val="1195235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323E45-B239-4F21-95B4-69C7F7279EC4}" type="datetimeFigureOut">
              <a:rPr lang="en-US" smtClean="0"/>
              <a:t>3/9/2025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5122E8-9BF2-4E16-BAEE-C687B508F654}" type="slidenum">
              <a:rPr lang="en-US" smtClean="0"/>
              <a:t>‹#›</a:t>
            </a:fld>
            <a:endParaRPr lang="en-US"/>
          </a:p>
        </p:txBody>
      </p:sp>
    </p:spTree>
    <p:extLst>
      <p:ext uri="{BB962C8B-B14F-4D97-AF65-F5344CB8AC3E}">
        <p14:creationId xmlns:p14="http://schemas.microsoft.com/office/powerpoint/2010/main" val="2286844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323E45-B239-4F21-95B4-69C7F7279EC4}" type="datetimeFigureOut">
              <a:rPr lang="en-US" smtClean="0"/>
              <a:t>3/9/2025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5122E8-9BF2-4E16-BAEE-C687B508F654}" type="slidenum">
              <a:rPr lang="en-US" smtClean="0"/>
              <a:t>‹#›</a:t>
            </a:fld>
            <a:endParaRPr lang="en-US"/>
          </a:p>
        </p:txBody>
      </p:sp>
    </p:spTree>
    <p:extLst>
      <p:ext uri="{BB962C8B-B14F-4D97-AF65-F5344CB8AC3E}">
        <p14:creationId xmlns:p14="http://schemas.microsoft.com/office/powerpoint/2010/main" val="3331926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2323E45-B239-4F21-95B4-69C7F7279EC4}" type="datetimeFigureOut">
              <a:rPr lang="en-US" smtClean="0"/>
              <a:t>3/9/2025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5122E8-9BF2-4E16-BAEE-C687B508F654}" type="slidenum">
              <a:rPr lang="en-US" smtClean="0"/>
              <a:t>‹#›</a:t>
            </a:fld>
            <a:endParaRPr lang="en-US"/>
          </a:p>
        </p:txBody>
      </p:sp>
    </p:spTree>
    <p:extLst>
      <p:ext uri="{BB962C8B-B14F-4D97-AF65-F5344CB8AC3E}">
        <p14:creationId xmlns:p14="http://schemas.microsoft.com/office/powerpoint/2010/main" val="1381097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2323E45-B239-4F21-95B4-69C7F7279EC4}" type="datetimeFigureOut">
              <a:rPr lang="en-US" smtClean="0"/>
              <a:t>3/9/2025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5122E8-9BF2-4E16-BAEE-C687B508F654}" type="slidenum">
              <a:rPr lang="en-US" smtClean="0"/>
              <a:t>‹#›</a:t>
            </a:fld>
            <a:endParaRPr lang="en-US"/>
          </a:p>
        </p:txBody>
      </p:sp>
    </p:spTree>
    <p:extLst>
      <p:ext uri="{BB962C8B-B14F-4D97-AF65-F5344CB8AC3E}">
        <p14:creationId xmlns:p14="http://schemas.microsoft.com/office/powerpoint/2010/main" val="1951646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2323E45-B239-4F21-95B4-69C7F7279EC4}" type="datetimeFigureOut">
              <a:rPr lang="en-US" smtClean="0"/>
              <a:t>3/9/2025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5122E8-9BF2-4E16-BAEE-C687B508F654}" type="slidenum">
              <a:rPr lang="en-US" smtClean="0"/>
              <a:t>‹#›</a:t>
            </a:fld>
            <a:endParaRPr lang="en-US"/>
          </a:p>
        </p:txBody>
      </p:sp>
    </p:spTree>
    <p:extLst>
      <p:ext uri="{BB962C8B-B14F-4D97-AF65-F5344CB8AC3E}">
        <p14:creationId xmlns:p14="http://schemas.microsoft.com/office/powerpoint/2010/main" val="1155291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2323E45-B239-4F21-95B4-69C7F7279EC4}" type="datetimeFigureOut">
              <a:rPr lang="en-US" smtClean="0"/>
              <a:t>3/9/2025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5122E8-9BF2-4E16-BAEE-C687B508F654}" type="slidenum">
              <a:rPr lang="en-US" smtClean="0"/>
              <a:t>‹#›</a:t>
            </a:fld>
            <a:endParaRPr lang="en-US"/>
          </a:p>
        </p:txBody>
      </p:sp>
    </p:spTree>
    <p:extLst>
      <p:ext uri="{BB962C8B-B14F-4D97-AF65-F5344CB8AC3E}">
        <p14:creationId xmlns:p14="http://schemas.microsoft.com/office/powerpoint/2010/main" val="2666753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323E45-B239-4F21-95B4-69C7F7279EC4}" type="datetimeFigureOut">
              <a:rPr lang="en-US" smtClean="0"/>
              <a:t>3/9/2025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5122E8-9BF2-4E16-BAEE-C687B508F654}" type="slidenum">
              <a:rPr lang="en-US" smtClean="0"/>
              <a:t>‹#›</a:t>
            </a:fld>
            <a:endParaRPr lang="en-US"/>
          </a:p>
        </p:txBody>
      </p:sp>
    </p:spTree>
    <p:extLst>
      <p:ext uri="{BB962C8B-B14F-4D97-AF65-F5344CB8AC3E}">
        <p14:creationId xmlns:p14="http://schemas.microsoft.com/office/powerpoint/2010/main" val="2845594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2323E45-B239-4F21-95B4-69C7F7279EC4}" type="datetimeFigureOut">
              <a:rPr lang="en-US" smtClean="0"/>
              <a:t>3/9/2025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5122E8-9BF2-4E16-BAEE-C687B508F654}" type="slidenum">
              <a:rPr lang="en-US" smtClean="0"/>
              <a:t>‹#›</a:t>
            </a:fld>
            <a:endParaRPr lang="en-US"/>
          </a:p>
        </p:txBody>
      </p:sp>
    </p:spTree>
    <p:extLst>
      <p:ext uri="{BB962C8B-B14F-4D97-AF65-F5344CB8AC3E}">
        <p14:creationId xmlns:p14="http://schemas.microsoft.com/office/powerpoint/2010/main" val="1544759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2323E45-B239-4F21-95B4-69C7F7279EC4}" type="datetimeFigureOut">
              <a:rPr lang="en-US" smtClean="0"/>
              <a:t>3/9/2025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5122E8-9BF2-4E16-BAEE-C687B508F654}" type="slidenum">
              <a:rPr lang="en-US" smtClean="0"/>
              <a:t>‹#›</a:t>
            </a:fld>
            <a:endParaRPr lang="en-US"/>
          </a:p>
        </p:txBody>
      </p:sp>
    </p:spTree>
    <p:extLst>
      <p:ext uri="{BB962C8B-B14F-4D97-AF65-F5344CB8AC3E}">
        <p14:creationId xmlns:p14="http://schemas.microsoft.com/office/powerpoint/2010/main" val="3616104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2323E45-B239-4F21-95B4-69C7F7279EC4}" type="datetimeFigureOut">
              <a:rPr lang="en-US" smtClean="0"/>
              <a:t>3/9/2025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C5122E8-9BF2-4E16-BAEE-C687B508F654}" type="slidenum">
              <a:rPr lang="en-US" smtClean="0"/>
              <a:t>‹#›</a:t>
            </a:fld>
            <a:endParaRPr lang="en-US"/>
          </a:p>
        </p:txBody>
      </p:sp>
    </p:spTree>
    <p:extLst>
      <p:ext uri="{BB962C8B-B14F-4D97-AF65-F5344CB8AC3E}">
        <p14:creationId xmlns:p14="http://schemas.microsoft.com/office/powerpoint/2010/main" val="14422609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8354"/>
            <a:ext cx="8007531" cy="1541417"/>
          </a:xfrm>
        </p:spPr>
        <p:txBody>
          <a:bodyPr/>
          <a:lstStyle/>
          <a:p>
            <a:r>
              <a:rPr lang="en-US" dirty="0" smtClean="0"/>
              <a:t>CUSTOMER  CHURN  </a:t>
            </a:r>
            <a:endParaRPr lang="en-US" dirty="0"/>
          </a:p>
        </p:txBody>
      </p:sp>
      <p:sp>
        <p:nvSpPr>
          <p:cNvPr id="3" name="Subtitle 2"/>
          <p:cNvSpPr>
            <a:spLocks noGrp="1"/>
          </p:cNvSpPr>
          <p:nvPr>
            <p:ph type="subTitle" idx="1"/>
          </p:nvPr>
        </p:nvSpPr>
        <p:spPr>
          <a:xfrm>
            <a:off x="7249886" y="6348549"/>
            <a:ext cx="1815738" cy="365759"/>
          </a:xfrm>
        </p:spPr>
        <p:txBody>
          <a:bodyPr>
            <a:normAutofit lnSpcReduction="10000"/>
          </a:bodyPr>
          <a:lstStyle/>
          <a:p>
            <a:r>
              <a:rPr lang="en-US" dirty="0" smtClean="0">
                <a:solidFill>
                  <a:schemeClr val="accent1"/>
                </a:solidFill>
              </a:rPr>
              <a:t>By Mark </a:t>
            </a:r>
            <a:r>
              <a:rPr lang="en-US" dirty="0" err="1" smtClean="0">
                <a:solidFill>
                  <a:schemeClr val="accent1"/>
                </a:solidFill>
              </a:rPr>
              <a:t>Chiuri</a:t>
            </a:r>
            <a:endParaRPr lang="en-US" dirty="0">
              <a:solidFill>
                <a:schemeClr val="accent1"/>
              </a:solidFill>
            </a:endParaRPr>
          </a:p>
        </p:txBody>
      </p:sp>
    </p:spTree>
    <p:extLst>
      <p:ext uri="{BB962C8B-B14F-4D97-AF65-F5344CB8AC3E}">
        <p14:creationId xmlns:p14="http://schemas.microsoft.com/office/powerpoint/2010/main" val="19982435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2832" y="144916"/>
            <a:ext cx="5886450" cy="3473904"/>
          </a:xfrm>
          <a:prstGeom prst="rect">
            <a:avLst/>
          </a:prstGeom>
        </p:spPr>
      </p:pic>
      <p:pic>
        <p:nvPicPr>
          <p:cNvPr id="3" name="Picture 2"/>
          <p:cNvPicPr>
            <a:picLocks noChangeAspect="1"/>
          </p:cNvPicPr>
          <p:nvPr/>
        </p:nvPicPr>
        <p:blipFill>
          <a:blip r:embed="rId3"/>
          <a:stretch>
            <a:fillRect/>
          </a:stretch>
        </p:blipFill>
        <p:spPr>
          <a:xfrm>
            <a:off x="6157232" y="211590"/>
            <a:ext cx="5886450" cy="3407228"/>
          </a:xfrm>
          <a:prstGeom prst="rect">
            <a:avLst/>
          </a:prstGeom>
        </p:spPr>
      </p:pic>
      <p:pic>
        <p:nvPicPr>
          <p:cNvPr id="4" name="Picture 3"/>
          <p:cNvPicPr>
            <a:picLocks noChangeAspect="1"/>
          </p:cNvPicPr>
          <p:nvPr/>
        </p:nvPicPr>
        <p:blipFill>
          <a:blip r:embed="rId4"/>
          <a:stretch>
            <a:fillRect/>
          </a:stretch>
        </p:blipFill>
        <p:spPr>
          <a:xfrm>
            <a:off x="3472089" y="3618819"/>
            <a:ext cx="5886450" cy="3800475"/>
          </a:xfrm>
          <a:prstGeom prst="rect">
            <a:avLst/>
          </a:prstGeom>
        </p:spPr>
      </p:pic>
    </p:spTree>
    <p:extLst>
      <p:ext uri="{BB962C8B-B14F-4D97-AF65-F5344CB8AC3E}">
        <p14:creationId xmlns:p14="http://schemas.microsoft.com/office/powerpoint/2010/main" val="18864397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173264"/>
            <a:ext cx="5776686" cy="6684736"/>
          </a:xfrm>
          <a:prstGeom prst="rect">
            <a:avLst/>
          </a:prstGeom>
        </p:spPr>
      </p:pic>
      <p:pic>
        <p:nvPicPr>
          <p:cNvPr id="3" name="Picture 2"/>
          <p:cNvPicPr>
            <a:picLocks noChangeAspect="1"/>
          </p:cNvPicPr>
          <p:nvPr/>
        </p:nvPicPr>
        <p:blipFill>
          <a:blip r:embed="rId3"/>
          <a:stretch>
            <a:fillRect/>
          </a:stretch>
        </p:blipFill>
        <p:spPr>
          <a:xfrm>
            <a:off x="6037943" y="181429"/>
            <a:ext cx="5762172" cy="6676571"/>
          </a:xfrm>
          <a:prstGeom prst="rect">
            <a:avLst/>
          </a:prstGeom>
        </p:spPr>
      </p:pic>
    </p:spTree>
    <p:extLst>
      <p:ext uri="{BB962C8B-B14F-4D97-AF65-F5344CB8AC3E}">
        <p14:creationId xmlns:p14="http://schemas.microsoft.com/office/powerpoint/2010/main" val="9722557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6785" y="609600"/>
            <a:ext cx="5410200" cy="5950857"/>
          </a:xfrm>
          <a:prstGeom prst="rect">
            <a:avLst/>
          </a:prstGeom>
        </p:spPr>
      </p:pic>
      <p:pic>
        <p:nvPicPr>
          <p:cNvPr id="3" name="Picture 2"/>
          <p:cNvPicPr>
            <a:picLocks noChangeAspect="1"/>
          </p:cNvPicPr>
          <p:nvPr/>
        </p:nvPicPr>
        <p:blipFill>
          <a:blip r:embed="rId3"/>
          <a:stretch>
            <a:fillRect/>
          </a:stretch>
        </p:blipFill>
        <p:spPr>
          <a:xfrm>
            <a:off x="5771242" y="711200"/>
            <a:ext cx="5825671" cy="5602515"/>
          </a:xfrm>
          <a:prstGeom prst="rect">
            <a:avLst/>
          </a:prstGeom>
        </p:spPr>
      </p:pic>
    </p:spTree>
    <p:extLst>
      <p:ext uri="{BB962C8B-B14F-4D97-AF65-F5344CB8AC3E}">
        <p14:creationId xmlns:p14="http://schemas.microsoft.com/office/powerpoint/2010/main" val="17695984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8742" y="2699657"/>
            <a:ext cx="6995259" cy="2656113"/>
          </a:xfrm>
        </p:spPr>
        <p:txBody>
          <a:bodyPr>
            <a:normAutofit/>
          </a:bodyPr>
          <a:lstStyle/>
          <a:p>
            <a:r>
              <a:rPr lang="en-US" sz="5400" dirty="0" smtClean="0"/>
              <a:t>DATA ANALYSIS</a:t>
            </a:r>
            <a:endParaRPr lang="en-US" sz="5400" dirty="0"/>
          </a:p>
        </p:txBody>
      </p:sp>
    </p:spTree>
    <p:extLst>
      <p:ext uri="{BB962C8B-B14F-4D97-AF65-F5344CB8AC3E}">
        <p14:creationId xmlns:p14="http://schemas.microsoft.com/office/powerpoint/2010/main" val="8955671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67657" y="319314"/>
            <a:ext cx="10755085" cy="6538686"/>
          </a:xfrm>
          <a:prstGeom prst="rect">
            <a:avLst/>
          </a:prstGeom>
        </p:spPr>
      </p:pic>
    </p:spTree>
    <p:extLst>
      <p:ext uri="{BB962C8B-B14F-4D97-AF65-F5344CB8AC3E}">
        <p14:creationId xmlns:p14="http://schemas.microsoft.com/office/powerpoint/2010/main" val="11667291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88571" y="348344"/>
            <a:ext cx="10450286" cy="6190342"/>
          </a:xfrm>
          <a:prstGeom prst="rect">
            <a:avLst/>
          </a:prstGeom>
        </p:spPr>
      </p:pic>
    </p:spTree>
    <p:extLst>
      <p:ext uri="{BB962C8B-B14F-4D97-AF65-F5344CB8AC3E}">
        <p14:creationId xmlns:p14="http://schemas.microsoft.com/office/powerpoint/2010/main" val="1975095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t>CONCLUSION</a:t>
            </a:r>
            <a:endParaRPr lang="en-US" sz="6000" dirty="0"/>
          </a:p>
        </p:txBody>
      </p:sp>
      <p:sp>
        <p:nvSpPr>
          <p:cNvPr id="3" name="Content Placeholder 2"/>
          <p:cNvSpPr>
            <a:spLocks noGrp="1"/>
          </p:cNvSpPr>
          <p:nvPr>
            <p:ph idx="1"/>
          </p:nvPr>
        </p:nvSpPr>
        <p:spPr>
          <a:xfrm>
            <a:off x="677334" y="1741715"/>
            <a:ext cx="8596668" cy="4299648"/>
          </a:xfrm>
        </p:spPr>
        <p:txBody>
          <a:bodyPr/>
          <a:lstStyle/>
          <a:p>
            <a:r>
              <a:rPr lang="en-US" dirty="0">
                <a:solidFill>
                  <a:schemeClr val="accent1"/>
                </a:solidFill>
              </a:rPr>
              <a:t>To effectively reduce churn, boost growth, and enhance customer satisfaction, the telecom company should focus on leveraging data-driven insights and advanced machine learning models. A seamless data flow, combined with an expanded B2B approach and a proactive collection of customer feedback, will help shape tailored retention strategies. Regularly monitoring churn rates, crafting targeted marketing campaigns, and improving network performance are crucial steps to keep customers engaged and boost profitability. Additionally, fine-tuning pricing, offering personalized plans, and assessing international calling options can help attract and retain customers while staying competitive in the market. By implementing these strategies, the company can not only tackle churn head-on but also create a better customer experience and achieve substantial revenue retention and cost savings.</a:t>
            </a:r>
            <a:endParaRPr lang="en-US" dirty="0">
              <a:solidFill>
                <a:schemeClr val="accent1"/>
              </a:solidFill>
            </a:endParaRPr>
          </a:p>
        </p:txBody>
      </p:sp>
    </p:spTree>
    <p:extLst>
      <p:ext uri="{BB962C8B-B14F-4D97-AF65-F5344CB8AC3E}">
        <p14:creationId xmlns:p14="http://schemas.microsoft.com/office/powerpoint/2010/main" val="36207697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8800" u="sng" dirty="0" smtClean="0"/>
              <a:t>OVERVIEW</a:t>
            </a:r>
            <a:endParaRPr lang="en-US" sz="8800" u="sng" dirty="0"/>
          </a:p>
        </p:txBody>
      </p:sp>
      <p:sp>
        <p:nvSpPr>
          <p:cNvPr id="3" name="Content Placeholder 2"/>
          <p:cNvSpPr>
            <a:spLocks noGrp="1"/>
          </p:cNvSpPr>
          <p:nvPr>
            <p:ph idx="1"/>
          </p:nvPr>
        </p:nvSpPr>
        <p:spPr>
          <a:xfrm>
            <a:off x="677334" y="2917371"/>
            <a:ext cx="8596668" cy="3123991"/>
          </a:xfrm>
        </p:spPr>
        <p:txBody>
          <a:bodyPr/>
          <a:lstStyle/>
          <a:p>
            <a:r>
              <a:rPr lang="en-US" dirty="0" smtClean="0"/>
              <a:t>This presentation is divided into :</a:t>
            </a:r>
          </a:p>
          <a:p>
            <a:pPr>
              <a:buFont typeface="+mj-lt"/>
              <a:buAutoNum type="arabicPeriod"/>
            </a:pPr>
            <a:r>
              <a:rPr lang="en-US" dirty="0" smtClean="0"/>
              <a:t>Business understanding</a:t>
            </a:r>
          </a:p>
          <a:p>
            <a:pPr>
              <a:buFont typeface="+mj-lt"/>
              <a:buAutoNum type="arabicPeriod"/>
            </a:pPr>
            <a:r>
              <a:rPr lang="en-US" dirty="0" smtClean="0"/>
              <a:t>Data understanding</a:t>
            </a:r>
          </a:p>
          <a:p>
            <a:pPr>
              <a:buFont typeface="+mj-lt"/>
              <a:buAutoNum type="arabicPeriod"/>
            </a:pPr>
            <a:r>
              <a:rPr lang="en-US" dirty="0" smtClean="0"/>
              <a:t>Data Analysis</a:t>
            </a:r>
          </a:p>
          <a:p>
            <a:pPr>
              <a:buFont typeface="+mj-lt"/>
              <a:buAutoNum type="arabicPeriod"/>
            </a:pPr>
            <a:r>
              <a:rPr lang="en-US" dirty="0" smtClean="0"/>
              <a:t>Data Modelling</a:t>
            </a:r>
          </a:p>
          <a:p>
            <a:pPr>
              <a:buFont typeface="+mj-lt"/>
              <a:buAutoNum type="arabicPeriod"/>
            </a:pPr>
            <a:endParaRPr lang="en-US" dirty="0" smtClean="0"/>
          </a:p>
          <a:p>
            <a:pPr>
              <a:buFont typeface="+mj-lt"/>
              <a:buAutoNum type="arabicPeriod"/>
            </a:pPr>
            <a:endParaRPr lang="en-US" dirty="0"/>
          </a:p>
        </p:txBody>
      </p:sp>
    </p:spTree>
    <p:extLst>
      <p:ext uri="{BB962C8B-B14F-4D97-AF65-F5344CB8AC3E}">
        <p14:creationId xmlns:p14="http://schemas.microsoft.com/office/powerpoint/2010/main" val="6178917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2815771"/>
            <a:ext cx="8596668" cy="2409371"/>
          </a:xfrm>
        </p:spPr>
        <p:txBody>
          <a:bodyPr>
            <a:normAutofit/>
          </a:bodyPr>
          <a:lstStyle/>
          <a:p>
            <a:r>
              <a:rPr lang="en-US" sz="4800" dirty="0" smtClean="0">
                <a:latin typeface="Times New Roman" panose="02020603050405020304" pitchFamily="18" charset="0"/>
                <a:cs typeface="Times New Roman" panose="02020603050405020304" pitchFamily="18" charset="0"/>
              </a:rPr>
              <a:t>BUSINESS UNDERSTANDING</a:t>
            </a:r>
            <a:endParaRPr lang="en-US"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72212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449942" y="725714"/>
            <a:ext cx="8781143" cy="5675086"/>
          </a:xfrm>
        </p:spPr>
        <p:txBody>
          <a:bodyPr>
            <a:normAutofit/>
          </a:bodyPr>
          <a:lstStyle/>
          <a:p>
            <a:r>
              <a:rPr lang="en-US" sz="2800" dirty="0"/>
              <a:t>In the telecommunications </a:t>
            </a:r>
            <a:r>
              <a:rPr lang="en-US" sz="2800" dirty="0" err="1"/>
              <a:t>industry,customer</a:t>
            </a:r>
            <a:r>
              <a:rPr lang="en-US" sz="2800" dirty="0"/>
              <a:t> churn is a major challenge. Retaining existing customers is more cost effective than acquiring new ones, making it essential to understand why customers leave. By analyzing customer behavior, usage patterns and interactions with service </a:t>
            </a:r>
            <a:r>
              <a:rPr lang="en-US" sz="2800" dirty="0" err="1"/>
              <a:t>plans,we</a:t>
            </a:r>
            <a:r>
              <a:rPr lang="en-US" sz="2800" dirty="0"/>
              <a:t> can </a:t>
            </a:r>
            <a:r>
              <a:rPr lang="en-US" sz="2800" dirty="0" smtClean="0"/>
              <a:t>  identify </a:t>
            </a:r>
            <a:r>
              <a:rPr lang="en-US" sz="2800" dirty="0"/>
              <a:t>the key factors driving churn. These insights will help the company develop proactive strategies to improve retention thus enhance customer satisfaction and reduce revenue loss.</a:t>
            </a:r>
            <a:endParaRPr lang="en-US" sz="2800" dirty="0"/>
          </a:p>
        </p:txBody>
      </p:sp>
    </p:spTree>
    <p:extLst>
      <p:ext uri="{BB962C8B-B14F-4D97-AF65-F5344CB8AC3E}">
        <p14:creationId xmlns:p14="http://schemas.microsoft.com/office/powerpoint/2010/main" val="41349411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OBJECTIVES</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760461" y="1277257"/>
            <a:ext cx="4513541" cy="4978400"/>
          </a:xfrm>
        </p:spPr>
        <p:txBody>
          <a:bodyPr/>
          <a:lstStyle/>
          <a:p>
            <a:r>
              <a:rPr lang="en-US" dirty="0"/>
              <a:t>1.To develop an accurate and reliable customer churn prediction model with an accuracy of 85%</a:t>
            </a:r>
          </a:p>
          <a:p>
            <a:r>
              <a:rPr lang="en-US" dirty="0" smtClean="0"/>
              <a:t>2.To </a:t>
            </a:r>
            <a:r>
              <a:rPr lang="en-US" dirty="0"/>
              <a:t>identify key factors contributing to customer churn</a:t>
            </a:r>
          </a:p>
          <a:p>
            <a:r>
              <a:rPr lang="en-US" dirty="0"/>
              <a:t>3.To formulate targeted </a:t>
            </a:r>
            <a:r>
              <a:rPr lang="en-US" dirty="0" smtClean="0"/>
              <a:t>customer retention strategies</a:t>
            </a:r>
          </a:p>
          <a:p>
            <a:r>
              <a:rPr lang="en-US" dirty="0" smtClean="0"/>
              <a:t>4.Utilize </a:t>
            </a:r>
            <a:r>
              <a:rPr lang="en-US" dirty="0"/>
              <a:t>machine learning models to accurately predict potential churn and take proactive measures.</a:t>
            </a:r>
            <a:endParaRPr lang="en-US" dirty="0"/>
          </a:p>
          <a:p>
            <a:r>
              <a:rPr lang="en-US" dirty="0" smtClean="0"/>
              <a:t>5.Streamline </a:t>
            </a:r>
            <a:r>
              <a:rPr lang="en-US" dirty="0"/>
              <a:t>processes using data analytics to improve decision-making and resource allocation.</a:t>
            </a:r>
          </a:p>
        </p:txBody>
      </p:sp>
      <p:sp>
        <p:nvSpPr>
          <p:cNvPr id="4" name="Text Placeholder 3"/>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28262318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METHODS USED FOR ANALYSIS </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t>Data Collection</a:t>
            </a:r>
          </a:p>
          <a:p>
            <a:r>
              <a:rPr lang="en-US" dirty="0" smtClean="0"/>
              <a:t>Explanatory data analysis</a:t>
            </a:r>
          </a:p>
          <a:p>
            <a:r>
              <a:rPr lang="en-US" dirty="0" smtClean="0"/>
              <a:t>Data </a:t>
            </a:r>
            <a:r>
              <a:rPr lang="en-US" dirty="0" err="1" smtClean="0"/>
              <a:t>Visualisation</a:t>
            </a:r>
            <a:endParaRPr lang="en-US" dirty="0" smtClean="0"/>
          </a:p>
          <a:p>
            <a:r>
              <a:rPr lang="en-US" dirty="0" smtClean="0"/>
              <a:t>Data Modelling</a:t>
            </a:r>
          </a:p>
          <a:p>
            <a:r>
              <a:rPr lang="en-US" dirty="0" smtClean="0"/>
              <a:t>Feature selection</a:t>
            </a:r>
          </a:p>
          <a:p>
            <a:r>
              <a:rPr lang="en-US" dirty="0" err="1" smtClean="0"/>
              <a:t>Hyperparameter</a:t>
            </a:r>
            <a:r>
              <a:rPr lang="en-US" dirty="0" smtClean="0"/>
              <a:t> tuning</a:t>
            </a:r>
            <a:endParaRPr lang="en-US" dirty="0"/>
          </a:p>
        </p:txBody>
      </p:sp>
    </p:spTree>
    <p:extLst>
      <p:ext uri="{BB962C8B-B14F-4D97-AF65-F5344CB8AC3E}">
        <p14:creationId xmlns:p14="http://schemas.microsoft.com/office/powerpoint/2010/main" val="21899701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1785257" y="2336800"/>
            <a:ext cx="7416800" cy="1915886"/>
          </a:xfrm>
        </p:spPr>
        <p:txBody>
          <a:bodyPr>
            <a:normAutofit/>
          </a:bodyPr>
          <a:lstStyle/>
          <a:p>
            <a:r>
              <a:rPr lang="en-US" sz="5400" dirty="0" smtClean="0"/>
              <a:t>DATA UNDERSTANDING</a:t>
            </a:r>
            <a:endParaRPr lang="en-US" sz="5400" dirty="0"/>
          </a:p>
        </p:txBody>
      </p:sp>
    </p:spTree>
    <p:extLst>
      <p:ext uri="{BB962C8B-B14F-4D97-AF65-F5344CB8AC3E}">
        <p14:creationId xmlns:p14="http://schemas.microsoft.com/office/powerpoint/2010/main" val="27127702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p:cNvPicPr>
            <a:picLocks noGrp="1" noChangeAspect="1"/>
          </p:cNvPicPr>
          <p:nvPr>
            <p:ph idx="1"/>
          </p:nvPr>
        </p:nvPicPr>
        <p:blipFill>
          <a:blip r:embed="rId2"/>
          <a:stretch>
            <a:fillRect/>
          </a:stretch>
        </p:blipFill>
        <p:spPr>
          <a:xfrm>
            <a:off x="677334" y="609600"/>
            <a:ext cx="8844037" cy="5907314"/>
          </a:xfrm>
          <a:prstGeom prst="rect">
            <a:avLst/>
          </a:prstGeom>
        </p:spPr>
      </p:pic>
    </p:spTree>
    <p:extLst>
      <p:ext uri="{BB962C8B-B14F-4D97-AF65-F5344CB8AC3E}">
        <p14:creationId xmlns:p14="http://schemas.microsoft.com/office/powerpoint/2010/main" val="4400513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stretch>
            <a:fillRect/>
          </a:stretch>
        </p:blipFill>
        <p:spPr>
          <a:xfrm>
            <a:off x="0" y="595086"/>
            <a:ext cx="11901714" cy="5849258"/>
          </a:xfrm>
          <a:prstGeom prst="rect">
            <a:avLst/>
          </a:prstGeom>
        </p:spPr>
      </p:pic>
    </p:spTree>
    <p:extLst>
      <p:ext uri="{BB962C8B-B14F-4D97-AF65-F5344CB8AC3E}">
        <p14:creationId xmlns:p14="http://schemas.microsoft.com/office/powerpoint/2010/main" val="397181801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145</TotalTime>
  <Words>308</Words>
  <Application>Microsoft Office PowerPoint</Application>
  <PresentationFormat>Widescreen</PresentationFormat>
  <Paragraphs>27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Times New Roman</vt:lpstr>
      <vt:lpstr>Trebuchet MS</vt:lpstr>
      <vt:lpstr>Wingdings 3</vt:lpstr>
      <vt:lpstr>Facet</vt:lpstr>
      <vt:lpstr>CUSTOMER  CHURN  </vt:lpstr>
      <vt:lpstr>OVERVIEW</vt:lpstr>
      <vt:lpstr>BUSINESS UNDERSTANDING</vt:lpstr>
      <vt:lpstr>In the telecommunications industry,customer churn is a major challenge. Retaining existing customers is more cost effective than acquiring new ones, making it essential to understand why customers leave. By analyzing customer behavior, usage patterns and interactions with service plans,we can   identify the key factors driving churn. These insights will help the company develop proactive strategies to improve retention thus enhance customer satisfaction and reduce revenue loss.</vt:lpstr>
      <vt:lpstr>OBJECTIVES</vt:lpstr>
      <vt:lpstr>METHODS USED FOR ANALYSIS </vt:lpstr>
      <vt:lpstr>DATA UNDERSTANDING</vt:lpstr>
      <vt:lpstr>PowerPoint Presentation</vt:lpstr>
      <vt:lpstr>PowerPoint Presentation</vt:lpstr>
      <vt:lpstr>PowerPoint Presentation</vt:lpstr>
      <vt:lpstr>PowerPoint Presentation</vt:lpstr>
      <vt:lpstr>PowerPoint Presentation</vt:lpstr>
      <vt:lpstr>DATA ANALYSIS</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dc:title>
  <dc:creator>Luka</dc:creator>
  <cp:lastModifiedBy>Luka</cp:lastModifiedBy>
  <cp:revision>9</cp:revision>
  <dcterms:created xsi:type="dcterms:W3CDTF">2025-03-09T16:36:20Z</dcterms:created>
  <dcterms:modified xsi:type="dcterms:W3CDTF">2025-03-09T19:01:41Z</dcterms:modified>
</cp:coreProperties>
</file>