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Anton" pitchFamily="2" charset="0"/>
      <p:regular r:id="rId20"/>
    </p:embeddedFont>
    <p:embeddedFont>
      <p:font typeface="Calibri" panose="020F0502020204030204" pitchFamily="34" charset="0"/>
      <p:regular r:id="rId21"/>
      <p:bold r:id="rId22"/>
      <p:italic r:id="rId23"/>
      <p:boldItalic r:id="rId24"/>
    </p:embeddedFont>
    <p:embeddedFont>
      <p:font typeface="Prompt" panose="00000500000000000000" pitchFamily="2" charset="-34"/>
      <p:regular r:id="rId25"/>
    </p:embeddedFont>
    <p:embeddedFont>
      <p:font typeface="Prompt Semi-Bold" panose="020B0604020202020204" charset="-34"/>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0" d="100"/>
          <a:sy n="40" d="100"/>
        </p:scale>
        <p:origin x="111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562626">
            <a:off x="-4715177" y="7433767"/>
            <a:ext cx="9430353" cy="4715177"/>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solidFill>
          </p:spPr>
        </p:sp>
        <p:sp>
          <p:nvSpPr>
            <p:cNvPr id="4" name="TextBox 4"/>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456827" y="10338182"/>
            <a:ext cx="4661316" cy="2330658"/>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77777"/>
            </a:solidFill>
          </p:spPr>
        </p:sp>
        <p:sp>
          <p:nvSpPr>
            <p:cNvPr id="7" name="TextBox 7"/>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4966490" y="-1328888"/>
            <a:ext cx="9430353" cy="4715177"/>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solidFill>
          </p:spPr>
        </p:sp>
        <p:sp>
          <p:nvSpPr>
            <p:cNvPr id="10" name="TextBox 10"/>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562626">
            <a:off x="15583791" y="-2142757"/>
            <a:ext cx="4661316" cy="2330658"/>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77777"/>
            </a:solidFill>
          </p:spPr>
        </p:sp>
        <p:sp>
          <p:nvSpPr>
            <p:cNvPr id="13" name="TextBox 13"/>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562626">
            <a:off x="14067202" y="9359478"/>
            <a:ext cx="3710089" cy="1855044"/>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6" name="TextBox 16"/>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rot="-2562626">
            <a:off x="1166334" y="-824125"/>
            <a:ext cx="3726595" cy="1863298"/>
            <a:chOff x="0" y="0"/>
            <a:chExt cx="812800" cy="406400"/>
          </a:xfrm>
        </p:grpSpPr>
        <p:sp>
          <p:nvSpPr>
            <p:cNvPr id="18" name="Freeform 18"/>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9" name="TextBox 19"/>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pic>
        <p:nvPicPr>
          <p:cNvPr id="20" name="Picture 20"/>
          <p:cNvPicPr>
            <a:picLocks noChangeAspect="1"/>
          </p:cNvPicPr>
          <p:nvPr/>
        </p:nvPicPr>
        <p:blipFill>
          <a:blip r:embed="rId2"/>
          <a:srcRect/>
          <a:stretch>
            <a:fillRect/>
          </a:stretch>
        </p:blipFill>
        <p:spPr>
          <a:xfrm>
            <a:off x="4761988" y="5143500"/>
            <a:ext cx="8764023" cy="1095503"/>
          </a:xfrm>
          <a:prstGeom prst="rect">
            <a:avLst/>
          </a:prstGeom>
          <a:ln cap="sq">
            <a:noFill/>
            <a:prstDash val="solid"/>
          </a:ln>
        </p:spPr>
      </p:pic>
      <p:sp>
        <p:nvSpPr>
          <p:cNvPr id="21" name="TextBox 21"/>
          <p:cNvSpPr txBox="1"/>
          <p:nvPr/>
        </p:nvSpPr>
        <p:spPr>
          <a:xfrm>
            <a:off x="2604795" y="2861869"/>
            <a:ext cx="12228738" cy="2386200"/>
          </a:xfrm>
          <a:prstGeom prst="rect">
            <a:avLst/>
          </a:prstGeom>
        </p:spPr>
        <p:txBody>
          <a:bodyPr lIns="0" tIns="0" rIns="0" bIns="0" rtlCol="0" anchor="t">
            <a:spAutoFit/>
          </a:bodyPr>
          <a:lstStyle/>
          <a:p>
            <a:pPr algn="ctr">
              <a:lnSpc>
                <a:spcPts val="17033"/>
              </a:lnSpc>
            </a:pPr>
            <a:r>
              <a:rPr lang="en-US" sz="20039">
                <a:solidFill>
                  <a:srgbClr val="000000"/>
                </a:solidFill>
                <a:latin typeface="Anton"/>
                <a:ea typeface="Anton"/>
                <a:cs typeface="Anton"/>
                <a:sym typeface="Anton"/>
              </a:rPr>
              <a:t>Object Pool</a:t>
            </a:r>
          </a:p>
        </p:txBody>
      </p:sp>
      <p:sp>
        <p:nvSpPr>
          <p:cNvPr id="22" name="TextBox 22"/>
          <p:cNvSpPr txBox="1"/>
          <p:nvPr/>
        </p:nvSpPr>
        <p:spPr>
          <a:xfrm>
            <a:off x="4050290" y="6940906"/>
            <a:ext cx="10187420" cy="861515"/>
          </a:xfrm>
          <a:prstGeom prst="rect">
            <a:avLst/>
          </a:prstGeom>
        </p:spPr>
        <p:txBody>
          <a:bodyPr lIns="0" tIns="0" rIns="0" bIns="0" rtlCol="0" anchor="t">
            <a:spAutoFit/>
          </a:bodyPr>
          <a:lstStyle/>
          <a:p>
            <a:pPr algn="ctr">
              <a:lnSpc>
                <a:spcPts val="7114"/>
              </a:lnSpc>
              <a:spcBef>
                <a:spcPct val="0"/>
              </a:spcBef>
            </a:pPr>
            <a:r>
              <a:rPr lang="en-US" sz="5082" b="1" spc="-76">
                <a:solidFill>
                  <a:srgbClr val="000000"/>
                </a:solidFill>
                <a:latin typeface="Prompt Semi-Bold"/>
                <a:ea typeface="Prompt Semi-Bold"/>
                <a:cs typeface="Prompt Semi-Bold"/>
                <a:sym typeface="Prompt Semi-Bold"/>
              </a:rPr>
              <a:t>Equipo Babis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562626">
            <a:off x="-4763849" y="7784323"/>
            <a:ext cx="8132490" cy="4066245"/>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A2A2A2"/>
            </a:solidFill>
          </p:spPr>
        </p:sp>
        <p:sp>
          <p:nvSpPr>
            <p:cNvPr id="4" name="TextBox 4"/>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091559" y="10289015"/>
            <a:ext cx="4019797" cy="2009899"/>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solidFill>
          </p:spPr>
        </p:sp>
        <p:sp>
          <p:nvSpPr>
            <p:cNvPr id="7" name="TextBox 7"/>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5760647" y="-1537845"/>
            <a:ext cx="8664509" cy="4332254"/>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A2A2A2"/>
            </a:solidFill>
          </p:spPr>
        </p:sp>
        <p:sp>
          <p:nvSpPr>
            <p:cNvPr id="10" name="TextBox 10"/>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562626">
            <a:off x="16327816" y="-2285619"/>
            <a:ext cx="4282768" cy="2141384"/>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solidFill>
          </p:spPr>
        </p:sp>
        <p:sp>
          <p:nvSpPr>
            <p:cNvPr id="13" name="TextBox 13"/>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562626">
            <a:off x="13101516" y="9777072"/>
            <a:ext cx="3710089" cy="1855044"/>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6" name="TextBox 16"/>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rot="-2562626">
            <a:off x="1610027" y="-1189519"/>
            <a:ext cx="3726595" cy="1863298"/>
            <a:chOff x="0" y="0"/>
            <a:chExt cx="812800" cy="406400"/>
          </a:xfrm>
        </p:grpSpPr>
        <p:sp>
          <p:nvSpPr>
            <p:cNvPr id="18" name="Freeform 18"/>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9" name="TextBox 19"/>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4630821" y="980707"/>
            <a:ext cx="10540477" cy="1250072"/>
          </a:xfrm>
          <a:prstGeom prst="rect">
            <a:avLst/>
          </a:prstGeom>
        </p:spPr>
        <p:txBody>
          <a:bodyPr lIns="0" tIns="0" rIns="0" bIns="0" rtlCol="0" anchor="t">
            <a:spAutoFit/>
          </a:bodyPr>
          <a:lstStyle/>
          <a:p>
            <a:pPr algn="ctr">
              <a:lnSpc>
                <a:spcPts val="8968"/>
              </a:lnSpc>
            </a:pPr>
            <a:r>
              <a:rPr lang="en-US" sz="10551">
                <a:solidFill>
                  <a:srgbClr val="000000"/>
                </a:solidFill>
                <a:latin typeface="Anton"/>
                <a:ea typeface="Anton"/>
                <a:cs typeface="Anton"/>
                <a:sym typeface="Anton"/>
              </a:rPr>
              <a:t>El escenario</a:t>
            </a:r>
          </a:p>
        </p:txBody>
      </p:sp>
      <p:sp>
        <p:nvSpPr>
          <p:cNvPr id="21" name="TextBox 21"/>
          <p:cNvSpPr txBox="1"/>
          <p:nvPr/>
        </p:nvSpPr>
        <p:spPr>
          <a:xfrm>
            <a:off x="3076846" y="2588220"/>
            <a:ext cx="13355472" cy="5887721"/>
          </a:xfrm>
          <a:prstGeom prst="rect">
            <a:avLst/>
          </a:prstGeom>
        </p:spPr>
        <p:txBody>
          <a:bodyPr lIns="0" tIns="0" rIns="0" bIns="0" rtlCol="0" anchor="t">
            <a:spAutoFit/>
          </a:bodyPr>
          <a:lstStyle/>
          <a:p>
            <a:pPr algn="just">
              <a:lnSpc>
                <a:spcPts val="5179"/>
              </a:lnSpc>
            </a:pPr>
            <a:endParaRPr/>
          </a:p>
          <a:p>
            <a:pPr algn="just">
              <a:lnSpc>
                <a:spcPts val="5179"/>
              </a:lnSpc>
            </a:pPr>
            <a:r>
              <a:rPr lang="en-US" sz="3699" spc="-55">
                <a:solidFill>
                  <a:srgbClr val="000000"/>
                </a:solidFill>
                <a:latin typeface="Prompt"/>
                <a:ea typeface="Prompt"/>
                <a:cs typeface="Prompt"/>
                <a:sym typeface="Prompt"/>
              </a:rPr>
              <a:t>Desarrollaremos una aplicación multihilos capaz de ejecutar múltiples tareas de forma simultánea, gestionando un número máximo de procesos activos para optimizar el rendimiento. </a:t>
            </a:r>
          </a:p>
          <a:p>
            <a:pPr algn="just">
              <a:lnSpc>
                <a:spcPts val="5179"/>
              </a:lnSpc>
            </a:pPr>
            <a:endParaRPr lang="en-US" sz="3699" spc="-55">
              <a:solidFill>
                <a:srgbClr val="000000"/>
              </a:solidFill>
              <a:latin typeface="Prompt"/>
              <a:ea typeface="Prompt"/>
              <a:cs typeface="Prompt"/>
              <a:sym typeface="Prompt"/>
            </a:endParaRPr>
          </a:p>
          <a:p>
            <a:pPr algn="just">
              <a:lnSpc>
                <a:spcPts val="5179"/>
              </a:lnSpc>
            </a:pPr>
            <a:r>
              <a:rPr lang="en-US" sz="3699" spc="-55">
                <a:solidFill>
                  <a:srgbClr val="000000"/>
                </a:solidFill>
                <a:latin typeface="Prompt"/>
                <a:ea typeface="Prompt"/>
                <a:cs typeface="Prompt"/>
                <a:sym typeface="Prompt"/>
              </a:rPr>
              <a:t>Los procesos que excedan este límite se mantendrán en espera hasta que uno de los procesos activos finalice, momento en el cual podrán ser ejecutados.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562626">
            <a:off x="-4763849" y="7784323"/>
            <a:ext cx="8132490" cy="4066245"/>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solidFill>
          </p:spPr>
        </p:sp>
        <p:sp>
          <p:nvSpPr>
            <p:cNvPr id="4" name="TextBox 4"/>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091559" y="10289015"/>
            <a:ext cx="4019797" cy="2009899"/>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77777"/>
            </a:solidFill>
          </p:spPr>
        </p:sp>
        <p:sp>
          <p:nvSpPr>
            <p:cNvPr id="7" name="TextBox 7"/>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5760647" y="-1537845"/>
            <a:ext cx="8664509" cy="4332254"/>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solidFill>
          </p:spPr>
        </p:sp>
        <p:sp>
          <p:nvSpPr>
            <p:cNvPr id="10" name="TextBox 10"/>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562626">
            <a:off x="16327816" y="-2285619"/>
            <a:ext cx="4282768" cy="2141384"/>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77777"/>
            </a:solidFill>
          </p:spPr>
        </p:sp>
        <p:sp>
          <p:nvSpPr>
            <p:cNvPr id="13" name="TextBox 13"/>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562626">
            <a:off x="13101516" y="9777072"/>
            <a:ext cx="3710089" cy="1855044"/>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6" name="TextBox 16"/>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rot="-2562626">
            <a:off x="1610027" y="-1189519"/>
            <a:ext cx="3726595" cy="1863298"/>
            <a:chOff x="0" y="0"/>
            <a:chExt cx="812800" cy="406400"/>
          </a:xfrm>
        </p:grpSpPr>
        <p:sp>
          <p:nvSpPr>
            <p:cNvPr id="18" name="Freeform 18"/>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9" name="TextBox 19"/>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3860539" y="4455493"/>
            <a:ext cx="12308948" cy="5180148"/>
          </a:xfrm>
          <a:prstGeom prst="rect">
            <a:avLst/>
          </a:prstGeom>
        </p:spPr>
        <p:txBody>
          <a:bodyPr lIns="0" tIns="0" rIns="0" bIns="0" rtlCol="0" anchor="t">
            <a:spAutoFit/>
          </a:bodyPr>
          <a:lstStyle/>
          <a:p>
            <a:pPr algn="just">
              <a:lnSpc>
                <a:spcPts val="5855"/>
              </a:lnSpc>
            </a:pPr>
            <a:r>
              <a:rPr lang="en-US" sz="4182" spc="-62">
                <a:solidFill>
                  <a:srgbClr val="000000"/>
                </a:solidFill>
                <a:latin typeface="Prompt"/>
                <a:ea typeface="Prompt"/>
                <a:cs typeface="Prompt"/>
                <a:sym typeface="Prompt"/>
              </a:rPr>
              <a:t>Para hacer esto sencillo y eficiente los procesos se ejecutarán durante 10 segundos y luego finalizarán. </a:t>
            </a:r>
          </a:p>
          <a:p>
            <a:pPr algn="just">
              <a:lnSpc>
                <a:spcPts val="5855"/>
              </a:lnSpc>
            </a:pPr>
            <a:r>
              <a:rPr lang="en-US" sz="4182" spc="-62">
                <a:solidFill>
                  <a:srgbClr val="000000"/>
                </a:solidFill>
                <a:latin typeface="Prompt"/>
                <a:ea typeface="Prompt"/>
                <a:cs typeface="Prompt"/>
                <a:sym typeface="Prompt"/>
              </a:rPr>
              <a:t>Sin embargo, si se desea, se pueden configurar para realizar tareas específicas, como escribir en una base de datos, consumir un servicio web o procesar un archivo de texto. </a:t>
            </a:r>
          </a:p>
        </p:txBody>
      </p:sp>
      <p:sp>
        <p:nvSpPr>
          <p:cNvPr id="21" name="TextBox 21"/>
          <p:cNvSpPr txBox="1"/>
          <p:nvPr/>
        </p:nvSpPr>
        <p:spPr>
          <a:xfrm>
            <a:off x="1876813" y="1421607"/>
            <a:ext cx="13355472" cy="3119611"/>
          </a:xfrm>
          <a:prstGeom prst="rect">
            <a:avLst/>
          </a:prstGeom>
        </p:spPr>
        <p:txBody>
          <a:bodyPr lIns="0" tIns="0" rIns="0" bIns="0" rtlCol="0" anchor="t">
            <a:spAutoFit/>
          </a:bodyPr>
          <a:lstStyle/>
          <a:p>
            <a:pPr algn="just">
              <a:lnSpc>
                <a:spcPts val="4977"/>
              </a:lnSpc>
            </a:pPr>
            <a:r>
              <a:rPr lang="en-US" sz="3555" spc="-53">
                <a:solidFill>
                  <a:srgbClr val="000000"/>
                </a:solidFill>
                <a:latin typeface="Prompt"/>
                <a:ea typeface="Prompt"/>
                <a:cs typeface="Prompt"/>
                <a:sym typeface="Prompt"/>
              </a:rPr>
              <a:t>Si el tiempo de espera de un proceso supera un límite predefinido, el sistema negará el servicio y descartará el proceso para evitar sobrecarga y garantizar la eficiencia en la ejecución.</a:t>
            </a:r>
          </a:p>
          <a:p>
            <a:pPr algn="just">
              <a:lnSpc>
                <a:spcPts val="4977"/>
              </a:lnSpc>
            </a:pPr>
            <a:endParaRPr lang="en-US" sz="3555" spc="-53">
              <a:solidFill>
                <a:srgbClr val="000000"/>
              </a:solidFill>
              <a:latin typeface="Prompt"/>
              <a:ea typeface="Prompt"/>
              <a:cs typeface="Prompt"/>
              <a:sym typeface="Promp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562626">
            <a:off x="-4763849" y="7784323"/>
            <a:ext cx="8132490" cy="4066245"/>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solidFill>
          </p:spPr>
        </p:sp>
        <p:sp>
          <p:nvSpPr>
            <p:cNvPr id="4" name="TextBox 4"/>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091559" y="10289015"/>
            <a:ext cx="4019797" cy="2009899"/>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77777"/>
            </a:solidFill>
          </p:spPr>
        </p:sp>
        <p:sp>
          <p:nvSpPr>
            <p:cNvPr id="7" name="TextBox 7"/>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5760647" y="-1537845"/>
            <a:ext cx="8664509" cy="4332254"/>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solidFill>
          </p:spPr>
        </p:sp>
        <p:sp>
          <p:nvSpPr>
            <p:cNvPr id="10" name="TextBox 10"/>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562626">
            <a:off x="16327816" y="-2285619"/>
            <a:ext cx="4282768" cy="2141384"/>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77777"/>
            </a:solidFill>
          </p:spPr>
        </p:sp>
        <p:sp>
          <p:nvSpPr>
            <p:cNvPr id="13" name="TextBox 13"/>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562626">
            <a:off x="13101516" y="9777072"/>
            <a:ext cx="3710089" cy="1855044"/>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6" name="TextBox 16"/>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rot="-2562626">
            <a:off x="608036" y="-1189519"/>
            <a:ext cx="3726595" cy="1863298"/>
            <a:chOff x="0" y="0"/>
            <a:chExt cx="812800" cy="406400"/>
          </a:xfrm>
        </p:grpSpPr>
        <p:sp>
          <p:nvSpPr>
            <p:cNvPr id="18" name="Freeform 18"/>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9" name="TextBox 19"/>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sp>
        <p:nvSpPr>
          <p:cNvPr id="20" name="Freeform 20"/>
          <p:cNvSpPr/>
          <p:nvPr/>
        </p:nvSpPr>
        <p:spPr>
          <a:xfrm>
            <a:off x="3858311" y="3250426"/>
            <a:ext cx="10800554" cy="6232395"/>
          </a:xfrm>
          <a:custGeom>
            <a:avLst/>
            <a:gdLst/>
            <a:ahLst/>
            <a:cxnLst/>
            <a:rect l="l" t="t" r="r" b="b"/>
            <a:pathLst>
              <a:path w="10800554" h="6232395">
                <a:moveTo>
                  <a:pt x="0" y="0"/>
                </a:moveTo>
                <a:lnTo>
                  <a:pt x="10800554" y="0"/>
                </a:lnTo>
                <a:lnTo>
                  <a:pt x="10800554" y="6232395"/>
                </a:lnTo>
                <a:lnTo>
                  <a:pt x="0" y="6232395"/>
                </a:lnTo>
                <a:lnTo>
                  <a:pt x="0" y="0"/>
                </a:lnTo>
                <a:close/>
              </a:path>
            </a:pathLst>
          </a:custGeom>
          <a:blipFill>
            <a:blip r:embed="rId2"/>
            <a:stretch>
              <a:fillRect/>
            </a:stretch>
          </a:blipFill>
        </p:spPr>
      </p:sp>
      <p:sp>
        <p:nvSpPr>
          <p:cNvPr id="21" name="TextBox 21"/>
          <p:cNvSpPr txBox="1"/>
          <p:nvPr/>
        </p:nvSpPr>
        <p:spPr>
          <a:xfrm>
            <a:off x="2890186" y="531085"/>
            <a:ext cx="13590982" cy="2719813"/>
          </a:xfrm>
          <a:prstGeom prst="rect">
            <a:avLst/>
          </a:prstGeom>
        </p:spPr>
        <p:txBody>
          <a:bodyPr lIns="0" tIns="0" rIns="0" bIns="0" rtlCol="0" anchor="t">
            <a:spAutoFit/>
          </a:bodyPr>
          <a:lstStyle/>
          <a:p>
            <a:pPr algn="ctr">
              <a:lnSpc>
                <a:spcPts val="10446"/>
              </a:lnSpc>
            </a:pPr>
            <a:r>
              <a:rPr lang="en-US" sz="10551">
                <a:solidFill>
                  <a:srgbClr val="000000"/>
                </a:solidFill>
                <a:latin typeface="Anton"/>
                <a:ea typeface="Anton"/>
                <a:cs typeface="Anton"/>
                <a:sym typeface="Anton"/>
              </a:rPr>
              <a:t>como se atienden los procesos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562626">
            <a:off x="-4763849" y="7784323"/>
            <a:ext cx="8132490" cy="4066245"/>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A2A2A2"/>
            </a:solidFill>
          </p:spPr>
        </p:sp>
        <p:sp>
          <p:nvSpPr>
            <p:cNvPr id="4" name="TextBox 4"/>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091559" y="10289015"/>
            <a:ext cx="4019797" cy="2009899"/>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solidFill>
          </p:spPr>
        </p:sp>
        <p:sp>
          <p:nvSpPr>
            <p:cNvPr id="7" name="TextBox 7"/>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5760647" y="-1537845"/>
            <a:ext cx="8664509" cy="4332254"/>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A2A2A2"/>
            </a:solidFill>
          </p:spPr>
        </p:sp>
        <p:sp>
          <p:nvSpPr>
            <p:cNvPr id="10" name="TextBox 10"/>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562626">
            <a:off x="16327816" y="-2285619"/>
            <a:ext cx="4282768" cy="2141384"/>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solidFill>
          </p:spPr>
        </p:sp>
        <p:sp>
          <p:nvSpPr>
            <p:cNvPr id="13" name="TextBox 13"/>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562626">
            <a:off x="13101516" y="9777072"/>
            <a:ext cx="3710089" cy="1855044"/>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6" name="TextBox 16"/>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rot="-2562626">
            <a:off x="1610027" y="-1189519"/>
            <a:ext cx="3726595" cy="1863298"/>
            <a:chOff x="0" y="0"/>
            <a:chExt cx="812800" cy="406400"/>
          </a:xfrm>
        </p:grpSpPr>
        <p:sp>
          <p:nvSpPr>
            <p:cNvPr id="18" name="Freeform 18"/>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9" name="TextBox 19"/>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3873762" y="1376720"/>
            <a:ext cx="10540477" cy="1250072"/>
          </a:xfrm>
          <a:prstGeom prst="rect">
            <a:avLst/>
          </a:prstGeom>
        </p:spPr>
        <p:txBody>
          <a:bodyPr lIns="0" tIns="0" rIns="0" bIns="0" rtlCol="0" anchor="t">
            <a:spAutoFit/>
          </a:bodyPr>
          <a:lstStyle/>
          <a:p>
            <a:pPr algn="ctr">
              <a:lnSpc>
                <a:spcPts val="8968"/>
              </a:lnSpc>
            </a:pPr>
            <a:r>
              <a:rPr lang="en-US" sz="10551">
                <a:solidFill>
                  <a:srgbClr val="000000"/>
                </a:solidFill>
                <a:latin typeface="Anton"/>
                <a:ea typeface="Anton"/>
                <a:cs typeface="Anton"/>
                <a:sym typeface="Anton"/>
              </a:rPr>
              <a:t>La solución</a:t>
            </a:r>
          </a:p>
        </p:txBody>
      </p:sp>
      <p:sp>
        <p:nvSpPr>
          <p:cNvPr id="21" name="TextBox 21"/>
          <p:cNvSpPr txBox="1"/>
          <p:nvPr/>
        </p:nvSpPr>
        <p:spPr>
          <a:xfrm>
            <a:off x="2731694" y="3149461"/>
            <a:ext cx="5485392" cy="4637784"/>
          </a:xfrm>
          <a:prstGeom prst="rect">
            <a:avLst/>
          </a:prstGeom>
        </p:spPr>
        <p:txBody>
          <a:bodyPr lIns="0" tIns="0" rIns="0" bIns="0" rtlCol="0" anchor="t">
            <a:spAutoFit/>
          </a:bodyPr>
          <a:lstStyle/>
          <a:p>
            <a:pPr algn="just">
              <a:lnSpc>
                <a:spcPts val="5299"/>
              </a:lnSpc>
            </a:pPr>
            <a:r>
              <a:rPr lang="en-US" sz="3785" spc="-56">
                <a:solidFill>
                  <a:srgbClr val="000000"/>
                </a:solidFill>
                <a:latin typeface="Prompt"/>
                <a:ea typeface="Prompt"/>
                <a:cs typeface="Prompt"/>
                <a:sym typeface="Prompt"/>
              </a:rPr>
              <a:t>El principal problema  a resolver es desarrollar un componente que nos permita limitar el numero de procesos que se puedan ejecutar al mismo tiempo.</a:t>
            </a:r>
          </a:p>
        </p:txBody>
      </p:sp>
      <p:sp>
        <p:nvSpPr>
          <p:cNvPr id="22" name="TextBox 22"/>
          <p:cNvSpPr txBox="1"/>
          <p:nvPr/>
        </p:nvSpPr>
        <p:spPr>
          <a:xfrm>
            <a:off x="10535866" y="3149461"/>
            <a:ext cx="5485392" cy="4246501"/>
          </a:xfrm>
          <a:prstGeom prst="rect">
            <a:avLst/>
          </a:prstGeom>
        </p:spPr>
        <p:txBody>
          <a:bodyPr lIns="0" tIns="0" rIns="0" bIns="0" rtlCol="0" anchor="t">
            <a:spAutoFit/>
          </a:bodyPr>
          <a:lstStyle/>
          <a:p>
            <a:pPr algn="just">
              <a:lnSpc>
                <a:spcPts val="4815"/>
              </a:lnSpc>
            </a:pPr>
            <a:r>
              <a:rPr lang="en-US" sz="3439" spc="-51">
                <a:solidFill>
                  <a:srgbClr val="000000"/>
                </a:solidFill>
                <a:latin typeface="Prompt"/>
                <a:ea typeface="Prompt"/>
                <a:cs typeface="Prompt"/>
                <a:sym typeface="Prompt"/>
              </a:rPr>
              <a:t>Una buena idea será crear objetos que nos permitan controlar la ejecución de cada proceso y estos objetos pueden ser administrados por un </a:t>
            </a:r>
            <a:r>
              <a:rPr lang="en-US" sz="3439" spc="-51">
                <a:solidFill>
                  <a:srgbClr val="FF3131"/>
                </a:solidFill>
                <a:latin typeface="Prompt"/>
                <a:ea typeface="Prompt"/>
                <a:cs typeface="Prompt"/>
                <a:sym typeface="Prompt"/>
              </a:rPr>
              <a:t>ObjectPool</a:t>
            </a:r>
            <a:r>
              <a:rPr lang="en-US" sz="3439" spc="-51">
                <a:solidFill>
                  <a:srgbClr val="000000"/>
                </a:solidFill>
                <a:latin typeface="Prompt"/>
                <a:ea typeface="Prompt"/>
                <a:cs typeface="Prompt"/>
                <a:sym typeface="Prompt"/>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562626">
            <a:off x="-4763849" y="7784323"/>
            <a:ext cx="8132490" cy="4066245"/>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solidFill>
          </p:spPr>
        </p:sp>
        <p:sp>
          <p:nvSpPr>
            <p:cNvPr id="4" name="TextBox 4"/>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091559" y="10289015"/>
            <a:ext cx="4019797" cy="2009899"/>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A2A2A2"/>
            </a:solidFill>
          </p:spPr>
        </p:sp>
        <p:sp>
          <p:nvSpPr>
            <p:cNvPr id="7" name="TextBox 7"/>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4952237" y="-2831301"/>
            <a:ext cx="8664509" cy="4332254"/>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solidFill>
          </p:spPr>
        </p:sp>
        <p:sp>
          <p:nvSpPr>
            <p:cNvPr id="10" name="TextBox 10"/>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562626">
            <a:off x="15842770" y="-1735865"/>
            <a:ext cx="4282768" cy="2141384"/>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A2A2A2"/>
            </a:solidFill>
          </p:spPr>
        </p:sp>
        <p:sp>
          <p:nvSpPr>
            <p:cNvPr id="13" name="TextBox 13"/>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562626">
            <a:off x="13101516" y="9777072"/>
            <a:ext cx="3710089" cy="1855044"/>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6" name="TextBox 16"/>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rot="-2562626">
            <a:off x="1610027" y="-1189519"/>
            <a:ext cx="3726595" cy="1863298"/>
            <a:chOff x="0" y="0"/>
            <a:chExt cx="812800" cy="406400"/>
          </a:xfrm>
        </p:grpSpPr>
        <p:sp>
          <p:nvSpPr>
            <p:cNvPr id="18" name="Freeform 18"/>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9" name="TextBox 19"/>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2671064" y="1623884"/>
            <a:ext cx="6816511" cy="5887408"/>
          </a:xfrm>
          <a:prstGeom prst="rect">
            <a:avLst/>
          </a:prstGeom>
        </p:spPr>
        <p:txBody>
          <a:bodyPr lIns="0" tIns="0" rIns="0" bIns="0" rtlCol="0" anchor="t">
            <a:spAutoFit/>
          </a:bodyPr>
          <a:lstStyle/>
          <a:p>
            <a:pPr algn="just">
              <a:lnSpc>
                <a:spcPts val="5197"/>
              </a:lnSpc>
            </a:pPr>
            <a:r>
              <a:rPr lang="en-US" sz="3712" spc="-55">
                <a:solidFill>
                  <a:srgbClr val="000000"/>
                </a:solidFill>
                <a:latin typeface="Prompt"/>
                <a:ea typeface="Prompt"/>
                <a:cs typeface="Prompt"/>
                <a:sym typeface="Prompt"/>
              </a:rPr>
              <a:t>Sin embargo cada vez que  la aplicación requiera lanzar un proceso tendrá que solicitar al </a:t>
            </a:r>
            <a:r>
              <a:rPr lang="en-US" sz="3712" spc="-55">
                <a:solidFill>
                  <a:srgbClr val="FF3131"/>
                </a:solidFill>
                <a:latin typeface="Prompt"/>
                <a:ea typeface="Prompt"/>
                <a:cs typeface="Prompt"/>
                <a:sym typeface="Prompt"/>
              </a:rPr>
              <a:t>ObjectPool</a:t>
            </a:r>
            <a:r>
              <a:rPr lang="en-US" sz="3712" spc="-55">
                <a:solidFill>
                  <a:srgbClr val="000000"/>
                </a:solidFill>
                <a:latin typeface="Prompt"/>
                <a:ea typeface="Prompt"/>
                <a:cs typeface="Prompt"/>
                <a:sym typeface="Prompt"/>
              </a:rPr>
              <a:t> un objeto de ejecución, el </a:t>
            </a:r>
            <a:r>
              <a:rPr lang="en-US" sz="3712" spc="-55">
                <a:solidFill>
                  <a:srgbClr val="FF3131"/>
                </a:solidFill>
                <a:latin typeface="Prompt"/>
                <a:ea typeface="Prompt"/>
                <a:cs typeface="Prompt"/>
                <a:sym typeface="Prompt"/>
              </a:rPr>
              <a:t>ObjectPool</a:t>
            </a:r>
            <a:r>
              <a:rPr lang="en-US" sz="3712" spc="-55">
                <a:solidFill>
                  <a:srgbClr val="000000"/>
                </a:solidFill>
                <a:latin typeface="Prompt"/>
                <a:ea typeface="Prompt"/>
                <a:cs typeface="Prompt"/>
                <a:sym typeface="Prompt"/>
              </a:rPr>
              <a:t> le prestara uno pero si no hay objetos disponibles este no lo podrá esperar hasta que un componente libere un objeto</a:t>
            </a:r>
          </a:p>
        </p:txBody>
      </p:sp>
      <p:sp>
        <p:nvSpPr>
          <p:cNvPr id="21" name="TextBox 21"/>
          <p:cNvSpPr txBox="1"/>
          <p:nvPr/>
        </p:nvSpPr>
        <p:spPr>
          <a:xfrm>
            <a:off x="10798599" y="2868477"/>
            <a:ext cx="5485392" cy="5896317"/>
          </a:xfrm>
          <a:prstGeom prst="rect">
            <a:avLst/>
          </a:prstGeom>
        </p:spPr>
        <p:txBody>
          <a:bodyPr lIns="0" tIns="0" rIns="0" bIns="0" rtlCol="0" anchor="t">
            <a:spAutoFit/>
          </a:bodyPr>
          <a:lstStyle/>
          <a:p>
            <a:pPr algn="just">
              <a:lnSpc>
                <a:spcPts val="5231"/>
              </a:lnSpc>
            </a:pPr>
            <a:r>
              <a:rPr lang="en-US" sz="3736" spc="-56">
                <a:solidFill>
                  <a:srgbClr val="000000"/>
                </a:solidFill>
                <a:latin typeface="Prompt"/>
                <a:ea typeface="Prompt"/>
                <a:cs typeface="Prompt"/>
                <a:sym typeface="Prompt"/>
              </a:rPr>
              <a:t>El </a:t>
            </a:r>
            <a:r>
              <a:rPr lang="en-US" sz="3736" spc="-56">
                <a:solidFill>
                  <a:srgbClr val="FF3131"/>
                </a:solidFill>
                <a:latin typeface="Prompt"/>
                <a:ea typeface="Prompt"/>
                <a:cs typeface="Prompt"/>
                <a:sym typeface="Prompt"/>
              </a:rPr>
              <a:t>ObjectPool</a:t>
            </a:r>
            <a:r>
              <a:rPr lang="en-US" sz="3736" spc="-56">
                <a:solidFill>
                  <a:srgbClr val="000000"/>
                </a:solidFill>
                <a:latin typeface="Prompt"/>
                <a:ea typeface="Prompt"/>
                <a:cs typeface="Prompt"/>
                <a:sym typeface="Prompt"/>
              </a:rPr>
              <a:t> será configurable para mantener a los solicitantes en espera un tiempo determinado, si no se logra satisfacer la necesidad del objeto en dicho tiempo se terminara la solicitud.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562626">
            <a:off x="-4763849" y="7784323"/>
            <a:ext cx="8132490" cy="4066245"/>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A2A2A2"/>
            </a:solidFill>
          </p:spPr>
        </p:sp>
        <p:sp>
          <p:nvSpPr>
            <p:cNvPr id="4" name="TextBox 4"/>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091559" y="10289015"/>
            <a:ext cx="4019797" cy="2009899"/>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solidFill>
          </p:spPr>
        </p:sp>
        <p:sp>
          <p:nvSpPr>
            <p:cNvPr id="7" name="TextBox 7"/>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4952237" y="-2831301"/>
            <a:ext cx="8664509" cy="4332254"/>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A2A2A2"/>
            </a:solidFill>
          </p:spPr>
        </p:sp>
        <p:sp>
          <p:nvSpPr>
            <p:cNvPr id="10" name="TextBox 10"/>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562626">
            <a:off x="15842770" y="-1735865"/>
            <a:ext cx="4282768" cy="2141384"/>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solidFill>
          </p:spPr>
        </p:sp>
        <p:sp>
          <p:nvSpPr>
            <p:cNvPr id="13" name="TextBox 13"/>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562626">
            <a:off x="13101516" y="9777072"/>
            <a:ext cx="3710089" cy="1855044"/>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6" name="TextBox 16"/>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rot="-2562626">
            <a:off x="1610027" y="-1189519"/>
            <a:ext cx="3726595" cy="1863298"/>
            <a:chOff x="0" y="0"/>
            <a:chExt cx="812800" cy="406400"/>
          </a:xfrm>
        </p:grpSpPr>
        <p:sp>
          <p:nvSpPr>
            <p:cNvPr id="18" name="Freeform 18"/>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9" name="TextBox 19"/>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1965293" y="1447982"/>
            <a:ext cx="13537256" cy="8158672"/>
          </a:xfrm>
          <a:prstGeom prst="rect">
            <a:avLst/>
          </a:prstGeom>
        </p:spPr>
        <p:txBody>
          <a:bodyPr lIns="0" tIns="0" rIns="0" bIns="0" rtlCol="0" anchor="t">
            <a:spAutoFit/>
          </a:bodyPr>
          <a:lstStyle/>
          <a:p>
            <a:pPr marL="764812" lvl="1" indent="-382406" algn="just">
              <a:lnSpc>
                <a:spcPts val="4959"/>
              </a:lnSpc>
              <a:buFont typeface="Arial"/>
              <a:buChar char="•"/>
            </a:pPr>
            <a:r>
              <a:rPr lang="en-US" sz="3542" spc="-53">
                <a:solidFill>
                  <a:srgbClr val="000000"/>
                </a:solidFill>
                <a:latin typeface="Prompt"/>
                <a:ea typeface="Prompt"/>
                <a:cs typeface="Prompt"/>
                <a:sym typeface="Prompt"/>
              </a:rPr>
              <a:t>Procces 1 =&gt; Solicita al </a:t>
            </a:r>
            <a:r>
              <a:rPr lang="en-US" sz="3542" spc="-53">
                <a:solidFill>
                  <a:srgbClr val="FF3131"/>
                </a:solidFill>
                <a:latin typeface="Prompt"/>
                <a:ea typeface="Prompt"/>
                <a:cs typeface="Prompt"/>
                <a:sym typeface="Prompt"/>
              </a:rPr>
              <a:t>ObjectPool</a:t>
            </a:r>
            <a:r>
              <a:rPr lang="en-US" sz="3542" spc="-53">
                <a:solidFill>
                  <a:srgbClr val="000000"/>
                </a:solidFill>
                <a:latin typeface="Prompt"/>
                <a:ea typeface="Prompt"/>
                <a:cs typeface="Prompt"/>
                <a:sym typeface="Prompt"/>
              </a:rPr>
              <a:t> un objeto de ejecución, el </a:t>
            </a:r>
            <a:r>
              <a:rPr lang="en-US" sz="3542" spc="-53">
                <a:solidFill>
                  <a:srgbClr val="FF3131"/>
                </a:solidFill>
                <a:latin typeface="Prompt"/>
                <a:ea typeface="Prompt"/>
                <a:cs typeface="Prompt"/>
                <a:sym typeface="Prompt"/>
              </a:rPr>
              <a:t>Pool</a:t>
            </a:r>
            <a:r>
              <a:rPr lang="en-US" sz="3542" spc="-53">
                <a:solidFill>
                  <a:srgbClr val="000000"/>
                </a:solidFill>
                <a:latin typeface="Prompt"/>
                <a:ea typeface="Prompt"/>
                <a:cs typeface="Prompt"/>
                <a:sym typeface="Prompt"/>
              </a:rPr>
              <a:t> le presta un objeto de inmediato debido a que este momento tiene objetos disponibles. </a:t>
            </a:r>
          </a:p>
          <a:p>
            <a:pPr algn="just">
              <a:lnSpc>
                <a:spcPts val="4959"/>
              </a:lnSpc>
            </a:pPr>
            <a:endParaRPr lang="en-US" sz="3542" spc="-53">
              <a:solidFill>
                <a:srgbClr val="000000"/>
              </a:solidFill>
              <a:latin typeface="Prompt"/>
              <a:ea typeface="Prompt"/>
              <a:cs typeface="Prompt"/>
              <a:sym typeface="Prompt"/>
            </a:endParaRPr>
          </a:p>
          <a:p>
            <a:pPr marL="764812" lvl="1" indent="-382406" algn="just">
              <a:lnSpc>
                <a:spcPts val="4959"/>
              </a:lnSpc>
              <a:buFont typeface="Arial"/>
              <a:buChar char="•"/>
            </a:pPr>
            <a:r>
              <a:rPr lang="en-US" sz="3542" spc="-53">
                <a:solidFill>
                  <a:srgbClr val="000000"/>
                </a:solidFill>
                <a:latin typeface="Prompt"/>
                <a:ea typeface="Prompt"/>
                <a:cs typeface="Prompt"/>
                <a:sym typeface="Prompt"/>
              </a:rPr>
              <a:t>Procces 2 =&gt; Intenta obtener un objeto de ejecución, pero este no tiene tanta suerte ya que estan ocupados entonces el </a:t>
            </a:r>
            <a:r>
              <a:rPr lang="en-US" sz="3542" spc="-53">
                <a:solidFill>
                  <a:srgbClr val="FF3131"/>
                </a:solidFill>
                <a:latin typeface="Prompt"/>
                <a:ea typeface="Prompt"/>
                <a:cs typeface="Prompt"/>
                <a:sym typeface="Prompt"/>
              </a:rPr>
              <a:t>ObjectPool</a:t>
            </a:r>
            <a:r>
              <a:rPr lang="en-US" sz="3542" spc="-53">
                <a:solidFill>
                  <a:srgbClr val="000000"/>
                </a:solidFill>
                <a:latin typeface="Prompt"/>
                <a:ea typeface="Prompt"/>
                <a:cs typeface="Prompt"/>
                <a:sym typeface="Prompt"/>
              </a:rPr>
              <a:t> lo tendra que esperar.</a:t>
            </a:r>
          </a:p>
          <a:p>
            <a:pPr algn="just">
              <a:lnSpc>
                <a:spcPts val="4959"/>
              </a:lnSpc>
            </a:pPr>
            <a:endParaRPr lang="en-US" sz="3542" spc="-53">
              <a:solidFill>
                <a:srgbClr val="000000"/>
              </a:solidFill>
              <a:latin typeface="Prompt"/>
              <a:ea typeface="Prompt"/>
              <a:cs typeface="Prompt"/>
              <a:sym typeface="Prompt"/>
            </a:endParaRPr>
          </a:p>
          <a:p>
            <a:pPr marL="764812" lvl="1" indent="-382406" algn="just">
              <a:lnSpc>
                <a:spcPts val="4959"/>
              </a:lnSpc>
              <a:buFont typeface="Arial"/>
              <a:buChar char="•"/>
            </a:pPr>
            <a:r>
              <a:rPr lang="en-US" sz="3542" spc="-53">
                <a:solidFill>
                  <a:srgbClr val="000000"/>
                </a:solidFill>
                <a:latin typeface="Prompt"/>
                <a:ea typeface="Prompt"/>
                <a:cs typeface="Prompt"/>
                <a:sym typeface="Prompt"/>
              </a:rPr>
              <a:t>Procces 3 =&gt; También intenta obtener un objeto de ejecución, sin embargo el </a:t>
            </a:r>
            <a:r>
              <a:rPr lang="en-US" sz="3542" spc="-53">
                <a:solidFill>
                  <a:srgbClr val="FF3131"/>
                </a:solidFill>
                <a:latin typeface="Prompt"/>
                <a:ea typeface="Prompt"/>
                <a:cs typeface="Prompt"/>
                <a:sym typeface="Prompt"/>
              </a:rPr>
              <a:t>Pool </a:t>
            </a:r>
            <a:r>
              <a:rPr lang="en-US" sz="3542" spc="-53">
                <a:solidFill>
                  <a:srgbClr val="000000"/>
                </a:solidFill>
                <a:latin typeface="Prompt"/>
                <a:ea typeface="Prompt"/>
                <a:cs typeface="Prompt"/>
                <a:sym typeface="Prompt"/>
              </a:rPr>
              <a:t>ya no tiene disponibles  tras un tiempo de espera considerable, el </a:t>
            </a:r>
            <a:r>
              <a:rPr lang="en-US" sz="3542" spc="-53">
                <a:solidFill>
                  <a:srgbClr val="FF3131"/>
                </a:solidFill>
                <a:latin typeface="Prompt"/>
                <a:ea typeface="Prompt"/>
                <a:cs typeface="Prompt"/>
                <a:sym typeface="Prompt"/>
              </a:rPr>
              <a:t>ObjectPool </a:t>
            </a:r>
            <a:r>
              <a:rPr lang="en-US" sz="3542" spc="-53">
                <a:solidFill>
                  <a:srgbClr val="000000"/>
                </a:solidFill>
                <a:latin typeface="Prompt"/>
                <a:ea typeface="Prompt"/>
                <a:cs typeface="Prompt"/>
                <a:sym typeface="Prompt"/>
              </a:rPr>
              <a:t>rechaza la solicitud  debido a que no fue posible prestarle el objeto.</a:t>
            </a:r>
          </a:p>
        </p:txBody>
      </p:sp>
      <p:sp>
        <p:nvSpPr>
          <p:cNvPr id="21" name="TextBox 21"/>
          <p:cNvSpPr txBox="1"/>
          <p:nvPr/>
        </p:nvSpPr>
        <p:spPr>
          <a:xfrm>
            <a:off x="1802211" y="463535"/>
            <a:ext cx="14683577" cy="818306"/>
          </a:xfrm>
          <a:prstGeom prst="rect">
            <a:avLst/>
          </a:prstGeom>
        </p:spPr>
        <p:txBody>
          <a:bodyPr lIns="0" tIns="0" rIns="0" bIns="0" rtlCol="0" anchor="t">
            <a:spAutoFit/>
          </a:bodyPr>
          <a:lstStyle/>
          <a:p>
            <a:pPr algn="ctr">
              <a:lnSpc>
                <a:spcPts val="5994"/>
              </a:lnSpc>
            </a:pPr>
            <a:r>
              <a:rPr lang="en-US" sz="7052">
                <a:solidFill>
                  <a:srgbClr val="000000"/>
                </a:solidFill>
                <a:latin typeface="Anton"/>
                <a:ea typeface="Anton"/>
                <a:cs typeface="Anton"/>
                <a:sym typeface="Anton"/>
              </a:rPr>
              <a:t>Posibles escenarios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562626">
            <a:off x="-4763849" y="7784323"/>
            <a:ext cx="8132490" cy="4066245"/>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solidFill>
          </p:spPr>
        </p:sp>
        <p:sp>
          <p:nvSpPr>
            <p:cNvPr id="4" name="TextBox 4"/>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091559" y="10289015"/>
            <a:ext cx="4019797" cy="2009899"/>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77777"/>
            </a:solidFill>
          </p:spPr>
        </p:sp>
        <p:sp>
          <p:nvSpPr>
            <p:cNvPr id="7" name="TextBox 7"/>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5760647" y="-1537845"/>
            <a:ext cx="8664509" cy="4332254"/>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solidFill>
          </p:spPr>
        </p:sp>
        <p:sp>
          <p:nvSpPr>
            <p:cNvPr id="10" name="TextBox 10"/>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562626">
            <a:off x="16327816" y="-2285619"/>
            <a:ext cx="4282768" cy="2141384"/>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77777"/>
            </a:solidFill>
          </p:spPr>
        </p:sp>
        <p:sp>
          <p:nvSpPr>
            <p:cNvPr id="13" name="TextBox 13"/>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562626">
            <a:off x="13101516" y="9777072"/>
            <a:ext cx="3710089" cy="1855044"/>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6" name="TextBox 16"/>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rot="-2562626">
            <a:off x="1610027" y="-1189519"/>
            <a:ext cx="3726595" cy="1863298"/>
            <a:chOff x="0" y="0"/>
            <a:chExt cx="812800" cy="406400"/>
          </a:xfrm>
        </p:grpSpPr>
        <p:sp>
          <p:nvSpPr>
            <p:cNvPr id="18" name="Freeform 18"/>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9" name="TextBox 19"/>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sp>
        <p:nvSpPr>
          <p:cNvPr id="20" name="Freeform 20"/>
          <p:cNvSpPr/>
          <p:nvPr/>
        </p:nvSpPr>
        <p:spPr>
          <a:xfrm>
            <a:off x="3076846" y="2067251"/>
            <a:ext cx="12576380" cy="7750194"/>
          </a:xfrm>
          <a:custGeom>
            <a:avLst/>
            <a:gdLst/>
            <a:ahLst/>
            <a:cxnLst/>
            <a:rect l="l" t="t" r="r" b="b"/>
            <a:pathLst>
              <a:path w="12576380" h="7750194">
                <a:moveTo>
                  <a:pt x="0" y="0"/>
                </a:moveTo>
                <a:lnTo>
                  <a:pt x="12576380" y="0"/>
                </a:lnTo>
                <a:lnTo>
                  <a:pt x="12576380" y="7750195"/>
                </a:lnTo>
                <a:lnTo>
                  <a:pt x="0" y="7750195"/>
                </a:lnTo>
                <a:lnTo>
                  <a:pt x="0" y="0"/>
                </a:lnTo>
                <a:close/>
              </a:path>
            </a:pathLst>
          </a:custGeom>
          <a:blipFill>
            <a:blip r:embed="rId2"/>
            <a:stretch>
              <a:fillRect/>
            </a:stretch>
          </a:blipFill>
        </p:spPr>
      </p:sp>
      <p:sp>
        <p:nvSpPr>
          <p:cNvPr id="21" name="TextBox 21"/>
          <p:cNvSpPr txBox="1"/>
          <p:nvPr/>
        </p:nvSpPr>
        <p:spPr>
          <a:xfrm>
            <a:off x="3873762" y="1190625"/>
            <a:ext cx="10540477" cy="554148"/>
          </a:xfrm>
          <a:prstGeom prst="rect">
            <a:avLst/>
          </a:prstGeom>
        </p:spPr>
        <p:txBody>
          <a:bodyPr lIns="0" tIns="0" rIns="0" bIns="0" rtlCol="0" anchor="t">
            <a:spAutoFit/>
          </a:bodyPr>
          <a:lstStyle/>
          <a:p>
            <a:pPr algn="ctr">
              <a:lnSpc>
                <a:spcPts val="4039"/>
              </a:lnSpc>
            </a:pPr>
            <a:r>
              <a:rPr lang="en-US" sz="4752" b="1" spc="-71">
                <a:solidFill>
                  <a:srgbClr val="000000"/>
                </a:solidFill>
                <a:latin typeface="Prompt Semi-Bold"/>
                <a:ea typeface="Prompt Semi-Bold"/>
                <a:cs typeface="Prompt Semi-Bold"/>
                <a:sym typeface="Prompt Semi-Bold"/>
              </a:rPr>
              <a:t>Flujo de ejecución de procesos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562626">
            <a:off x="-5306412" y="8006868"/>
            <a:ext cx="8132490" cy="4066245"/>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solidFill>
          </p:spPr>
        </p:sp>
        <p:sp>
          <p:nvSpPr>
            <p:cNvPr id="4" name="TextBox 4"/>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091559" y="10289015"/>
            <a:ext cx="4019797" cy="2009899"/>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77777"/>
            </a:solidFill>
          </p:spPr>
        </p:sp>
        <p:sp>
          <p:nvSpPr>
            <p:cNvPr id="7" name="TextBox 7"/>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6489804" y="-1552818"/>
            <a:ext cx="8664509" cy="4332254"/>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solidFill>
          </p:spPr>
        </p:sp>
        <p:sp>
          <p:nvSpPr>
            <p:cNvPr id="10" name="TextBox 10"/>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562626">
            <a:off x="16327816" y="-2285619"/>
            <a:ext cx="4282768" cy="2141384"/>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77777"/>
            </a:solidFill>
          </p:spPr>
        </p:sp>
        <p:sp>
          <p:nvSpPr>
            <p:cNvPr id="13" name="TextBox 13"/>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562626">
            <a:off x="1610027" y="-1189519"/>
            <a:ext cx="3726595" cy="1863298"/>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6" name="TextBox 16"/>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sp>
        <p:nvSpPr>
          <p:cNvPr id="17" name="Freeform 17"/>
          <p:cNvSpPr/>
          <p:nvPr/>
        </p:nvSpPr>
        <p:spPr>
          <a:xfrm>
            <a:off x="2619367" y="1874507"/>
            <a:ext cx="13691219" cy="8865064"/>
          </a:xfrm>
          <a:custGeom>
            <a:avLst/>
            <a:gdLst/>
            <a:ahLst/>
            <a:cxnLst/>
            <a:rect l="l" t="t" r="r" b="b"/>
            <a:pathLst>
              <a:path w="13691219" h="8865064">
                <a:moveTo>
                  <a:pt x="0" y="0"/>
                </a:moveTo>
                <a:lnTo>
                  <a:pt x="13691219" y="0"/>
                </a:lnTo>
                <a:lnTo>
                  <a:pt x="13691219" y="8865065"/>
                </a:lnTo>
                <a:lnTo>
                  <a:pt x="0" y="8865065"/>
                </a:lnTo>
                <a:lnTo>
                  <a:pt x="0" y="0"/>
                </a:lnTo>
                <a:close/>
              </a:path>
            </a:pathLst>
          </a:custGeom>
          <a:blipFill>
            <a:blip r:embed="rId2"/>
            <a:stretch>
              <a:fillRect/>
            </a:stretch>
          </a:blipFill>
        </p:spPr>
      </p:sp>
      <p:sp>
        <p:nvSpPr>
          <p:cNvPr id="18" name="TextBox 18"/>
          <p:cNvSpPr txBox="1"/>
          <p:nvPr/>
        </p:nvSpPr>
        <p:spPr>
          <a:xfrm>
            <a:off x="3855035" y="-114300"/>
            <a:ext cx="12739641" cy="1988807"/>
          </a:xfrm>
          <a:prstGeom prst="rect">
            <a:avLst/>
          </a:prstGeom>
        </p:spPr>
        <p:txBody>
          <a:bodyPr lIns="0" tIns="0" rIns="0" bIns="0" rtlCol="0" anchor="t">
            <a:spAutoFit/>
          </a:bodyPr>
          <a:lstStyle/>
          <a:p>
            <a:pPr algn="ctr">
              <a:lnSpc>
                <a:spcPts val="7980"/>
              </a:lnSpc>
            </a:pPr>
            <a:r>
              <a:rPr lang="en-US" sz="5700">
                <a:solidFill>
                  <a:srgbClr val="000000"/>
                </a:solidFill>
                <a:latin typeface="Anton"/>
                <a:ea typeface="Anton"/>
                <a:cs typeface="Anton"/>
                <a:sym typeface="Anton"/>
              </a:rPr>
              <a:t>Diagrama de clases del proyecto ObjectPool.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562626">
            <a:off x="-4763849" y="7784323"/>
            <a:ext cx="8132490" cy="4066245"/>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solidFill>
          </p:spPr>
        </p:sp>
        <p:sp>
          <p:nvSpPr>
            <p:cNvPr id="4" name="TextBox 4"/>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091559" y="10289015"/>
            <a:ext cx="4019797" cy="2009899"/>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77777"/>
            </a:solidFill>
          </p:spPr>
        </p:sp>
        <p:sp>
          <p:nvSpPr>
            <p:cNvPr id="7" name="TextBox 7"/>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5760647" y="-1537845"/>
            <a:ext cx="8664509" cy="4332254"/>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solidFill>
          </p:spPr>
        </p:sp>
        <p:sp>
          <p:nvSpPr>
            <p:cNvPr id="10" name="TextBox 10"/>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562626">
            <a:off x="16327816" y="-2285619"/>
            <a:ext cx="4282768" cy="2141384"/>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77777"/>
            </a:solidFill>
          </p:spPr>
        </p:sp>
        <p:sp>
          <p:nvSpPr>
            <p:cNvPr id="13" name="TextBox 13"/>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562626">
            <a:off x="13101516" y="9777072"/>
            <a:ext cx="3710089" cy="1855044"/>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6" name="TextBox 16"/>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rot="-2562626">
            <a:off x="1610027" y="-1189519"/>
            <a:ext cx="3726595" cy="1863298"/>
            <a:chOff x="0" y="0"/>
            <a:chExt cx="812800" cy="406400"/>
          </a:xfrm>
        </p:grpSpPr>
        <p:sp>
          <p:nvSpPr>
            <p:cNvPr id="18" name="Freeform 18"/>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9" name="TextBox 19"/>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918339" y="4149740"/>
            <a:ext cx="17430144" cy="2070634"/>
          </a:xfrm>
          <a:prstGeom prst="rect">
            <a:avLst/>
          </a:prstGeom>
        </p:spPr>
        <p:txBody>
          <a:bodyPr lIns="0" tIns="0" rIns="0" bIns="0" rtlCol="0" anchor="t">
            <a:spAutoFit/>
          </a:bodyPr>
          <a:lstStyle/>
          <a:p>
            <a:pPr algn="ctr">
              <a:lnSpc>
                <a:spcPts val="14824"/>
              </a:lnSpc>
            </a:pPr>
            <a:r>
              <a:rPr lang="en-US" sz="17440">
                <a:solidFill>
                  <a:srgbClr val="000000"/>
                </a:solidFill>
                <a:latin typeface="Anton"/>
                <a:ea typeface="Anton"/>
                <a:cs typeface="Anton"/>
                <a:sym typeface="Anton"/>
              </a:rPr>
              <a:t>Implementación</a:t>
            </a:r>
          </a:p>
        </p:txBody>
      </p:sp>
      <p:pic>
        <p:nvPicPr>
          <p:cNvPr id="21" name="Picture 20">
            <a:extLst>
              <a:ext uri="{FF2B5EF4-FFF2-40B4-BE49-F238E27FC236}">
                <a16:creationId xmlns:a16="http://schemas.microsoft.com/office/drawing/2014/main" id="{6E7845E2-01E0-4A8B-8895-C94EC1443BDA}"/>
              </a:ext>
            </a:extLst>
          </p:cNvPr>
          <p:cNvPicPr>
            <a:picLocks noChangeAspect="1"/>
          </p:cNvPicPr>
          <p:nvPr/>
        </p:nvPicPr>
        <p:blipFill>
          <a:blip r:embed="rId2"/>
          <a:srcRect/>
          <a:stretch>
            <a:fillRect/>
          </a:stretch>
        </p:blipFill>
        <p:spPr>
          <a:xfrm>
            <a:off x="5251399" y="6063050"/>
            <a:ext cx="8764023" cy="1095503"/>
          </a:xfrm>
          <a:prstGeom prst="rect">
            <a:avLst/>
          </a:prstGeom>
          <a:ln cap="sq">
            <a:noFill/>
            <a:prstDash val="soli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562626">
            <a:off x="-4763849" y="7784323"/>
            <a:ext cx="8132490" cy="4066245"/>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solidFill>
          </p:spPr>
        </p:sp>
        <p:sp>
          <p:nvSpPr>
            <p:cNvPr id="4" name="TextBox 4"/>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091559" y="10289015"/>
            <a:ext cx="4019797" cy="2009899"/>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77777"/>
            </a:solidFill>
          </p:spPr>
        </p:sp>
        <p:sp>
          <p:nvSpPr>
            <p:cNvPr id="7" name="TextBox 7"/>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5760647" y="-1537845"/>
            <a:ext cx="8664509" cy="4332254"/>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solidFill>
          </p:spPr>
        </p:sp>
        <p:sp>
          <p:nvSpPr>
            <p:cNvPr id="10" name="TextBox 10"/>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562626">
            <a:off x="16327816" y="-2285619"/>
            <a:ext cx="4282768" cy="2141384"/>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77777"/>
            </a:solidFill>
          </p:spPr>
        </p:sp>
        <p:sp>
          <p:nvSpPr>
            <p:cNvPr id="13" name="TextBox 13"/>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562626">
            <a:off x="13101516" y="9777072"/>
            <a:ext cx="3710089" cy="1855044"/>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6" name="TextBox 16"/>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rot="-2562626">
            <a:off x="1610027" y="-1189519"/>
            <a:ext cx="3726595" cy="1863298"/>
            <a:chOff x="0" y="0"/>
            <a:chExt cx="812800" cy="406400"/>
          </a:xfrm>
        </p:grpSpPr>
        <p:sp>
          <p:nvSpPr>
            <p:cNvPr id="18" name="Freeform 18"/>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9" name="TextBox 19"/>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3873762" y="2684244"/>
            <a:ext cx="10540477" cy="1250072"/>
          </a:xfrm>
          <a:prstGeom prst="rect">
            <a:avLst/>
          </a:prstGeom>
        </p:spPr>
        <p:txBody>
          <a:bodyPr lIns="0" tIns="0" rIns="0" bIns="0" rtlCol="0" anchor="t">
            <a:spAutoFit/>
          </a:bodyPr>
          <a:lstStyle/>
          <a:p>
            <a:pPr algn="ctr">
              <a:lnSpc>
                <a:spcPts val="8968"/>
              </a:lnSpc>
            </a:pPr>
            <a:r>
              <a:rPr lang="en-US" sz="10551">
                <a:solidFill>
                  <a:srgbClr val="000000"/>
                </a:solidFill>
                <a:latin typeface="Anton"/>
                <a:ea typeface="Anton"/>
                <a:cs typeface="Anton"/>
                <a:sym typeface="Anton"/>
              </a:rPr>
              <a:t>Team Project</a:t>
            </a:r>
          </a:p>
        </p:txBody>
      </p:sp>
      <p:grpSp>
        <p:nvGrpSpPr>
          <p:cNvPr id="21" name="Group 21"/>
          <p:cNvGrpSpPr/>
          <p:nvPr/>
        </p:nvGrpSpPr>
        <p:grpSpPr>
          <a:xfrm>
            <a:off x="4635204" y="4583605"/>
            <a:ext cx="9340955" cy="4173704"/>
            <a:chOff x="0" y="0"/>
            <a:chExt cx="12454607" cy="5564938"/>
          </a:xfrm>
        </p:grpSpPr>
        <p:sp>
          <p:nvSpPr>
            <p:cNvPr id="22" name="TextBox 22"/>
            <p:cNvSpPr txBox="1"/>
            <p:nvPr/>
          </p:nvSpPr>
          <p:spPr>
            <a:xfrm>
              <a:off x="1247391" y="-85725"/>
              <a:ext cx="11207216" cy="889568"/>
            </a:xfrm>
            <a:prstGeom prst="rect">
              <a:avLst/>
            </a:prstGeom>
          </p:spPr>
          <p:txBody>
            <a:bodyPr lIns="0" tIns="0" rIns="0" bIns="0" rtlCol="0" anchor="t">
              <a:spAutoFit/>
            </a:bodyPr>
            <a:lstStyle/>
            <a:p>
              <a:pPr algn="l">
                <a:lnSpc>
                  <a:spcPts val="5620"/>
                </a:lnSpc>
                <a:spcBef>
                  <a:spcPct val="0"/>
                </a:spcBef>
              </a:pPr>
              <a:r>
                <a:rPr lang="en-US" sz="4014" spc="-60">
                  <a:solidFill>
                    <a:srgbClr val="000000"/>
                  </a:solidFill>
                  <a:latin typeface="Prompt"/>
                  <a:ea typeface="Prompt"/>
                  <a:cs typeface="Prompt"/>
                  <a:sym typeface="Prompt"/>
                </a:rPr>
                <a:t>María Gabriela Hernández Ramírez</a:t>
              </a:r>
            </a:p>
          </p:txBody>
        </p:sp>
        <p:sp>
          <p:nvSpPr>
            <p:cNvPr id="23" name="TextBox 23"/>
            <p:cNvSpPr txBox="1"/>
            <p:nvPr/>
          </p:nvSpPr>
          <p:spPr>
            <a:xfrm>
              <a:off x="0" y="133350"/>
              <a:ext cx="1003795" cy="711453"/>
            </a:xfrm>
            <a:prstGeom prst="rect">
              <a:avLst/>
            </a:prstGeom>
          </p:spPr>
          <p:txBody>
            <a:bodyPr lIns="0" tIns="0" rIns="0" bIns="0" rtlCol="0" anchor="t">
              <a:spAutoFit/>
            </a:bodyPr>
            <a:lstStyle/>
            <a:p>
              <a:pPr algn="ctr">
                <a:lnSpc>
                  <a:spcPts val="3555"/>
                </a:lnSpc>
              </a:pPr>
              <a:r>
                <a:rPr lang="en-US" sz="4182" b="1" spc="-62">
                  <a:solidFill>
                    <a:srgbClr val="000000"/>
                  </a:solidFill>
                  <a:latin typeface="Prompt Semi-Bold"/>
                  <a:ea typeface="Prompt Semi-Bold"/>
                  <a:cs typeface="Prompt Semi-Bold"/>
                  <a:sym typeface="Prompt Semi-Bold"/>
                </a:rPr>
                <a:t>1</a:t>
              </a:r>
            </a:p>
          </p:txBody>
        </p:sp>
        <p:sp>
          <p:nvSpPr>
            <p:cNvPr id="24" name="TextBox 24"/>
            <p:cNvSpPr txBox="1"/>
            <p:nvPr/>
          </p:nvSpPr>
          <p:spPr>
            <a:xfrm>
              <a:off x="1247391" y="1136185"/>
              <a:ext cx="10817172" cy="934479"/>
            </a:xfrm>
            <a:prstGeom prst="rect">
              <a:avLst/>
            </a:prstGeom>
          </p:spPr>
          <p:txBody>
            <a:bodyPr lIns="0" tIns="0" rIns="0" bIns="0" rtlCol="0" anchor="t">
              <a:spAutoFit/>
            </a:bodyPr>
            <a:lstStyle/>
            <a:p>
              <a:pPr algn="l">
                <a:lnSpc>
                  <a:spcPts val="5994"/>
                </a:lnSpc>
                <a:spcBef>
                  <a:spcPct val="0"/>
                </a:spcBef>
              </a:pPr>
              <a:r>
                <a:rPr lang="en-US" sz="4282" spc="-64">
                  <a:solidFill>
                    <a:srgbClr val="000000"/>
                  </a:solidFill>
                  <a:latin typeface="Prompt"/>
                  <a:ea typeface="Prompt"/>
                  <a:cs typeface="Prompt"/>
                  <a:sym typeface="Prompt"/>
                </a:rPr>
                <a:t>Luis Enrique Sánchez Romero</a:t>
              </a:r>
            </a:p>
          </p:txBody>
        </p:sp>
        <p:sp>
          <p:nvSpPr>
            <p:cNvPr id="25" name="TextBox 25"/>
            <p:cNvSpPr txBox="1"/>
            <p:nvPr/>
          </p:nvSpPr>
          <p:spPr>
            <a:xfrm>
              <a:off x="0" y="1345735"/>
              <a:ext cx="1003795" cy="711453"/>
            </a:xfrm>
            <a:prstGeom prst="rect">
              <a:avLst/>
            </a:prstGeom>
          </p:spPr>
          <p:txBody>
            <a:bodyPr lIns="0" tIns="0" rIns="0" bIns="0" rtlCol="0" anchor="t">
              <a:spAutoFit/>
            </a:bodyPr>
            <a:lstStyle/>
            <a:p>
              <a:pPr algn="ctr">
                <a:lnSpc>
                  <a:spcPts val="3555"/>
                </a:lnSpc>
              </a:pPr>
              <a:r>
                <a:rPr lang="en-US" sz="4182" b="1" spc="-62">
                  <a:solidFill>
                    <a:srgbClr val="000000"/>
                  </a:solidFill>
                  <a:latin typeface="Prompt Semi-Bold"/>
                  <a:ea typeface="Prompt Semi-Bold"/>
                  <a:cs typeface="Prompt Semi-Bold"/>
                  <a:sym typeface="Prompt Semi-Bold"/>
                </a:rPr>
                <a:t>2</a:t>
              </a:r>
            </a:p>
          </p:txBody>
        </p:sp>
        <p:sp>
          <p:nvSpPr>
            <p:cNvPr id="26" name="TextBox 26"/>
            <p:cNvSpPr txBox="1"/>
            <p:nvPr/>
          </p:nvSpPr>
          <p:spPr>
            <a:xfrm>
              <a:off x="1247391" y="2348570"/>
              <a:ext cx="9656267" cy="934479"/>
            </a:xfrm>
            <a:prstGeom prst="rect">
              <a:avLst/>
            </a:prstGeom>
          </p:spPr>
          <p:txBody>
            <a:bodyPr lIns="0" tIns="0" rIns="0" bIns="0" rtlCol="0" anchor="t">
              <a:spAutoFit/>
            </a:bodyPr>
            <a:lstStyle/>
            <a:p>
              <a:pPr algn="l">
                <a:lnSpc>
                  <a:spcPts val="5994"/>
                </a:lnSpc>
                <a:spcBef>
                  <a:spcPct val="0"/>
                </a:spcBef>
              </a:pPr>
              <a:r>
                <a:rPr lang="en-US" sz="4282" spc="-64">
                  <a:solidFill>
                    <a:srgbClr val="000000"/>
                  </a:solidFill>
                  <a:latin typeface="Prompt"/>
                  <a:ea typeface="Prompt"/>
                  <a:cs typeface="Prompt"/>
                  <a:sym typeface="Prompt"/>
                </a:rPr>
                <a:t>Francisco de Luis Flores</a:t>
              </a:r>
            </a:p>
          </p:txBody>
        </p:sp>
        <p:sp>
          <p:nvSpPr>
            <p:cNvPr id="27" name="TextBox 27"/>
            <p:cNvSpPr txBox="1"/>
            <p:nvPr/>
          </p:nvSpPr>
          <p:spPr>
            <a:xfrm>
              <a:off x="0" y="2558120"/>
              <a:ext cx="1003795" cy="711453"/>
            </a:xfrm>
            <a:prstGeom prst="rect">
              <a:avLst/>
            </a:prstGeom>
          </p:spPr>
          <p:txBody>
            <a:bodyPr lIns="0" tIns="0" rIns="0" bIns="0" rtlCol="0" anchor="t">
              <a:spAutoFit/>
            </a:bodyPr>
            <a:lstStyle/>
            <a:p>
              <a:pPr algn="ctr">
                <a:lnSpc>
                  <a:spcPts val="3555"/>
                </a:lnSpc>
              </a:pPr>
              <a:r>
                <a:rPr lang="en-US" sz="4182" b="1" spc="-62">
                  <a:solidFill>
                    <a:srgbClr val="000000"/>
                  </a:solidFill>
                  <a:latin typeface="Prompt Semi-Bold"/>
                  <a:ea typeface="Prompt Semi-Bold"/>
                  <a:cs typeface="Prompt Semi-Bold"/>
                  <a:sym typeface="Prompt Semi-Bold"/>
                </a:rPr>
                <a:t>3</a:t>
              </a:r>
            </a:p>
          </p:txBody>
        </p:sp>
        <p:sp>
          <p:nvSpPr>
            <p:cNvPr id="28" name="TextBox 28"/>
            <p:cNvSpPr txBox="1"/>
            <p:nvPr/>
          </p:nvSpPr>
          <p:spPr>
            <a:xfrm>
              <a:off x="1247391" y="3551430"/>
              <a:ext cx="9656267" cy="933117"/>
            </a:xfrm>
            <a:prstGeom prst="rect">
              <a:avLst/>
            </a:prstGeom>
          </p:spPr>
          <p:txBody>
            <a:bodyPr lIns="0" tIns="0" rIns="0" bIns="0" rtlCol="0" anchor="t">
              <a:spAutoFit/>
            </a:bodyPr>
            <a:lstStyle/>
            <a:p>
              <a:pPr algn="l">
                <a:lnSpc>
                  <a:spcPts val="5920"/>
                </a:lnSpc>
                <a:spcBef>
                  <a:spcPct val="0"/>
                </a:spcBef>
              </a:pPr>
              <a:r>
                <a:rPr lang="en-US" sz="4228" spc="-63">
                  <a:solidFill>
                    <a:srgbClr val="000000"/>
                  </a:solidFill>
                  <a:latin typeface="Prompt"/>
                  <a:ea typeface="Prompt"/>
                  <a:cs typeface="Prompt"/>
                  <a:sym typeface="Prompt"/>
                </a:rPr>
                <a:t>Miguel Ángel Paredes Pérez</a:t>
              </a:r>
            </a:p>
          </p:txBody>
        </p:sp>
        <p:sp>
          <p:nvSpPr>
            <p:cNvPr id="29" name="TextBox 29"/>
            <p:cNvSpPr txBox="1"/>
            <p:nvPr/>
          </p:nvSpPr>
          <p:spPr>
            <a:xfrm>
              <a:off x="0" y="3770505"/>
              <a:ext cx="1003795" cy="711453"/>
            </a:xfrm>
            <a:prstGeom prst="rect">
              <a:avLst/>
            </a:prstGeom>
          </p:spPr>
          <p:txBody>
            <a:bodyPr lIns="0" tIns="0" rIns="0" bIns="0" rtlCol="0" anchor="t">
              <a:spAutoFit/>
            </a:bodyPr>
            <a:lstStyle/>
            <a:p>
              <a:pPr algn="ctr">
                <a:lnSpc>
                  <a:spcPts val="3555"/>
                </a:lnSpc>
              </a:pPr>
              <a:r>
                <a:rPr lang="en-US" sz="4182" b="1" spc="-62">
                  <a:solidFill>
                    <a:srgbClr val="000000"/>
                  </a:solidFill>
                  <a:latin typeface="Prompt Semi-Bold"/>
                  <a:ea typeface="Prompt Semi-Bold"/>
                  <a:cs typeface="Prompt Semi-Bold"/>
                  <a:sym typeface="Prompt Semi-Bold"/>
                </a:rPr>
                <a:t>4</a:t>
              </a:r>
            </a:p>
          </p:txBody>
        </p:sp>
        <p:sp>
          <p:nvSpPr>
            <p:cNvPr id="30" name="TextBox 30"/>
            <p:cNvSpPr txBox="1"/>
            <p:nvPr/>
          </p:nvSpPr>
          <p:spPr>
            <a:xfrm>
              <a:off x="0" y="4849990"/>
              <a:ext cx="1003795" cy="711453"/>
            </a:xfrm>
            <a:prstGeom prst="rect">
              <a:avLst/>
            </a:prstGeom>
          </p:spPr>
          <p:txBody>
            <a:bodyPr lIns="0" tIns="0" rIns="0" bIns="0" rtlCol="0" anchor="t">
              <a:spAutoFit/>
            </a:bodyPr>
            <a:lstStyle/>
            <a:p>
              <a:pPr algn="ctr">
                <a:lnSpc>
                  <a:spcPts val="3555"/>
                </a:lnSpc>
              </a:pPr>
              <a:r>
                <a:rPr lang="en-US" sz="4182" b="1" spc="-62">
                  <a:solidFill>
                    <a:srgbClr val="000000"/>
                  </a:solidFill>
                  <a:latin typeface="Prompt Semi-Bold"/>
                  <a:ea typeface="Prompt Semi-Bold"/>
                  <a:cs typeface="Prompt Semi-Bold"/>
                  <a:sym typeface="Prompt Semi-Bold"/>
                </a:rPr>
                <a:t>5</a:t>
              </a:r>
            </a:p>
          </p:txBody>
        </p:sp>
        <p:sp>
          <p:nvSpPr>
            <p:cNvPr id="31" name="TextBox 31"/>
            <p:cNvSpPr txBox="1"/>
            <p:nvPr/>
          </p:nvSpPr>
          <p:spPr>
            <a:xfrm>
              <a:off x="1247391" y="4630915"/>
              <a:ext cx="9656267" cy="934023"/>
            </a:xfrm>
            <a:prstGeom prst="rect">
              <a:avLst/>
            </a:prstGeom>
          </p:spPr>
          <p:txBody>
            <a:bodyPr lIns="0" tIns="0" rIns="0" bIns="0" rtlCol="0" anchor="t">
              <a:spAutoFit/>
            </a:bodyPr>
            <a:lstStyle/>
            <a:p>
              <a:pPr algn="l">
                <a:lnSpc>
                  <a:spcPts val="5882"/>
                </a:lnSpc>
                <a:spcBef>
                  <a:spcPct val="0"/>
                </a:spcBef>
              </a:pPr>
              <a:r>
                <a:rPr lang="en-US" sz="4201" spc="-63">
                  <a:solidFill>
                    <a:srgbClr val="000000"/>
                  </a:solidFill>
                  <a:latin typeface="Prompt"/>
                  <a:ea typeface="Prompt"/>
                  <a:cs typeface="Prompt"/>
                  <a:sym typeface="Prompt"/>
                </a:rPr>
                <a:t>Eduardo Sánchez De la rosa.</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562626">
            <a:off x="-4763849" y="7784323"/>
            <a:ext cx="8132490" cy="4066245"/>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solidFill>
          </p:spPr>
        </p:sp>
        <p:sp>
          <p:nvSpPr>
            <p:cNvPr id="4" name="TextBox 4"/>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091559" y="10289015"/>
            <a:ext cx="4019797" cy="2009899"/>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77777"/>
            </a:solidFill>
          </p:spPr>
        </p:sp>
        <p:sp>
          <p:nvSpPr>
            <p:cNvPr id="7" name="TextBox 7"/>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5760647" y="-1537845"/>
            <a:ext cx="8664509" cy="4332254"/>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solidFill>
          </p:spPr>
        </p:sp>
        <p:sp>
          <p:nvSpPr>
            <p:cNvPr id="10" name="TextBox 10"/>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562626">
            <a:off x="16327816" y="-2285619"/>
            <a:ext cx="4282768" cy="2141384"/>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77777"/>
            </a:solidFill>
          </p:spPr>
        </p:sp>
        <p:sp>
          <p:nvSpPr>
            <p:cNvPr id="13" name="TextBox 13"/>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562626">
            <a:off x="13101516" y="9777072"/>
            <a:ext cx="3710089" cy="1855044"/>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6" name="TextBox 16"/>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rot="-2562626">
            <a:off x="1610027" y="-1189519"/>
            <a:ext cx="3726595" cy="1863298"/>
            <a:chOff x="0" y="0"/>
            <a:chExt cx="812800" cy="406400"/>
          </a:xfrm>
        </p:grpSpPr>
        <p:sp>
          <p:nvSpPr>
            <p:cNvPr id="18" name="Freeform 18"/>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9" name="TextBox 19"/>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3873762" y="1814384"/>
            <a:ext cx="10540477" cy="1138958"/>
          </a:xfrm>
          <a:prstGeom prst="rect">
            <a:avLst/>
          </a:prstGeom>
        </p:spPr>
        <p:txBody>
          <a:bodyPr lIns="0" tIns="0" rIns="0" bIns="0" rtlCol="0" anchor="t">
            <a:spAutoFit/>
          </a:bodyPr>
          <a:lstStyle/>
          <a:p>
            <a:pPr algn="ctr">
              <a:lnSpc>
                <a:spcPts val="8119"/>
              </a:lnSpc>
            </a:pPr>
            <a:r>
              <a:rPr lang="en-US" sz="9551">
                <a:solidFill>
                  <a:srgbClr val="000000"/>
                </a:solidFill>
                <a:latin typeface="Anton"/>
                <a:ea typeface="Anton"/>
                <a:cs typeface="Anton"/>
                <a:sym typeface="Anton"/>
              </a:rPr>
              <a:t>INTRODUCCIÓN</a:t>
            </a:r>
          </a:p>
        </p:txBody>
      </p:sp>
      <p:sp>
        <p:nvSpPr>
          <p:cNvPr id="21" name="TextBox 21"/>
          <p:cNvSpPr txBox="1"/>
          <p:nvPr/>
        </p:nvSpPr>
        <p:spPr>
          <a:xfrm>
            <a:off x="3250226" y="3712476"/>
            <a:ext cx="13092642" cy="4181444"/>
          </a:xfrm>
          <a:prstGeom prst="rect">
            <a:avLst/>
          </a:prstGeom>
        </p:spPr>
        <p:txBody>
          <a:bodyPr lIns="0" tIns="0" rIns="0" bIns="0" rtlCol="0" anchor="t">
            <a:spAutoFit/>
          </a:bodyPr>
          <a:lstStyle/>
          <a:p>
            <a:pPr algn="just">
              <a:lnSpc>
                <a:spcPts val="4726"/>
              </a:lnSpc>
            </a:pPr>
            <a:r>
              <a:rPr lang="en-US" sz="3376" spc="-50">
                <a:solidFill>
                  <a:srgbClr val="000000"/>
                </a:solidFill>
                <a:latin typeface="Prompt"/>
                <a:ea typeface="Prompt"/>
                <a:cs typeface="Prompt"/>
                <a:sym typeface="Prompt"/>
              </a:rPr>
              <a:t>El patrón Object Pool es útil cuando se trabaja con muchos objetos costosos de crear, necesarios solo por periodos cortos.</a:t>
            </a:r>
          </a:p>
          <a:p>
            <a:pPr algn="just">
              <a:lnSpc>
                <a:spcPts val="4726"/>
              </a:lnSpc>
            </a:pPr>
            <a:r>
              <a:rPr lang="en-US" sz="3376" spc="-50">
                <a:solidFill>
                  <a:srgbClr val="000000"/>
                </a:solidFill>
                <a:latin typeface="Prompt"/>
                <a:ea typeface="Prompt"/>
                <a:cs typeface="Prompt"/>
                <a:sym typeface="Prompt"/>
              </a:rPr>
              <a:t>Permite reutilizar objetos ya creados en lugar de crearlos cada vez, manteniendo un almacén de objetos disponibles. </a:t>
            </a:r>
          </a:p>
          <a:p>
            <a:pPr algn="just">
              <a:lnSpc>
                <a:spcPts val="4726"/>
              </a:lnSpc>
              <a:spcBef>
                <a:spcPct val="0"/>
              </a:spcBef>
            </a:pPr>
            <a:r>
              <a:rPr lang="en-US" sz="3376" spc="-50">
                <a:solidFill>
                  <a:srgbClr val="000000"/>
                </a:solidFill>
                <a:latin typeface="Prompt"/>
                <a:ea typeface="Prompt"/>
                <a:cs typeface="Prompt"/>
                <a:sym typeface="Prompt"/>
              </a:rPr>
              <a:t>Cuando se necesita un objeto, la aplicación lo solicita al pool, lo utiliza y luego lo devuelve para que otros procesos puedan usarlo.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562626">
            <a:off x="-4763849" y="7784323"/>
            <a:ext cx="8132490" cy="4066245"/>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solidFill>
          </p:spPr>
        </p:sp>
        <p:sp>
          <p:nvSpPr>
            <p:cNvPr id="4" name="TextBox 4"/>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091559" y="10289015"/>
            <a:ext cx="4019797" cy="2009899"/>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77777"/>
            </a:solidFill>
          </p:spPr>
        </p:sp>
        <p:sp>
          <p:nvSpPr>
            <p:cNvPr id="7" name="TextBox 7"/>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5760647" y="-1537845"/>
            <a:ext cx="8664509" cy="4332254"/>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solidFill>
          </p:spPr>
        </p:sp>
        <p:sp>
          <p:nvSpPr>
            <p:cNvPr id="10" name="TextBox 10"/>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562626">
            <a:off x="16327816" y="-2285619"/>
            <a:ext cx="4282768" cy="2141384"/>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77777"/>
            </a:solidFill>
          </p:spPr>
        </p:sp>
        <p:sp>
          <p:nvSpPr>
            <p:cNvPr id="13" name="TextBox 13"/>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562626">
            <a:off x="13101516" y="9777072"/>
            <a:ext cx="3710089" cy="1855044"/>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6" name="TextBox 16"/>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rot="-2562626">
            <a:off x="1610027" y="-1189519"/>
            <a:ext cx="3726595" cy="1863298"/>
            <a:chOff x="0" y="0"/>
            <a:chExt cx="812800" cy="406400"/>
          </a:xfrm>
        </p:grpSpPr>
        <p:sp>
          <p:nvSpPr>
            <p:cNvPr id="18" name="Freeform 18"/>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9" name="TextBox 19"/>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2461940" y="2705382"/>
            <a:ext cx="14059148" cy="5080635"/>
          </a:xfrm>
          <a:prstGeom prst="rect">
            <a:avLst/>
          </a:prstGeom>
        </p:spPr>
        <p:txBody>
          <a:bodyPr lIns="0" tIns="0" rIns="0" bIns="0" rtlCol="0" anchor="t">
            <a:spAutoFit/>
          </a:bodyPr>
          <a:lstStyle/>
          <a:p>
            <a:pPr algn="ctr">
              <a:lnSpc>
                <a:spcPts val="5039"/>
              </a:lnSpc>
            </a:pPr>
            <a:endParaRPr/>
          </a:p>
          <a:p>
            <a:pPr algn="just">
              <a:lnSpc>
                <a:spcPts val="5039"/>
              </a:lnSpc>
            </a:pPr>
            <a:r>
              <a:rPr lang="en-US" sz="3599" spc="-53">
                <a:solidFill>
                  <a:srgbClr val="000000"/>
                </a:solidFill>
                <a:latin typeface="Prompt"/>
                <a:ea typeface="Prompt"/>
                <a:cs typeface="Prompt"/>
                <a:sym typeface="Prompt"/>
              </a:rPr>
              <a:t>El Object Pool comienza con una cantidad inicial de objetos. </a:t>
            </a:r>
          </a:p>
          <a:p>
            <a:pPr algn="just">
              <a:lnSpc>
                <a:spcPts val="5039"/>
              </a:lnSpc>
            </a:pPr>
            <a:r>
              <a:rPr lang="en-US" sz="3599" spc="-53">
                <a:solidFill>
                  <a:srgbClr val="000000"/>
                </a:solidFill>
                <a:latin typeface="Prompt"/>
                <a:ea typeface="Prompt"/>
                <a:cs typeface="Prompt"/>
                <a:sym typeface="Prompt"/>
              </a:rPr>
              <a:t>Si no hay objetos disponibles al solicitar uno, crea uno nuevo, siempre que no se haya alcanzado el límite máximo configurado. Si se alcanza el límite, pone en espera al proceso hasta que un objeto se libere o se alcance un tiempo máximo de espera.</a:t>
            </a:r>
          </a:p>
          <a:p>
            <a:pPr algn="ctr">
              <a:lnSpc>
                <a:spcPts val="5039"/>
              </a:lnSpc>
              <a:spcBef>
                <a:spcPct val="0"/>
              </a:spcBef>
            </a:pPr>
            <a:endParaRPr lang="en-US" sz="3599" spc="-53">
              <a:solidFill>
                <a:srgbClr val="000000"/>
              </a:solidFill>
              <a:latin typeface="Prompt"/>
              <a:ea typeface="Prompt"/>
              <a:cs typeface="Prompt"/>
              <a:sym typeface="Promp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562626">
            <a:off x="-6295374" y="7957703"/>
            <a:ext cx="8132490" cy="4066245"/>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solidFill>
          </p:spPr>
        </p:sp>
        <p:sp>
          <p:nvSpPr>
            <p:cNvPr id="4" name="TextBox 4"/>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091559" y="10289015"/>
            <a:ext cx="4019797" cy="2009899"/>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4E4E4E"/>
            </a:solidFill>
          </p:spPr>
        </p:sp>
        <p:sp>
          <p:nvSpPr>
            <p:cNvPr id="7" name="TextBox 7"/>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5760647" y="-1537845"/>
            <a:ext cx="8664509" cy="4332254"/>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solidFill>
          </p:spPr>
        </p:sp>
        <p:sp>
          <p:nvSpPr>
            <p:cNvPr id="10" name="TextBox 10"/>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562626">
            <a:off x="16327816" y="-2285619"/>
            <a:ext cx="4282768" cy="2141384"/>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4E4E4E"/>
            </a:solidFill>
          </p:spPr>
        </p:sp>
        <p:sp>
          <p:nvSpPr>
            <p:cNvPr id="13" name="TextBox 13"/>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562626">
            <a:off x="13101516" y="9777072"/>
            <a:ext cx="3710089" cy="1855044"/>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6" name="TextBox 16"/>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rot="-2562626">
            <a:off x="1610027" y="-1189519"/>
            <a:ext cx="3726595" cy="1863298"/>
            <a:chOff x="0" y="0"/>
            <a:chExt cx="812800" cy="406400"/>
          </a:xfrm>
        </p:grpSpPr>
        <p:sp>
          <p:nvSpPr>
            <p:cNvPr id="18" name="Freeform 18"/>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9" name="TextBox 19"/>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sp>
        <p:nvSpPr>
          <p:cNvPr id="20" name="Freeform 20"/>
          <p:cNvSpPr/>
          <p:nvPr/>
        </p:nvSpPr>
        <p:spPr>
          <a:xfrm>
            <a:off x="1289295" y="3044228"/>
            <a:ext cx="6949257" cy="6484149"/>
          </a:xfrm>
          <a:custGeom>
            <a:avLst/>
            <a:gdLst/>
            <a:ahLst/>
            <a:cxnLst/>
            <a:rect l="l" t="t" r="r" b="b"/>
            <a:pathLst>
              <a:path w="6949257" h="6484149">
                <a:moveTo>
                  <a:pt x="0" y="0"/>
                </a:moveTo>
                <a:lnTo>
                  <a:pt x="6949257" y="0"/>
                </a:lnTo>
                <a:lnTo>
                  <a:pt x="6949257" y="6484149"/>
                </a:lnTo>
                <a:lnTo>
                  <a:pt x="0" y="6484149"/>
                </a:lnTo>
                <a:lnTo>
                  <a:pt x="0" y="0"/>
                </a:lnTo>
                <a:close/>
              </a:path>
            </a:pathLst>
          </a:custGeom>
          <a:blipFill>
            <a:blip r:embed="rId2"/>
            <a:stretch>
              <a:fillRect/>
            </a:stretch>
          </a:blipFill>
        </p:spPr>
      </p:sp>
      <p:sp>
        <p:nvSpPr>
          <p:cNvPr id="21" name="TextBox 21"/>
          <p:cNvSpPr txBox="1"/>
          <p:nvPr/>
        </p:nvSpPr>
        <p:spPr>
          <a:xfrm>
            <a:off x="4185989" y="258223"/>
            <a:ext cx="10540477" cy="2855148"/>
          </a:xfrm>
          <a:prstGeom prst="rect">
            <a:avLst/>
          </a:prstGeom>
        </p:spPr>
        <p:txBody>
          <a:bodyPr lIns="0" tIns="0" rIns="0" bIns="0" rtlCol="0" anchor="t">
            <a:spAutoFit/>
          </a:bodyPr>
          <a:lstStyle/>
          <a:p>
            <a:pPr algn="ctr">
              <a:lnSpc>
                <a:spcPts val="11315"/>
              </a:lnSpc>
            </a:pPr>
            <a:r>
              <a:rPr lang="en-US" sz="9351">
                <a:solidFill>
                  <a:srgbClr val="000000"/>
                </a:solidFill>
                <a:latin typeface="Anton"/>
                <a:ea typeface="Anton"/>
                <a:cs typeface="Anton"/>
                <a:sym typeface="Anton"/>
              </a:rPr>
              <a:t>Ciclo de vida del object pool</a:t>
            </a:r>
          </a:p>
        </p:txBody>
      </p:sp>
      <p:sp>
        <p:nvSpPr>
          <p:cNvPr id="22" name="TextBox 22"/>
          <p:cNvSpPr txBox="1"/>
          <p:nvPr/>
        </p:nvSpPr>
        <p:spPr>
          <a:xfrm>
            <a:off x="8036275" y="3228521"/>
            <a:ext cx="9223025" cy="5584603"/>
          </a:xfrm>
          <a:prstGeom prst="rect">
            <a:avLst/>
          </a:prstGeom>
        </p:spPr>
        <p:txBody>
          <a:bodyPr lIns="0" tIns="0" rIns="0" bIns="0" rtlCol="0" anchor="t">
            <a:spAutoFit/>
          </a:bodyPr>
          <a:lstStyle/>
          <a:p>
            <a:pPr marL="609916" lvl="1" indent="-304958" algn="just">
              <a:lnSpc>
                <a:spcPts val="4491"/>
              </a:lnSpc>
              <a:buFont typeface="Arial"/>
              <a:buChar char="•"/>
            </a:pPr>
            <a:r>
              <a:rPr lang="en-US" sz="2824" spc="-42">
                <a:solidFill>
                  <a:srgbClr val="000000"/>
                </a:solidFill>
                <a:latin typeface="Prompt"/>
                <a:ea typeface="Prompt"/>
                <a:cs typeface="Prompt"/>
                <a:sym typeface="Prompt"/>
              </a:rPr>
              <a:t>New: Un nuevo objeto es creado debido a que el ObjectPool no tiene más objetos disponibles o porque está iniciando y necesita crear las instancias mínimas.</a:t>
            </a:r>
          </a:p>
          <a:p>
            <a:pPr marL="609916" lvl="1" indent="-304958" algn="just">
              <a:lnSpc>
                <a:spcPts val="4491"/>
              </a:lnSpc>
              <a:buFont typeface="Arial"/>
              <a:buChar char="•"/>
            </a:pPr>
            <a:r>
              <a:rPr lang="en-US" sz="2824" spc="-42">
                <a:solidFill>
                  <a:srgbClr val="000000"/>
                </a:solidFill>
                <a:latin typeface="Prompt"/>
                <a:ea typeface="Prompt"/>
                <a:cs typeface="Prompt"/>
                <a:sym typeface="Prompt"/>
              </a:rPr>
              <a:t>Pooled: El objeto nuevo o liberado es puesto nuevamente en el ObjectPool con el fin de que esté disponible para ser utilizado por otro proceso.</a:t>
            </a:r>
          </a:p>
          <a:p>
            <a:pPr marL="609916" lvl="1" indent="-304958" algn="just">
              <a:lnSpc>
                <a:spcPts val="4491"/>
              </a:lnSpc>
              <a:buFont typeface="Arial"/>
              <a:buChar char="•"/>
            </a:pPr>
            <a:r>
              <a:rPr lang="en-US" sz="2824" spc="-42">
                <a:solidFill>
                  <a:srgbClr val="000000"/>
                </a:solidFill>
                <a:latin typeface="Prompt"/>
                <a:ea typeface="Prompt"/>
                <a:cs typeface="Prompt"/>
                <a:sym typeface="Prompt"/>
              </a:rPr>
              <a:t>Used: El objeto es solicitado por un proceso y no estará disponible hasta que sea liberado.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562626">
            <a:off x="-6295374" y="7957703"/>
            <a:ext cx="8132490" cy="4066245"/>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solidFill>
          </p:spPr>
        </p:sp>
        <p:sp>
          <p:nvSpPr>
            <p:cNvPr id="4" name="TextBox 4"/>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091559" y="10289015"/>
            <a:ext cx="4019797" cy="2009899"/>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4E4E4E"/>
            </a:solidFill>
          </p:spPr>
        </p:sp>
        <p:sp>
          <p:nvSpPr>
            <p:cNvPr id="7" name="TextBox 7"/>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610027" y="-1189519"/>
            <a:ext cx="3726595" cy="1863298"/>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0" name="TextBox 10"/>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10618638" y="3113371"/>
            <a:ext cx="6949257" cy="6484149"/>
          </a:xfrm>
          <a:custGeom>
            <a:avLst/>
            <a:gdLst/>
            <a:ahLst/>
            <a:cxnLst/>
            <a:rect l="l" t="t" r="r" b="b"/>
            <a:pathLst>
              <a:path w="6949257" h="6484149">
                <a:moveTo>
                  <a:pt x="0" y="0"/>
                </a:moveTo>
                <a:lnTo>
                  <a:pt x="6949257" y="0"/>
                </a:lnTo>
                <a:lnTo>
                  <a:pt x="6949257" y="6484149"/>
                </a:lnTo>
                <a:lnTo>
                  <a:pt x="0" y="6484149"/>
                </a:lnTo>
                <a:lnTo>
                  <a:pt x="0" y="0"/>
                </a:lnTo>
                <a:close/>
              </a:path>
            </a:pathLst>
          </a:custGeom>
          <a:blipFill>
            <a:blip r:embed="rId2"/>
            <a:stretch>
              <a:fillRect/>
            </a:stretch>
          </a:blipFill>
        </p:spPr>
      </p:sp>
      <p:grpSp>
        <p:nvGrpSpPr>
          <p:cNvPr id="12" name="Group 12"/>
          <p:cNvGrpSpPr/>
          <p:nvPr/>
        </p:nvGrpSpPr>
        <p:grpSpPr>
          <a:xfrm rot="-2562626">
            <a:off x="15760647" y="-1537845"/>
            <a:ext cx="8664509" cy="4332254"/>
            <a:chOff x="0" y="0"/>
            <a:chExt cx="812800" cy="406400"/>
          </a:xfrm>
        </p:grpSpPr>
        <p:sp>
          <p:nvSpPr>
            <p:cNvPr id="13" name="Freeform 1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solidFill>
          </p:spPr>
        </p:sp>
        <p:sp>
          <p:nvSpPr>
            <p:cNvPr id="14" name="TextBox 14"/>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5" name="Group 15"/>
          <p:cNvGrpSpPr/>
          <p:nvPr/>
        </p:nvGrpSpPr>
        <p:grpSpPr>
          <a:xfrm rot="-2562626">
            <a:off x="16327816" y="-2285619"/>
            <a:ext cx="4282768" cy="2141384"/>
            <a:chOff x="0" y="0"/>
            <a:chExt cx="812800" cy="406400"/>
          </a:xfrm>
        </p:grpSpPr>
        <p:sp>
          <p:nvSpPr>
            <p:cNvPr id="16" name="Freeform 1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4E4E4E"/>
            </a:solidFill>
          </p:spPr>
        </p:sp>
        <p:sp>
          <p:nvSpPr>
            <p:cNvPr id="17" name="TextBox 17"/>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8" name="Group 18"/>
          <p:cNvGrpSpPr/>
          <p:nvPr/>
        </p:nvGrpSpPr>
        <p:grpSpPr>
          <a:xfrm rot="-2562626">
            <a:off x="14621953" y="9359478"/>
            <a:ext cx="3710089" cy="1855044"/>
            <a:chOff x="0" y="0"/>
            <a:chExt cx="812800" cy="406400"/>
          </a:xfrm>
        </p:grpSpPr>
        <p:sp>
          <p:nvSpPr>
            <p:cNvPr id="19" name="Freeform 1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20" name="TextBox 20"/>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sp>
        <p:nvSpPr>
          <p:cNvPr id="21" name="TextBox 21"/>
          <p:cNvSpPr txBox="1"/>
          <p:nvPr/>
        </p:nvSpPr>
        <p:spPr>
          <a:xfrm>
            <a:off x="4214886" y="258223"/>
            <a:ext cx="10540477" cy="2855148"/>
          </a:xfrm>
          <a:prstGeom prst="rect">
            <a:avLst/>
          </a:prstGeom>
        </p:spPr>
        <p:txBody>
          <a:bodyPr lIns="0" tIns="0" rIns="0" bIns="0" rtlCol="0" anchor="t">
            <a:spAutoFit/>
          </a:bodyPr>
          <a:lstStyle/>
          <a:p>
            <a:pPr algn="ctr">
              <a:lnSpc>
                <a:spcPts val="11315"/>
              </a:lnSpc>
            </a:pPr>
            <a:r>
              <a:rPr lang="en-US" sz="9351">
                <a:solidFill>
                  <a:srgbClr val="000000"/>
                </a:solidFill>
                <a:latin typeface="Anton"/>
                <a:ea typeface="Anton"/>
                <a:cs typeface="Anton"/>
                <a:sym typeface="Anton"/>
              </a:rPr>
              <a:t>Ciclo de vida del object pool</a:t>
            </a:r>
          </a:p>
        </p:txBody>
      </p:sp>
      <p:sp>
        <p:nvSpPr>
          <p:cNvPr id="22" name="TextBox 22"/>
          <p:cNvSpPr txBox="1"/>
          <p:nvPr/>
        </p:nvSpPr>
        <p:spPr>
          <a:xfrm>
            <a:off x="1241085" y="3692828"/>
            <a:ext cx="9377552" cy="3508034"/>
          </a:xfrm>
          <a:prstGeom prst="rect">
            <a:avLst/>
          </a:prstGeom>
        </p:spPr>
        <p:txBody>
          <a:bodyPr lIns="0" tIns="0" rIns="0" bIns="0" rtlCol="0" anchor="t">
            <a:spAutoFit/>
          </a:bodyPr>
          <a:lstStyle/>
          <a:p>
            <a:pPr algn="l">
              <a:lnSpc>
                <a:spcPts val="4043"/>
              </a:lnSpc>
            </a:pPr>
            <a:endParaRPr/>
          </a:p>
          <a:p>
            <a:pPr marL="623612" lvl="1" indent="-311806" algn="l">
              <a:lnSpc>
                <a:spcPts val="4043"/>
              </a:lnSpc>
              <a:buFont typeface="Arial"/>
              <a:buChar char="•"/>
            </a:pPr>
            <a:r>
              <a:rPr lang="en-US" sz="2888" spc="-43">
                <a:solidFill>
                  <a:srgbClr val="000000"/>
                </a:solidFill>
                <a:latin typeface="Prompt"/>
                <a:ea typeface="Prompt"/>
                <a:cs typeface="Prompt"/>
                <a:sym typeface="Prompt"/>
              </a:rPr>
              <a:t>Release: El objeto es liberado por el proceso que lo solicitó y puesto nuevamente en el ObjectPool o es destruido en caso de invalidarse.</a:t>
            </a:r>
          </a:p>
          <a:p>
            <a:pPr algn="l">
              <a:lnSpc>
                <a:spcPts val="4043"/>
              </a:lnSpc>
            </a:pPr>
            <a:endParaRPr lang="en-US" sz="2888" spc="-43">
              <a:solidFill>
                <a:srgbClr val="000000"/>
              </a:solidFill>
              <a:latin typeface="Prompt"/>
              <a:ea typeface="Prompt"/>
              <a:cs typeface="Prompt"/>
              <a:sym typeface="Prompt"/>
            </a:endParaRPr>
          </a:p>
          <a:p>
            <a:pPr marL="623612" lvl="1" indent="-311806" algn="l">
              <a:lnSpc>
                <a:spcPts val="4043"/>
              </a:lnSpc>
              <a:buFont typeface="Arial"/>
              <a:buChar char="•"/>
            </a:pPr>
            <a:r>
              <a:rPr lang="en-US" sz="2888" spc="-43">
                <a:solidFill>
                  <a:srgbClr val="000000"/>
                </a:solidFill>
                <a:latin typeface="Prompt"/>
                <a:ea typeface="Prompt"/>
                <a:cs typeface="Prompt"/>
                <a:sym typeface="Prompt"/>
              </a:rPr>
              <a:t>Destroy: El objeto es destruido por una solicitud o porque ya no sirve más.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562626">
            <a:off x="-6295374" y="7957703"/>
            <a:ext cx="8132490" cy="4066245"/>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solidFill>
          </p:spPr>
        </p:sp>
        <p:sp>
          <p:nvSpPr>
            <p:cNvPr id="4" name="TextBox 4"/>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091559" y="10289015"/>
            <a:ext cx="4019797" cy="2009899"/>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4E4E4E"/>
            </a:solidFill>
          </p:spPr>
        </p:sp>
        <p:sp>
          <p:nvSpPr>
            <p:cNvPr id="7" name="TextBox 7"/>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610027" y="-1189519"/>
            <a:ext cx="3726595" cy="1863298"/>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0" name="TextBox 10"/>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562626">
            <a:off x="15760647" y="-1537845"/>
            <a:ext cx="8664509" cy="4332254"/>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solidFill>
          </p:spPr>
        </p:sp>
        <p:sp>
          <p:nvSpPr>
            <p:cNvPr id="13" name="TextBox 13"/>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562626">
            <a:off x="16327816" y="-2285619"/>
            <a:ext cx="4282768" cy="2141384"/>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4E4E4E"/>
            </a:solidFill>
          </p:spPr>
        </p:sp>
        <p:sp>
          <p:nvSpPr>
            <p:cNvPr id="16" name="TextBox 16"/>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rot="-2562626">
            <a:off x="14621953" y="9359478"/>
            <a:ext cx="3710089" cy="1855044"/>
            <a:chOff x="0" y="0"/>
            <a:chExt cx="812800" cy="406400"/>
          </a:xfrm>
        </p:grpSpPr>
        <p:sp>
          <p:nvSpPr>
            <p:cNvPr id="18" name="Freeform 18"/>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9" name="TextBox 19"/>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sp>
        <p:nvSpPr>
          <p:cNvPr id="20" name="Freeform 20"/>
          <p:cNvSpPr/>
          <p:nvPr/>
        </p:nvSpPr>
        <p:spPr>
          <a:xfrm>
            <a:off x="2664308" y="1918173"/>
            <a:ext cx="12959385" cy="8747585"/>
          </a:xfrm>
          <a:custGeom>
            <a:avLst/>
            <a:gdLst/>
            <a:ahLst/>
            <a:cxnLst/>
            <a:rect l="l" t="t" r="r" b="b"/>
            <a:pathLst>
              <a:path w="12959385" h="8747585">
                <a:moveTo>
                  <a:pt x="0" y="0"/>
                </a:moveTo>
                <a:lnTo>
                  <a:pt x="12959384" y="0"/>
                </a:lnTo>
                <a:lnTo>
                  <a:pt x="12959384" y="8747585"/>
                </a:lnTo>
                <a:lnTo>
                  <a:pt x="0" y="8747585"/>
                </a:lnTo>
                <a:lnTo>
                  <a:pt x="0" y="0"/>
                </a:lnTo>
                <a:close/>
              </a:path>
            </a:pathLst>
          </a:custGeom>
          <a:blipFill>
            <a:blip r:embed="rId2"/>
            <a:stretch>
              <a:fillRect/>
            </a:stretch>
          </a:blipFill>
        </p:spPr>
      </p:sp>
      <p:sp>
        <p:nvSpPr>
          <p:cNvPr id="21" name="TextBox 21"/>
          <p:cNvSpPr txBox="1"/>
          <p:nvPr/>
        </p:nvSpPr>
        <p:spPr>
          <a:xfrm>
            <a:off x="4039692" y="23211"/>
            <a:ext cx="12765523" cy="2001453"/>
          </a:xfrm>
          <a:prstGeom prst="rect">
            <a:avLst/>
          </a:prstGeom>
        </p:spPr>
        <p:txBody>
          <a:bodyPr lIns="0" tIns="0" rIns="0" bIns="0" rtlCol="0" anchor="t">
            <a:spAutoFit/>
          </a:bodyPr>
          <a:lstStyle/>
          <a:p>
            <a:pPr algn="ctr">
              <a:lnSpc>
                <a:spcPts val="7928"/>
              </a:lnSpc>
            </a:pPr>
            <a:r>
              <a:rPr lang="en-US" sz="6552">
                <a:solidFill>
                  <a:srgbClr val="000000"/>
                </a:solidFill>
                <a:latin typeface="Anton"/>
                <a:ea typeface="Anton"/>
                <a:cs typeface="Anton"/>
                <a:sym typeface="Anton"/>
              </a:rPr>
              <a:t>Estructura del patrón de diseño Object Pool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562626">
            <a:off x="-6295374" y="7957703"/>
            <a:ext cx="8132490" cy="4066245"/>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solidFill>
          </p:spPr>
        </p:sp>
        <p:sp>
          <p:nvSpPr>
            <p:cNvPr id="4" name="TextBox 4"/>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091559" y="10289015"/>
            <a:ext cx="4019797" cy="2009899"/>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4E4E4E"/>
            </a:solidFill>
          </p:spPr>
        </p:sp>
        <p:sp>
          <p:nvSpPr>
            <p:cNvPr id="7" name="TextBox 7"/>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610027" y="-1189519"/>
            <a:ext cx="3726595" cy="1863298"/>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0" name="TextBox 10"/>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562626">
            <a:off x="15760647" y="-1537845"/>
            <a:ext cx="8664509" cy="4332254"/>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solidFill>
          </p:spPr>
        </p:sp>
        <p:sp>
          <p:nvSpPr>
            <p:cNvPr id="13" name="TextBox 13"/>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562626">
            <a:off x="16327816" y="-2285619"/>
            <a:ext cx="4282768" cy="2141384"/>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4E4E4E"/>
            </a:solidFill>
          </p:spPr>
        </p:sp>
        <p:sp>
          <p:nvSpPr>
            <p:cNvPr id="16" name="TextBox 16"/>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rot="-2562626">
            <a:off x="14621953" y="9359478"/>
            <a:ext cx="3710089" cy="1855044"/>
            <a:chOff x="0" y="0"/>
            <a:chExt cx="812800" cy="406400"/>
          </a:xfrm>
        </p:grpSpPr>
        <p:sp>
          <p:nvSpPr>
            <p:cNvPr id="18" name="Freeform 18"/>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9" name="TextBox 19"/>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sp>
        <p:nvSpPr>
          <p:cNvPr id="20" name="Freeform 20"/>
          <p:cNvSpPr/>
          <p:nvPr/>
        </p:nvSpPr>
        <p:spPr>
          <a:xfrm>
            <a:off x="1728239" y="2204276"/>
            <a:ext cx="14831523" cy="7786549"/>
          </a:xfrm>
          <a:custGeom>
            <a:avLst/>
            <a:gdLst/>
            <a:ahLst/>
            <a:cxnLst/>
            <a:rect l="l" t="t" r="r" b="b"/>
            <a:pathLst>
              <a:path w="14831523" h="7786549">
                <a:moveTo>
                  <a:pt x="0" y="0"/>
                </a:moveTo>
                <a:lnTo>
                  <a:pt x="14831522" y="0"/>
                </a:lnTo>
                <a:lnTo>
                  <a:pt x="14831522" y="7786550"/>
                </a:lnTo>
                <a:lnTo>
                  <a:pt x="0" y="7786550"/>
                </a:lnTo>
                <a:lnTo>
                  <a:pt x="0" y="0"/>
                </a:lnTo>
                <a:close/>
              </a:path>
            </a:pathLst>
          </a:custGeom>
          <a:blipFill>
            <a:blip r:embed="rId2"/>
            <a:stretch>
              <a:fillRect/>
            </a:stretch>
          </a:blipFill>
        </p:spPr>
      </p:sp>
      <p:sp>
        <p:nvSpPr>
          <p:cNvPr id="21" name="TextBox 21"/>
          <p:cNvSpPr txBox="1"/>
          <p:nvPr/>
        </p:nvSpPr>
        <p:spPr>
          <a:xfrm>
            <a:off x="4214886" y="267748"/>
            <a:ext cx="10540477" cy="1650425"/>
          </a:xfrm>
          <a:prstGeom prst="rect">
            <a:avLst/>
          </a:prstGeom>
        </p:spPr>
        <p:txBody>
          <a:bodyPr lIns="0" tIns="0" rIns="0" bIns="0" rtlCol="0" anchor="t">
            <a:spAutoFit/>
          </a:bodyPr>
          <a:lstStyle/>
          <a:p>
            <a:pPr algn="ctr">
              <a:lnSpc>
                <a:spcPts val="6597"/>
              </a:lnSpc>
            </a:pPr>
            <a:r>
              <a:rPr lang="en-US" sz="5452">
                <a:solidFill>
                  <a:srgbClr val="000000"/>
                </a:solidFill>
                <a:latin typeface="Anton"/>
                <a:ea typeface="Anton"/>
                <a:cs typeface="Anton"/>
                <a:sym typeface="Anton"/>
              </a:rPr>
              <a:t>Diagrama de secuencia del patrón de diseño Object Pool.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562626">
            <a:off x="-4763849" y="7784323"/>
            <a:ext cx="8132490" cy="4066245"/>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solidFill>
          </p:spPr>
        </p:sp>
        <p:sp>
          <p:nvSpPr>
            <p:cNvPr id="4" name="TextBox 4"/>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091559" y="10289015"/>
            <a:ext cx="4019797" cy="2009899"/>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77777"/>
            </a:solidFill>
          </p:spPr>
        </p:sp>
        <p:sp>
          <p:nvSpPr>
            <p:cNvPr id="7" name="TextBox 7"/>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5760647" y="-1537845"/>
            <a:ext cx="8664509" cy="4332254"/>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solidFill>
          </p:spPr>
        </p:sp>
        <p:sp>
          <p:nvSpPr>
            <p:cNvPr id="10" name="TextBox 10"/>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562626">
            <a:off x="16327816" y="-2285619"/>
            <a:ext cx="4282768" cy="2141384"/>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77777"/>
            </a:solidFill>
          </p:spPr>
        </p:sp>
        <p:sp>
          <p:nvSpPr>
            <p:cNvPr id="13" name="TextBox 13"/>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562626">
            <a:off x="13101516" y="9777072"/>
            <a:ext cx="3710089" cy="1855044"/>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6" name="TextBox 16"/>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rot="-2562626">
            <a:off x="1610027" y="-1189519"/>
            <a:ext cx="3726595" cy="1863298"/>
            <a:chOff x="0" y="0"/>
            <a:chExt cx="812800" cy="406400"/>
          </a:xfrm>
        </p:grpSpPr>
        <p:sp>
          <p:nvSpPr>
            <p:cNvPr id="18" name="Freeform 18"/>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9" name="TextBox 19"/>
            <p:cNvSpPr txBox="1"/>
            <p:nvPr/>
          </p:nvSpPr>
          <p:spPr>
            <a:xfrm>
              <a:off x="0" y="-28575"/>
              <a:ext cx="812800" cy="434975"/>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3076846" y="1145725"/>
            <a:ext cx="13301518" cy="1101495"/>
          </a:xfrm>
          <a:prstGeom prst="rect">
            <a:avLst/>
          </a:prstGeom>
        </p:spPr>
        <p:txBody>
          <a:bodyPr lIns="0" tIns="0" rIns="0" bIns="0" rtlCol="0" anchor="t">
            <a:spAutoFit/>
          </a:bodyPr>
          <a:lstStyle/>
          <a:p>
            <a:pPr algn="ctr">
              <a:lnSpc>
                <a:spcPts val="7949"/>
              </a:lnSpc>
            </a:pPr>
            <a:r>
              <a:rPr lang="en-US" sz="9351">
                <a:solidFill>
                  <a:srgbClr val="000000"/>
                </a:solidFill>
                <a:latin typeface="Anton"/>
                <a:ea typeface="Anton"/>
                <a:cs typeface="Anton"/>
                <a:sym typeface="Anton"/>
              </a:rPr>
              <a:t>¿Cuándo utilizarlo?</a:t>
            </a:r>
          </a:p>
        </p:txBody>
      </p:sp>
      <p:sp>
        <p:nvSpPr>
          <p:cNvPr id="21" name="TextBox 21"/>
          <p:cNvSpPr txBox="1"/>
          <p:nvPr/>
        </p:nvSpPr>
        <p:spPr>
          <a:xfrm>
            <a:off x="3525668" y="3427476"/>
            <a:ext cx="11914661" cy="4594860"/>
          </a:xfrm>
          <a:prstGeom prst="rect">
            <a:avLst/>
          </a:prstGeom>
        </p:spPr>
        <p:txBody>
          <a:bodyPr lIns="0" tIns="0" rIns="0" bIns="0" rtlCol="0" anchor="t">
            <a:spAutoFit/>
          </a:bodyPr>
          <a:lstStyle/>
          <a:p>
            <a:pPr marL="939165" lvl="1" indent="-469582" algn="l">
              <a:lnSpc>
                <a:spcPts val="6090"/>
              </a:lnSpc>
              <a:buFont typeface="Arial"/>
              <a:buChar char="•"/>
            </a:pPr>
            <a:r>
              <a:rPr lang="en-US" sz="4350" b="1" spc="-65">
                <a:solidFill>
                  <a:srgbClr val="000000"/>
                </a:solidFill>
                <a:latin typeface="Prompt Semi-Bold"/>
                <a:ea typeface="Prompt Semi-Bold"/>
                <a:cs typeface="Prompt Semi-Bold"/>
                <a:sym typeface="Prompt Semi-Bold"/>
              </a:rPr>
              <a:t>Cuando la creación de los objetos es computacionalmente cara</a:t>
            </a:r>
          </a:p>
          <a:p>
            <a:pPr marL="939165" lvl="1" indent="-469582" algn="l">
              <a:lnSpc>
                <a:spcPts val="6090"/>
              </a:lnSpc>
              <a:buFont typeface="Arial"/>
              <a:buChar char="•"/>
            </a:pPr>
            <a:r>
              <a:rPr lang="en-US" sz="4350" b="1" spc="-65">
                <a:solidFill>
                  <a:srgbClr val="000000"/>
                </a:solidFill>
                <a:latin typeface="Prompt Semi-Bold"/>
                <a:ea typeface="Prompt Semi-Bold"/>
                <a:cs typeface="Prompt Semi-Bold"/>
                <a:sym typeface="Prompt Semi-Bold"/>
              </a:rPr>
              <a:t>Cuando los objetos son utilizados por un corto periodo y luego son desechados </a:t>
            </a:r>
          </a:p>
          <a:p>
            <a:pPr marL="939165" lvl="1" indent="-469582" algn="l">
              <a:lnSpc>
                <a:spcPts val="6090"/>
              </a:lnSpc>
              <a:buFont typeface="Arial"/>
              <a:buChar char="•"/>
            </a:pPr>
            <a:r>
              <a:rPr lang="en-US" sz="4350" b="1" spc="-65">
                <a:solidFill>
                  <a:srgbClr val="000000"/>
                </a:solidFill>
                <a:latin typeface="Prompt Semi-Bold"/>
                <a:ea typeface="Prompt Semi-Bold"/>
                <a:cs typeface="Prompt Semi-Bold"/>
                <a:sym typeface="Prompt Semi-Bold"/>
              </a:rPr>
              <a:t>Mejorar el performance mediante pool de objetos previamente creados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724</Words>
  <Application>Microsoft Office PowerPoint</Application>
  <PresentationFormat>Personalizado</PresentationFormat>
  <Paragraphs>58</Paragraphs>
  <Slides>18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Anton</vt:lpstr>
      <vt:lpstr>Prompt Semi-Bold</vt:lpstr>
      <vt:lpstr>Calibri</vt:lpstr>
      <vt:lpstr>Prompt</vt:lpstr>
      <vt:lpstr>Arial</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Gray Simple Shapes Group Project Presentation</dc:title>
  <dc:creator>Gaby</dc:creator>
  <cp:lastModifiedBy>Gaby</cp:lastModifiedBy>
  <cp:revision>2</cp:revision>
  <dcterms:created xsi:type="dcterms:W3CDTF">2006-08-16T00:00:00Z</dcterms:created>
  <dcterms:modified xsi:type="dcterms:W3CDTF">2024-11-18T21:42:51Z</dcterms:modified>
  <dc:identifier>DAGWrQQE6Lo</dc:identifier>
</cp:coreProperties>
</file>