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2" r:id="rId6"/>
    <p:sldId id="264" r:id="rId7"/>
    <p:sldId id="266" r:id="rId8"/>
    <p:sldId id="267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23"/>
    <p:restoredTop sz="94382"/>
  </p:normalViewPr>
  <p:slideViewPr>
    <p:cSldViewPr snapToGrid="0" snapToObjects="1">
      <p:cViewPr varScale="1">
        <p:scale>
          <a:sx n="88" d="100"/>
          <a:sy n="88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47B4E-1F0D-6044-9F56-639CA3F5D8A2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AA39-9D2F-264C-A0F0-883A21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6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4BC1CB-C00E-5D44-958A-C722D2AAB078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974707-BB38-5245-96F4-1EE373EC1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ael-ganslmeier.com/" TargetMode="External"/><Relationship Id="rId2" Type="http://schemas.openxmlformats.org/officeDocument/2006/relationships/hyperlink" Target="mailto:Michael.ganslmeier@spi.ox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MGanslmei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All data in a few lines of code </a:t>
            </a:r>
            <a:r>
              <a:rPr lang="en-US" b="1" dirty="0"/>
              <a:t>–</a:t>
            </a:r>
            <a:br>
              <a:rPr lang="en-US" b="1" dirty="0"/>
            </a:br>
            <a:r>
              <a:rPr lang="en-US" sz="5000" b="1" dirty="0"/>
              <a:t>Scraping from the Web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4455620"/>
            <a:ext cx="10370819" cy="1143000"/>
          </a:xfrm>
        </p:spPr>
        <p:txBody>
          <a:bodyPr>
            <a:normAutofit/>
          </a:bodyPr>
          <a:lstStyle/>
          <a:p>
            <a:r>
              <a:rPr lang="en-US" sz="1800" b="1" dirty="0"/>
              <a:t>Michael Ganslmeier | DPhil Student</a:t>
            </a:r>
          </a:p>
          <a:p>
            <a:r>
              <a:rPr lang="en-US" sz="1800" dirty="0" err="1"/>
              <a:t>Michael.ganslmeier@spi.ox.ac.uk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625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4180" y="2150395"/>
            <a:ext cx="4744720" cy="1450757"/>
          </a:xfrm>
        </p:spPr>
        <p:txBody>
          <a:bodyPr/>
          <a:lstStyle/>
          <a:p>
            <a:pPr algn="ctr"/>
            <a:r>
              <a:rPr lang="en-US" b="1" dirty="0"/>
              <a:t>Thank you for </a:t>
            </a:r>
            <a:br>
              <a:rPr lang="en-US" b="1" dirty="0"/>
            </a:br>
            <a:r>
              <a:rPr lang="en-US" b="1" dirty="0"/>
              <a:t>your attention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40065" y="3785598"/>
            <a:ext cx="3812949" cy="145075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b="1" dirty="0"/>
              <a:t>Contact Details: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>
                <a:hlinkClick r:id="rId2"/>
              </a:rPr>
              <a:t>michael.ganslmeier@spi.ox.ac.uk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>
                <a:hlinkClick r:id="rId3"/>
              </a:rPr>
              <a:t>www.michael-ganslmeier.com</a:t>
            </a:r>
            <a:r>
              <a:rPr lang="en-US" dirty="0"/>
              <a:t>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GB" dirty="0">
                <a:hlinkClick r:id="rId4"/>
              </a:rPr>
              <a:t>https://github.com/MGanslmeier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6" y="1465296"/>
            <a:ext cx="6300653" cy="39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Famous Scrapers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790700"/>
            <a:ext cx="38100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790700"/>
            <a:ext cx="4851400" cy="2014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922218"/>
            <a:ext cx="4851400" cy="2430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922218"/>
            <a:ext cx="3810000" cy="2430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95180" y="2197874"/>
            <a:ext cx="146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Zuckerberg’s </a:t>
            </a:r>
            <a:r>
              <a:rPr lang="en-US" dirty="0" err="1"/>
              <a:t>Facemash</a:t>
            </a:r>
            <a:r>
              <a:rPr lang="en-US" dirty="0"/>
              <a:t> Scandal at Harvard in 2003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95180" y="4554146"/>
            <a:ext cx="146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Aaron Schwartz</a:t>
            </a:r>
            <a:r>
              <a:rPr lang="en-US" dirty="0"/>
              <a:t>’ JSTOR Scandal at MIT in 2010</a:t>
            </a:r>
          </a:p>
        </p:txBody>
      </p:sp>
    </p:spTree>
    <p:extLst>
      <p:ext uri="{BB962C8B-B14F-4D97-AF65-F5344CB8AC3E}">
        <p14:creationId xmlns:p14="http://schemas.microsoft.com/office/powerpoint/2010/main" val="28357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The Art of Scraping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HTML Programming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Example: Scraping the </a:t>
            </a:r>
            <a:r>
              <a:rPr lang="en-US" b="1" dirty="0" err="1"/>
              <a:t>Natlex</a:t>
            </a:r>
            <a:r>
              <a:rPr lang="en-US" b="1" dirty="0"/>
              <a:t> legislation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Some notes on legal stuff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616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The Art of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lang="en-US" b="1" dirty="0"/>
              <a:t>What the web is:</a:t>
            </a:r>
            <a:r>
              <a:rPr lang="en-US" dirty="0"/>
              <a:t> a huge collection of linked HTML documents/files lying on servers all over the world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lang="en-US" b="1" dirty="0"/>
              <a:t>What the browser does: </a:t>
            </a:r>
            <a:r>
              <a:rPr lang="en-US" dirty="0"/>
              <a:t>Request these HTML files and transfer/render the HTML code to put it into a nice user-interface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lang="en-US" b="1" dirty="0"/>
              <a:t>Web Scraping: </a:t>
            </a:r>
            <a:r>
              <a:rPr lang="en-US" dirty="0"/>
              <a:t>a technique to request these HTML websites without any human-browser interaction on large scale basis</a:t>
            </a:r>
            <a:br>
              <a:rPr lang="en-US" dirty="0"/>
            </a:b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lang="en-US" b="1" dirty="0"/>
              <a:t>Which ingredients are needed: </a:t>
            </a:r>
          </a:p>
          <a:p>
            <a:pPr marL="726948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000" dirty="0"/>
              <a:t>URL</a:t>
            </a:r>
          </a:p>
          <a:p>
            <a:pPr marL="726948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000" dirty="0"/>
              <a:t>HTML Knowledge</a:t>
            </a:r>
          </a:p>
          <a:p>
            <a:pPr marL="726948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000" dirty="0" err="1"/>
              <a:t>RStudio</a:t>
            </a:r>
            <a:r>
              <a:rPr lang="en-US" sz="2000" dirty="0"/>
              <a:t> and the “</a:t>
            </a:r>
            <a:r>
              <a:rPr lang="en-US" sz="2000" dirty="0" err="1"/>
              <a:t>rvest</a:t>
            </a:r>
            <a:r>
              <a:rPr lang="en-US" sz="2000" dirty="0"/>
              <a:t>” package</a:t>
            </a:r>
          </a:p>
        </p:txBody>
      </p:sp>
    </p:spTree>
    <p:extLst>
      <p:ext uri="{BB962C8B-B14F-4D97-AF65-F5344CB8AC3E}">
        <p14:creationId xmlns:p14="http://schemas.microsoft.com/office/powerpoint/2010/main" val="5843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HTML Programming Language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05880" y="1951567"/>
            <a:ext cx="5074920" cy="413392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/>
              <a:t>HTML Code consists of </a:t>
            </a:r>
            <a:r>
              <a:rPr lang="en-US" b="1" dirty="0"/>
              <a:t>tags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&lt;body&gt;, &lt;div&gt;, &lt;p&gt;, &lt;</a:t>
            </a:r>
            <a:r>
              <a:rPr lang="en-US" dirty="0" err="1"/>
              <a:t>img</a:t>
            </a:r>
            <a:r>
              <a:rPr lang="en-US" dirty="0"/>
              <a:t>&gt;, &lt;h1&gt;, &lt;form&gt;, ...</a:t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/>
              <a:t>Each of these tags can contain </a:t>
            </a:r>
            <a:r>
              <a:rPr lang="en-US" b="1" dirty="0"/>
              <a:t>attributes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class=”container” =&gt; select with “.class”</a:t>
            </a:r>
            <a:br>
              <a:rPr lang="en-US" dirty="0"/>
            </a:br>
            <a:r>
              <a:rPr lang="en-US" dirty="0"/>
              <a:t>id=“container_1” =&gt; select with “#id”</a:t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/>
              <a:t>Each of these attributes has a </a:t>
            </a:r>
            <a:r>
              <a:rPr lang="en-US" b="1" dirty="0"/>
              <a:t>value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/>
              <a:t>for class=“container”, </a:t>
            </a:r>
            <a:r>
              <a:rPr lang="en-US" b="1" dirty="0"/>
              <a:t>“container” </a:t>
            </a:r>
            <a:r>
              <a:rPr lang="en-US" dirty="0"/>
              <a:t>is the attribute value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href</a:t>
            </a:r>
            <a:r>
              <a:rPr lang="en-US" dirty="0"/>
              <a:t>=”</a:t>
            </a:r>
            <a:r>
              <a:rPr lang="en-US" dirty="0" err="1"/>
              <a:t>www.google.com</a:t>
            </a:r>
            <a:r>
              <a:rPr lang="en-US" dirty="0"/>
              <a:t>”, </a:t>
            </a:r>
            <a:r>
              <a:rPr lang="en-US" b="1" dirty="0"/>
              <a:t>“</a:t>
            </a:r>
            <a:r>
              <a:rPr lang="en-US" b="1" dirty="0" err="1"/>
              <a:t>www.google.com</a:t>
            </a:r>
            <a:r>
              <a:rPr lang="en-US" b="1" dirty="0"/>
              <a:t>”</a:t>
            </a:r>
            <a:r>
              <a:rPr lang="en-US" dirty="0"/>
              <a:t> is the attribute value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3" t="-399" r="-1469" b="399"/>
          <a:stretch/>
        </p:blipFill>
        <p:spPr>
          <a:xfrm>
            <a:off x="500380" y="2142067"/>
            <a:ext cx="5829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3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2D6CDB-1F68-184C-B3CB-6D6C93D5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54" y="898901"/>
            <a:ext cx="7776794" cy="42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2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Static Websites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8357" y="1801294"/>
            <a:ext cx="99741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Inspect the Website with the Developer Inspector (on a Mac: Option + Command + I)</a:t>
            </a:r>
          </a:p>
          <a:p>
            <a:endParaRPr lang="en-US" b="1" dirty="0"/>
          </a:p>
          <a:p>
            <a:r>
              <a:rPr lang="en-US" b="1" dirty="0"/>
              <a:t>2. Download the HTML code into R: </a:t>
            </a:r>
            <a:r>
              <a:rPr lang="en-US" dirty="0" err="1"/>
              <a:t>read_html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3. Extract the HTML object:</a:t>
            </a:r>
            <a:r>
              <a:rPr lang="en-US" dirty="0"/>
              <a:t> </a:t>
            </a:r>
            <a:r>
              <a:rPr lang="en-US" dirty="0" err="1"/>
              <a:t>html_nodes</a:t>
            </a:r>
            <a:r>
              <a:rPr lang="en-US" dirty="0"/>
              <a:t>(”CSS SELECTOR”)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4. Extract what you want from the HTML object:</a:t>
            </a:r>
            <a:br>
              <a:rPr lang="en-US" dirty="0"/>
            </a:br>
            <a:r>
              <a:rPr lang="en-US" dirty="0"/>
              <a:t>- if you want the text: </a:t>
            </a:r>
            <a:r>
              <a:rPr lang="en-US" dirty="0" err="1"/>
              <a:t>html_text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- if you want the link: </a:t>
            </a:r>
            <a:r>
              <a:rPr lang="en-US" dirty="0" err="1"/>
              <a:t>html_attr</a:t>
            </a:r>
            <a:r>
              <a:rPr lang="en-US" dirty="0"/>
              <a:t>(”</a:t>
            </a:r>
            <a:r>
              <a:rPr lang="en-US" dirty="0" err="1"/>
              <a:t>href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/>
              <a:t>- if you want the title: </a:t>
            </a:r>
            <a:r>
              <a:rPr lang="en-US" dirty="0" err="1"/>
              <a:t>html_attr</a:t>
            </a:r>
            <a:r>
              <a:rPr lang="en-US" dirty="0"/>
              <a:t>(“title”)</a:t>
            </a:r>
          </a:p>
          <a:p>
            <a:endParaRPr lang="en-US" dirty="0"/>
          </a:p>
          <a:p>
            <a:pPr algn="ctr"/>
            <a:r>
              <a:rPr lang="en-US" dirty="0"/>
              <a:t>In short:</a:t>
            </a:r>
            <a:br>
              <a:rPr lang="en-US" dirty="0"/>
            </a:br>
            <a:r>
              <a:rPr lang="en-US" sz="2000" b="1" dirty="0"/>
              <a:t>paragraph = </a:t>
            </a:r>
            <a:r>
              <a:rPr lang="en-US" sz="2000" b="1" dirty="0" err="1"/>
              <a:t>read_html</a:t>
            </a:r>
            <a:r>
              <a:rPr lang="en-US" sz="2000" b="1" dirty="0"/>
              <a:t>(</a:t>
            </a:r>
            <a:r>
              <a:rPr lang="en-US" sz="2000" b="1" dirty="0" err="1"/>
              <a:t>url</a:t>
            </a:r>
            <a:r>
              <a:rPr lang="en-US" sz="2000" b="1" dirty="0"/>
              <a:t>) %&gt;% </a:t>
            </a:r>
            <a:r>
              <a:rPr lang="en-US" sz="2000" b="1" dirty="0" err="1"/>
              <a:t>html_nodes</a:t>
            </a:r>
            <a:r>
              <a:rPr lang="en-US" sz="2000" b="1" dirty="0"/>
              <a:t>(‘.container’) %&gt;% </a:t>
            </a:r>
            <a:r>
              <a:rPr lang="en-US" sz="2000" b="1" dirty="0" err="1"/>
              <a:t>html_text</a:t>
            </a:r>
            <a:r>
              <a:rPr lang="en-US" sz="2000" b="1" dirty="0"/>
              <a:t>()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10263" y="5529180"/>
            <a:ext cx="1" cy="3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63063" y="5478378"/>
            <a:ext cx="1" cy="3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493808" y="5427576"/>
            <a:ext cx="453188" cy="30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32647" y="5812233"/>
            <a:ext cx="275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Download the HTML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5447" y="5813213"/>
            <a:ext cx="275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the HTML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2071" y="5667852"/>
            <a:ext cx="27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</a:t>
            </a:r>
            <a:r>
              <a:rPr lang="en-US"/>
              <a:t>what you want from the HTML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6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Some notes on legal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355967" cy="4276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en-US" dirty="0"/>
              <a:t> Websites usually do not like if you rebuild/download their entire databases (that’s their USP)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en-US" dirty="0"/>
              <a:t> Thus, you might get blocked if you make 1mio requests in 30 seconds or so...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en-US" dirty="0"/>
              <a:t> Advices: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v"/>
            </a:pPr>
            <a:r>
              <a:rPr lang="en-US" dirty="0"/>
              <a:t> be kind and slow down the number of requests </a:t>
            </a:r>
            <a:br>
              <a:rPr lang="en-US" dirty="0"/>
            </a:br>
            <a:r>
              <a:rPr lang="en-US" dirty="0"/>
              <a:t>per second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v"/>
            </a:pPr>
            <a:r>
              <a:rPr lang="en-US" dirty="0"/>
              <a:t> be aware of the legal issues of crawling </a:t>
            </a:r>
            <a:br>
              <a:rPr lang="en-US" dirty="0"/>
            </a:br>
            <a:r>
              <a:rPr lang="en-US" dirty="0"/>
              <a:t>social media platforms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v"/>
            </a:pPr>
            <a:r>
              <a:rPr lang="en-US" dirty="0"/>
              <a:t> check out the </a:t>
            </a:r>
            <a:r>
              <a:rPr lang="en-US" b="1" dirty="0" err="1"/>
              <a:t>robot.txt</a:t>
            </a:r>
            <a:r>
              <a:rPr lang="en-US" dirty="0"/>
              <a:t> file of the website </a:t>
            </a:r>
            <a:br>
              <a:rPr lang="en-US" dirty="0"/>
            </a:br>
            <a:r>
              <a:rPr lang="en-US" dirty="0"/>
              <a:t>you are scraping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dirty="0"/>
              <a:t> Legal Cases: LinkedIn has sued hundreds of </a:t>
            </a:r>
            <a:br>
              <a:rPr lang="en-US" dirty="0"/>
            </a:br>
            <a:r>
              <a:rPr lang="en-US" dirty="0"/>
              <a:t>crawlers for quite a lot of money</a:t>
            </a:r>
          </a:p>
        </p:txBody>
      </p:sp>
      <p:pic>
        <p:nvPicPr>
          <p:cNvPr id="5" name="Picture 4" descr="A picture containing person, man, cellphone, photo&#10;&#10;Description automatically generated">
            <a:extLst>
              <a:ext uri="{FF2B5EF4-FFF2-40B4-BE49-F238E27FC236}">
                <a16:creationId xmlns:a16="http://schemas.microsoft.com/office/drawing/2014/main" id="{79CC501A-FCFB-3A44-BD06-E18EBD7A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2" y="3310977"/>
            <a:ext cx="5344582" cy="28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5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5.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9205"/>
            <a:ext cx="10727927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</a:pPr>
            <a:r>
              <a:rPr lang="en-US" dirty="0"/>
              <a:t> Crawling can be fun and replace a lot of boring RA work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</a:pPr>
            <a:r>
              <a:rPr lang="en-US" dirty="0"/>
              <a:t> The theory behind is simple: Inspect -&gt; Download -&gt; Extract -&gt; Scale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</a:pPr>
            <a:r>
              <a:rPr lang="en-US" dirty="0"/>
              <a:t> In practice, things can become difficult, especially when there are obstacles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581371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605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All data in a few lines of code – Scraping from the Web</vt:lpstr>
      <vt:lpstr>Examples of Famous Scrapers</vt:lpstr>
      <vt:lpstr>Outline</vt:lpstr>
      <vt:lpstr>1. The Art of Scraping</vt:lpstr>
      <vt:lpstr>2. HTML Programming Language</vt:lpstr>
      <vt:lpstr>PowerPoint Presentation</vt:lpstr>
      <vt:lpstr>3. Static Websites</vt:lpstr>
      <vt:lpstr>4. Some notes on legal stuff</vt:lpstr>
      <vt:lpstr>5. Summary</vt:lpstr>
      <vt:lpstr>Thank you for 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data in one click – Scraping from the Web</dc:title>
  <dc:creator>Ganslmeier, Michael</dc:creator>
  <cp:lastModifiedBy>Ganslmeier, Michael</cp:lastModifiedBy>
  <cp:revision>8</cp:revision>
  <dcterms:created xsi:type="dcterms:W3CDTF">2020-02-02T17:40:41Z</dcterms:created>
  <dcterms:modified xsi:type="dcterms:W3CDTF">2020-02-05T20:39:18Z</dcterms:modified>
</cp:coreProperties>
</file>