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Nunito SemiBold"/>
      <p:regular r:id="rId13"/>
      <p:bold r:id="rId14"/>
      <p:italic r:id="rId15"/>
      <p:boldItalic r:id="rId16"/>
    </p:embeddedFont>
    <p:embeddedFont>
      <p:font typeface="Nunito"/>
      <p:regular r:id="rId17"/>
      <p:bold r:id="rId18"/>
      <p:italic r:id="rId19"/>
      <p:boldItalic r:id="rId20"/>
    </p:embeddedFont>
    <p:embeddedFont>
      <p:font typeface="Maven Pro"/>
      <p:regular r:id="rId21"/>
      <p:bold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boldItalic.fntdata"/><Relationship Id="rId11" Type="http://schemas.openxmlformats.org/officeDocument/2006/relationships/slide" Target="slides/slide6.xml"/><Relationship Id="rId22" Type="http://schemas.openxmlformats.org/officeDocument/2006/relationships/font" Target="fonts/MavenPro-bold.fntdata"/><Relationship Id="rId10" Type="http://schemas.openxmlformats.org/officeDocument/2006/relationships/slide" Target="slides/slide5.xml"/><Relationship Id="rId21" Type="http://schemas.openxmlformats.org/officeDocument/2006/relationships/font" Target="fonts/MavenPro-regular.fntdata"/><Relationship Id="rId13" Type="http://schemas.openxmlformats.org/officeDocument/2006/relationships/font" Target="fonts/NunitoSemiBold-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NunitoSemiBold-italic.fntdata"/><Relationship Id="rId14" Type="http://schemas.openxmlformats.org/officeDocument/2006/relationships/font" Target="fonts/NunitoSemiBold-bold.fntdata"/><Relationship Id="rId17" Type="http://schemas.openxmlformats.org/officeDocument/2006/relationships/font" Target="fonts/Nunito-regular.fntdata"/><Relationship Id="rId16" Type="http://schemas.openxmlformats.org/officeDocument/2006/relationships/font" Target="fonts/NunitoSemiBold-boldItalic.fntdata"/><Relationship Id="rId5" Type="http://schemas.openxmlformats.org/officeDocument/2006/relationships/notesMaster" Target="notesMasters/notesMaster1.xml"/><Relationship Id="rId19" Type="http://schemas.openxmlformats.org/officeDocument/2006/relationships/font" Target="fonts/Nunito-italic.fntdata"/><Relationship Id="rId6" Type="http://schemas.openxmlformats.org/officeDocument/2006/relationships/slide" Target="slides/slide1.xml"/><Relationship Id="rId18" Type="http://schemas.openxmlformats.org/officeDocument/2006/relationships/font" Target="fonts/Nuni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56a8010755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56a8010755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g569d679e86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569d679e86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Google Shape;293;g569d679e8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569d679e8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9" name="Shape 299"/>
        <p:cNvGrpSpPr/>
        <p:nvPr/>
      </p:nvGrpSpPr>
      <p:grpSpPr>
        <a:xfrm>
          <a:off x="0" y="0"/>
          <a:ext cx="0" cy="0"/>
          <a:chOff x="0" y="0"/>
          <a:chExt cx="0" cy="0"/>
        </a:xfrm>
      </p:grpSpPr>
      <p:sp>
        <p:nvSpPr>
          <p:cNvPr id="300" name="Google Shape;300;g5683258aa2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5683258aa2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So what about the results? The most juicy part.</a:t>
            </a:r>
            <a:endParaRPr/>
          </a:p>
          <a:p>
            <a:pPr indent="0" lvl="0" marL="0" rtl="0" algn="l">
              <a:spcBef>
                <a:spcPts val="0"/>
              </a:spcBef>
              <a:spcAft>
                <a:spcPts val="0"/>
              </a:spcAft>
              <a:buNone/>
            </a:pPr>
            <a:r>
              <a:t/>
            </a:r>
            <a:endParaRPr/>
          </a:p>
          <a:p>
            <a:pPr indent="0" lvl="0" marL="0" rtl="0" algn="l">
              <a:spcBef>
                <a:spcPts val="0"/>
              </a:spcBef>
              <a:spcAft>
                <a:spcPts val="0"/>
              </a:spcAft>
              <a:buNone/>
            </a:pPr>
            <a:r>
              <a:rPr lang="it"/>
              <a:t>Only 22 participants successfully completed our experiment. It is worth to mention that the experiment was accessed online, but not completed, around 200 times. As Mickey and Alena will tell you in the discussions, this seems to be one of the reasons for the outcome of the study.</a:t>
            </a:r>
            <a:endParaRPr/>
          </a:p>
          <a:p>
            <a:pPr indent="0" lvl="0" marL="0" rtl="0" algn="l">
              <a:spcBef>
                <a:spcPts val="0"/>
              </a:spcBef>
              <a:spcAft>
                <a:spcPts val="0"/>
              </a:spcAft>
              <a:buNone/>
            </a:pPr>
            <a:r>
              <a:t/>
            </a:r>
            <a:endParaRPr/>
          </a:p>
          <a:p>
            <a:pPr indent="0" lvl="0" marL="0" rtl="0" algn="l">
              <a:spcBef>
                <a:spcPts val="0"/>
              </a:spcBef>
              <a:spcAft>
                <a:spcPts val="0"/>
              </a:spcAft>
              <a:buNone/>
            </a:pPr>
            <a:r>
              <a:rPr lang="it"/>
              <a:t>First, we ran descriptive statistics to obtain an overview of the overall performance of the participants. As you can see in the figure, around 70% of people remembered correctly; around 54% remembered the fake-within nodes and around 51% remembered the fake-between nodes.</a:t>
            </a:r>
            <a:endParaRPr/>
          </a:p>
          <a:p>
            <a:pPr indent="0" lvl="0" marL="0" rtl="0" algn="l">
              <a:spcBef>
                <a:spcPts val="0"/>
              </a:spcBef>
              <a:spcAft>
                <a:spcPts val="0"/>
              </a:spcAft>
              <a:buNone/>
            </a:pPr>
            <a:r>
              <a:t/>
            </a:r>
            <a:endParaRPr/>
          </a:p>
          <a:p>
            <a:pPr indent="0" lvl="0" marL="0" rtl="0" algn="l">
              <a:spcBef>
                <a:spcPts val="0"/>
              </a:spcBef>
              <a:spcAft>
                <a:spcPts val="0"/>
              </a:spcAft>
              <a:buNone/>
            </a:pPr>
            <a:r>
              <a:rPr lang="it"/>
              <a:t>We then ran a Fisher’s Exact Test to assess the statistical significance between the fake-within and fake-between results, namely column 2 and 3.</a:t>
            </a:r>
            <a:endParaRPr/>
          </a:p>
          <a:p>
            <a:pPr indent="0" lvl="0" marL="0" rtl="0" algn="l">
              <a:spcBef>
                <a:spcPts val="0"/>
              </a:spcBef>
              <a:spcAft>
                <a:spcPts val="0"/>
              </a:spcAft>
              <a:buNone/>
            </a:pPr>
            <a:r>
              <a:rPr lang="it"/>
              <a:t>Contrary to our expectations, the test proved to be statistically not significance, with a p-value of 0.138.</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6" name="Shape 306"/>
        <p:cNvGrpSpPr/>
        <p:nvPr/>
      </p:nvGrpSpPr>
      <p:grpSpPr>
        <a:xfrm>
          <a:off x="0" y="0"/>
          <a:ext cx="0" cy="0"/>
          <a:chOff x="0" y="0"/>
          <a:chExt cx="0" cy="0"/>
        </a:xfrm>
      </p:grpSpPr>
      <p:sp>
        <p:nvSpPr>
          <p:cNvPr id="307" name="Google Shape;307;g5683258aa2_0_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5683258aa2_0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2" name="Shape 312"/>
        <p:cNvGrpSpPr/>
        <p:nvPr/>
      </p:nvGrpSpPr>
      <p:grpSpPr>
        <a:xfrm>
          <a:off x="0" y="0"/>
          <a:ext cx="0" cy="0"/>
          <a:chOff x="0" y="0"/>
          <a:chExt cx="0" cy="0"/>
        </a:xfrm>
      </p:grpSpPr>
      <p:sp>
        <p:nvSpPr>
          <p:cNvPr id="313" name="Google Shape;313;g5683258aa2_0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5683258aa2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it"/>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690125"/>
            <a:ext cx="5916900" cy="2796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it"/>
              <a:t>Associative</a:t>
            </a:r>
            <a:r>
              <a:rPr lang="it"/>
              <a:t> Memory</a:t>
            </a:r>
            <a:r>
              <a:rPr lang="it"/>
              <a:t>: A Network Approach</a:t>
            </a:r>
            <a:endParaRPr/>
          </a:p>
        </p:txBody>
      </p:sp>
      <p:sp>
        <p:nvSpPr>
          <p:cNvPr id="278" name="Google Shape;278;p13"/>
          <p:cNvSpPr txBox="1"/>
          <p:nvPr>
            <p:ph idx="1" type="subTitle"/>
          </p:nvPr>
        </p:nvSpPr>
        <p:spPr>
          <a:xfrm>
            <a:off x="897950" y="3399125"/>
            <a:ext cx="6163500" cy="11604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it"/>
              <a:t>Research Workshop</a:t>
            </a:r>
            <a:endParaRPr/>
          </a:p>
          <a:p>
            <a:pPr indent="0" lvl="0" marL="0" rtl="0" algn="l">
              <a:lnSpc>
                <a:spcPct val="150000"/>
              </a:lnSpc>
              <a:spcBef>
                <a:spcPts val="0"/>
              </a:spcBef>
              <a:spcAft>
                <a:spcPts val="0"/>
              </a:spcAft>
              <a:buNone/>
            </a:pPr>
            <a:r>
              <a:rPr lang="it"/>
              <a:t>Group 2: Massimiliano Garzoni, Peter Uhrin, Mickey Fraanje, Alena Clim, Niklas Limacher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Contents	</a:t>
            </a:r>
            <a:endParaRPr/>
          </a:p>
        </p:txBody>
      </p:sp>
      <p:sp>
        <p:nvSpPr>
          <p:cNvPr id="284" name="Google Shape;284;p14"/>
          <p:cNvSpPr txBox="1"/>
          <p:nvPr>
            <p:ph idx="1" type="body"/>
          </p:nvPr>
        </p:nvSpPr>
        <p:spPr>
          <a:xfrm>
            <a:off x="1303800" y="1529275"/>
            <a:ext cx="7030500" cy="25416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Font typeface="Nunito SemiBold"/>
              <a:buAutoNum type="arabicPeriod"/>
            </a:pPr>
            <a:r>
              <a:rPr lang="it" sz="1800">
                <a:latin typeface="Nunito SemiBold"/>
                <a:ea typeface="Nunito SemiBold"/>
                <a:cs typeface="Nunito SemiBold"/>
                <a:sym typeface="Nunito SemiBold"/>
              </a:rPr>
              <a:t>Introduction</a:t>
            </a:r>
            <a:endParaRPr sz="1800">
              <a:latin typeface="Nunito SemiBold"/>
              <a:ea typeface="Nunito SemiBold"/>
              <a:cs typeface="Nunito SemiBold"/>
              <a:sym typeface="Nunito SemiBold"/>
            </a:endParaRPr>
          </a:p>
          <a:p>
            <a:pPr indent="-342900" lvl="0" marL="457200" rtl="0" algn="l">
              <a:lnSpc>
                <a:spcPct val="150000"/>
              </a:lnSpc>
              <a:spcBef>
                <a:spcPts val="0"/>
              </a:spcBef>
              <a:spcAft>
                <a:spcPts val="0"/>
              </a:spcAft>
              <a:buSzPts val="1800"/>
              <a:buFont typeface="Nunito SemiBold"/>
              <a:buAutoNum type="arabicPeriod"/>
            </a:pPr>
            <a:r>
              <a:rPr lang="it" sz="1800">
                <a:latin typeface="Nunito SemiBold"/>
                <a:ea typeface="Nunito SemiBold"/>
                <a:cs typeface="Nunito SemiBold"/>
                <a:sym typeface="Nunito SemiBold"/>
              </a:rPr>
              <a:t>Methods</a:t>
            </a:r>
            <a:endParaRPr sz="1800">
              <a:latin typeface="Nunito SemiBold"/>
              <a:ea typeface="Nunito SemiBold"/>
              <a:cs typeface="Nunito SemiBold"/>
              <a:sym typeface="Nunito SemiBold"/>
            </a:endParaRPr>
          </a:p>
          <a:p>
            <a:pPr indent="-342900" lvl="0" marL="457200" rtl="0" algn="l">
              <a:lnSpc>
                <a:spcPct val="150000"/>
              </a:lnSpc>
              <a:spcBef>
                <a:spcPts val="0"/>
              </a:spcBef>
              <a:spcAft>
                <a:spcPts val="0"/>
              </a:spcAft>
              <a:buSzPts val="1800"/>
              <a:buFont typeface="Nunito SemiBold"/>
              <a:buAutoNum type="arabicPeriod"/>
            </a:pPr>
            <a:r>
              <a:rPr lang="it" sz="1800">
                <a:latin typeface="Nunito SemiBold"/>
                <a:ea typeface="Nunito SemiBold"/>
                <a:cs typeface="Nunito SemiBold"/>
                <a:sym typeface="Nunito SemiBold"/>
              </a:rPr>
              <a:t>Results</a:t>
            </a:r>
            <a:endParaRPr sz="1800">
              <a:latin typeface="Nunito SemiBold"/>
              <a:ea typeface="Nunito SemiBold"/>
              <a:cs typeface="Nunito SemiBold"/>
              <a:sym typeface="Nunito SemiBold"/>
            </a:endParaRPr>
          </a:p>
          <a:p>
            <a:pPr indent="-342900" lvl="0" marL="457200" rtl="0" algn="l">
              <a:lnSpc>
                <a:spcPct val="150000"/>
              </a:lnSpc>
              <a:spcBef>
                <a:spcPts val="0"/>
              </a:spcBef>
              <a:spcAft>
                <a:spcPts val="0"/>
              </a:spcAft>
              <a:buSzPts val="1800"/>
              <a:buFont typeface="Nunito SemiBold"/>
              <a:buAutoNum type="arabicPeriod"/>
            </a:pPr>
            <a:r>
              <a:rPr lang="it" sz="1800">
                <a:latin typeface="Nunito SemiBold"/>
                <a:ea typeface="Nunito SemiBold"/>
                <a:cs typeface="Nunito SemiBold"/>
                <a:sym typeface="Nunito SemiBold"/>
              </a:rPr>
              <a:t>Discussion</a:t>
            </a:r>
            <a:endParaRPr sz="1800">
              <a:latin typeface="Nunito SemiBold"/>
              <a:ea typeface="Nunito SemiBold"/>
              <a:cs typeface="Nunito SemiBold"/>
              <a:sym typeface="Nunito SemiBo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252500"/>
            <a:ext cx="7030500" cy="49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solidFill>
                  <a:srgbClr val="073763"/>
                </a:solidFill>
              </a:rPr>
              <a:t>Introduction</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p:txBody>
      </p:sp>
      <p:sp>
        <p:nvSpPr>
          <p:cNvPr id="290" name="Google Shape;290;p15"/>
          <p:cNvSpPr txBox="1"/>
          <p:nvPr>
            <p:ph idx="1" type="body"/>
          </p:nvPr>
        </p:nvSpPr>
        <p:spPr>
          <a:xfrm>
            <a:off x="1240150" y="1208975"/>
            <a:ext cx="7030500" cy="3516600"/>
          </a:xfrm>
          <a:prstGeom prst="rect">
            <a:avLst/>
          </a:prstGeom>
        </p:spPr>
        <p:txBody>
          <a:bodyPr anchorCtr="0" anchor="t" bIns="91425" lIns="91425" spcFirstLastPara="1" rIns="91425" wrap="square" tIns="91425">
            <a:noAutofit/>
          </a:bodyPr>
          <a:lstStyle/>
          <a:p>
            <a:pPr indent="-317500" lvl="0" marL="457200" rtl="0" algn="l">
              <a:lnSpc>
                <a:spcPct val="140000"/>
              </a:lnSpc>
              <a:spcBef>
                <a:spcPts val="0"/>
              </a:spcBef>
              <a:spcAft>
                <a:spcPts val="0"/>
              </a:spcAft>
              <a:buClr>
                <a:srgbClr val="073763"/>
              </a:buClr>
              <a:buSzPts val="1400"/>
              <a:buChar char="●"/>
            </a:pPr>
            <a:r>
              <a:rPr lang="it" sz="1400" u="sng">
                <a:solidFill>
                  <a:srgbClr val="073763"/>
                </a:solidFill>
              </a:rPr>
              <a:t>Background:</a:t>
            </a:r>
            <a:r>
              <a:rPr lang="it" sz="1400">
                <a:solidFill>
                  <a:srgbClr val="073763"/>
                </a:solidFill>
              </a:rPr>
              <a:t> </a:t>
            </a:r>
            <a:r>
              <a:rPr lang="it" sz="1400">
                <a:solidFill>
                  <a:srgbClr val="073763"/>
                </a:solidFill>
              </a:rPr>
              <a:t>Categorical </a:t>
            </a:r>
            <a:r>
              <a:rPr lang="it" sz="1400">
                <a:solidFill>
                  <a:srgbClr val="073763"/>
                </a:solidFill>
              </a:rPr>
              <a:t>Perception</a:t>
            </a:r>
            <a:endParaRPr sz="1400">
              <a:solidFill>
                <a:srgbClr val="073763"/>
              </a:solidFill>
            </a:endParaRPr>
          </a:p>
          <a:p>
            <a:pPr indent="-317500" lvl="1" marL="914400" rtl="0" algn="l">
              <a:lnSpc>
                <a:spcPct val="140000"/>
              </a:lnSpc>
              <a:spcBef>
                <a:spcPts val="0"/>
              </a:spcBef>
              <a:spcAft>
                <a:spcPts val="0"/>
              </a:spcAft>
              <a:buClr>
                <a:srgbClr val="073763"/>
              </a:buClr>
              <a:buSzPts val="1400"/>
              <a:buChar char="○"/>
            </a:pPr>
            <a:r>
              <a:rPr lang="it" sz="1400">
                <a:solidFill>
                  <a:srgbClr val="073763"/>
                </a:solidFill>
              </a:rPr>
              <a:t>Labels; Features; Themes</a:t>
            </a:r>
            <a:endParaRPr sz="1400">
              <a:solidFill>
                <a:srgbClr val="073763"/>
              </a:solidFill>
            </a:endParaRPr>
          </a:p>
          <a:p>
            <a:pPr indent="-317500" lvl="1" marL="914400" rtl="0" algn="l">
              <a:lnSpc>
                <a:spcPct val="140000"/>
              </a:lnSpc>
              <a:spcBef>
                <a:spcPts val="0"/>
              </a:spcBef>
              <a:spcAft>
                <a:spcPts val="0"/>
              </a:spcAft>
              <a:buClr>
                <a:srgbClr val="073763"/>
              </a:buClr>
              <a:buSzPts val="1400"/>
              <a:buChar char="○"/>
            </a:pPr>
            <a:r>
              <a:rPr lang="it" sz="1400">
                <a:solidFill>
                  <a:srgbClr val="073763"/>
                </a:solidFill>
              </a:rPr>
              <a:t>“Objects within-group are harder to distinguish than objects between-groups”</a:t>
            </a:r>
            <a:endParaRPr sz="1400">
              <a:solidFill>
                <a:srgbClr val="073763"/>
              </a:solidFill>
            </a:endParaRPr>
          </a:p>
          <a:p>
            <a:pPr indent="-317500" lvl="0" marL="457200" rtl="0" algn="l">
              <a:lnSpc>
                <a:spcPct val="140000"/>
              </a:lnSpc>
              <a:spcBef>
                <a:spcPts val="0"/>
              </a:spcBef>
              <a:spcAft>
                <a:spcPts val="0"/>
              </a:spcAft>
              <a:buClr>
                <a:srgbClr val="073763"/>
              </a:buClr>
              <a:buSzPts val="1400"/>
              <a:buChar char="●"/>
            </a:pPr>
            <a:r>
              <a:rPr lang="it" sz="1400" u="sng">
                <a:solidFill>
                  <a:srgbClr val="073763"/>
                </a:solidFill>
              </a:rPr>
              <a:t>Motivation:</a:t>
            </a:r>
            <a:r>
              <a:rPr lang="it" sz="1400">
                <a:solidFill>
                  <a:srgbClr val="073763"/>
                </a:solidFill>
              </a:rPr>
              <a:t> One category split into two “random” subgroups</a:t>
            </a:r>
            <a:endParaRPr sz="1400">
              <a:solidFill>
                <a:srgbClr val="073763"/>
              </a:solidFill>
            </a:endParaRPr>
          </a:p>
          <a:p>
            <a:pPr indent="-317500" lvl="1" marL="914400" rtl="0" algn="l">
              <a:lnSpc>
                <a:spcPct val="140000"/>
              </a:lnSpc>
              <a:spcBef>
                <a:spcPts val="0"/>
              </a:spcBef>
              <a:spcAft>
                <a:spcPts val="0"/>
              </a:spcAft>
              <a:buClr>
                <a:srgbClr val="073763"/>
              </a:buClr>
              <a:buSzPts val="1400"/>
              <a:buChar char="○"/>
            </a:pPr>
            <a:r>
              <a:rPr lang="it" sz="1400">
                <a:solidFill>
                  <a:srgbClr val="073763"/>
                </a:solidFill>
              </a:rPr>
              <a:t>No labels; similar features; same theme</a:t>
            </a:r>
            <a:endParaRPr sz="1400">
              <a:solidFill>
                <a:srgbClr val="073763"/>
              </a:solidFill>
            </a:endParaRPr>
          </a:p>
          <a:p>
            <a:pPr indent="-317500" lvl="0" marL="457200" rtl="0" algn="l">
              <a:lnSpc>
                <a:spcPct val="140000"/>
              </a:lnSpc>
              <a:spcBef>
                <a:spcPts val="0"/>
              </a:spcBef>
              <a:spcAft>
                <a:spcPts val="0"/>
              </a:spcAft>
              <a:buClr>
                <a:srgbClr val="073763"/>
              </a:buClr>
              <a:buSzPts val="1400"/>
              <a:buChar char="●"/>
            </a:pPr>
            <a:r>
              <a:rPr lang="it" sz="1400" u="sng">
                <a:solidFill>
                  <a:srgbClr val="073763"/>
                </a:solidFill>
              </a:rPr>
              <a:t>RQ:</a:t>
            </a:r>
            <a:r>
              <a:rPr lang="it" sz="1400">
                <a:solidFill>
                  <a:srgbClr val="073763"/>
                </a:solidFill>
              </a:rPr>
              <a:t> Will people</a:t>
            </a:r>
            <a:r>
              <a:rPr lang="it" sz="1400">
                <a:solidFill>
                  <a:srgbClr val="073763"/>
                </a:solidFill>
              </a:rPr>
              <a:t> correctly create categories to distinguish between the two “random” subgroups?</a:t>
            </a:r>
            <a:endParaRPr sz="1400">
              <a:solidFill>
                <a:srgbClr val="073763"/>
              </a:solidFill>
            </a:endParaRPr>
          </a:p>
          <a:p>
            <a:pPr indent="-317500" lvl="0" marL="457200" rtl="0" algn="l">
              <a:lnSpc>
                <a:spcPct val="140000"/>
              </a:lnSpc>
              <a:spcBef>
                <a:spcPts val="0"/>
              </a:spcBef>
              <a:spcAft>
                <a:spcPts val="0"/>
              </a:spcAft>
              <a:buClr>
                <a:srgbClr val="073763"/>
              </a:buClr>
              <a:buSzPts val="1400"/>
              <a:buChar char="●"/>
            </a:pPr>
            <a:r>
              <a:rPr lang="it" sz="1400" u="sng">
                <a:solidFill>
                  <a:srgbClr val="073763"/>
                </a:solidFill>
              </a:rPr>
              <a:t>Hypothesis:</a:t>
            </a:r>
            <a:r>
              <a:rPr lang="it" sz="1400">
                <a:solidFill>
                  <a:srgbClr val="073763"/>
                </a:solidFill>
              </a:rPr>
              <a:t> Yes, within-group vs. between-group discrimination will result in a significant difference.</a:t>
            </a:r>
            <a:endParaRPr>
              <a:solidFill>
                <a:srgbClr val="073763"/>
              </a:solidFill>
            </a:endParaRPr>
          </a:p>
        </p:txBody>
      </p:sp>
      <p:pic>
        <p:nvPicPr>
          <p:cNvPr id="291" name="Google Shape;291;p15"/>
          <p:cNvPicPr preferRelativeResize="0"/>
          <p:nvPr/>
        </p:nvPicPr>
        <p:blipFill>
          <a:blip r:embed="rId3">
            <a:alphaModFix/>
          </a:blip>
          <a:stretch>
            <a:fillRect/>
          </a:stretch>
        </p:blipFill>
        <p:spPr>
          <a:xfrm>
            <a:off x="7022825" y="129225"/>
            <a:ext cx="2004876" cy="200487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sp>
        <p:nvSpPr>
          <p:cNvPr id="296" name="Google Shape;296;p16"/>
          <p:cNvSpPr txBox="1"/>
          <p:nvPr>
            <p:ph type="title"/>
          </p:nvPr>
        </p:nvSpPr>
        <p:spPr>
          <a:xfrm>
            <a:off x="1206075" y="183175"/>
            <a:ext cx="7030500" cy="63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solidFill>
                  <a:srgbClr val="073763"/>
                </a:solidFill>
              </a:rPr>
              <a:t>Methods</a:t>
            </a:r>
            <a:endParaRPr>
              <a:solidFill>
                <a:srgbClr val="073763"/>
              </a:solidFill>
            </a:endParaRPr>
          </a:p>
        </p:txBody>
      </p:sp>
      <p:sp>
        <p:nvSpPr>
          <p:cNvPr id="297" name="Google Shape;297;p16"/>
          <p:cNvSpPr txBox="1"/>
          <p:nvPr>
            <p:ph idx="1" type="body"/>
          </p:nvPr>
        </p:nvSpPr>
        <p:spPr>
          <a:xfrm>
            <a:off x="1003350" y="815875"/>
            <a:ext cx="7287300" cy="4181100"/>
          </a:xfrm>
          <a:prstGeom prst="rect">
            <a:avLst/>
          </a:prstGeom>
        </p:spPr>
        <p:txBody>
          <a:bodyPr anchorCtr="0" anchor="t" bIns="91425" lIns="91425" spcFirstLastPara="1" rIns="91425" wrap="square" tIns="91425">
            <a:noAutofit/>
          </a:bodyPr>
          <a:lstStyle/>
          <a:p>
            <a:pPr indent="-311150" lvl="0" marL="457200" rtl="0" algn="l">
              <a:lnSpc>
                <a:spcPct val="130000"/>
              </a:lnSpc>
              <a:spcBef>
                <a:spcPts val="0"/>
              </a:spcBef>
              <a:spcAft>
                <a:spcPts val="0"/>
              </a:spcAft>
              <a:buClr>
                <a:srgbClr val="20124D"/>
              </a:buClr>
              <a:buSzPts val="1300"/>
              <a:buChar char="●"/>
            </a:pPr>
            <a:r>
              <a:rPr lang="it">
                <a:solidFill>
                  <a:srgbClr val="20124D"/>
                </a:solidFill>
              </a:rPr>
              <a:t>R</a:t>
            </a:r>
            <a:r>
              <a:rPr lang="it">
                <a:solidFill>
                  <a:srgbClr val="20124D"/>
                </a:solidFill>
              </a:rPr>
              <a:t>esearch design</a:t>
            </a:r>
            <a:endParaRPr sz="1300">
              <a:solidFill>
                <a:srgbClr val="20124D"/>
              </a:solidFill>
            </a:endParaRPr>
          </a:p>
          <a:p>
            <a:pPr indent="-311150" lvl="1" marL="914400" rtl="0" algn="l">
              <a:lnSpc>
                <a:spcPct val="130000"/>
              </a:lnSpc>
              <a:spcBef>
                <a:spcPts val="0"/>
              </a:spcBef>
              <a:spcAft>
                <a:spcPts val="0"/>
              </a:spcAft>
              <a:buClr>
                <a:srgbClr val="20124D"/>
              </a:buClr>
              <a:buSzPts val="1300"/>
              <a:buChar char="○"/>
            </a:pPr>
            <a:r>
              <a:rPr lang="it" sz="1300">
                <a:solidFill>
                  <a:srgbClr val="20124D"/>
                </a:solidFill>
              </a:rPr>
              <a:t>Participants were asked to memorize pairs of objects,</a:t>
            </a:r>
            <a:br>
              <a:rPr lang="it" sz="1300">
                <a:solidFill>
                  <a:srgbClr val="20124D"/>
                </a:solidFill>
              </a:rPr>
            </a:br>
            <a:r>
              <a:rPr lang="it" sz="1300">
                <a:solidFill>
                  <a:srgbClr val="20124D"/>
                </a:solidFill>
              </a:rPr>
              <a:t>and subsequently asked whether a pair appeared in the training set</a:t>
            </a:r>
            <a:endParaRPr sz="1300">
              <a:solidFill>
                <a:srgbClr val="20124D"/>
              </a:solidFill>
            </a:endParaRPr>
          </a:p>
          <a:p>
            <a:pPr indent="-311150" lvl="2" marL="1371600" rtl="0" algn="l">
              <a:lnSpc>
                <a:spcPct val="130000"/>
              </a:lnSpc>
              <a:spcBef>
                <a:spcPts val="0"/>
              </a:spcBef>
              <a:spcAft>
                <a:spcPts val="0"/>
              </a:spcAft>
              <a:buClr>
                <a:srgbClr val="20124D"/>
              </a:buClr>
              <a:buSzPts val="1300"/>
              <a:buChar char="■"/>
            </a:pPr>
            <a:r>
              <a:rPr lang="it" sz="1300">
                <a:solidFill>
                  <a:srgbClr val="20124D"/>
                </a:solidFill>
              </a:rPr>
              <a:t>IV: 3 types of pairs: yes (50%), no-within (25%), no-between (25%)</a:t>
            </a:r>
            <a:endParaRPr sz="1300">
              <a:solidFill>
                <a:srgbClr val="20124D"/>
              </a:solidFill>
            </a:endParaRPr>
          </a:p>
          <a:p>
            <a:pPr indent="-311150" lvl="1" marL="914400" rtl="0" algn="l">
              <a:lnSpc>
                <a:spcPct val="130000"/>
              </a:lnSpc>
              <a:spcBef>
                <a:spcPts val="0"/>
              </a:spcBef>
              <a:spcAft>
                <a:spcPts val="0"/>
              </a:spcAft>
              <a:buClr>
                <a:srgbClr val="20124D"/>
              </a:buClr>
              <a:buSzPts val="1300"/>
              <a:buChar char="○"/>
            </a:pPr>
            <a:r>
              <a:rPr lang="it" sz="1300">
                <a:solidFill>
                  <a:srgbClr val="20124D"/>
                </a:solidFill>
              </a:rPr>
              <a:t>Part 1 → Training phase</a:t>
            </a:r>
            <a:endParaRPr sz="1300">
              <a:solidFill>
                <a:srgbClr val="20124D"/>
              </a:solidFill>
            </a:endParaRPr>
          </a:p>
          <a:p>
            <a:pPr indent="-311150" lvl="1" marL="914400" rtl="0" algn="l">
              <a:lnSpc>
                <a:spcPct val="130000"/>
              </a:lnSpc>
              <a:spcBef>
                <a:spcPts val="0"/>
              </a:spcBef>
              <a:spcAft>
                <a:spcPts val="0"/>
              </a:spcAft>
              <a:buClr>
                <a:srgbClr val="20124D"/>
              </a:buClr>
              <a:buSzPts val="1300"/>
              <a:buChar char="○"/>
            </a:pPr>
            <a:r>
              <a:rPr lang="it" sz="1300">
                <a:solidFill>
                  <a:srgbClr val="20124D"/>
                </a:solidFill>
              </a:rPr>
              <a:t>Part 2 → Testing phase</a:t>
            </a:r>
            <a:endParaRPr sz="1300">
              <a:solidFill>
                <a:srgbClr val="20124D"/>
              </a:solidFill>
            </a:endParaRPr>
          </a:p>
          <a:p>
            <a:pPr indent="-311150" lvl="0" marL="457200" rtl="0" algn="l">
              <a:lnSpc>
                <a:spcPct val="130000"/>
              </a:lnSpc>
              <a:spcBef>
                <a:spcPts val="0"/>
              </a:spcBef>
              <a:spcAft>
                <a:spcPts val="0"/>
              </a:spcAft>
              <a:buClr>
                <a:srgbClr val="20124D"/>
              </a:buClr>
              <a:buSzPts val="1300"/>
              <a:buChar char="●"/>
            </a:pPr>
            <a:r>
              <a:rPr lang="it">
                <a:solidFill>
                  <a:srgbClr val="20124D"/>
                </a:solidFill>
              </a:rPr>
              <a:t>What we measured</a:t>
            </a:r>
            <a:endParaRPr>
              <a:solidFill>
                <a:srgbClr val="20124D"/>
              </a:solidFill>
            </a:endParaRPr>
          </a:p>
          <a:p>
            <a:pPr indent="-311150" lvl="1" marL="914400" rtl="0" algn="l">
              <a:lnSpc>
                <a:spcPct val="130000"/>
              </a:lnSpc>
              <a:spcBef>
                <a:spcPts val="0"/>
              </a:spcBef>
              <a:spcAft>
                <a:spcPts val="0"/>
              </a:spcAft>
              <a:buClr>
                <a:srgbClr val="20124D"/>
              </a:buClr>
              <a:buSzPts val="1300"/>
              <a:buChar char="○"/>
            </a:pPr>
            <a:r>
              <a:rPr lang="it" sz="1300">
                <a:solidFill>
                  <a:srgbClr val="20124D"/>
                </a:solidFill>
              </a:rPr>
              <a:t>Judgements whether a pair appeared in the training set (correct/incorrect)</a:t>
            </a:r>
            <a:endParaRPr sz="1300">
              <a:solidFill>
                <a:srgbClr val="20124D"/>
              </a:solidFill>
            </a:endParaRPr>
          </a:p>
          <a:p>
            <a:pPr indent="-311150" lvl="1" marL="914400" rtl="0" algn="l">
              <a:lnSpc>
                <a:spcPct val="130000"/>
              </a:lnSpc>
              <a:spcBef>
                <a:spcPts val="0"/>
              </a:spcBef>
              <a:spcAft>
                <a:spcPts val="0"/>
              </a:spcAft>
              <a:buClr>
                <a:srgbClr val="20124D"/>
              </a:buClr>
              <a:buSzPts val="1300"/>
              <a:buChar char="○"/>
            </a:pPr>
            <a:r>
              <a:rPr lang="it" sz="1300">
                <a:solidFill>
                  <a:srgbClr val="20124D"/>
                </a:solidFill>
              </a:rPr>
              <a:t>Response times</a:t>
            </a:r>
            <a:endParaRPr sz="1300">
              <a:solidFill>
                <a:srgbClr val="20124D"/>
              </a:solidFill>
            </a:endParaRPr>
          </a:p>
          <a:p>
            <a:pPr indent="-311150" lvl="1" marL="914400" rtl="0" algn="l">
              <a:lnSpc>
                <a:spcPct val="130000"/>
              </a:lnSpc>
              <a:spcBef>
                <a:spcPts val="0"/>
              </a:spcBef>
              <a:spcAft>
                <a:spcPts val="0"/>
              </a:spcAft>
              <a:buClr>
                <a:srgbClr val="20124D"/>
              </a:buClr>
              <a:buSzPts val="1300"/>
              <a:buChar char="○"/>
            </a:pPr>
            <a:r>
              <a:rPr lang="it" sz="1300">
                <a:solidFill>
                  <a:srgbClr val="20124D"/>
                </a:solidFill>
              </a:rPr>
              <a:t>Demographic data (age, gender)</a:t>
            </a:r>
            <a:endParaRPr sz="1300">
              <a:solidFill>
                <a:srgbClr val="20124D"/>
              </a:solidFill>
            </a:endParaRPr>
          </a:p>
          <a:p>
            <a:pPr indent="-311150" lvl="0" marL="457200" marR="0" rtl="0" algn="l">
              <a:lnSpc>
                <a:spcPct val="130000"/>
              </a:lnSpc>
              <a:spcBef>
                <a:spcPts val="0"/>
              </a:spcBef>
              <a:spcAft>
                <a:spcPts val="0"/>
              </a:spcAft>
              <a:buClr>
                <a:srgbClr val="20124D"/>
              </a:buClr>
              <a:buSzPts val="1300"/>
              <a:buChar char="●"/>
            </a:pPr>
            <a:r>
              <a:rPr lang="it">
                <a:solidFill>
                  <a:srgbClr val="20124D"/>
                </a:solidFill>
              </a:rPr>
              <a:t>Technical tools</a:t>
            </a:r>
            <a:endParaRPr>
              <a:solidFill>
                <a:srgbClr val="20124D"/>
              </a:solidFill>
            </a:endParaRPr>
          </a:p>
          <a:p>
            <a:pPr indent="-311150" lvl="1" marL="914400" marR="0" rtl="0" algn="l">
              <a:lnSpc>
                <a:spcPct val="130000"/>
              </a:lnSpc>
              <a:spcBef>
                <a:spcPts val="0"/>
              </a:spcBef>
              <a:spcAft>
                <a:spcPts val="0"/>
              </a:spcAft>
              <a:buClr>
                <a:srgbClr val="20124D"/>
              </a:buClr>
              <a:buSzPts val="1300"/>
              <a:buChar char="○"/>
            </a:pPr>
            <a:r>
              <a:rPr lang="it" sz="1300">
                <a:solidFill>
                  <a:srgbClr val="20124D"/>
                </a:solidFill>
              </a:rPr>
              <a:t>The graphs were generated by a python script</a:t>
            </a:r>
            <a:endParaRPr sz="1300">
              <a:solidFill>
                <a:srgbClr val="20124D"/>
              </a:solidFill>
            </a:endParaRPr>
          </a:p>
          <a:p>
            <a:pPr indent="-311150" lvl="1" marL="914400" marR="0" rtl="0" algn="l">
              <a:lnSpc>
                <a:spcPct val="130000"/>
              </a:lnSpc>
              <a:spcBef>
                <a:spcPts val="0"/>
              </a:spcBef>
              <a:spcAft>
                <a:spcPts val="0"/>
              </a:spcAft>
              <a:buClr>
                <a:srgbClr val="20124D"/>
              </a:buClr>
              <a:buSzPts val="1300"/>
              <a:buChar char="○"/>
            </a:pPr>
            <a:r>
              <a:rPr lang="it" sz="1300">
                <a:solidFill>
                  <a:srgbClr val="20124D"/>
                </a:solidFill>
              </a:rPr>
              <a:t>The experiment was mage with the psychopy</a:t>
            </a:r>
            <a:endParaRPr sz="1300">
              <a:solidFill>
                <a:srgbClr val="20124D"/>
              </a:solidFill>
            </a:endParaRPr>
          </a:p>
          <a:p>
            <a:pPr indent="0" lvl="0" marL="914400" marR="0" rtl="0" algn="l">
              <a:lnSpc>
                <a:spcPct val="130000"/>
              </a:lnSpc>
              <a:spcBef>
                <a:spcPts val="0"/>
              </a:spcBef>
              <a:spcAft>
                <a:spcPts val="0"/>
              </a:spcAft>
              <a:buNone/>
            </a:pPr>
            <a:r>
              <a:rPr lang="it">
                <a:solidFill>
                  <a:srgbClr val="20124D"/>
                </a:solidFill>
              </a:rPr>
              <a:t>toolkit and run online on pavlovia.org</a:t>
            </a:r>
            <a:r>
              <a:rPr lang="it" sz="1300">
                <a:solidFill>
                  <a:srgbClr val="20124D"/>
                </a:solidFill>
              </a:rPr>
              <a:t> </a:t>
            </a:r>
            <a:endParaRPr sz="1300">
              <a:solidFill>
                <a:srgbClr val="20124D"/>
              </a:solidFill>
            </a:endParaRPr>
          </a:p>
        </p:txBody>
      </p:sp>
      <p:pic>
        <p:nvPicPr>
          <p:cNvPr id="298" name="Google Shape;298;p16"/>
          <p:cNvPicPr preferRelativeResize="0"/>
          <p:nvPr/>
        </p:nvPicPr>
        <p:blipFill>
          <a:blip r:embed="rId3">
            <a:alphaModFix/>
          </a:blip>
          <a:stretch>
            <a:fillRect/>
          </a:stretch>
        </p:blipFill>
        <p:spPr>
          <a:xfrm>
            <a:off x="5532550" y="3037225"/>
            <a:ext cx="2819975" cy="15184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2" name="Shape 302"/>
        <p:cNvGrpSpPr/>
        <p:nvPr/>
      </p:nvGrpSpPr>
      <p:grpSpPr>
        <a:xfrm>
          <a:off x="0" y="0"/>
          <a:ext cx="0" cy="0"/>
          <a:chOff x="0" y="0"/>
          <a:chExt cx="0" cy="0"/>
        </a:xfrm>
      </p:grpSpPr>
      <p:sp>
        <p:nvSpPr>
          <p:cNvPr id="303" name="Google Shape;303;p17"/>
          <p:cNvSpPr txBox="1"/>
          <p:nvPr>
            <p:ph type="title"/>
          </p:nvPr>
        </p:nvSpPr>
        <p:spPr>
          <a:xfrm>
            <a:off x="1536275" y="317575"/>
            <a:ext cx="7030500" cy="54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solidFill>
                  <a:srgbClr val="351C75"/>
                </a:solidFill>
              </a:rPr>
              <a:t>Results</a:t>
            </a:r>
            <a:endParaRPr>
              <a:solidFill>
                <a:srgbClr val="351C75"/>
              </a:solidFill>
            </a:endParaRPr>
          </a:p>
        </p:txBody>
      </p:sp>
      <p:sp>
        <p:nvSpPr>
          <p:cNvPr id="304" name="Google Shape;304;p17"/>
          <p:cNvSpPr txBox="1"/>
          <p:nvPr>
            <p:ph idx="1" type="body"/>
          </p:nvPr>
        </p:nvSpPr>
        <p:spPr>
          <a:xfrm>
            <a:off x="1059450" y="977425"/>
            <a:ext cx="4524000" cy="4166100"/>
          </a:xfrm>
          <a:prstGeom prst="rect">
            <a:avLst/>
          </a:prstGeom>
        </p:spPr>
        <p:txBody>
          <a:bodyPr anchorCtr="0" anchor="t" bIns="91425" lIns="91425" spcFirstLastPara="1" rIns="91425" wrap="square" tIns="91425">
            <a:noAutofit/>
          </a:bodyPr>
          <a:lstStyle/>
          <a:p>
            <a:pPr indent="-311150" lvl="0" marL="457200" rtl="0" algn="l">
              <a:lnSpc>
                <a:spcPct val="130000"/>
              </a:lnSpc>
              <a:spcBef>
                <a:spcPts val="0"/>
              </a:spcBef>
              <a:spcAft>
                <a:spcPts val="0"/>
              </a:spcAft>
              <a:buClr>
                <a:srgbClr val="073763"/>
              </a:buClr>
              <a:buSzPts val="1300"/>
              <a:buChar char="●"/>
            </a:pPr>
            <a:r>
              <a:rPr lang="it">
                <a:solidFill>
                  <a:srgbClr val="073763"/>
                </a:solidFill>
              </a:rPr>
              <a:t>S</a:t>
            </a:r>
            <a:r>
              <a:rPr lang="it">
                <a:solidFill>
                  <a:srgbClr val="073763"/>
                </a:solidFill>
              </a:rPr>
              <a:t>tatistical analysis:</a:t>
            </a:r>
            <a:endParaRPr>
              <a:solidFill>
                <a:srgbClr val="073763"/>
              </a:solidFill>
            </a:endParaRPr>
          </a:p>
          <a:p>
            <a:pPr indent="-311150" lvl="1" marL="914400" rtl="0" algn="l">
              <a:lnSpc>
                <a:spcPct val="130000"/>
              </a:lnSpc>
              <a:spcBef>
                <a:spcPts val="0"/>
              </a:spcBef>
              <a:spcAft>
                <a:spcPts val="0"/>
              </a:spcAft>
              <a:buClr>
                <a:srgbClr val="073763"/>
              </a:buClr>
              <a:buSzPts val="1300"/>
              <a:buChar char="○"/>
            </a:pPr>
            <a:r>
              <a:rPr lang="it" sz="1300">
                <a:solidFill>
                  <a:srgbClr val="073763"/>
                </a:solidFill>
              </a:rPr>
              <a:t>22 participants in total (</a:t>
            </a:r>
            <a:r>
              <a:rPr i="1" lang="it" sz="1300">
                <a:solidFill>
                  <a:srgbClr val="073763"/>
                </a:solidFill>
              </a:rPr>
              <a:t>N = 22</a:t>
            </a:r>
            <a:r>
              <a:rPr lang="it" sz="1300">
                <a:solidFill>
                  <a:srgbClr val="073763"/>
                </a:solidFill>
              </a:rPr>
              <a:t>)</a:t>
            </a:r>
            <a:endParaRPr sz="1300">
              <a:solidFill>
                <a:srgbClr val="073763"/>
              </a:solidFill>
            </a:endParaRPr>
          </a:p>
          <a:p>
            <a:pPr indent="-311150" lvl="1" marL="914400" rtl="0" algn="l">
              <a:lnSpc>
                <a:spcPct val="130000"/>
              </a:lnSpc>
              <a:spcBef>
                <a:spcPts val="0"/>
              </a:spcBef>
              <a:spcAft>
                <a:spcPts val="0"/>
              </a:spcAft>
              <a:buClr>
                <a:srgbClr val="073763"/>
              </a:buClr>
              <a:buSzPts val="1300"/>
              <a:buChar char="○"/>
            </a:pPr>
            <a:r>
              <a:rPr lang="it" sz="1300">
                <a:solidFill>
                  <a:srgbClr val="073763"/>
                </a:solidFill>
              </a:rPr>
              <a:t>M = 71.6</a:t>
            </a:r>
            <a:r>
              <a:rPr lang="it" sz="1300">
                <a:solidFill>
                  <a:srgbClr val="073763"/>
                </a:solidFill>
              </a:rPr>
              <a:t>0</a:t>
            </a:r>
            <a:r>
              <a:rPr lang="it" sz="1300">
                <a:solidFill>
                  <a:srgbClr val="073763"/>
                </a:solidFill>
              </a:rPr>
              <a:t> (</a:t>
            </a:r>
            <a:r>
              <a:rPr i="1" lang="it" sz="1300">
                <a:solidFill>
                  <a:srgbClr val="073763"/>
                </a:solidFill>
              </a:rPr>
              <a:t>SD = 0.15</a:t>
            </a:r>
            <a:r>
              <a:rPr lang="it" sz="1300">
                <a:solidFill>
                  <a:srgbClr val="073763"/>
                </a:solidFill>
              </a:rPr>
              <a:t>) of correct responses (real nodes, column ‘Yes’)</a:t>
            </a:r>
            <a:endParaRPr sz="1300">
              <a:solidFill>
                <a:srgbClr val="073763"/>
              </a:solidFill>
            </a:endParaRPr>
          </a:p>
          <a:p>
            <a:pPr indent="-311150" lvl="1" marL="914400" rtl="0" algn="l">
              <a:lnSpc>
                <a:spcPct val="130000"/>
              </a:lnSpc>
              <a:spcBef>
                <a:spcPts val="0"/>
              </a:spcBef>
              <a:spcAft>
                <a:spcPts val="0"/>
              </a:spcAft>
              <a:buClr>
                <a:srgbClr val="073763"/>
              </a:buClr>
              <a:buSzPts val="1300"/>
              <a:buChar char="○"/>
            </a:pPr>
            <a:r>
              <a:rPr lang="it" sz="1300">
                <a:solidFill>
                  <a:srgbClr val="073763"/>
                </a:solidFill>
              </a:rPr>
              <a:t>M = 54.10 (</a:t>
            </a:r>
            <a:r>
              <a:rPr i="1" lang="it" sz="1300">
                <a:solidFill>
                  <a:srgbClr val="073763"/>
                </a:solidFill>
              </a:rPr>
              <a:t>SD = 0.23</a:t>
            </a:r>
            <a:r>
              <a:rPr lang="it" sz="1300">
                <a:solidFill>
                  <a:srgbClr val="073763"/>
                </a:solidFill>
              </a:rPr>
              <a:t>) for fake-within nodes (‘No-Within’ column)</a:t>
            </a:r>
            <a:endParaRPr sz="1300">
              <a:solidFill>
                <a:srgbClr val="073763"/>
              </a:solidFill>
            </a:endParaRPr>
          </a:p>
          <a:p>
            <a:pPr indent="-311150" lvl="1" marL="914400" rtl="0" algn="l">
              <a:lnSpc>
                <a:spcPct val="130000"/>
              </a:lnSpc>
              <a:spcBef>
                <a:spcPts val="0"/>
              </a:spcBef>
              <a:spcAft>
                <a:spcPts val="0"/>
              </a:spcAft>
              <a:buClr>
                <a:srgbClr val="073763"/>
              </a:buClr>
              <a:buSzPts val="1300"/>
              <a:buChar char="○"/>
            </a:pPr>
            <a:r>
              <a:rPr lang="it" sz="1300">
                <a:solidFill>
                  <a:srgbClr val="073763"/>
                </a:solidFill>
              </a:rPr>
              <a:t>M = 51.82 (</a:t>
            </a:r>
            <a:r>
              <a:rPr i="1" lang="it" sz="1300">
                <a:solidFill>
                  <a:srgbClr val="073763"/>
                </a:solidFill>
              </a:rPr>
              <a:t>SD = 0.23</a:t>
            </a:r>
            <a:r>
              <a:rPr lang="it" sz="1300">
                <a:solidFill>
                  <a:srgbClr val="073763"/>
                </a:solidFill>
              </a:rPr>
              <a:t>) for fake-between nodes (‘No-Between’ </a:t>
            </a:r>
            <a:r>
              <a:rPr lang="it" sz="1300">
                <a:solidFill>
                  <a:srgbClr val="073763"/>
                </a:solidFill>
              </a:rPr>
              <a:t>column)</a:t>
            </a:r>
            <a:endParaRPr sz="1300">
              <a:solidFill>
                <a:srgbClr val="073763"/>
              </a:solidFill>
            </a:endParaRPr>
          </a:p>
          <a:p>
            <a:pPr indent="-311150" lvl="1" marL="914400" rtl="0" algn="l">
              <a:lnSpc>
                <a:spcPct val="130000"/>
              </a:lnSpc>
              <a:spcBef>
                <a:spcPts val="0"/>
              </a:spcBef>
              <a:spcAft>
                <a:spcPts val="0"/>
              </a:spcAft>
              <a:buClr>
                <a:srgbClr val="073763"/>
              </a:buClr>
              <a:buSzPts val="1300"/>
              <a:buChar char="○"/>
            </a:pPr>
            <a:r>
              <a:rPr lang="it" sz="1300">
                <a:solidFill>
                  <a:srgbClr val="073763"/>
                </a:solidFill>
              </a:rPr>
              <a:t>Conducted a </a:t>
            </a:r>
            <a:r>
              <a:rPr lang="it" sz="1300">
                <a:solidFill>
                  <a:srgbClr val="073763"/>
                </a:solidFill>
              </a:rPr>
              <a:t>Fisher’s Exact Test t</a:t>
            </a:r>
            <a:r>
              <a:rPr lang="it" sz="1300">
                <a:solidFill>
                  <a:srgbClr val="073763"/>
                </a:solidFill>
              </a:rPr>
              <a:t>o check the statistical difference between the no-within and no-between results</a:t>
            </a:r>
            <a:endParaRPr sz="1300">
              <a:solidFill>
                <a:srgbClr val="073763"/>
              </a:solidFill>
            </a:endParaRPr>
          </a:p>
          <a:p>
            <a:pPr indent="-311150" lvl="0" marL="457200" rtl="0" algn="l">
              <a:lnSpc>
                <a:spcPct val="130000"/>
              </a:lnSpc>
              <a:spcBef>
                <a:spcPts val="0"/>
              </a:spcBef>
              <a:spcAft>
                <a:spcPts val="0"/>
              </a:spcAft>
              <a:buClr>
                <a:srgbClr val="073763"/>
              </a:buClr>
              <a:buSzPts val="1300"/>
              <a:buChar char="●"/>
            </a:pPr>
            <a:r>
              <a:rPr lang="it">
                <a:solidFill>
                  <a:srgbClr val="073763"/>
                </a:solidFill>
              </a:rPr>
              <a:t>O</a:t>
            </a:r>
            <a:r>
              <a:rPr lang="it">
                <a:solidFill>
                  <a:srgbClr val="073763"/>
                </a:solidFill>
              </a:rPr>
              <a:t>utcomes of study:</a:t>
            </a:r>
            <a:endParaRPr>
              <a:solidFill>
                <a:srgbClr val="073763"/>
              </a:solidFill>
            </a:endParaRPr>
          </a:p>
          <a:p>
            <a:pPr indent="-311150" lvl="1" marL="914400" rtl="0" algn="l">
              <a:lnSpc>
                <a:spcPct val="130000"/>
              </a:lnSpc>
              <a:spcBef>
                <a:spcPts val="0"/>
              </a:spcBef>
              <a:spcAft>
                <a:spcPts val="0"/>
              </a:spcAft>
              <a:buClr>
                <a:srgbClr val="073763"/>
              </a:buClr>
              <a:buSzPts val="1300"/>
              <a:buChar char="○"/>
            </a:pPr>
            <a:r>
              <a:rPr lang="it" sz="1300">
                <a:solidFill>
                  <a:srgbClr val="073763"/>
                </a:solidFill>
              </a:rPr>
              <a:t>Difference was statistically insignificant, with </a:t>
            </a:r>
            <a:r>
              <a:rPr i="1" lang="it" sz="1300">
                <a:solidFill>
                  <a:srgbClr val="073763"/>
                </a:solidFill>
              </a:rPr>
              <a:t>p = 0.138 (DF = 21)</a:t>
            </a:r>
            <a:endParaRPr sz="1300">
              <a:solidFill>
                <a:srgbClr val="073763"/>
              </a:solidFill>
            </a:endParaRPr>
          </a:p>
          <a:p>
            <a:pPr indent="0" lvl="0" marL="0" rtl="0" algn="l">
              <a:spcBef>
                <a:spcPts val="0"/>
              </a:spcBef>
              <a:spcAft>
                <a:spcPts val="1600"/>
              </a:spcAft>
              <a:buNone/>
            </a:pPr>
            <a:r>
              <a:t/>
            </a:r>
            <a:endParaRPr sz="1300">
              <a:solidFill>
                <a:srgbClr val="073763"/>
              </a:solidFill>
            </a:endParaRPr>
          </a:p>
        </p:txBody>
      </p:sp>
      <p:pic>
        <p:nvPicPr>
          <p:cNvPr id="305" name="Google Shape;305;p17"/>
          <p:cNvPicPr preferRelativeResize="0"/>
          <p:nvPr/>
        </p:nvPicPr>
        <p:blipFill>
          <a:blip r:embed="rId3">
            <a:alphaModFix/>
          </a:blip>
          <a:stretch>
            <a:fillRect/>
          </a:stretch>
        </p:blipFill>
        <p:spPr>
          <a:xfrm>
            <a:off x="5773950" y="488700"/>
            <a:ext cx="3054800" cy="41661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9" name="Shape 309"/>
        <p:cNvGrpSpPr/>
        <p:nvPr/>
      </p:nvGrpSpPr>
      <p:grpSpPr>
        <a:xfrm>
          <a:off x="0" y="0"/>
          <a:ext cx="0" cy="0"/>
          <a:chOff x="0" y="0"/>
          <a:chExt cx="0" cy="0"/>
        </a:xfrm>
      </p:grpSpPr>
      <p:sp>
        <p:nvSpPr>
          <p:cNvPr id="310" name="Google Shape;310;p18"/>
          <p:cNvSpPr txBox="1"/>
          <p:nvPr>
            <p:ph type="title"/>
          </p:nvPr>
        </p:nvSpPr>
        <p:spPr>
          <a:xfrm>
            <a:off x="1303800" y="347975"/>
            <a:ext cx="7030500" cy="68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solidFill>
                  <a:srgbClr val="073763"/>
                </a:solidFill>
              </a:rPr>
              <a:t>Discussion</a:t>
            </a:r>
            <a:endParaRPr>
              <a:solidFill>
                <a:srgbClr val="073763"/>
              </a:solidFill>
            </a:endParaRPr>
          </a:p>
        </p:txBody>
      </p:sp>
      <p:sp>
        <p:nvSpPr>
          <p:cNvPr id="311" name="Google Shape;311;p18"/>
          <p:cNvSpPr txBox="1"/>
          <p:nvPr>
            <p:ph idx="1" type="body"/>
          </p:nvPr>
        </p:nvSpPr>
        <p:spPr>
          <a:xfrm>
            <a:off x="1303800" y="1032275"/>
            <a:ext cx="7030500" cy="3813000"/>
          </a:xfrm>
          <a:prstGeom prst="rect">
            <a:avLst/>
          </a:prstGeom>
        </p:spPr>
        <p:txBody>
          <a:bodyPr anchorCtr="0" anchor="t" bIns="91425" lIns="91425" spcFirstLastPara="1" rIns="91425" wrap="square" tIns="91425">
            <a:noAutofit/>
          </a:bodyPr>
          <a:lstStyle/>
          <a:p>
            <a:pPr indent="-311150" lvl="0" marL="457200" rtl="0" algn="l">
              <a:lnSpc>
                <a:spcPct val="150000"/>
              </a:lnSpc>
              <a:spcBef>
                <a:spcPts val="0"/>
              </a:spcBef>
              <a:spcAft>
                <a:spcPts val="0"/>
              </a:spcAft>
              <a:buClr>
                <a:srgbClr val="073763"/>
              </a:buClr>
              <a:buSzPts val="1300"/>
              <a:buChar char="●"/>
            </a:pPr>
            <a:r>
              <a:rPr lang="it">
                <a:solidFill>
                  <a:srgbClr val="073763"/>
                </a:solidFill>
              </a:rPr>
              <a:t>No significant effect was found. This might be due to:</a:t>
            </a:r>
            <a:endParaRPr>
              <a:solidFill>
                <a:srgbClr val="073763"/>
              </a:solidFill>
            </a:endParaRPr>
          </a:p>
          <a:p>
            <a:pPr indent="-311150" lvl="1" marL="914400" rtl="0" algn="l">
              <a:lnSpc>
                <a:spcPct val="150000"/>
              </a:lnSpc>
              <a:spcBef>
                <a:spcPts val="0"/>
              </a:spcBef>
              <a:spcAft>
                <a:spcPts val="0"/>
              </a:spcAft>
              <a:buClr>
                <a:srgbClr val="073763"/>
              </a:buClr>
              <a:buSzPts val="1300"/>
              <a:buChar char="○"/>
            </a:pPr>
            <a:r>
              <a:rPr lang="it" sz="1300">
                <a:solidFill>
                  <a:srgbClr val="073763"/>
                </a:solidFill>
              </a:rPr>
              <a:t>Limited sample size </a:t>
            </a:r>
            <a:endParaRPr sz="1300">
              <a:solidFill>
                <a:srgbClr val="073763"/>
              </a:solidFill>
            </a:endParaRPr>
          </a:p>
          <a:p>
            <a:pPr indent="-311150" lvl="1" marL="914400" rtl="0" algn="l">
              <a:lnSpc>
                <a:spcPct val="150000"/>
              </a:lnSpc>
              <a:spcBef>
                <a:spcPts val="0"/>
              </a:spcBef>
              <a:spcAft>
                <a:spcPts val="0"/>
              </a:spcAft>
              <a:buClr>
                <a:srgbClr val="073763"/>
              </a:buClr>
              <a:buSzPts val="1300"/>
              <a:buChar char="○"/>
            </a:pPr>
            <a:r>
              <a:rPr lang="it" sz="1300">
                <a:solidFill>
                  <a:srgbClr val="073763"/>
                </a:solidFill>
              </a:rPr>
              <a:t>Lack of consolidation period</a:t>
            </a:r>
            <a:endParaRPr sz="1300">
              <a:solidFill>
                <a:srgbClr val="073763"/>
              </a:solidFill>
            </a:endParaRPr>
          </a:p>
          <a:p>
            <a:pPr indent="-311150" lvl="0" marL="457200" rtl="0" algn="l">
              <a:lnSpc>
                <a:spcPct val="150000"/>
              </a:lnSpc>
              <a:spcBef>
                <a:spcPts val="0"/>
              </a:spcBef>
              <a:spcAft>
                <a:spcPts val="0"/>
              </a:spcAft>
              <a:buClr>
                <a:srgbClr val="073763"/>
              </a:buClr>
              <a:buSzPts val="1300"/>
              <a:buChar char="●"/>
            </a:pPr>
            <a:r>
              <a:rPr lang="it">
                <a:solidFill>
                  <a:srgbClr val="073763"/>
                </a:solidFill>
              </a:rPr>
              <a:t>206 participants started the study; only 22 finished it</a:t>
            </a:r>
            <a:endParaRPr>
              <a:solidFill>
                <a:srgbClr val="073763"/>
              </a:solidFill>
            </a:endParaRPr>
          </a:p>
          <a:p>
            <a:pPr indent="-311150" lvl="1" marL="914400" rtl="0" algn="l">
              <a:lnSpc>
                <a:spcPct val="150000"/>
              </a:lnSpc>
              <a:spcBef>
                <a:spcPts val="0"/>
              </a:spcBef>
              <a:spcAft>
                <a:spcPts val="0"/>
              </a:spcAft>
              <a:buClr>
                <a:srgbClr val="073763"/>
              </a:buClr>
              <a:buSzPts val="1300"/>
              <a:buChar char="○"/>
            </a:pPr>
            <a:r>
              <a:rPr lang="it" sz="1300">
                <a:solidFill>
                  <a:srgbClr val="073763"/>
                </a:solidFill>
              </a:rPr>
              <a:t>Length &amp; difficulty of experiment might have demotivated participants</a:t>
            </a:r>
            <a:endParaRPr sz="1300">
              <a:solidFill>
                <a:srgbClr val="073763"/>
              </a:solidFill>
            </a:endParaRPr>
          </a:p>
          <a:p>
            <a:pPr indent="-311150" lvl="1" marL="914400" rtl="0" algn="l">
              <a:lnSpc>
                <a:spcPct val="150000"/>
              </a:lnSpc>
              <a:spcBef>
                <a:spcPts val="0"/>
              </a:spcBef>
              <a:spcAft>
                <a:spcPts val="0"/>
              </a:spcAft>
              <a:buClr>
                <a:srgbClr val="073763"/>
              </a:buClr>
              <a:buSzPts val="1300"/>
              <a:buChar char="○"/>
            </a:pPr>
            <a:r>
              <a:rPr lang="it" sz="1300">
                <a:solidFill>
                  <a:srgbClr val="073763"/>
                </a:solidFill>
              </a:rPr>
              <a:t>No mobile functionality</a:t>
            </a:r>
            <a:endParaRPr sz="1300">
              <a:solidFill>
                <a:srgbClr val="073763"/>
              </a:solidFill>
            </a:endParaRPr>
          </a:p>
          <a:p>
            <a:pPr indent="-311150" lvl="0" marL="457200" rtl="0" algn="l">
              <a:lnSpc>
                <a:spcPct val="150000"/>
              </a:lnSpc>
              <a:spcBef>
                <a:spcPts val="0"/>
              </a:spcBef>
              <a:spcAft>
                <a:spcPts val="0"/>
              </a:spcAft>
              <a:buClr>
                <a:srgbClr val="073763"/>
              </a:buClr>
              <a:buSzPts val="1300"/>
              <a:buChar char="●"/>
            </a:pPr>
            <a:r>
              <a:rPr lang="it">
                <a:solidFill>
                  <a:srgbClr val="073763"/>
                </a:solidFill>
              </a:rPr>
              <a:t>Future studies:</a:t>
            </a:r>
            <a:endParaRPr>
              <a:solidFill>
                <a:srgbClr val="073763"/>
              </a:solidFill>
            </a:endParaRPr>
          </a:p>
          <a:p>
            <a:pPr indent="-311150" lvl="1" marL="914400" rtl="0" algn="l">
              <a:lnSpc>
                <a:spcPct val="150000"/>
              </a:lnSpc>
              <a:spcBef>
                <a:spcPts val="0"/>
              </a:spcBef>
              <a:spcAft>
                <a:spcPts val="0"/>
              </a:spcAft>
              <a:buClr>
                <a:srgbClr val="073763"/>
              </a:buClr>
              <a:buSzPts val="1300"/>
              <a:buChar char="○"/>
            </a:pPr>
            <a:r>
              <a:rPr lang="it" sz="1300">
                <a:solidFill>
                  <a:srgbClr val="073763"/>
                </a:solidFill>
              </a:rPr>
              <a:t>Create subgroups with objects that have at least one feature in common (instead of completely random)</a:t>
            </a:r>
            <a:endParaRPr sz="1300">
              <a:solidFill>
                <a:srgbClr val="073763"/>
              </a:solidFill>
            </a:endParaRPr>
          </a:p>
          <a:p>
            <a:pPr indent="-311150" lvl="1" marL="914400" rtl="0" algn="l">
              <a:lnSpc>
                <a:spcPct val="150000"/>
              </a:lnSpc>
              <a:spcBef>
                <a:spcPts val="0"/>
              </a:spcBef>
              <a:spcAft>
                <a:spcPts val="0"/>
              </a:spcAft>
              <a:buClr>
                <a:srgbClr val="073763"/>
              </a:buClr>
              <a:buSzPts val="1300"/>
              <a:buChar char="○"/>
            </a:pPr>
            <a:r>
              <a:rPr lang="it" sz="1300">
                <a:solidFill>
                  <a:srgbClr val="073763"/>
                </a:solidFill>
              </a:rPr>
              <a:t>Adding the condition with fully-informed participants.</a:t>
            </a:r>
            <a:endParaRPr sz="1300">
              <a:solidFill>
                <a:srgbClr val="073763"/>
              </a:solidFill>
            </a:endParaRPr>
          </a:p>
          <a:p>
            <a:pPr indent="-311150" lvl="1" marL="914400" rtl="0" algn="l">
              <a:lnSpc>
                <a:spcPct val="150000"/>
              </a:lnSpc>
              <a:spcBef>
                <a:spcPts val="0"/>
              </a:spcBef>
              <a:spcAft>
                <a:spcPts val="0"/>
              </a:spcAft>
              <a:buClr>
                <a:srgbClr val="073763"/>
              </a:buClr>
              <a:buSzPts val="1300"/>
              <a:buChar char="○"/>
            </a:pPr>
            <a:r>
              <a:rPr lang="it" sz="1300">
                <a:solidFill>
                  <a:srgbClr val="073763"/>
                </a:solidFill>
              </a:rPr>
              <a:t>More controlled setting</a:t>
            </a:r>
            <a:endParaRPr sz="1300">
              <a:solidFill>
                <a:srgbClr val="073763"/>
              </a:solidFill>
            </a:endParaRPr>
          </a:p>
          <a:p>
            <a:pPr indent="-311150" lvl="1" marL="914400" rtl="0" algn="l">
              <a:lnSpc>
                <a:spcPct val="150000"/>
              </a:lnSpc>
              <a:spcBef>
                <a:spcPts val="0"/>
              </a:spcBef>
              <a:spcAft>
                <a:spcPts val="0"/>
              </a:spcAft>
              <a:buClr>
                <a:srgbClr val="073763"/>
              </a:buClr>
              <a:buSzPts val="1300"/>
              <a:buChar char="○"/>
            </a:pPr>
            <a:r>
              <a:rPr lang="it" sz="1300">
                <a:solidFill>
                  <a:srgbClr val="073763"/>
                </a:solidFill>
              </a:rPr>
              <a:t>Adding a potential control group: only one graph.</a:t>
            </a:r>
            <a:endParaRPr sz="1300">
              <a:solidFill>
                <a:srgbClr val="073763"/>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5" name="Shape 315"/>
        <p:cNvGrpSpPr/>
        <p:nvPr/>
      </p:nvGrpSpPr>
      <p:grpSpPr>
        <a:xfrm>
          <a:off x="0" y="0"/>
          <a:ext cx="0" cy="0"/>
          <a:chOff x="0" y="0"/>
          <a:chExt cx="0" cy="0"/>
        </a:xfrm>
      </p:grpSpPr>
      <p:sp>
        <p:nvSpPr>
          <p:cNvPr id="316" name="Google Shape;316;p19"/>
          <p:cNvSpPr txBox="1"/>
          <p:nvPr>
            <p:ph type="title"/>
          </p:nvPr>
        </p:nvSpPr>
        <p:spPr>
          <a:xfrm>
            <a:off x="1303800" y="351675"/>
            <a:ext cx="7030500" cy="64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solidFill>
                  <a:srgbClr val="073763"/>
                </a:solidFill>
              </a:rPr>
              <a:t>References</a:t>
            </a:r>
            <a:endParaRPr>
              <a:solidFill>
                <a:srgbClr val="073763"/>
              </a:solidFill>
            </a:endParaRPr>
          </a:p>
        </p:txBody>
      </p:sp>
      <p:sp>
        <p:nvSpPr>
          <p:cNvPr id="317" name="Google Shape;317;p19"/>
          <p:cNvSpPr txBox="1"/>
          <p:nvPr>
            <p:ph idx="1" type="body"/>
          </p:nvPr>
        </p:nvSpPr>
        <p:spPr>
          <a:xfrm>
            <a:off x="1303800" y="995475"/>
            <a:ext cx="7030500" cy="3842700"/>
          </a:xfrm>
          <a:prstGeom prst="rect">
            <a:avLst/>
          </a:prstGeom>
        </p:spPr>
        <p:txBody>
          <a:bodyPr anchorCtr="0" anchor="t" bIns="91425" lIns="91425" spcFirstLastPara="1" rIns="91425" wrap="square" tIns="91425">
            <a:noAutofit/>
          </a:bodyPr>
          <a:lstStyle/>
          <a:p>
            <a:pPr indent="-304800" lvl="0" marL="457200" rtl="0" algn="l">
              <a:lnSpc>
                <a:spcPct val="200000"/>
              </a:lnSpc>
              <a:spcBef>
                <a:spcPts val="0"/>
              </a:spcBef>
              <a:spcAft>
                <a:spcPts val="0"/>
              </a:spcAft>
              <a:buClr>
                <a:srgbClr val="073763"/>
              </a:buClr>
              <a:buSzPts val="1200"/>
              <a:buFont typeface="Arial"/>
              <a:buChar char="●"/>
            </a:pPr>
            <a:r>
              <a:rPr lang="it" sz="1200">
                <a:solidFill>
                  <a:srgbClr val="073763"/>
                </a:solidFill>
                <a:latin typeface="Arial"/>
                <a:ea typeface="Arial"/>
                <a:cs typeface="Arial"/>
                <a:sym typeface="Arial"/>
              </a:rPr>
              <a:t>Clapper, J. P. (2012). The effects of prior knowledge on incidental category learning. </a:t>
            </a:r>
            <a:r>
              <a:rPr i="1" lang="it" sz="1200">
                <a:solidFill>
                  <a:srgbClr val="073763"/>
                </a:solidFill>
                <a:latin typeface="Arial"/>
                <a:ea typeface="Arial"/>
                <a:cs typeface="Arial"/>
                <a:sym typeface="Arial"/>
              </a:rPr>
              <a:t>Journal of Experimental Psychology: Learning, Memory, and Cognition</a:t>
            </a:r>
            <a:r>
              <a:rPr lang="it" sz="1200">
                <a:solidFill>
                  <a:srgbClr val="073763"/>
                </a:solidFill>
                <a:latin typeface="Arial"/>
                <a:ea typeface="Arial"/>
                <a:cs typeface="Arial"/>
                <a:sym typeface="Arial"/>
              </a:rPr>
              <a:t>, </a:t>
            </a:r>
            <a:r>
              <a:rPr i="1" lang="it" sz="1200">
                <a:solidFill>
                  <a:srgbClr val="073763"/>
                </a:solidFill>
                <a:latin typeface="Arial"/>
                <a:ea typeface="Arial"/>
                <a:cs typeface="Arial"/>
                <a:sym typeface="Arial"/>
              </a:rPr>
              <a:t>38</a:t>
            </a:r>
            <a:r>
              <a:rPr lang="it" sz="1200">
                <a:solidFill>
                  <a:srgbClr val="073763"/>
                </a:solidFill>
                <a:latin typeface="Arial"/>
                <a:ea typeface="Arial"/>
                <a:cs typeface="Arial"/>
                <a:sym typeface="Arial"/>
              </a:rPr>
              <a:t>(6), 1558–1577. https://doi.org/10.1037/a0028457</a:t>
            </a:r>
            <a:endParaRPr sz="1200">
              <a:solidFill>
                <a:srgbClr val="073763"/>
              </a:solidFill>
              <a:latin typeface="Arial"/>
              <a:ea typeface="Arial"/>
              <a:cs typeface="Arial"/>
              <a:sym typeface="Arial"/>
            </a:endParaRPr>
          </a:p>
          <a:p>
            <a:pPr indent="-304800" lvl="0" marL="457200" rtl="0" algn="l">
              <a:lnSpc>
                <a:spcPct val="200000"/>
              </a:lnSpc>
              <a:spcBef>
                <a:spcPts val="0"/>
              </a:spcBef>
              <a:spcAft>
                <a:spcPts val="0"/>
              </a:spcAft>
              <a:buClr>
                <a:srgbClr val="073763"/>
              </a:buClr>
              <a:buSzPts val="1200"/>
              <a:buFont typeface="Arial"/>
              <a:buChar char="●"/>
            </a:pPr>
            <a:r>
              <a:rPr lang="it" sz="1200">
                <a:solidFill>
                  <a:srgbClr val="073763"/>
                </a:solidFill>
                <a:latin typeface="Arial"/>
                <a:ea typeface="Arial"/>
                <a:cs typeface="Arial"/>
                <a:sym typeface="Arial"/>
              </a:rPr>
              <a:t>Foroni, F., &amp; Rothbart, M. (2011). Category Boundaries and Category Labels: When Does A Category Name Influence the Perceived Similarity of Category Members? </a:t>
            </a:r>
            <a:r>
              <a:rPr i="1" lang="it" sz="1200">
                <a:solidFill>
                  <a:srgbClr val="073763"/>
                </a:solidFill>
                <a:latin typeface="Arial"/>
                <a:ea typeface="Arial"/>
                <a:cs typeface="Arial"/>
                <a:sym typeface="Arial"/>
              </a:rPr>
              <a:t>Social Cognition</a:t>
            </a:r>
            <a:r>
              <a:rPr lang="it" sz="1200">
                <a:solidFill>
                  <a:srgbClr val="073763"/>
                </a:solidFill>
                <a:latin typeface="Arial"/>
                <a:ea typeface="Arial"/>
                <a:cs typeface="Arial"/>
                <a:sym typeface="Arial"/>
              </a:rPr>
              <a:t>, </a:t>
            </a:r>
            <a:r>
              <a:rPr i="1" lang="it" sz="1200">
                <a:solidFill>
                  <a:srgbClr val="073763"/>
                </a:solidFill>
                <a:latin typeface="Arial"/>
                <a:ea typeface="Arial"/>
                <a:cs typeface="Arial"/>
                <a:sym typeface="Arial"/>
              </a:rPr>
              <a:t>29</a:t>
            </a:r>
            <a:r>
              <a:rPr lang="it" sz="1200">
                <a:solidFill>
                  <a:srgbClr val="073763"/>
                </a:solidFill>
                <a:latin typeface="Arial"/>
                <a:ea typeface="Arial"/>
                <a:cs typeface="Arial"/>
                <a:sym typeface="Arial"/>
              </a:rPr>
              <a:t>(5), 547–576. https://doi.org/10.1521/soco.2011.29.5.547</a:t>
            </a:r>
            <a:endParaRPr sz="1200">
              <a:solidFill>
                <a:srgbClr val="073763"/>
              </a:solidFill>
              <a:latin typeface="Arial"/>
              <a:ea typeface="Arial"/>
              <a:cs typeface="Arial"/>
              <a:sym typeface="Arial"/>
            </a:endParaRPr>
          </a:p>
          <a:p>
            <a:pPr indent="-304800" lvl="0" marL="457200" rtl="0" algn="l">
              <a:lnSpc>
                <a:spcPct val="200000"/>
              </a:lnSpc>
              <a:spcBef>
                <a:spcPts val="0"/>
              </a:spcBef>
              <a:spcAft>
                <a:spcPts val="0"/>
              </a:spcAft>
              <a:buClr>
                <a:srgbClr val="073763"/>
              </a:buClr>
              <a:buSzPts val="1200"/>
              <a:buFont typeface="Arial"/>
              <a:buChar char="●"/>
            </a:pPr>
            <a:r>
              <a:rPr lang="it" sz="1200">
                <a:solidFill>
                  <a:srgbClr val="073763"/>
                </a:solidFill>
                <a:latin typeface="Arial"/>
                <a:ea typeface="Arial"/>
                <a:cs typeface="Arial"/>
                <a:sym typeface="Arial"/>
              </a:rPr>
              <a:t>Gibson, J. J., &amp; Gibson, E. J. (1955). Perceptual learning: Differentiation or enrichment? </a:t>
            </a:r>
            <a:r>
              <a:rPr i="1" lang="it" sz="1200">
                <a:solidFill>
                  <a:srgbClr val="073763"/>
                </a:solidFill>
                <a:latin typeface="Arial"/>
                <a:ea typeface="Arial"/>
                <a:cs typeface="Arial"/>
                <a:sym typeface="Arial"/>
              </a:rPr>
              <a:t>Psychological Review</a:t>
            </a:r>
            <a:r>
              <a:rPr lang="it" sz="1200">
                <a:solidFill>
                  <a:srgbClr val="073763"/>
                </a:solidFill>
                <a:latin typeface="Arial"/>
                <a:ea typeface="Arial"/>
                <a:cs typeface="Arial"/>
                <a:sym typeface="Arial"/>
              </a:rPr>
              <a:t>, </a:t>
            </a:r>
            <a:r>
              <a:rPr i="1" lang="it" sz="1200">
                <a:solidFill>
                  <a:srgbClr val="073763"/>
                </a:solidFill>
                <a:latin typeface="Arial"/>
                <a:ea typeface="Arial"/>
                <a:cs typeface="Arial"/>
                <a:sym typeface="Arial"/>
              </a:rPr>
              <a:t>62</a:t>
            </a:r>
            <a:r>
              <a:rPr lang="it" sz="1200">
                <a:solidFill>
                  <a:srgbClr val="073763"/>
                </a:solidFill>
                <a:latin typeface="Arial"/>
                <a:ea typeface="Arial"/>
                <a:cs typeface="Arial"/>
                <a:sym typeface="Arial"/>
              </a:rPr>
              <a:t>(1), 32–41. https://doi.org/10.1037/h0048826</a:t>
            </a:r>
            <a:endParaRPr sz="1200">
              <a:solidFill>
                <a:srgbClr val="073763"/>
              </a:solidFill>
              <a:latin typeface="Arial"/>
              <a:ea typeface="Arial"/>
              <a:cs typeface="Arial"/>
              <a:sym typeface="Arial"/>
            </a:endParaRPr>
          </a:p>
          <a:p>
            <a:pPr indent="-304800" lvl="0" marL="457200" rtl="0" algn="l">
              <a:lnSpc>
                <a:spcPct val="200000"/>
              </a:lnSpc>
              <a:spcBef>
                <a:spcPts val="0"/>
              </a:spcBef>
              <a:spcAft>
                <a:spcPts val="0"/>
              </a:spcAft>
              <a:buClr>
                <a:srgbClr val="073763"/>
              </a:buClr>
              <a:buSzPts val="1200"/>
              <a:buFont typeface="Arial"/>
              <a:buChar char="●"/>
            </a:pPr>
            <a:r>
              <a:rPr lang="it" sz="1200">
                <a:solidFill>
                  <a:srgbClr val="073763"/>
                </a:solidFill>
                <a:latin typeface="Arial"/>
                <a:ea typeface="Arial"/>
                <a:cs typeface="Arial"/>
                <a:sym typeface="Arial"/>
              </a:rPr>
              <a:t>Harnad, S. (1987). Categorical perception: The groundwork of cognition. </a:t>
            </a:r>
            <a:r>
              <a:rPr i="1" lang="it" sz="1200">
                <a:solidFill>
                  <a:srgbClr val="073763"/>
                </a:solidFill>
                <a:latin typeface="Arial"/>
                <a:ea typeface="Arial"/>
                <a:cs typeface="Arial"/>
                <a:sym typeface="Arial"/>
              </a:rPr>
              <a:t>New York: Cambridge University Press.</a:t>
            </a:r>
            <a:endParaRPr sz="1200">
              <a:solidFill>
                <a:srgbClr val="073763"/>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