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sander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103acbea0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103acbea0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max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0f6951ba5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0f6951ba5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max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0ea311c6ea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0ea311c6ea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german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103acbea0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103acbea0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german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092a5c7d05_9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092a5c7d05_9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german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0ea311c6ea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0ea311c6ea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ea311c6ea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ea311c6ea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sander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f0157d55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f0157d55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max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0f6951ba5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0f6951ba5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max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0f6951ba5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0f6951ba5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max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0ea311c6ea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0ea311c6ea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nacho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1060d91715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1060d91715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nacho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103acbea0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103acbea0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max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0f6951ba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0f6951ba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max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2444250" y="100813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Emotion detection and ethnicity bias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93250" y="3125200"/>
            <a:ext cx="7357500" cy="11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Pattern Recognition Project Presentation - January 2022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Ignacio Montes Álvarez, Florian Gaeremynck, Sander Kaspers, Diana Gyurjiyan, Massimiliano Garzoni di Adorgnano, German Savchenko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22"/>
          <p:cNvPicPr preferRelativeResize="0"/>
          <p:nvPr/>
        </p:nvPicPr>
        <p:blipFill rotWithShape="1">
          <a:blip r:embed="rId3">
            <a:alphaModFix/>
          </a:blip>
          <a:srcRect b="3409" l="6939" r="7068" t="4194"/>
          <a:stretch/>
        </p:blipFill>
        <p:spPr>
          <a:xfrm>
            <a:off x="0" y="0"/>
            <a:ext cx="53667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2"/>
          <p:cNvSpPr txBox="1"/>
          <p:nvPr>
            <p:ph type="ctrTitle"/>
          </p:nvPr>
        </p:nvSpPr>
        <p:spPr>
          <a:xfrm>
            <a:off x="5539925" y="221450"/>
            <a:ext cx="3635400" cy="74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Results: JAFFE (Training)</a:t>
            </a:r>
            <a:endParaRPr/>
          </a:p>
        </p:txBody>
      </p:sp>
      <p:sp>
        <p:nvSpPr>
          <p:cNvPr id="341" name="Google Shape;341;p22"/>
          <p:cNvSpPr txBox="1"/>
          <p:nvPr/>
        </p:nvSpPr>
        <p:spPr>
          <a:xfrm>
            <a:off x="6341675" y="2571750"/>
            <a:ext cx="1872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Training</a:t>
            </a:r>
            <a:r>
              <a:rPr b="1" i="1" lang="en-GB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set accuracy: </a:t>
            </a:r>
            <a:r>
              <a:rPr b="1" i="1" lang="en-GB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84</a:t>
            </a:r>
            <a:r>
              <a:rPr b="1" i="1" lang="en-GB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%</a:t>
            </a:r>
            <a:endParaRPr b="1" i="1"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3"/>
          <p:cNvSpPr txBox="1"/>
          <p:nvPr>
            <p:ph type="ctrTitle"/>
          </p:nvPr>
        </p:nvSpPr>
        <p:spPr>
          <a:xfrm>
            <a:off x="1465625" y="217175"/>
            <a:ext cx="6526200" cy="74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640"/>
              <a:t>Results: JAFFE (Testing)</a:t>
            </a:r>
            <a:endParaRPr sz="3640"/>
          </a:p>
        </p:txBody>
      </p:sp>
      <p:sp>
        <p:nvSpPr>
          <p:cNvPr id="347" name="Google Shape;347;p23"/>
          <p:cNvSpPr txBox="1"/>
          <p:nvPr/>
        </p:nvSpPr>
        <p:spPr>
          <a:xfrm>
            <a:off x="602538" y="4104300"/>
            <a:ext cx="3691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JAFFE</a:t>
            </a:r>
            <a:r>
              <a:rPr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model on </a:t>
            </a:r>
            <a:r>
              <a:rPr b="1"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JAFFE</a:t>
            </a:r>
            <a:r>
              <a:rPr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test set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66.1% accuracy</a:t>
            </a:r>
            <a:endParaRPr b="1" i="1"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8" name="Google Shape;348;p23"/>
          <p:cNvSpPr txBox="1"/>
          <p:nvPr/>
        </p:nvSpPr>
        <p:spPr>
          <a:xfrm>
            <a:off x="4924200" y="4104300"/>
            <a:ext cx="3617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JAFFE </a:t>
            </a:r>
            <a:r>
              <a:rPr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model on </a:t>
            </a:r>
            <a:r>
              <a:rPr b="1"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CK-Plus</a:t>
            </a:r>
            <a:r>
              <a:rPr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test set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46.2% accuracy</a:t>
            </a:r>
            <a:endParaRPr b="1" i="1"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9" name="Google Shape;3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538" y="1187300"/>
            <a:ext cx="3691834" cy="276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9225" y="1187313"/>
            <a:ext cx="3691800" cy="276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4"/>
          <p:cNvSpPr txBox="1"/>
          <p:nvPr/>
        </p:nvSpPr>
        <p:spPr>
          <a:xfrm>
            <a:off x="895175" y="1070975"/>
            <a:ext cx="7114800" cy="3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●"/>
            </a:pPr>
            <a:r>
              <a:rPr b="1"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CK-plus</a:t>
            </a:r>
            <a:endParaRPr b="1"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○"/>
            </a:pPr>
            <a:r>
              <a:rPr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Most frequent wrongly predicted emotion is: </a:t>
            </a:r>
            <a:r>
              <a:rPr b="1"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surprise</a:t>
            </a:r>
            <a:endParaRPr b="1"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■"/>
            </a:pPr>
            <a:r>
              <a:rPr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Possibly caused by </a:t>
            </a:r>
            <a:r>
              <a:rPr b="1"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unbalanced dataset</a:t>
            </a:r>
            <a:r>
              <a:rPr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distribution</a:t>
            </a:r>
            <a:endParaRPr b="1"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●"/>
            </a:pPr>
            <a:r>
              <a:rPr b="1"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JAFFE</a:t>
            </a:r>
            <a:endParaRPr b="1"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○"/>
            </a:pPr>
            <a:r>
              <a:rPr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Using JAFFE gives </a:t>
            </a:r>
            <a:r>
              <a:rPr b="1"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not as a good performance</a:t>
            </a:r>
            <a:r>
              <a:rPr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as the CK-plus data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○"/>
            </a:pPr>
            <a:r>
              <a:rPr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Low testing performance on caucasian set: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■"/>
            </a:pPr>
            <a:r>
              <a:rPr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High performance labels: </a:t>
            </a:r>
            <a:r>
              <a:rPr b="1"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disgust</a:t>
            </a:r>
            <a:r>
              <a:rPr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happy</a:t>
            </a:r>
            <a:r>
              <a:rPr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b="1"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surprise</a:t>
            </a:r>
            <a:endParaRPr b="1"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■"/>
            </a:pPr>
            <a:r>
              <a:rPr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CK-plus most wrongly classified the labels as “surprise”, while this was not the case for JAFFE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○"/>
            </a:pPr>
            <a:r>
              <a:rPr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Unsure whether a bias in </a:t>
            </a:r>
            <a:r>
              <a:rPr b="1"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gender </a:t>
            </a:r>
            <a:r>
              <a:rPr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rather than </a:t>
            </a:r>
            <a:r>
              <a:rPr b="1"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ethnicity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6" name="Google Shape;356;p24"/>
          <p:cNvSpPr txBox="1"/>
          <p:nvPr>
            <p:ph type="ctrTitle"/>
          </p:nvPr>
        </p:nvSpPr>
        <p:spPr>
          <a:xfrm>
            <a:off x="3118050" y="257000"/>
            <a:ext cx="2907900" cy="74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Discussions</a:t>
            </a:r>
            <a:endParaRPr sz="3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5"/>
          <p:cNvSpPr txBox="1"/>
          <p:nvPr>
            <p:ph type="ctrTitle"/>
          </p:nvPr>
        </p:nvSpPr>
        <p:spPr>
          <a:xfrm>
            <a:off x="3118050" y="209650"/>
            <a:ext cx="2907900" cy="74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Discussions</a:t>
            </a:r>
            <a:endParaRPr sz="3200"/>
          </a:p>
        </p:txBody>
      </p:sp>
      <p:pic>
        <p:nvPicPr>
          <p:cNvPr id="362" name="Google Shape;3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911" y="1373500"/>
            <a:ext cx="3910650" cy="293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3850" y="1349225"/>
            <a:ext cx="3865050" cy="29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6"/>
          <p:cNvSpPr txBox="1"/>
          <p:nvPr>
            <p:ph type="ctrTitle"/>
          </p:nvPr>
        </p:nvSpPr>
        <p:spPr>
          <a:xfrm>
            <a:off x="3299850" y="312725"/>
            <a:ext cx="2544300" cy="74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Conclusions</a:t>
            </a:r>
            <a:endParaRPr/>
          </a:p>
        </p:txBody>
      </p:sp>
      <p:sp>
        <p:nvSpPr>
          <p:cNvPr id="369" name="Google Shape;369;p26"/>
          <p:cNvSpPr txBox="1"/>
          <p:nvPr/>
        </p:nvSpPr>
        <p:spPr>
          <a:xfrm>
            <a:off x="947700" y="1135900"/>
            <a:ext cx="7248600" cy="28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●"/>
            </a:pPr>
            <a:r>
              <a:rPr b="1"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Difficulty of emotions detection</a:t>
            </a:r>
            <a:endParaRPr b="1"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○"/>
            </a:pPr>
            <a:r>
              <a:rPr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The emotions on the images were extreme, emotions in reality can be more subtle, therefore these data sets are not representable and can </a:t>
            </a:r>
            <a:r>
              <a:rPr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not </a:t>
            </a:r>
            <a:r>
              <a:rPr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be</a:t>
            </a:r>
            <a:r>
              <a:rPr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used in real-life situations</a:t>
            </a:r>
            <a:endParaRPr b="1"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●"/>
            </a:pPr>
            <a:r>
              <a:rPr b="1"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Recommendation for future work</a:t>
            </a:r>
            <a:endParaRPr b="1"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○"/>
            </a:pPr>
            <a:r>
              <a:rPr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JAFFE is a </a:t>
            </a:r>
            <a:r>
              <a:rPr b="1"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female-only</a:t>
            </a:r>
            <a:r>
              <a:rPr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data set: use a mixed gender data set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○"/>
            </a:pPr>
            <a:r>
              <a:rPr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Use more complex images (e.g. high resolution or colours instead of grey-scaled)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7"/>
          <p:cNvSpPr txBox="1"/>
          <p:nvPr>
            <p:ph type="ctrTitle"/>
          </p:nvPr>
        </p:nvSpPr>
        <p:spPr>
          <a:xfrm>
            <a:off x="1940250" y="1635300"/>
            <a:ext cx="5263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you.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2302775" y="435125"/>
            <a:ext cx="4338600" cy="74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Goal &amp; motivation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491225" y="1369925"/>
            <a:ext cx="79617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 u="sng"/>
              <a:t>Idea &amp; Goal</a:t>
            </a:r>
            <a:endParaRPr b="1"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Face recognition with different data sets and biases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Evaluate </a:t>
            </a:r>
            <a:r>
              <a:rPr b="1" lang="en-GB" sz="1500"/>
              <a:t>bias towards ethnicity</a:t>
            </a:r>
            <a:r>
              <a:rPr lang="en-GB" sz="1500"/>
              <a:t> learned during training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 u="sng"/>
              <a:t>Motivation</a:t>
            </a:r>
            <a:endParaRPr b="1"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Examining state of facial recognition models </a:t>
            </a:r>
            <a:r>
              <a:rPr b="1" lang="en-GB" sz="1500"/>
              <a:t>unbiased towards ethnicity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Can be used in various applications (e.g. mental health or violence recognition)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ctrTitle"/>
          </p:nvPr>
        </p:nvSpPr>
        <p:spPr>
          <a:xfrm>
            <a:off x="3269600" y="97775"/>
            <a:ext cx="2204400" cy="74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Datasets</a:t>
            </a:r>
            <a:endParaRPr/>
          </a:p>
        </p:txBody>
      </p:sp>
      <p:sp>
        <p:nvSpPr>
          <p:cNvPr id="290" name="Google Shape;290;p15"/>
          <p:cNvSpPr txBox="1"/>
          <p:nvPr>
            <p:ph idx="1" type="subTitle"/>
          </p:nvPr>
        </p:nvSpPr>
        <p:spPr>
          <a:xfrm>
            <a:off x="589650" y="838175"/>
            <a:ext cx="7964700" cy="15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 u="sng"/>
              <a:t>Western-Caucasian</a:t>
            </a:r>
            <a:r>
              <a:rPr lang="en-GB" sz="1500"/>
              <a:t>: </a:t>
            </a:r>
            <a:r>
              <a:rPr b="1" lang="en-GB" sz="1500"/>
              <a:t>Cohn-Kanade (CK+) dataset for facial expression recognition</a:t>
            </a:r>
            <a:endParaRPr b="1"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N = </a:t>
            </a:r>
            <a:r>
              <a:rPr b="1" lang="en-GB" sz="1500"/>
              <a:t>981</a:t>
            </a:r>
            <a:r>
              <a:rPr lang="en-GB" sz="1500"/>
              <a:t> images of caucasian people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Facial expressions relating to </a:t>
            </a:r>
            <a:r>
              <a:rPr b="1" lang="en-GB" sz="1500"/>
              <a:t>7</a:t>
            </a:r>
            <a:r>
              <a:rPr lang="en-GB" sz="1500"/>
              <a:t> emotions (classes):</a:t>
            </a:r>
            <a:endParaRPr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GB" sz="1500"/>
              <a:t>anger, disgust, fear, happiness, sadness, surprise and contempt</a:t>
            </a:r>
            <a:endParaRPr sz="1500"/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500"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738" y="2429900"/>
            <a:ext cx="3275434" cy="245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3546" y="2429900"/>
            <a:ext cx="3275434" cy="245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ctrTitle"/>
          </p:nvPr>
        </p:nvSpPr>
        <p:spPr>
          <a:xfrm>
            <a:off x="3277550" y="105725"/>
            <a:ext cx="2204400" cy="74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Datasets</a:t>
            </a:r>
            <a:endParaRPr/>
          </a:p>
        </p:txBody>
      </p:sp>
      <p:sp>
        <p:nvSpPr>
          <p:cNvPr id="298" name="Google Shape;298;p16"/>
          <p:cNvSpPr txBox="1"/>
          <p:nvPr>
            <p:ph idx="1" type="subTitle"/>
          </p:nvPr>
        </p:nvSpPr>
        <p:spPr>
          <a:xfrm>
            <a:off x="505275" y="846125"/>
            <a:ext cx="79647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 u="sng"/>
              <a:t>Eastern-Asian</a:t>
            </a:r>
            <a:r>
              <a:rPr lang="en-GB" sz="1500"/>
              <a:t>: T</a:t>
            </a:r>
            <a:r>
              <a:rPr b="1" lang="en-GB" sz="1500"/>
              <a:t>he Japanese Female Facial Expression (JAFFE) Dataset</a:t>
            </a:r>
            <a:endParaRPr b="1"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N = </a:t>
            </a:r>
            <a:r>
              <a:rPr b="1" lang="en-GB" sz="1500"/>
              <a:t>213</a:t>
            </a:r>
            <a:r>
              <a:rPr lang="en-GB" sz="1500"/>
              <a:t> images of japanese females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Facial expressions relating to </a:t>
            </a:r>
            <a:r>
              <a:rPr b="1" lang="en-GB" sz="1500"/>
              <a:t>7</a:t>
            </a:r>
            <a:r>
              <a:rPr lang="en-GB" sz="1500"/>
              <a:t> emotions (classes):</a:t>
            </a:r>
            <a:endParaRPr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GB" sz="1500"/>
              <a:t>anger, disgust, fear, happiness, sadness, surprise and neutralness</a:t>
            </a:r>
            <a:endParaRPr sz="1500"/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7163" y="2457100"/>
            <a:ext cx="3261434" cy="244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9671" y="2457100"/>
            <a:ext cx="3261434" cy="244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ctrTitle"/>
          </p:nvPr>
        </p:nvSpPr>
        <p:spPr>
          <a:xfrm>
            <a:off x="3385425" y="358675"/>
            <a:ext cx="2204400" cy="74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Datasets</a:t>
            </a:r>
            <a:endParaRPr/>
          </a:p>
        </p:txBody>
      </p:sp>
      <p:sp>
        <p:nvSpPr>
          <p:cNvPr id="306" name="Google Shape;306;p17"/>
          <p:cNvSpPr txBox="1"/>
          <p:nvPr>
            <p:ph idx="1" type="subTitle"/>
          </p:nvPr>
        </p:nvSpPr>
        <p:spPr>
          <a:xfrm>
            <a:off x="819375" y="1099075"/>
            <a:ext cx="7477200" cy="3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 u="sng"/>
              <a:t>Issues</a:t>
            </a:r>
            <a:r>
              <a:rPr lang="en-GB" sz="1500"/>
              <a:t>: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Additional asian data either </a:t>
            </a:r>
            <a:r>
              <a:rPr b="1" lang="en-GB" sz="1500"/>
              <a:t>not accessible</a:t>
            </a:r>
            <a:r>
              <a:rPr lang="en-GB" sz="1500"/>
              <a:t> for retrieval or simply </a:t>
            </a:r>
            <a:r>
              <a:rPr b="1" lang="en-GB" sz="1500"/>
              <a:t>non-existent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Huge distribution </a:t>
            </a:r>
            <a:r>
              <a:rPr b="1" lang="en-GB" sz="1500"/>
              <a:t>imbalance</a:t>
            </a:r>
            <a:endParaRPr b="1"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GB" sz="1500"/>
              <a:t>Mitigated by augmenting asian set with </a:t>
            </a:r>
            <a:r>
              <a:rPr b="1" lang="en-GB" sz="1500"/>
              <a:t>702</a:t>
            </a:r>
            <a:r>
              <a:rPr lang="en-GB" sz="1500"/>
              <a:t> images</a:t>
            </a:r>
            <a:endParaRPr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GB" sz="1500"/>
              <a:t>Data augmentation (</a:t>
            </a:r>
            <a:r>
              <a:rPr b="1" lang="en-GB" sz="1500"/>
              <a:t>OpenCV</a:t>
            </a:r>
            <a:r>
              <a:rPr lang="en-GB" sz="1500"/>
              <a:t>)</a:t>
            </a:r>
            <a:endParaRPr sz="1500"/>
          </a:p>
          <a:p>
            <a:pPr indent="-3238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Left and right flips</a:t>
            </a:r>
            <a:endParaRPr sz="1500"/>
          </a:p>
          <a:p>
            <a:pPr indent="-3238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90º clockwise, counterclockwise and 180º rotations</a:t>
            </a:r>
            <a:endParaRPr b="1"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Resized images in JAFFE because of irrelevant features (e.g. neck, shirt)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-GB" sz="1500"/>
              <a:t>Gender </a:t>
            </a:r>
            <a:r>
              <a:rPr lang="en-GB" sz="1500"/>
              <a:t>imbalance, JAFFE </a:t>
            </a:r>
            <a:r>
              <a:rPr lang="en-GB" sz="1500"/>
              <a:t>contains</a:t>
            </a:r>
            <a:r>
              <a:rPr lang="en-GB" sz="1500"/>
              <a:t> only faces of women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idx="1" type="subTitle"/>
          </p:nvPr>
        </p:nvSpPr>
        <p:spPr>
          <a:xfrm>
            <a:off x="352575" y="866000"/>
            <a:ext cx="8202000" cy="411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5400"/>
              <a:t>Conv2D (32 filters 3x3)</a:t>
            </a:r>
            <a:endParaRPr b="1" i="1" sz="54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/>
              <a:t>MaxPooling2D (Filter of size 2x2)</a:t>
            </a:r>
            <a:endParaRPr sz="54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/>
              <a:t>Dropout</a:t>
            </a:r>
            <a:endParaRPr sz="54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5400"/>
              <a:t>Conv2D </a:t>
            </a:r>
            <a:r>
              <a:rPr b="1" i="1" lang="en-GB" sz="5400"/>
              <a:t>(64 filters 3x3)</a:t>
            </a:r>
            <a:endParaRPr b="1" i="1" sz="54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/>
              <a:t>MaxPooling2D </a:t>
            </a:r>
            <a:r>
              <a:rPr lang="en-GB" sz="5400"/>
              <a:t>(Filter of size 2x2)</a:t>
            </a:r>
            <a:endParaRPr sz="54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/>
              <a:t>Dropout</a:t>
            </a:r>
            <a:endParaRPr sz="54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5400"/>
              <a:t>Flatten </a:t>
            </a:r>
            <a:endParaRPr b="1" i="1" sz="54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/>
              <a:t>Dense (64 units)</a:t>
            </a:r>
            <a:endParaRPr sz="54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/>
              <a:t>Dropout </a:t>
            </a:r>
            <a:endParaRPr sz="54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/>
              <a:t>Dense (number of classes = 6)</a:t>
            </a:r>
            <a:endParaRPr sz="54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/>
              <a:t>Softmax activation layer</a:t>
            </a:r>
            <a:endParaRPr sz="5400"/>
          </a:p>
        </p:txBody>
      </p:sp>
      <p:sp>
        <p:nvSpPr>
          <p:cNvPr id="312" name="Google Shape;312;p18"/>
          <p:cNvSpPr txBox="1"/>
          <p:nvPr>
            <p:ph type="ctrTitle"/>
          </p:nvPr>
        </p:nvSpPr>
        <p:spPr>
          <a:xfrm>
            <a:off x="589650" y="77200"/>
            <a:ext cx="7964700" cy="74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Modeling approach: CNN (I)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idx="1" type="subTitle"/>
          </p:nvPr>
        </p:nvSpPr>
        <p:spPr>
          <a:xfrm>
            <a:off x="871450" y="1321700"/>
            <a:ext cx="7683000" cy="334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Hyper-parameter search</a:t>
            </a:r>
            <a:r>
              <a:rPr lang="en-GB" sz="1500"/>
              <a:t> with Keras Tuner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-GB" sz="1500"/>
              <a:t>Activations</a:t>
            </a:r>
            <a:r>
              <a:rPr lang="en-GB" sz="1500"/>
              <a:t> (ReLU, tanh, sigmoid)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-GB" sz="1500"/>
              <a:t>Dropout rates</a:t>
            </a:r>
            <a:r>
              <a:rPr lang="en-GB" sz="1500"/>
              <a:t> (0-0.5)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-GB" sz="1500"/>
              <a:t>Optimizers </a:t>
            </a:r>
            <a:r>
              <a:rPr lang="en-GB" sz="1500"/>
              <a:t>(adam, adagrad, rmsprop, sgd)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-GB" sz="1500"/>
              <a:t>Learning rate</a:t>
            </a:r>
            <a:r>
              <a:rPr lang="en-GB" sz="1500"/>
              <a:t> (0.001-0.01)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Approaches to counteract </a:t>
            </a:r>
            <a:r>
              <a:rPr b="1" lang="en-GB" sz="1500"/>
              <a:t>overfitting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-GB" sz="1500"/>
              <a:t>Dropout</a:t>
            </a:r>
            <a:r>
              <a:rPr lang="en-GB" sz="1500"/>
              <a:t> layers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-GB" sz="1500"/>
              <a:t>Early stopping</a:t>
            </a:r>
            <a:r>
              <a:rPr lang="en-GB" sz="1500"/>
              <a:t> with patience of 3 epochs (change on loss of 0.075)</a:t>
            </a:r>
            <a:endParaRPr b="1" sz="1500"/>
          </a:p>
        </p:txBody>
      </p:sp>
      <p:sp>
        <p:nvSpPr>
          <p:cNvPr id="318" name="Google Shape;318;p19"/>
          <p:cNvSpPr txBox="1"/>
          <p:nvPr>
            <p:ph type="ctrTitle"/>
          </p:nvPr>
        </p:nvSpPr>
        <p:spPr>
          <a:xfrm>
            <a:off x="589650" y="436700"/>
            <a:ext cx="7964700" cy="74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Modeling approach: CNN (II)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type="ctrTitle"/>
          </p:nvPr>
        </p:nvSpPr>
        <p:spPr>
          <a:xfrm>
            <a:off x="5699750" y="221450"/>
            <a:ext cx="3228600" cy="74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Results: CK+ (Training)</a:t>
            </a:r>
            <a:endParaRPr/>
          </a:p>
        </p:txBody>
      </p:sp>
      <p:pic>
        <p:nvPicPr>
          <p:cNvPr id="324" name="Google Shape;3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5219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0"/>
          <p:cNvSpPr txBox="1"/>
          <p:nvPr/>
        </p:nvSpPr>
        <p:spPr>
          <a:xfrm>
            <a:off x="6298100" y="2571750"/>
            <a:ext cx="2031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Training set accuracy: 97.8%</a:t>
            </a:r>
            <a:endParaRPr b="1" i="1"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 txBox="1"/>
          <p:nvPr>
            <p:ph type="ctrTitle"/>
          </p:nvPr>
        </p:nvSpPr>
        <p:spPr>
          <a:xfrm>
            <a:off x="1583150" y="220700"/>
            <a:ext cx="6104400" cy="74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Results: CK+ (Testing)</a:t>
            </a:r>
            <a:endParaRPr/>
          </a:p>
        </p:txBody>
      </p:sp>
      <p:sp>
        <p:nvSpPr>
          <p:cNvPr id="331" name="Google Shape;331;p21"/>
          <p:cNvSpPr txBox="1"/>
          <p:nvPr/>
        </p:nvSpPr>
        <p:spPr>
          <a:xfrm>
            <a:off x="579913" y="4182425"/>
            <a:ext cx="3736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CK-Plus </a:t>
            </a:r>
            <a:r>
              <a:rPr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model</a:t>
            </a:r>
            <a:r>
              <a:rPr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on </a:t>
            </a:r>
            <a:r>
              <a:rPr b="1"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CK-Plus</a:t>
            </a:r>
            <a:r>
              <a:rPr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test set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96.2% accuracy</a:t>
            </a:r>
            <a:endParaRPr b="1" i="1"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2" name="Google Shape;3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413" y="1187313"/>
            <a:ext cx="3691826" cy="276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9775" y="1187325"/>
            <a:ext cx="3691826" cy="276887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1"/>
          <p:cNvSpPr txBox="1"/>
          <p:nvPr/>
        </p:nvSpPr>
        <p:spPr>
          <a:xfrm>
            <a:off x="4924200" y="4182425"/>
            <a:ext cx="3617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CK-Plus model on </a:t>
            </a:r>
            <a:r>
              <a:rPr b="1"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JAFFE</a:t>
            </a:r>
            <a:r>
              <a:rPr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test set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25.1% accuracy</a:t>
            </a:r>
            <a:endParaRPr b="1" i="1"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