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7406fd23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406fd23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lang="en" sz="1000">
                <a:solidFill>
                  <a:schemeClr val="dk2"/>
                </a:solidFill>
              </a:rPr>
              <a:t>For this task, we decided to focus on the implementation of two main DL </a:t>
            </a:r>
            <a:r>
              <a:rPr lang="en" sz="1000">
                <a:solidFill>
                  <a:schemeClr val="dk2"/>
                </a:solidFill>
              </a:rPr>
              <a:t>architectures, meaning convolutional Neural Networks and Recurrent Neural Networks. The main rationale for this was the nature of the data: time-series information from EEG signals which were then converted to spectrograms. With the aim of classifying such signals into the correct sleep stages, we chose to experiment with these types of networks given their ability to deal with and process sequential inputs.</a:t>
            </a:r>
            <a:endParaRPr sz="1000">
              <a:solidFill>
                <a:schemeClr val="dk2"/>
              </a:solidFill>
            </a:endParaRPr>
          </a:p>
          <a:p>
            <a:pPr indent="-292100" lvl="0" marL="457200" rtl="0" algn="l">
              <a:spcBef>
                <a:spcPts val="0"/>
              </a:spcBef>
              <a:spcAft>
                <a:spcPts val="0"/>
              </a:spcAft>
              <a:buClr>
                <a:srgbClr val="FF0000"/>
              </a:buClr>
              <a:buSzPts val="1000"/>
              <a:buChar char="●"/>
            </a:pPr>
            <a:r>
              <a:rPr lang="en" sz="1000">
                <a:solidFill>
                  <a:srgbClr val="FF0000"/>
                </a:solidFill>
              </a:rPr>
              <a:t>Convolutional neural networks were trained using the Genetic algorithm, each argument in the standard keras 2d conv layer and dense layer was a parameter to be optimized by the genetic algorithm. Filter/neural  Furthermore the genetic algorithm optimized the number of  of 2d conv layers and dense layers</a:t>
            </a:r>
            <a:endParaRPr sz="1000">
              <a:solidFill>
                <a:srgbClr val="FF0000"/>
              </a:solidFill>
            </a:endParaRPr>
          </a:p>
          <a:p>
            <a:pPr indent="-292100" lvl="0" marL="457200" rtl="0" algn="l">
              <a:spcBef>
                <a:spcPts val="0"/>
              </a:spcBef>
              <a:spcAft>
                <a:spcPts val="0"/>
              </a:spcAft>
              <a:buClr>
                <a:srgbClr val="FF0000"/>
              </a:buClr>
              <a:buSzPts val="1000"/>
              <a:buChar char="●"/>
            </a:pPr>
            <a:r>
              <a:rPr lang="en" sz="1000">
                <a:solidFill>
                  <a:srgbClr val="FF0000"/>
                </a:solidFill>
              </a:rPr>
              <a:t>Finally, Interpolation was used to reduce model uncertainty. Interpolation was applied on different combinations of 15 models from the best models that the GA provided.</a:t>
            </a:r>
            <a:endParaRPr sz="1000">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7406fd2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406fd2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0000"/>
              </a:buClr>
              <a:buSzPts val="1100"/>
              <a:buChar char="●"/>
            </a:pPr>
            <a:r>
              <a:rPr lang="en">
                <a:solidFill>
                  <a:srgbClr val="FF0000"/>
                </a:solidFill>
              </a:rPr>
              <a:t>The best combination of models, from interpolation, was the same model 15 times. While all models have the same structure. The direction of gradient descent differs between models. And thus, all 15 models predictions differ from </a:t>
            </a:r>
            <a:r>
              <a:rPr lang="en">
                <a:solidFill>
                  <a:srgbClr val="FF0000"/>
                </a:solidFill>
              </a:rPr>
              <a:t>each other</a:t>
            </a:r>
            <a:r>
              <a:rPr lang="en">
                <a:solidFill>
                  <a:srgbClr val="FF0000"/>
                </a:solidFill>
              </a:rPr>
              <a:t>.</a:t>
            </a:r>
            <a:endParaRPr>
              <a:solidFill>
                <a:srgbClr val="FF0000"/>
              </a:solidFill>
            </a:endParaRPr>
          </a:p>
          <a:p>
            <a:pPr indent="-298450" lvl="0" marL="457200" rtl="0" algn="l">
              <a:spcBef>
                <a:spcPts val="0"/>
              </a:spcBef>
              <a:spcAft>
                <a:spcPts val="0"/>
              </a:spcAft>
              <a:buClr>
                <a:srgbClr val="FF0000"/>
              </a:buClr>
              <a:buSzPts val="1100"/>
              <a:buChar char="●"/>
            </a:pPr>
            <a:r>
              <a:rPr lang="en">
                <a:solidFill>
                  <a:srgbClr val="FF0000"/>
                </a:solidFill>
              </a:rPr>
              <a:t>Each model consists of three 2d convolutional layers, each followed by a batch normalization layer. The first conv layer has 2 channels, the second and third have 4 channels each. The output of the last batch normalization layer is flattened, followed by 2 dense layers with 128 neurons each and dropout. Then a softmax layer with 6 neurons, one for each of the 6 possible sleep stages. and finally the output, which is the maximum value of the softmax layer.</a:t>
            </a:r>
            <a:endParaRPr>
              <a:solidFill>
                <a:srgbClr val="FF0000"/>
              </a:solidFill>
            </a:endParaRPr>
          </a:p>
          <a:p>
            <a:pPr indent="-298450" lvl="0" marL="457200" rtl="0" algn="l">
              <a:spcBef>
                <a:spcPts val="0"/>
              </a:spcBef>
              <a:spcAft>
                <a:spcPts val="0"/>
              </a:spcAft>
              <a:buClr>
                <a:srgbClr val="FF0000"/>
              </a:buClr>
              <a:buSzPts val="1100"/>
              <a:buChar char="●"/>
            </a:pPr>
            <a:r>
              <a:rPr lang="en">
                <a:solidFill>
                  <a:srgbClr val="FF0000"/>
                </a:solidFill>
              </a:rPr>
              <a:t>Applying interpolation of the 15 models gave the final </a:t>
            </a:r>
            <a:r>
              <a:rPr lang="en">
                <a:solidFill>
                  <a:srgbClr val="FF0000"/>
                </a:solidFill>
              </a:rPr>
              <a:t>output</a:t>
            </a:r>
            <a:endParaRPr>
              <a:solidFill>
                <a:srgbClr val="FF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7406fd2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406fd2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While our Fifth model scores best in the codalab competition, we propose the second model as our final solution. The complexity of the fifth model adds a lot of computational overhead in both training and inference, as it was based on 150 different models 11 interpolation layers. This makes the model unrealistic for practical uses. The second model achieved a final score of 0.648 on the codalab test set.</a:t>
            </a:r>
            <a:endParaRPr>
              <a:solidFill>
                <a:schemeClr val="dk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7406fd23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7406fd23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2"/>
              </a:buClr>
              <a:buSzPts val="1100"/>
              <a:buChar char="●"/>
            </a:pPr>
            <a:r>
              <a:rPr lang="en">
                <a:solidFill>
                  <a:schemeClr val="dk2"/>
                </a:solidFill>
              </a:rPr>
              <a:t>We could have combined different models with different preprocessed data, such as add RNN’s 1D conv networks etc. </a:t>
            </a:r>
            <a:r>
              <a:rPr lang="en">
                <a:solidFill>
                  <a:schemeClr val="dk2"/>
                </a:solidFill>
              </a:rPr>
              <a:t>As well</a:t>
            </a:r>
            <a:r>
              <a:rPr lang="en">
                <a:solidFill>
                  <a:schemeClr val="dk2"/>
                </a:solidFill>
              </a:rPr>
              <a:t> as models trained where the input representations (vectors) is scaled or a dimensionality reduction technique, such as Principal Component Analysis</a:t>
            </a:r>
            <a:r>
              <a:rPr lang="en">
                <a:solidFill>
                  <a:schemeClr val="dk2"/>
                </a:solidFill>
              </a:rPr>
              <a:t> is applied</a:t>
            </a:r>
            <a:r>
              <a:rPr lang="en">
                <a:solidFill>
                  <a:schemeClr val="dk2"/>
                </a:solidFill>
              </a:rPr>
              <a:t>.</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n">
                <a:solidFill>
                  <a:schemeClr val="dk2"/>
                </a:solidFill>
              </a:rPr>
              <a:t>Should have ran the GA also for finding the best values for the RNN’s hyperparameters.</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n">
                <a:solidFill>
                  <a:schemeClr val="dk2"/>
                </a:solidFill>
              </a:rPr>
              <a:t>Could have tried a more extensive experimentation with </a:t>
            </a:r>
            <a:r>
              <a:rPr lang="en">
                <a:solidFill>
                  <a:schemeClr val="dk2"/>
                </a:solidFill>
              </a:rPr>
              <a:t>recurrent</a:t>
            </a:r>
            <a:r>
              <a:rPr lang="en">
                <a:solidFill>
                  <a:schemeClr val="dk2"/>
                </a:solidFill>
              </a:rPr>
              <a:t> layers such as LSTM and GRU.</a:t>
            </a:r>
            <a:endParaRPr>
              <a:solidFill>
                <a:schemeClr val="dk2"/>
              </a:solidFill>
            </a:endParaRPr>
          </a:p>
          <a:p>
            <a:pPr indent="-298450" lvl="0" marL="457200" rtl="0" algn="l">
              <a:lnSpc>
                <a:spcPct val="115000"/>
              </a:lnSpc>
              <a:spcBef>
                <a:spcPts val="0"/>
              </a:spcBef>
              <a:spcAft>
                <a:spcPts val="0"/>
              </a:spcAft>
              <a:buClr>
                <a:srgbClr val="FF0000"/>
              </a:buClr>
              <a:buSzPts val="1100"/>
              <a:buChar char="●"/>
            </a:pPr>
            <a:r>
              <a:rPr lang="en">
                <a:solidFill>
                  <a:srgbClr val="FF0000"/>
                </a:solidFill>
              </a:rPr>
              <a:t>Try different layer types:</a:t>
            </a:r>
            <a:endParaRPr>
              <a:solidFill>
                <a:srgbClr val="FF0000"/>
              </a:solidFill>
            </a:endParaRPr>
          </a:p>
          <a:p>
            <a:pPr indent="-298450" lvl="1" marL="914400" rtl="0" algn="l">
              <a:lnSpc>
                <a:spcPct val="115000"/>
              </a:lnSpc>
              <a:spcBef>
                <a:spcPts val="0"/>
              </a:spcBef>
              <a:spcAft>
                <a:spcPts val="0"/>
              </a:spcAft>
              <a:buClr>
                <a:srgbClr val="FF0000"/>
              </a:buClr>
              <a:buSzPts val="1100"/>
              <a:buChar char="○"/>
            </a:pPr>
            <a:r>
              <a:rPr lang="en">
                <a:solidFill>
                  <a:srgbClr val="FF0000"/>
                </a:solidFill>
              </a:rPr>
              <a:t>For an exhaustive search for the best model, different type of layers should be used as well. Such as depthwise separable convolution layers, pooling layers, advanced activation layers.</a:t>
            </a:r>
            <a:endParaRPr>
              <a:solidFill>
                <a:srgbClr val="FF0000"/>
              </a:solidFill>
            </a:endParaRPr>
          </a:p>
          <a:p>
            <a:pPr indent="-298450" lvl="1" marL="914400" rtl="0" algn="l">
              <a:lnSpc>
                <a:spcPct val="115000"/>
              </a:lnSpc>
              <a:spcBef>
                <a:spcPts val="0"/>
              </a:spcBef>
              <a:spcAft>
                <a:spcPts val="0"/>
              </a:spcAft>
              <a:buClr>
                <a:srgbClr val="FF0000"/>
              </a:buClr>
              <a:buSzPts val="1100"/>
              <a:buChar char="○"/>
            </a:pPr>
            <a:r>
              <a:rPr lang="en">
                <a:solidFill>
                  <a:srgbClr val="FF0000"/>
                </a:solidFill>
              </a:rPr>
              <a:t>This was not done to keep the genetic algorithm complexity to a minimum, in case of different type of convolution layers, or because literature indicated that certain layers work better in general, in case of batch normalization versus pooling layers spatial dropout layers.</a:t>
            </a:r>
            <a:endParaRPr>
              <a:solidFill>
                <a:srgbClr val="FF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45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900">
                <a:latin typeface="Proxima Nova"/>
                <a:ea typeface="Proxima Nova"/>
                <a:cs typeface="Proxima Nova"/>
                <a:sym typeface="Proxima Nova"/>
              </a:rPr>
              <a:t>Classification of EEG signals into sleep stages: A Deep Learning Approach</a:t>
            </a:r>
            <a:endParaRPr sz="4900">
              <a:latin typeface="Proxima Nova"/>
              <a:ea typeface="Proxima Nova"/>
              <a:cs typeface="Proxima Nova"/>
              <a:sym typeface="Proxima Nova"/>
            </a:endParaRPr>
          </a:p>
        </p:txBody>
      </p:sp>
      <p:sp>
        <p:nvSpPr>
          <p:cNvPr id="55" name="Google Shape;55;p13"/>
          <p:cNvSpPr txBox="1"/>
          <p:nvPr>
            <p:ph idx="1" type="subTitle"/>
          </p:nvPr>
        </p:nvSpPr>
        <p:spPr>
          <a:xfrm>
            <a:off x="311700" y="3393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roxima Nova"/>
                <a:ea typeface="Proxima Nova"/>
                <a:cs typeface="Proxima Nova"/>
                <a:sym typeface="Proxima Nova"/>
              </a:rPr>
              <a:t>Massimiliano Garzoni di Adorgnano, U662083</a:t>
            </a:r>
            <a:endParaRPr sz="2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2200">
                <a:solidFill>
                  <a:schemeClr val="dk1"/>
                </a:solidFill>
                <a:latin typeface="Proxima Nova"/>
                <a:ea typeface="Proxima Nova"/>
                <a:cs typeface="Proxima Nova"/>
                <a:sym typeface="Proxima Nova"/>
              </a:rPr>
              <a:t>Enrico Vermeltfoort, U343642</a:t>
            </a:r>
            <a:endParaRPr sz="22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Deep Learning Architectures</a:t>
            </a:r>
            <a:endParaRPr>
              <a:latin typeface="Proxima Nova"/>
              <a:ea typeface="Proxima Nova"/>
              <a:cs typeface="Proxima Nova"/>
              <a:sym typeface="Proxima Nov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Implemented manually using Keras</a:t>
            </a:r>
            <a:endParaRPr sz="2400">
              <a:solidFill>
                <a:schemeClr val="dk1"/>
              </a:solidFill>
              <a:latin typeface="Proxima Nova"/>
              <a:ea typeface="Proxima Nova"/>
              <a:cs typeface="Proxima Nova"/>
              <a:sym typeface="Proxima Nova"/>
            </a:endParaRPr>
          </a:p>
          <a:p>
            <a:pPr indent="-355600" lvl="1" marL="914400" rtl="0" algn="l">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CNN</a:t>
            </a:r>
            <a:endParaRPr sz="2000">
              <a:solidFill>
                <a:schemeClr val="dk1"/>
              </a:solidFill>
              <a:latin typeface="Proxima Nova"/>
              <a:ea typeface="Proxima Nova"/>
              <a:cs typeface="Proxima Nova"/>
              <a:sym typeface="Proxima Nova"/>
            </a:endParaRPr>
          </a:p>
          <a:p>
            <a:pPr indent="-355600" lvl="1" marL="914400" rtl="0" algn="l">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RNN</a:t>
            </a:r>
            <a:endParaRPr sz="20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Model hyperparameters selection using Genetic </a:t>
            </a:r>
            <a:r>
              <a:rPr lang="en" sz="2400">
                <a:solidFill>
                  <a:schemeClr val="dk1"/>
                </a:solidFill>
                <a:latin typeface="Proxima Nova"/>
                <a:ea typeface="Proxima Nova"/>
                <a:cs typeface="Proxima Nova"/>
                <a:sym typeface="Proxima Nova"/>
              </a:rPr>
              <a:t>Algorithm (GA)</a:t>
            </a:r>
            <a:endParaRPr sz="2400">
              <a:solidFill>
                <a:schemeClr val="dk1"/>
              </a:solidFill>
              <a:latin typeface="Proxima Nova"/>
              <a:ea typeface="Proxima Nova"/>
              <a:cs typeface="Proxima Nova"/>
              <a:sym typeface="Proxima Nova"/>
            </a:endParaRPr>
          </a:p>
          <a:p>
            <a:pPr indent="-355600" lvl="1" marL="914400" rtl="0" algn="l">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Only CNN</a:t>
            </a:r>
            <a:endParaRPr sz="20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Interpolation using GA</a:t>
            </a:r>
            <a:endParaRPr sz="2400">
              <a:solidFill>
                <a:schemeClr val="dk1"/>
              </a:solidFill>
              <a:latin typeface="Proxima Nova"/>
              <a:ea typeface="Proxima Nova"/>
              <a:cs typeface="Proxima Nova"/>
              <a:sym typeface="Proxima Nova"/>
            </a:endParaRPr>
          </a:p>
          <a:p>
            <a:pPr indent="-355600" lvl="1" marL="914400" rtl="0" algn="l">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Compared with random interpolation</a:t>
            </a:r>
            <a:endParaRPr sz="200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204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Diagram of the proposed solution</a:t>
            </a:r>
            <a:endParaRPr>
              <a:latin typeface="Proxima Nova"/>
              <a:ea typeface="Proxima Nova"/>
              <a:cs typeface="Proxima Nova"/>
              <a:sym typeface="Proxima Nova"/>
            </a:endParaRPr>
          </a:p>
        </p:txBody>
      </p:sp>
      <p:pic>
        <p:nvPicPr>
          <p:cNvPr id="67" name="Google Shape;67;p15"/>
          <p:cNvPicPr preferRelativeResize="0"/>
          <p:nvPr/>
        </p:nvPicPr>
        <p:blipFill>
          <a:blip r:embed="rId3">
            <a:alphaModFix/>
          </a:blip>
          <a:stretch>
            <a:fillRect/>
          </a:stretch>
        </p:blipFill>
        <p:spPr>
          <a:xfrm>
            <a:off x="-121175" y="963446"/>
            <a:ext cx="9265176" cy="41502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Results</a:t>
            </a:r>
            <a:endParaRPr>
              <a:latin typeface="Proxima Nova"/>
              <a:ea typeface="Proxima Nova"/>
              <a:cs typeface="Proxima Nova"/>
              <a:sym typeface="Proxima Nova"/>
            </a:endParaRPr>
          </a:p>
        </p:txBody>
      </p:sp>
      <p:pic>
        <p:nvPicPr>
          <p:cNvPr id="73" name="Google Shape;73;p16"/>
          <p:cNvPicPr preferRelativeResize="0"/>
          <p:nvPr/>
        </p:nvPicPr>
        <p:blipFill rotWithShape="1">
          <a:blip r:embed="rId3">
            <a:alphaModFix/>
          </a:blip>
          <a:srcRect b="3122" l="0" r="338" t="1964"/>
          <a:stretch/>
        </p:blipFill>
        <p:spPr>
          <a:xfrm>
            <a:off x="390750" y="1165025"/>
            <a:ext cx="8441550" cy="2664725"/>
          </a:xfrm>
          <a:prstGeom prst="rect">
            <a:avLst/>
          </a:prstGeom>
          <a:noFill/>
          <a:ln>
            <a:noFill/>
          </a:ln>
        </p:spPr>
      </p:pic>
      <p:sp>
        <p:nvSpPr>
          <p:cNvPr id="74" name="Google Shape;74;p16"/>
          <p:cNvSpPr txBox="1"/>
          <p:nvPr/>
        </p:nvSpPr>
        <p:spPr>
          <a:xfrm>
            <a:off x="450700" y="4180650"/>
            <a:ext cx="591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Proxima Nova"/>
                <a:ea typeface="Proxima Nova"/>
                <a:cs typeface="Proxima Nova"/>
                <a:sym typeface="Proxima Nova"/>
              </a:rPr>
              <a:t>Second.zip was our proposed solution</a:t>
            </a:r>
            <a:endParaRPr sz="19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331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Discussion</a:t>
            </a:r>
            <a:endParaRPr>
              <a:latin typeface="Proxima Nova"/>
              <a:ea typeface="Proxima Nova"/>
              <a:cs typeface="Proxima Nova"/>
              <a:sym typeface="Proxima Nova"/>
            </a:endParaRPr>
          </a:p>
        </p:txBody>
      </p:sp>
      <p:sp>
        <p:nvSpPr>
          <p:cNvPr id="80" name="Google Shape;80;p17"/>
          <p:cNvSpPr txBox="1"/>
          <p:nvPr>
            <p:ph idx="1" type="body"/>
          </p:nvPr>
        </p:nvSpPr>
        <p:spPr>
          <a:xfrm>
            <a:off x="311700" y="1030375"/>
            <a:ext cx="8520600" cy="3664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Proxima Nova"/>
              <a:buChar char="●"/>
            </a:pPr>
            <a:r>
              <a:rPr lang="en" sz="2200">
                <a:solidFill>
                  <a:schemeClr val="dk1"/>
                </a:solidFill>
                <a:latin typeface="Proxima Nova"/>
                <a:ea typeface="Proxima Nova"/>
                <a:cs typeface="Proxima Nova"/>
                <a:sym typeface="Proxima Nova"/>
              </a:rPr>
              <a:t>Combining models with different preprocessed data</a:t>
            </a:r>
            <a:endParaRPr sz="2200">
              <a:solidFill>
                <a:schemeClr val="dk1"/>
              </a:solidFill>
              <a:latin typeface="Proxima Nova"/>
              <a:ea typeface="Proxima Nova"/>
              <a:cs typeface="Proxima Nova"/>
              <a:sym typeface="Proxima Nova"/>
            </a:endParaRPr>
          </a:p>
          <a:p>
            <a:pPr indent="-368300" lvl="1" marL="914400" rtl="0" algn="l">
              <a:spcBef>
                <a:spcPts val="0"/>
              </a:spcBef>
              <a:spcAft>
                <a:spcPts val="0"/>
              </a:spcAft>
              <a:buClr>
                <a:schemeClr val="dk1"/>
              </a:buClr>
              <a:buSzPts val="2200"/>
              <a:buFont typeface="Proxima Nova"/>
              <a:buChar char="○"/>
            </a:pPr>
            <a:r>
              <a:rPr lang="en" sz="1800">
                <a:solidFill>
                  <a:schemeClr val="dk1"/>
                </a:solidFill>
                <a:latin typeface="Proxima Nova"/>
                <a:ea typeface="Proxima Nova"/>
                <a:cs typeface="Proxima Nova"/>
                <a:sym typeface="Proxima Nova"/>
              </a:rPr>
              <a:t>RNN’s, 1D conv networks etc.</a:t>
            </a:r>
            <a:endParaRPr sz="1800">
              <a:solidFill>
                <a:schemeClr val="dk1"/>
              </a:solidFill>
              <a:latin typeface="Proxima Nova"/>
              <a:ea typeface="Proxima Nova"/>
              <a:cs typeface="Proxima Nova"/>
              <a:sym typeface="Proxima Nova"/>
            </a:endParaRPr>
          </a:p>
          <a:p>
            <a:pPr indent="-342900" lvl="1" marL="914400" rtl="0" algn="l">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Apply Principle Component Analysis</a:t>
            </a:r>
            <a:endParaRPr sz="1800">
              <a:solidFill>
                <a:schemeClr val="dk1"/>
              </a:solidFill>
              <a:latin typeface="Proxima Nova"/>
              <a:ea typeface="Proxima Nova"/>
              <a:cs typeface="Proxima Nova"/>
              <a:sym typeface="Proxima Nova"/>
            </a:endParaRPr>
          </a:p>
          <a:p>
            <a:pPr indent="-368300" lvl="0" marL="457200" rtl="0" algn="l">
              <a:spcBef>
                <a:spcPts val="0"/>
              </a:spcBef>
              <a:spcAft>
                <a:spcPts val="0"/>
              </a:spcAft>
              <a:buClr>
                <a:schemeClr val="dk1"/>
              </a:buClr>
              <a:buSzPts val="2200"/>
              <a:buFont typeface="Proxima Nova"/>
              <a:buChar char="●"/>
            </a:pPr>
            <a:r>
              <a:rPr lang="en" sz="2200">
                <a:solidFill>
                  <a:schemeClr val="dk1"/>
                </a:solidFill>
                <a:latin typeface="Proxima Nova"/>
                <a:ea typeface="Proxima Nova"/>
                <a:cs typeface="Proxima Nova"/>
                <a:sym typeface="Proxima Nova"/>
              </a:rPr>
              <a:t>Did not update </a:t>
            </a:r>
            <a:r>
              <a:rPr lang="en" sz="2200">
                <a:solidFill>
                  <a:schemeClr val="dk1"/>
                </a:solidFill>
                <a:latin typeface="Proxima Nova"/>
                <a:ea typeface="Proxima Nova"/>
                <a:cs typeface="Proxima Nova"/>
                <a:sym typeface="Proxima Nova"/>
              </a:rPr>
              <a:t>RNN’s hyperparameter in GA</a:t>
            </a:r>
            <a:endParaRPr>
              <a:solidFill>
                <a:schemeClr val="dk1"/>
              </a:solidFill>
              <a:latin typeface="Proxima Nova"/>
              <a:ea typeface="Proxima Nova"/>
              <a:cs typeface="Proxima Nova"/>
              <a:sym typeface="Proxima Nova"/>
            </a:endParaRPr>
          </a:p>
          <a:p>
            <a:pPr indent="-368300" lvl="0" marL="457200" rtl="0" algn="l">
              <a:spcBef>
                <a:spcPts val="0"/>
              </a:spcBef>
              <a:spcAft>
                <a:spcPts val="0"/>
              </a:spcAft>
              <a:buClr>
                <a:schemeClr val="dk1"/>
              </a:buClr>
              <a:buSzPts val="2200"/>
              <a:buFont typeface="Proxima Nova"/>
              <a:buChar char="●"/>
            </a:pPr>
            <a:r>
              <a:rPr lang="en" sz="2200">
                <a:solidFill>
                  <a:schemeClr val="dk1"/>
                </a:solidFill>
                <a:latin typeface="Proxima Nova"/>
                <a:ea typeface="Proxima Nova"/>
                <a:cs typeface="Proxima Nova"/>
                <a:sym typeface="Proxima Nova"/>
              </a:rPr>
              <a:t>Try more extensive experimentation with different recurrent layers</a:t>
            </a:r>
            <a:endParaRPr sz="2200">
              <a:solidFill>
                <a:schemeClr val="dk1"/>
              </a:solidFill>
              <a:latin typeface="Proxima Nova"/>
              <a:ea typeface="Proxima Nova"/>
              <a:cs typeface="Proxima Nova"/>
              <a:sym typeface="Proxima Nova"/>
            </a:endParaRPr>
          </a:p>
          <a:p>
            <a:pPr indent="-342900" lvl="1" marL="914400" rtl="0" algn="l">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Long Short-Term Memory or Gated Recurrent Units</a:t>
            </a:r>
            <a:endParaRPr sz="1800">
              <a:solidFill>
                <a:schemeClr val="dk1"/>
              </a:solidFill>
              <a:latin typeface="Proxima Nova"/>
              <a:ea typeface="Proxima Nova"/>
              <a:cs typeface="Proxima Nova"/>
              <a:sym typeface="Proxima Nova"/>
            </a:endParaRPr>
          </a:p>
          <a:p>
            <a:pPr indent="-368300" lvl="0" marL="457200" rtl="0" algn="l">
              <a:spcBef>
                <a:spcPts val="0"/>
              </a:spcBef>
              <a:spcAft>
                <a:spcPts val="0"/>
              </a:spcAft>
              <a:buClr>
                <a:schemeClr val="dk1"/>
              </a:buClr>
              <a:buSzPts val="2200"/>
              <a:buFont typeface="Proxima Nova"/>
              <a:buChar char="●"/>
            </a:pPr>
            <a:r>
              <a:rPr lang="en" sz="2200">
                <a:solidFill>
                  <a:schemeClr val="dk1"/>
                </a:solidFill>
                <a:latin typeface="Proxima Nova"/>
                <a:ea typeface="Proxima Nova"/>
                <a:cs typeface="Proxima Nova"/>
                <a:sym typeface="Proxima Nova"/>
              </a:rPr>
              <a:t>Try different layer types</a:t>
            </a:r>
            <a:endParaRPr sz="2200">
              <a:solidFill>
                <a:schemeClr val="dk1"/>
              </a:solidFill>
              <a:latin typeface="Proxima Nova"/>
              <a:ea typeface="Proxima Nova"/>
              <a:cs typeface="Proxima Nova"/>
              <a:sym typeface="Proxima Nova"/>
            </a:endParaRPr>
          </a:p>
          <a:p>
            <a:pPr indent="-342900" lvl="1" marL="914400" rtl="0" algn="l">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Only 2d convolution, batch normalization and dense layers were used</a:t>
            </a:r>
            <a:endParaRPr sz="1800">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