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2" r:id="rId3"/>
    <p:sldId id="257" r:id="rId4"/>
    <p:sldId id="260" r:id="rId5"/>
    <p:sldId id="267" r:id="rId6"/>
    <p:sldId id="261" r:id="rId7"/>
    <p:sldId id="26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Product Sans" panose="020B0403030502040203" pitchFamily="34" charset="0"/>
        <a:ea typeface="Product Sans" panose="020B0403030502040203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d801f92ec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d801f92ec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d801f92ec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d801f92ec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4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d801f92ec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d801f92ec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48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lt" smtClean="0"/>
              <a:pPr/>
              <a:t>‹#›</a:t>
            </a:fld>
            <a:endParaRPr lang="l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lt" smtClean="0"/>
              <a:pPr/>
              <a:t>‹#›</a:t>
            </a:fld>
            <a:endParaRPr lang="l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lt" smtClean="0"/>
              <a:pPr/>
              <a:t>‹#›</a:t>
            </a:fld>
            <a:endParaRPr lang="l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lt" smtClean="0"/>
              <a:pPr/>
              <a:t>‹#›</a:t>
            </a:fld>
            <a:endParaRPr lang="l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lt" smtClean="0"/>
              <a:pPr/>
              <a:t>‹#›</a:t>
            </a:fld>
            <a:endParaRPr lang="l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lt" smtClean="0"/>
              <a:pPr/>
              <a:t>‹#›</a:t>
            </a:fld>
            <a:endParaRPr lang="l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lt" smtClean="0"/>
              <a:pPr/>
              <a:t>‹#›</a:t>
            </a:fld>
            <a:endParaRPr lang="l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lt" smtClean="0"/>
              <a:pPr/>
              <a:t>‹#›</a:t>
            </a:fld>
            <a:endParaRPr lang="l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lt" smtClean="0"/>
              <a:pPr/>
              <a:t>‹#›</a:t>
            </a:fld>
            <a:endParaRPr lang="l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duct Sans" panose="020B0403030502040203" pitchFamily="34" charset="0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lt" smtClean="0"/>
              <a:pPr/>
              <a:t>‹#›</a:t>
            </a:fld>
            <a:endParaRPr lang="l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lt" smtClean="0"/>
              <a:pPr/>
              <a:t>‹#›</a:t>
            </a:fld>
            <a:endParaRPr lang="l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duct Sans" panose="020B0403030502040203" pitchFamily="34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lt" smtClean="0"/>
              <a:pPr/>
              <a:t>‹#›</a:t>
            </a:fld>
            <a:endParaRPr lang="lt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Product Sans" panose="020B0403030502040203" pitchFamily="34" charset="0"/>
          <a:ea typeface="Product Sans" panose="020B0403030502040203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Product Sans" panose="020B0403030502040203" pitchFamily="34" charset="0"/>
          <a:ea typeface="Product Sans" panose="020B0403030502040203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5min.lt/naujiena/aktualu/zalias/tiriame-lietuvos-upiu-ekologine-bukle-1007-71275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eltas.lt/wp-content/uploads/2018/10/Strateginis-veiklos-planas-2018-2021-m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content/118/9/e201663211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79875"/>
            <a:ext cx="8520600" cy="22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defTabSz="5400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lt" sz="2000" dirty="0">
                <a:latin typeface="Product Sans" panose="020B0403030502040203" pitchFamily="34" charset="0"/>
              </a:rPr>
              <a:t>1-asis laboratorinis darbas:</a:t>
            </a:r>
            <a:endParaRPr sz="2000" dirty="0">
              <a:latin typeface="Product Sans" panose="020B0403030502040203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400" dirty="0" err="1">
                <a:latin typeface="Product Sans" panose="020B0403030502040203" pitchFamily="34" charset="0"/>
              </a:rPr>
              <a:t>Grafik</a:t>
            </a:r>
            <a:r>
              <a:rPr lang="lt-LT" sz="3400" dirty="0">
                <a:latin typeface="Product Sans" panose="020B0403030502040203" pitchFamily="34" charset="0"/>
              </a:rPr>
              <a:t>ų </a:t>
            </a:r>
            <a:r>
              <a:rPr lang="lt" sz="3400" dirty="0">
                <a:latin typeface="Product Sans" panose="020B0403030502040203" pitchFamily="34" charset="0"/>
              </a:rPr>
              <a:t>efektyvumo vertinimas</a:t>
            </a:r>
            <a:endParaRPr sz="3400" dirty="0">
              <a:latin typeface="Product Sans" panose="020B0403030502040203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lt" sz="2066" dirty="0">
                <a:latin typeface="Product Sans" panose="020B0403030502040203" pitchFamily="34" charset="0"/>
              </a:rPr>
              <a:t>Pagal D. A. Burn </a:t>
            </a:r>
            <a:r>
              <a:rPr lang="lt" sz="1350" b="1" dirty="0">
                <a:highlight>
                  <a:srgbClr val="FFFFFF"/>
                </a:highlight>
                <a:latin typeface="Product Sans" panose="020B0403030502040203" pitchFamily="34" charset="0"/>
              </a:rPr>
              <a:t>„</a:t>
            </a:r>
            <a:r>
              <a:rPr lang="lt" sz="2066" dirty="0">
                <a:latin typeface="Product Sans" panose="020B0403030502040203" pitchFamily="34" charset="0"/>
              </a:rPr>
              <a:t>ACCENT”</a:t>
            </a:r>
            <a:endParaRPr sz="2066" dirty="0">
              <a:latin typeface="Product Sans" panose="020B0403030502040203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3400" dirty="0">
              <a:latin typeface="Product Sans" panose="020B0403030502040203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79075" y="4674625"/>
            <a:ext cx="85206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 dirty="0">
                <a:latin typeface="Product Sans" panose="020B0403030502040203" pitchFamily="34" charset="0"/>
              </a:rPr>
              <a:t>Matas G.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ir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kiti</a:t>
            </a:r>
            <a:endParaRPr sz="1200" dirty="0">
              <a:latin typeface="Product Sans" panose="020B0403030502040203" pitchFamily="34" charset="0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915550" y="3734850"/>
            <a:ext cx="331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dirty="0">
                <a:latin typeface="Product Sans" panose="020B0403030502040203" pitchFamily="34" charset="0"/>
              </a:rPr>
              <a:t>VU MIF 2021 </a:t>
            </a:r>
            <a:r>
              <a:rPr lang="lt" dirty="0">
                <a:solidFill>
                  <a:schemeClr val="dk1"/>
                </a:solidFill>
                <a:latin typeface="Product Sans" panose="020B0403030502040203" pitchFamily="34" charset="0"/>
              </a:rPr>
              <a:t>Duomenų vizualizavimas</a:t>
            </a:r>
            <a:endParaRPr dirty="0">
              <a:latin typeface="Product Sans" panose="020B0403030502040203" pitchFamily="34" charset="0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 rot="10800000" flipH="1">
            <a:off x="465300" y="2670974"/>
            <a:ext cx="8367000" cy="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/>
          <p:nvPr/>
        </p:nvCxnSpPr>
        <p:spPr>
          <a:xfrm rot="10800000" flipH="1">
            <a:off x="2753075" y="4128750"/>
            <a:ext cx="35742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veikslėlis 3">
            <a:extLst>
              <a:ext uri="{FF2B5EF4-FFF2-40B4-BE49-F238E27FC236}">
                <a16:creationId xmlns:a16="http://schemas.microsoft.com/office/drawing/2014/main" id="{C503E363-67F1-45BE-B6DE-F0D952E1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50" y="761115"/>
            <a:ext cx="4984700" cy="3621270"/>
          </a:xfrm>
          <a:prstGeom prst="rect">
            <a:avLst/>
          </a:prstGeom>
        </p:spPr>
      </p:pic>
      <p:sp>
        <p:nvSpPr>
          <p:cNvPr id="9" name="Google Shape;73;p15">
            <a:extLst>
              <a:ext uri="{FF2B5EF4-FFF2-40B4-BE49-F238E27FC236}">
                <a16:creationId xmlns:a16="http://schemas.microsoft.com/office/drawing/2014/main" id="{4F901A01-B2D2-4D3A-8E12-0AD4F65630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1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2400" dirty="0"/>
              <a:t>Naujienų tinklalapyje naudojamas grafikas</a:t>
            </a:r>
            <a:endParaRPr sz="2400" dirty="0"/>
          </a:p>
        </p:txBody>
      </p:sp>
      <p:cxnSp>
        <p:nvCxnSpPr>
          <p:cNvPr id="10" name="Google Shape;78;p15">
            <a:extLst>
              <a:ext uri="{FF2B5EF4-FFF2-40B4-BE49-F238E27FC236}">
                <a16:creationId xmlns:a16="http://schemas.microsoft.com/office/drawing/2014/main" id="{093402B3-7114-4E9C-AA53-83CE7AE23BC7}"/>
              </a:ext>
            </a:extLst>
          </p:cNvPr>
          <p:cNvCxnSpPr/>
          <p:nvPr/>
        </p:nvCxnSpPr>
        <p:spPr>
          <a:xfrm rot="10800000" flipH="1">
            <a:off x="311700" y="527125"/>
            <a:ext cx="8367000" cy="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ksto vietos rezervavimo ženklas 2">
            <a:extLst>
              <a:ext uri="{FF2B5EF4-FFF2-40B4-BE49-F238E27FC236}">
                <a16:creationId xmlns:a16="http://schemas.microsoft.com/office/drawing/2014/main" id="{0DD7B8EC-4EDF-4E3D-953A-8F9FBD6848B9}"/>
              </a:ext>
            </a:extLst>
          </p:cNvPr>
          <p:cNvSpPr txBox="1">
            <a:spLocks/>
          </p:cNvSpPr>
          <p:nvPr/>
        </p:nvSpPr>
        <p:spPr>
          <a:xfrm>
            <a:off x="957159" y="4003969"/>
            <a:ext cx="8186841" cy="108800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tx1"/>
              </a:solidFill>
              <a:latin typeface="Product Sans" panose="020B0403030502040203" pitchFamily="34" charset="0"/>
            </a:endParaRPr>
          </a:p>
          <a:p>
            <a:endParaRPr lang="en-US" sz="1500" dirty="0">
              <a:solidFill>
                <a:schemeClr val="tx1"/>
              </a:solidFill>
              <a:latin typeface="Product Sans" panose="020B0403030502040203" pitchFamily="34" charset="0"/>
            </a:endParaRPr>
          </a:p>
          <a:p>
            <a:endParaRPr lang="en-US" sz="1500" dirty="0">
              <a:solidFill>
                <a:schemeClr val="tx1"/>
              </a:solidFill>
              <a:latin typeface="Product Sans" panose="020B0403030502040203" pitchFamily="34" charset="0"/>
            </a:endParaRPr>
          </a:p>
          <a:p>
            <a:pPr marL="114300"/>
            <a:r>
              <a:rPr lang="lt-LT" sz="1500" dirty="0">
                <a:solidFill>
                  <a:schemeClr val="bg2"/>
                </a:solidFill>
                <a:latin typeface="Product Sans" panose="020B0403030502040203" pitchFamily="34" charset="0"/>
              </a:rPr>
              <a:t>Tiriame Lietuvos upių ekologinę būklę</a:t>
            </a:r>
            <a:endParaRPr lang="en-US" sz="1500" dirty="0">
              <a:solidFill>
                <a:schemeClr val="bg2"/>
              </a:solidFill>
              <a:latin typeface="Product Sans" panose="020B0403030502040203" pitchFamily="34" charset="0"/>
            </a:endParaRPr>
          </a:p>
          <a:p>
            <a:pPr marL="114300"/>
            <a:r>
              <a:rPr lang="en-US" sz="1500" dirty="0" err="1">
                <a:solidFill>
                  <a:schemeClr val="bg2"/>
                </a:solidFill>
                <a:latin typeface="Product Sans" panose="020B0403030502040203" pitchFamily="34" charset="0"/>
              </a:rPr>
              <a:t>Nuoroda</a:t>
            </a:r>
            <a:r>
              <a:rPr lang="en-US" sz="1500" dirty="0">
                <a:solidFill>
                  <a:schemeClr val="bg2"/>
                </a:solidFill>
                <a:latin typeface="Product Sans" panose="020B0403030502040203" pitchFamily="34" charset="0"/>
              </a:rPr>
              <a:t>: </a:t>
            </a:r>
            <a:r>
              <a:rPr lang="en-US" sz="1500" dirty="0">
                <a:solidFill>
                  <a:schemeClr val="bg2"/>
                </a:solidFill>
                <a:latin typeface="Product Sans" panose="020B040303050204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https://www.15min.lt/naujiena/aktualu/zalias/tiriame-lietuvos-upiu-ekologine-bukle-1007-712751</a:t>
            </a:r>
            <a:endParaRPr lang="en-150" sz="1500" dirty="0">
              <a:solidFill>
                <a:schemeClr val="bg2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89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33600" y="115441"/>
            <a:ext cx="3938400" cy="565536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defTabSz="540000">
              <a:lnSpc>
                <a:spcPct val="115000"/>
              </a:lnSpc>
              <a:spcBef>
                <a:spcPts val="1200"/>
              </a:spcBef>
              <a:buSzPts val="1400"/>
            </a:pPr>
            <a:r>
              <a:rPr lang="lt" sz="1300" dirty="0">
                <a:latin typeface="Product Sans" panose="020B0403030502040203" pitchFamily="34" charset="0"/>
              </a:rPr>
              <a:t>A</a:t>
            </a:r>
            <a:r>
              <a:rPr lang="en-US" sz="1300" dirty="0">
                <a:latin typeface="Product Sans" panose="020B0403030502040203" pitchFamily="34" charset="0"/>
              </a:rPr>
              <a:t>      </a:t>
            </a:r>
            <a:r>
              <a:rPr lang="lt" sz="1300" dirty="0">
                <a:latin typeface="Product Sans" panose="020B0403030502040203" pitchFamily="34" charset="0"/>
              </a:rPr>
              <a:t>Atrodo, kad </a:t>
            </a:r>
            <a:r>
              <a:rPr lang="lt-LT" sz="1300" dirty="0">
                <a:latin typeface="Product Sans" panose="020B0403030502040203" pitchFamily="34" charset="0"/>
              </a:rPr>
              <a:t>leistina norma (žalias stulpelis) yra kintamasis ir skirtingose vietovėse skirtingas, nors taip nėra. </a:t>
            </a:r>
          </a:p>
          <a:p>
            <a:pPr marL="139700">
              <a:lnSpc>
                <a:spcPct val="115000"/>
              </a:lnSpc>
              <a:spcBef>
                <a:spcPts val="1200"/>
              </a:spcBef>
              <a:buSzPts val="1400"/>
            </a:pPr>
            <a:r>
              <a:rPr lang="lt-LT" sz="1300" dirty="0">
                <a:latin typeface="Product Sans" panose="020B0403030502040203" pitchFamily="34" charset="0"/>
              </a:rPr>
              <a:t>C</a:t>
            </a:r>
            <a:r>
              <a:rPr lang="en-US" sz="1300" dirty="0">
                <a:latin typeface="Product Sans" panose="020B0403030502040203" pitchFamily="34" charset="0"/>
              </a:rPr>
              <a:t>     </a:t>
            </a:r>
            <a:r>
              <a:rPr lang="lt-LT" sz="1300" dirty="0">
                <a:latin typeface="Product Sans" panose="020B0403030502040203" pitchFamily="34" charset="0"/>
              </a:rPr>
              <a:t>Grafiko elementus galima atskirti vienas nuo kito.</a:t>
            </a:r>
          </a:p>
          <a:p>
            <a:pPr marL="139700">
              <a:lnSpc>
                <a:spcPct val="115000"/>
              </a:lnSpc>
              <a:spcBef>
                <a:spcPts val="1200"/>
              </a:spcBef>
              <a:buSzPts val="1400"/>
            </a:pPr>
            <a:r>
              <a:rPr lang="lt-LT" sz="1300" dirty="0">
                <a:latin typeface="Product Sans" panose="020B0403030502040203" pitchFamily="34" charset="0"/>
              </a:rPr>
              <a:t>C</a:t>
            </a:r>
            <a:r>
              <a:rPr lang="en-US" sz="1300" dirty="0">
                <a:latin typeface="Product Sans" panose="020B0403030502040203" pitchFamily="34" charset="0"/>
              </a:rPr>
              <a:t>     </a:t>
            </a:r>
            <a:r>
              <a:rPr lang="lt-LT" sz="1300" dirty="0">
                <a:latin typeface="Product Sans" panose="020B0403030502040203" pitchFamily="34" charset="0"/>
              </a:rPr>
              <a:t>Nėra stulpelinėms diagramoms neįprastų elementų, kuriuos reikėtų aiškinti.</a:t>
            </a:r>
            <a:br>
              <a:rPr lang="en-US" sz="1300" dirty="0">
                <a:latin typeface="Product Sans" panose="020B0403030502040203" pitchFamily="34" charset="0"/>
              </a:rPr>
            </a:br>
            <a:endParaRPr lang="en-US" sz="1300" dirty="0">
              <a:latin typeface="Product Sans" panose="020B0403030502040203" pitchFamily="34" charset="0"/>
            </a:endParaRPr>
          </a:p>
          <a:p>
            <a:pPr marL="139700" defTabSz="540000">
              <a:buSzPts val="1400"/>
            </a:pPr>
            <a:r>
              <a:rPr lang="lt-LT" sz="1300" dirty="0">
                <a:latin typeface="Product Sans" panose="020B0403030502040203" pitchFamily="34" charset="0"/>
              </a:rPr>
              <a:t>E</a:t>
            </a:r>
            <a:r>
              <a:rPr lang="en-US" sz="1300" dirty="0">
                <a:latin typeface="Product Sans" panose="020B0403030502040203" pitchFamily="34" charset="0"/>
              </a:rPr>
              <a:t>    </a:t>
            </a:r>
            <a:r>
              <a:rPr lang="lt-LT" sz="1300" dirty="0">
                <a:latin typeface="Product Sans" panose="020B0403030502040203" pitchFamily="34" charset="0"/>
              </a:rPr>
              <a:t>Vietoje žalių stulpelių per visą grafiką galėtų eiti horizontali linija parodanti taršos ribą. Galvės ežerui vaizduoti naudojami nereikalingi efektai</a:t>
            </a:r>
          </a:p>
          <a:p>
            <a:pPr marL="139700">
              <a:buSzPts val="1400"/>
            </a:pPr>
            <a:endParaRPr lang="lt-LT" sz="1300" dirty="0">
              <a:latin typeface="Product Sans" panose="020B0403030502040203" pitchFamily="34" charset="0"/>
            </a:endParaRPr>
          </a:p>
          <a:p>
            <a:pPr marL="139700">
              <a:buSzPts val="1400"/>
            </a:pPr>
            <a:r>
              <a:rPr lang="lt-LT" sz="1300" dirty="0">
                <a:latin typeface="Product Sans" panose="020B0403030502040203" pitchFamily="34" charset="0"/>
              </a:rPr>
              <a:t>N</a:t>
            </a:r>
            <a:r>
              <a:rPr lang="en-US" sz="1300" dirty="0">
                <a:latin typeface="Product Sans" panose="020B0403030502040203" pitchFamily="34" charset="0"/>
              </a:rPr>
              <a:t>    </a:t>
            </a:r>
            <a:r>
              <a:rPr lang="lt-LT" sz="1300" dirty="0">
                <a:latin typeface="Product Sans" panose="020B0403030502040203" pitchFamily="34" charset="0"/>
              </a:rPr>
              <a:t>Grafikai vaizduoti tokius duomenis naudinga – leidžia greitai pamatyti kuriuose vietose staigiai pakilo tarša.</a:t>
            </a:r>
          </a:p>
          <a:p>
            <a:pPr marL="139700">
              <a:buSzPts val="1400"/>
            </a:pPr>
            <a:endParaRPr lang="lt-LT" sz="1300" dirty="0">
              <a:latin typeface="Product Sans" panose="020B0403030502040203" pitchFamily="34" charset="0"/>
            </a:endParaRPr>
          </a:p>
          <a:p>
            <a:pPr marL="139700">
              <a:buSzPts val="1400"/>
            </a:pPr>
            <a:r>
              <a:rPr lang="lt-LT" sz="1300" dirty="0">
                <a:latin typeface="Product Sans" panose="020B0403030502040203" pitchFamily="34" charset="0"/>
              </a:rPr>
              <a:t>T</a:t>
            </a:r>
            <a:r>
              <a:rPr lang="en-US" sz="1300" dirty="0">
                <a:latin typeface="Product Sans" panose="020B0403030502040203" pitchFamily="34" charset="0"/>
              </a:rPr>
              <a:t>    </a:t>
            </a:r>
            <a:r>
              <a:rPr lang="lt-LT" sz="1300" dirty="0">
                <a:latin typeface="Product Sans" panose="020B0403030502040203" pitchFamily="34" charset="0"/>
              </a:rPr>
              <a:t>Nepaaiškinta kokiais matavimo vienetais matuojama Y ašyje.</a:t>
            </a:r>
          </a:p>
          <a:p>
            <a:pPr marL="139700">
              <a:buSzPts val="1400"/>
            </a:pPr>
            <a:endParaRPr lang="lt-LT" sz="1300" dirty="0">
              <a:latin typeface="Product Sans" panose="020B0403030502040203" pitchFamily="34" charset="0"/>
            </a:endParaRPr>
          </a:p>
          <a:p>
            <a:pPr marL="139700">
              <a:buSzPts val="1400"/>
            </a:pPr>
            <a:endParaRPr lang="lt-LT" sz="1300" dirty="0">
              <a:latin typeface="Product Sans" panose="020B0403030502040203" pitchFamily="34" charset="0"/>
            </a:endParaRPr>
          </a:p>
          <a:p>
            <a:pPr marL="139700">
              <a:lnSpc>
                <a:spcPct val="115000"/>
              </a:lnSpc>
              <a:spcBef>
                <a:spcPts val="1200"/>
              </a:spcBef>
              <a:buSzPts val="1400"/>
            </a:pPr>
            <a:endParaRPr lang="lt-LT" sz="1300" dirty="0">
              <a:latin typeface="Product Sans" panose="020B0403030502040203" pitchFamily="34" charset="0"/>
            </a:endParaRPr>
          </a:p>
          <a:p>
            <a:pPr marL="139700">
              <a:lnSpc>
                <a:spcPct val="115000"/>
              </a:lnSpc>
              <a:spcBef>
                <a:spcPts val="1200"/>
              </a:spcBef>
              <a:buSzPts val="1400"/>
            </a:pPr>
            <a:endParaRPr lang="lt-LT" sz="1300" dirty="0">
              <a:latin typeface="Product Sans" panose="020B0403030502040203" pitchFamily="34" charset="0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551" y="829804"/>
            <a:ext cx="3938399" cy="286141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" name="Google Shape;77;p15">
            <a:extLst>
              <a:ext uri="{FF2B5EF4-FFF2-40B4-BE49-F238E27FC236}">
                <a16:creationId xmlns:a16="http://schemas.microsoft.com/office/drawing/2014/main" id="{4ADAE588-743B-439E-BFAA-3BEAC514EC1C}"/>
              </a:ext>
            </a:extLst>
          </p:cNvPr>
          <p:cNvSpPr txBox="1"/>
          <p:nvPr/>
        </p:nvSpPr>
        <p:spPr>
          <a:xfrm>
            <a:off x="69824" y="4517165"/>
            <a:ext cx="8119253" cy="102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lt" sz="1600" b="1" dirty="0">
                <a:latin typeface="Product Sans" panose="020B0403030502040203" pitchFamily="34" charset="0"/>
              </a:rPr>
              <a:t>Išvada:</a:t>
            </a:r>
            <a:r>
              <a:rPr lang="lt" sz="1600" dirty="0">
                <a:latin typeface="Product Sans" panose="020B0403030502040203" pitchFamily="34" charset="0"/>
              </a:rPr>
              <a:t> Nesilaikoma vizualizavimo principų, padarytos ėsminės klaidos.</a:t>
            </a:r>
            <a:endParaRPr sz="1600" dirty="0">
              <a:latin typeface="Product Sans" panose="020B0403030502040203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Product Sans" panose="020B040303050204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0A90710E-6144-493D-9F26-AB0D0EC8F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35" y="3926541"/>
            <a:ext cx="7418727" cy="1088006"/>
          </a:xfrm>
        </p:spPr>
        <p:txBody>
          <a:bodyPr>
            <a:normAutofit fontScale="775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500" dirty="0">
                <a:solidFill>
                  <a:schemeClr val="bg2"/>
                </a:solidFill>
              </a:rPr>
              <a:t>AKCINĖS BENDROVĖS „SMILTYNĖS PERKĖLA“ 2018-2021 METŲ STRATEGINIS VEIKLOS PLANAS </a:t>
            </a:r>
          </a:p>
          <a:p>
            <a:pPr marL="114300" indent="0">
              <a:buNone/>
            </a:pPr>
            <a:r>
              <a:rPr lang="en-US" sz="1500" dirty="0" err="1">
                <a:solidFill>
                  <a:schemeClr val="bg2"/>
                </a:solidFill>
              </a:rPr>
              <a:t>Nuoroda</a:t>
            </a:r>
            <a:r>
              <a:rPr lang="en-US" sz="1500" dirty="0">
                <a:solidFill>
                  <a:schemeClr val="bg2"/>
                </a:solidFill>
              </a:rPr>
              <a:t>: </a:t>
            </a:r>
            <a:r>
              <a:rPr lang="en-US" sz="15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https://www.keltas.lt/wp-content/uploads/2018/10/Strateginis-veiklos-planas-2018-2021-m.pdf</a:t>
            </a:r>
            <a:endParaRPr lang="en-150" sz="1500" dirty="0">
              <a:solidFill>
                <a:schemeClr val="bg2"/>
              </a:solidFill>
            </a:endParaRPr>
          </a:p>
        </p:txBody>
      </p:sp>
      <p:pic>
        <p:nvPicPr>
          <p:cNvPr id="7" name="Paveikslėlis 6">
            <a:extLst>
              <a:ext uri="{FF2B5EF4-FFF2-40B4-BE49-F238E27FC236}">
                <a16:creationId xmlns:a16="http://schemas.microsoft.com/office/drawing/2014/main" id="{D89EA1AE-C3B9-43CE-9386-9DFC8C920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185" y="863550"/>
            <a:ext cx="6037625" cy="3416400"/>
          </a:xfrm>
          <a:prstGeom prst="rect">
            <a:avLst/>
          </a:prstGeom>
        </p:spPr>
      </p:pic>
      <p:sp>
        <p:nvSpPr>
          <p:cNvPr id="10" name="Google Shape;73;p15">
            <a:extLst>
              <a:ext uri="{FF2B5EF4-FFF2-40B4-BE49-F238E27FC236}">
                <a16:creationId xmlns:a16="http://schemas.microsoft.com/office/drawing/2014/main" id="{A1AFBD9B-0463-482A-A457-98911CD2B8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1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400" dirty="0"/>
              <a:t>Įmonės puslapyje naudojamas grafikas</a:t>
            </a:r>
          </a:p>
        </p:txBody>
      </p:sp>
      <p:cxnSp>
        <p:nvCxnSpPr>
          <p:cNvPr id="11" name="Google Shape;78;p15">
            <a:extLst>
              <a:ext uri="{FF2B5EF4-FFF2-40B4-BE49-F238E27FC236}">
                <a16:creationId xmlns:a16="http://schemas.microsoft.com/office/drawing/2014/main" id="{46889530-DBE3-461C-A883-70B98CFD0DFC}"/>
              </a:ext>
            </a:extLst>
          </p:cNvPr>
          <p:cNvCxnSpPr/>
          <p:nvPr/>
        </p:nvCxnSpPr>
        <p:spPr>
          <a:xfrm rot="10800000" flipH="1">
            <a:off x="311700" y="527125"/>
            <a:ext cx="8367000" cy="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5873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211200" y="0"/>
            <a:ext cx="4246500" cy="540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lt-LT" sz="1300" dirty="0">
                <a:latin typeface="Product Sans" panose="020B0403030502040203" pitchFamily="34" charset="0"/>
              </a:rPr>
              <a:t>A    Grafikas leidžia suprasti ryšius tarp kintamųjų (parodo kokią dalį viso sudaro tam tikra grupė).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lt-LT" sz="1300" dirty="0">
                <a:latin typeface="Product Sans" panose="020B0403030502040203" pitchFamily="34" charset="0"/>
              </a:rPr>
              <a:t>C    Nepakankamai išskirti svarbiausi elementai - procentai, kategorijų pavadinimai legendoje. Per daug dėmesio skirta pačiam “pyrago” vaizdavimui – gali atrodyti, kad kažkaip svarbus tam tikras dalių išsidėstymas ar spalvos.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300" dirty="0">
                <a:latin typeface="Product Sans" panose="020B0403030502040203" pitchFamily="34" charset="0"/>
              </a:rPr>
              <a:t>C    Grafikas atitinka įprastą supratimą, nereikalingi jokie papildomi paaiškinimai.</a:t>
            </a:r>
            <a:endParaRPr lang="en-US" sz="1300" dirty="0">
              <a:latin typeface="Product Sans" panose="020B0403030502040203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latin typeface="Product Sans" panose="020B0403030502040203" pitchFamily="34" charset="0"/>
              </a:rPr>
              <a:t>E    </a:t>
            </a:r>
            <a:r>
              <a:rPr lang="lt" sz="1300" dirty="0">
                <a:latin typeface="Product Sans" panose="020B0403030502040203" pitchFamily="34" charset="0"/>
              </a:rPr>
              <a:t>3D efektai neduoda jokios naudos, bet </a:t>
            </a:r>
            <a:r>
              <a:rPr lang="en-US" sz="1300" dirty="0">
                <a:latin typeface="Product Sans" panose="020B0403030502040203" pitchFamily="34" charset="0"/>
              </a:rPr>
              <a:t>s</a:t>
            </a:r>
            <a:r>
              <a:rPr lang="lt" sz="1300" dirty="0">
                <a:latin typeface="Product Sans" panose="020B0403030502040203" pitchFamily="34" charset="0"/>
              </a:rPr>
              <a:t>unkina supratimą. Grupės vaizduojamos atskirtos viena nuo kitos nors tai nereikalinga. Grafiko fonas papildomas nereikalingas grafinis elementas.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lt-LT" sz="1300" dirty="0">
                <a:solidFill>
                  <a:srgbClr val="000000"/>
                </a:solidFill>
                <a:latin typeface="Product Sans" panose="020B0403030502040203" pitchFamily="34" charset="0"/>
              </a:rPr>
              <a:t>N</a:t>
            </a:r>
            <a:r>
              <a:rPr lang="en-US" sz="1300" dirty="0">
                <a:solidFill>
                  <a:srgbClr val="000000"/>
                </a:solidFill>
                <a:latin typeface="Product Sans" panose="020B0403030502040203" pitchFamily="34" charset="0"/>
              </a:rPr>
              <a:t>    </a:t>
            </a:r>
            <a:r>
              <a:rPr lang="lt-LT" sz="1300" dirty="0">
                <a:solidFill>
                  <a:srgbClr val="000000"/>
                </a:solidFill>
                <a:latin typeface="Product Sans" panose="020B0403030502040203" pitchFamily="34" charset="0"/>
              </a:rPr>
              <a:t>Grafiku vaizduojama informacija galėjo būti perteikta ir paprasta lentele.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lt-LT" sz="1300" dirty="0">
                <a:solidFill>
                  <a:srgbClr val="000000"/>
                </a:solidFill>
                <a:latin typeface="Product Sans" panose="020B0403030502040203" pitchFamily="34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Product Sans" panose="020B0403030502040203" pitchFamily="34" charset="0"/>
              </a:rPr>
              <a:t>    </a:t>
            </a:r>
            <a:r>
              <a:rPr lang="lt-LT" sz="1300" dirty="0">
                <a:solidFill>
                  <a:srgbClr val="000000"/>
                </a:solidFill>
                <a:latin typeface="Product Sans" panose="020B0403030502040203" pitchFamily="34" charset="0"/>
              </a:rPr>
              <a:t>Skalė aiški ir vienoda visiems grafiko elementams.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Product Sans" panose="020B0403030502040203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 dirty="0">
              <a:solidFill>
                <a:schemeClr val="dk2"/>
              </a:solidFill>
              <a:latin typeface="Product Sans" panose="020B0403030502040203" pitchFamily="34" charset="0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20000" y="4502897"/>
            <a:ext cx="8904000" cy="102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lt" sz="1600" b="1" dirty="0">
                <a:latin typeface="Product Sans" panose="020B0403030502040203" pitchFamily="34" charset="0"/>
              </a:rPr>
              <a:t>Išvada:</a:t>
            </a:r>
            <a:r>
              <a:rPr lang="lt" sz="1600" dirty="0">
                <a:latin typeface="Product Sans" panose="020B0403030502040203" pitchFamily="34" charset="0"/>
              </a:rPr>
              <a:t> Nesilaikoma vizualizavimo principų, tačiau norima perteikti informacija suprantama.</a:t>
            </a:r>
            <a:endParaRPr sz="1600" dirty="0">
              <a:latin typeface="Product Sans" panose="020B0403030502040203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Product Sans" panose="020B0403030502040203" pitchFamily="34" charset="0"/>
            </a:endParaRPr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34DAF7CE-59F7-4D6E-B294-4068663DC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225" y="1248542"/>
            <a:ext cx="4486499" cy="26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5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6">
            <a:extLst>
              <a:ext uri="{FF2B5EF4-FFF2-40B4-BE49-F238E27FC236}">
                <a16:creationId xmlns:a16="http://schemas.microsoft.com/office/drawing/2014/main" id="{0F508383-3B8F-4735-A799-A4EFFA61970F}"/>
              </a:ext>
            </a:extLst>
          </p:cNvPr>
          <p:cNvSpPr txBox="1">
            <a:spLocks/>
          </p:cNvSpPr>
          <p:nvPr/>
        </p:nvSpPr>
        <p:spPr>
          <a:xfrm>
            <a:off x="211807" y="0"/>
            <a:ext cx="8520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39285"/>
            </a:pPr>
            <a:endParaRPr lang="lt-LT" dirty="0">
              <a:latin typeface="Product Sans" panose="020B0403030502040203" pitchFamily="34" charset="0"/>
            </a:endParaRPr>
          </a:p>
        </p:txBody>
      </p:sp>
      <p:sp>
        <p:nvSpPr>
          <p:cNvPr id="6" name="Google Shape;73;p15">
            <a:extLst>
              <a:ext uri="{FF2B5EF4-FFF2-40B4-BE49-F238E27FC236}">
                <a16:creationId xmlns:a16="http://schemas.microsoft.com/office/drawing/2014/main" id="{24A56C32-D901-424D-BDC8-2723B50CF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964" y="48028"/>
            <a:ext cx="77949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ct val="39285"/>
            </a:pPr>
            <a:r>
              <a:rPr lang="lt-LT" sz="2400" dirty="0"/>
              <a:t>Moksliniame žurnale naudojamas grafikas </a:t>
            </a:r>
          </a:p>
        </p:txBody>
      </p:sp>
      <p:cxnSp>
        <p:nvCxnSpPr>
          <p:cNvPr id="9" name="Google Shape;78;p15">
            <a:extLst>
              <a:ext uri="{FF2B5EF4-FFF2-40B4-BE49-F238E27FC236}">
                <a16:creationId xmlns:a16="http://schemas.microsoft.com/office/drawing/2014/main" id="{2D3B8DEA-2F43-405E-AC91-BAA6A1AD62DB}"/>
              </a:ext>
            </a:extLst>
          </p:cNvPr>
          <p:cNvCxnSpPr/>
          <p:nvPr/>
        </p:nvCxnSpPr>
        <p:spPr>
          <a:xfrm rot="10800000" flipH="1">
            <a:off x="311700" y="527125"/>
            <a:ext cx="8367000" cy="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aveikslėlis 10">
            <a:extLst>
              <a:ext uri="{FF2B5EF4-FFF2-40B4-BE49-F238E27FC236}">
                <a16:creationId xmlns:a16="http://schemas.microsoft.com/office/drawing/2014/main" id="{74D07A7A-4EA7-4A3C-8104-C17526E0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26" y="621347"/>
            <a:ext cx="3780947" cy="3574150"/>
          </a:xfrm>
          <a:prstGeom prst="rect">
            <a:avLst/>
          </a:prstGeom>
        </p:spPr>
      </p:pic>
      <p:sp>
        <p:nvSpPr>
          <p:cNvPr id="12" name="Teksto vietos rezervavimo ženklas 2">
            <a:extLst>
              <a:ext uri="{FF2B5EF4-FFF2-40B4-BE49-F238E27FC236}">
                <a16:creationId xmlns:a16="http://schemas.microsoft.com/office/drawing/2014/main" id="{057C6101-DAC9-4248-A1E4-CC084AE0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780" y="3924362"/>
            <a:ext cx="7418438" cy="1088006"/>
          </a:xfrm>
        </p:spPr>
        <p:txBody>
          <a:bodyPr>
            <a:normAutofit fontScale="775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lt-LT" sz="1500" dirty="0" err="1">
                <a:solidFill>
                  <a:schemeClr val="bg2"/>
                </a:solidFill>
              </a:rPr>
              <a:t>Lifestyle</a:t>
            </a:r>
            <a:r>
              <a:rPr lang="lt-LT" sz="1500" dirty="0">
                <a:solidFill>
                  <a:schemeClr val="bg2"/>
                </a:solidFill>
              </a:rPr>
              <a:t> </a:t>
            </a:r>
            <a:r>
              <a:rPr lang="lt-LT" sz="1500" dirty="0" err="1">
                <a:solidFill>
                  <a:schemeClr val="bg2"/>
                </a:solidFill>
              </a:rPr>
              <a:t>and</a:t>
            </a:r>
            <a:r>
              <a:rPr lang="lt-LT" sz="1500" dirty="0">
                <a:solidFill>
                  <a:schemeClr val="bg2"/>
                </a:solidFill>
              </a:rPr>
              <a:t> </a:t>
            </a:r>
            <a:r>
              <a:rPr lang="lt-LT" sz="1500" dirty="0" err="1">
                <a:solidFill>
                  <a:schemeClr val="bg2"/>
                </a:solidFill>
              </a:rPr>
              <a:t>mental</a:t>
            </a:r>
            <a:r>
              <a:rPr lang="lt-LT" sz="1500" dirty="0">
                <a:solidFill>
                  <a:schemeClr val="bg2"/>
                </a:solidFill>
              </a:rPr>
              <a:t> </a:t>
            </a:r>
            <a:r>
              <a:rPr lang="lt-LT" sz="1500" dirty="0" err="1">
                <a:solidFill>
                  <a:schemeClr val="bg2"/>
                </a:solidFill>
              </a:rPr>
              <a:t>health</a:t>
            </a:r>
            <a:r>
              <a:rPr lang="lt-LT" sz="1500" dirty="0">
                <a:solidFill>
                  <a:schemeClr val="bg2"/>
                </a:solidFill>
              </a:rPr>
              <a:t> </a:t>
            </a:r>
            <a:r>
              <a:rPr lang="lt-LT" sz="1500" dirty="0" err="1">
                <a:solidFill>
                  <a:schemeClr val="bg2"/>
                </a:solidFill>
              </a:rPr>
              <a:t>disruptions</a:t>
            </a:r>
            <a:r>
              <a:rPr lang="lt-LT" sz="1500" dirty="0">
                <a:solidFill>
                  <a:schemeClr val="bg2"/>
                </a:solidFill>
              </a:rPr>
              <a:t> </a:t>
            </a:r>
            <a:r>
              <a:rPr lang="lt-LT" sz="1500" dirty="0" err="1">
                <a:solidFill>
                  <a:schemeClr val="bg2"/>
                </a:solidFill>
              </a:rPr>
              <a:t>during</a:t>
            </a:r>
            <a:r>
              <a:rPr lang="lt-LT" sz="1500" dirty="0">
                <a:solidFill>
                  <a:schemeClr val="bg2"/>
                </a:solidFill>
              </a:rPr>
              <a:t> COVID-19</a:t>
            </a:r>
          </a:p>
          <a:p>
            <a:pPr marL="114300" indent="0">
              <a:buNone/>
            </a:pPr>
            <a:r>
              <a:rPr lang="en-US" sz="1500" dirty="0" err="1">
                <a:solidFill>
                  <a:schemeClr val="bg2"/>
                </a:solidFill>
              </a:rPr>
              <a:t>Nuoroda</a:t>
            </a:r>
            <a:r>
              <a:rPr lang="en-US" sz="1500" dirty="0">
                <a:solidFill>
                  <a:schemeClr val="bg2"/>
                </a:solidFill>
              </a:rPr>
              <a:t>: </a:t>
            </a:r>
            <a:r>
              <a:rPr lang="en-US" sz="15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https://www.pnas.org/content/118/9/e2016632118</a:t>
            </a:r>
            <a:endParaRPr lang="en-150" sz="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0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25500" y="0"/>
            <a:ext cx="3601500" cy="3153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lt-LT" sz="1300" dirty="0">
                <a:solidFill>
                  <a:schemeClr val="tx1"/>
                </a:solidFill>
              </a:rPr>
              <a:t>A    Ryšiai tarp kintamųjų suprantami.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lt-LT" sz="1300" dirty="0">
                <a:solidFill>
                  <a:schemeClr val="tx1"/>
                </a:solidFill>
              </a:rPr>
              <a:t>C    Skirtingos grupės aiškiai atskiriamos viena nuo kitos. Modeliui ir individualiems stebėjimams skiriama tokia pati svarba.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lt-LT" sz="1300" dirty="0">
                <a:solidFill>
                  <a:schemeClr val="tx1"/>
                </a:solidFill>
              </a:rPr>
              <a:t>C    Grafikas atitinka įprastą dinamikos laike vaizdavimą, todėl nėra kokių nors dviprasmybių, kurias reikėtų paaiškinti.</a:t>
            </a:r>
            <a:endParaRPr lang="en-US" sz="13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lt" sz="1300" dirty="0">
                <a:solidFill>
                  <a:schemeClr val="tx1"/>
                </a:solidFill>
              </a:rPr>
              <a:t>E</a:t>
            </a:r>
            <a:r>
              <a:rPr lang="en-US" sz="1300" dirty="0">
                <a:solidFill>
                  <a:schemeClr val="tx1"/>
                </a:solidFill>
              </a:rPr>
              <a:t>     </a:t>
            </a:r>
            <a:r>
              <a:rPr lang="lt" sz="1300" dirty="0">
                <a:solidFill>
                  <a:schemeClr val="tx1"/>
                </a:solidFill>
              </a:rPr>
              <a:t>Nėra grafinių elementų, kuriuos būtų galima pašalinti.</a:t>
            </a:r>
            <a:br>
              <a:rPr lang="en-US" sz="1300" dirty="0">
                <a:solidFill>
                  <a:schemeClr val="tx1"/>
                </a:solidFill>
              </a:rPr>
            </a:br>
            <a:endParaRPr sz="13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300" dirty="0">
                <a:solidFill>
                  <a:schemeClr val="tx1"/>
                </a:solidFill>
              </a:rPr>
              <a:t>N</a:t>
            </a:r>
            <a:r>
              <a:rPr lang="en-US" sz="1300" dirty="0">
                <a:solidFill>
                  <a:schemeClr val="tx1"/>
                </a:solidFill>
              </a:rPr>
              <a:t>    </a:t>
            </a:r>
            <a:r>
              <a:rPr lang="lt-LT" sz="1300" dirty="0">
                <a:solidFill>
                  <a:schemeClr val="tx1"/>
                </a:solidFill>
              </a:rPr>
              <a:t>Grafinis vaizdavimas leidžia daug lengviau pamatyti tai, ką būtų sunku aprašyti – pritaikytą modelį, kaip didelis kiekis stebėjimų skiriasi tarp grupių.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300" dirty="0">
                <a:solidFill>
                  <a:schemeClr val="tx1"/>
                </a:solidFill>
              </a:rPr>
              <a:t>T</a:t>
            </a:r>
            <a:r>
              <a:rPr lang="en-US" sz="1300" dirty="0">
                <a:solidFill>
                  <a:schemeClr val="tx1"/>
                </a:solidFill>
              </a:rPr>
              <a:t>    </a:t>
            </a:r>
            <a:r>
              <a:rPr lang="lt-LT" sz="1300" dirty="0">
                <a:solidFill>
                  <a:schemeClr val="tx1"/>
                </a:solidFill>
              </a:rPr>
              <a:t>Y ašis neprasideda nuo 0, bet taip padaryta dėl suprantamų priežasčių ir nesunkiai matoma. </a:t>
            </a: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A001A178-F637-46CE-B470-50F6E074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312" y="631335"/>
            <a:ext cx="4537920" cy="4289720"/>
          </a:xfrm>
          <a:prstGeom prst="rect">
            <a:avLst/>
          </a:prstGeom>
        </p:spPr>
      </p:pic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6A5C7412-2885-461A-B6B5-68398849448B}"/>
              </a:ext>
            </a:extLst>
          </p:cNvPr>
          <p:cNvSpPr txBox="1"/>
          <p:nvPr/>
        </p:nvSpPr>
        <p:spPr>
          <a:xfrm>
            <a:off x="56559" y="4521822"/>
            <a:ext cx="8904000" cy="62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lt" sz="1600" b="1" dirty="0">
                <a:latin typeface="Product Sans" panose="020B0403030502040203" pitchFamily="34" charset="0"/>
              </a:rPr>
              <a:t>Išvada:</a:t>
            </a:r>
            <a:r>
              <a:rPr lang="lt" sz="1600" dirty="0">
                <a:latin typeface="Product Sans" panose="020B0403030502040203" pitchFamily="34" charset="0"/>
              </a:rPr>
              <a:t> Laikomasi vizualizavimo principų.</a:t>
            </a:r>
            <a:endParaRPr sz="16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8406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436</Words>
  <Application>Microsoft Office PowerPoint</Application>
  <PresentationFormat>On-screen Show (16:9)</PresentationFormat>
  <Paragraphs>48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Product Sans</vt:lpstr>
      <vt:lpstr>Simple Light</vt:lpstr>
      <vt:lpstr>1-asis laboratorinis darbas: Grafikų efektyvumo vertinimas Pagal D. A. Burn „ACCENT” </vt:lpstr>
      <vt:lpstr>Naujienų tinklalapyje naudojamas grafikas</vt:lpstr>
      <vt:lpstr>PowerPoint Presentation</vt:lpstr>
      <vt:lpstr>Įmonės puslapyje naudojamas grafikas</vt:lpstr>
      <vt:lpstr>PowerPoint Presentation</vt:lpstr>
      <vt:lpstr>Moksliniame žurnale naudojamas grafikas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1-asis laboratorinis darbas: Efektyvumo vertinimas Pagal D. A. Burn „ACCENT” </dc:title>
  <cp:lastModifiedBy>Matas Gaulia</cp:lastModifiedBy>
  <cp:revision>20</cp:revision>
  <dcterms:modified xsi:type="dcterms:W3CDTF">2021-04-20T21:29:19Z</dcterms:modified>
</cp:coreProperties>
</file>