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sto MT" panose="02040603050505030304" pitchFamily="18" charset="0"/>
      <p:regular r:id="rId12"/>
      <p:bold r:id="rId13"/>
      <p:italic r:id="rId14"/>
      <p:boldItalic r:id="rId15"/>
    </p:embeddedFont>
    <p:embeddedFont>
      <p:font typeface="Cambria" panose="02040503050406030204" pitchFamily="18" charset="0"/>
      <p:regular r:id="rId16"/>
      <p:bold r:id="rId17"/>
      <p:italic r:id="rId18"/>
      <p:boldItalic r:id="rId19"/>
    </p:embeddedFont>
    <p:embeddedFont>
      <p:font typeface="Wingdings 2" panose="050201020105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1388F47-614F-42C3-AA11-7D2F9CACA53F}">
          <p14:sldIdLst>
            <p14:sldId id="256"/>
            <p14:sldId id="257"/>
          </p14:sldIdLst>
        </p14:section>
        <p14:section name="Untitled Section" id="{262BF59A-B3FB-4C14-A9C0-9075630965F6}">
          <p14:sldIdLst>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hley Keenan" initials="" lastIdx="1" clrIdx="0"/>
  <p:cmAuthor id="1" name="WELCOME" initials="W" lastIdx="1" clrIdx="1">
    <p:extLst>
      <p:ext uri="{19B8F6BF-5375-455C-9EA6-DF929625EA0E}">
        <p15:presenceInfo xmlns:p15="http://schemas.microsoft.com/office/powerpoint/2012/main" userId="WELCO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C4E76"/>
    <a:srgbClr val="555D7E"/>
    <a:srgbClr val="0FA19A"/>
    <a:srgbClr val="238D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E30C6F-8DD4-49A4-ABE3-DB8F8E195B1C}">
  <a:tblStyle styleId="{B0E30C6F-8DD4-49A4-ABE3-DB8F8E195B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1"/>
  </p:normalViewPr>
  <p:slideViewPr>
    <p:cSldViewPr snapToGrid="0" snapToObjects="1">
      <p:cViewPr varScale="1">
        <p:scale>
          <a:sx n="46" d="100"/>
          <a:sy n="46" d="100"/>
        </p:scale>
        <p:origin x="7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thecreative_exchange?utm_source=unsplash&amp;utm_medium=referral&amp;utm_content=creditCopyText"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unsplash.com/s/photos/vacuum?utm_source=unsplash&amp;utm_medium=referral&amp;utm_content=creditCopyTex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93b7e52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93b7e52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Photo by</a:t>
            </a:r>
            <a:r>
              <a:rPr lang="en">
                <a:solidFill>
                  <a:schemeClr val="dk1"/>
                </a:solidFill>
                <a:uFill>
                  <a:noFill/>
                </a:uFill>
                <a:hlinkClick r:id="rId3">
                  <a:extLst>
                    <a:ext uri="{A12FA001-AC4F-418D-AE19-62706E023703}">
                      <ahyp:hlinkClr xmlns:ahyp="http://schemas.microsoft.com/office/drawing/2018/hyperlinkcolor" val="tx"/>
                    </a:ext>
                  </a:extLst>
                </a:hlinkClick>
              </a:rPr>
              <a:t> </a:t>
            </a:r>
            <a:r>
              <a:rPr lang="en" u="sng">
                <a:solidFill>
                  <a:schemeClr val="hlink"/>
                </a:solidFill>
                <a:hlinkClick r:id="rId3"/>
              </a:rPr>
              <a:t>The Creative Exchange</a:t>
            </a:r>
            <a:r>
              <a:rPr lang="en">
                <a:solidFill>
                  <a:schemeClr val="dk1"/>
                </a:solidFill>
              </a:rPr>
              <a:t> on</a:t>
            </a:r>
            <a:r>
              <a:rPr lang="en">
                <a:solidFill>
                  <a:schemeClr val="dk1"/>
                </a:solidFill>
                <a:uFill>
                  <a:noFill/>
                </a:uFill>
                <a:hlinkClick r:id="rId4">
                  <a:extLst>
                    <a:ext uri="{A12FA001-AC4F-418D-AE19-62706E023703}">
                      <ahyp:hlinkClr xmlns:ahyp="http://schemas.microsoft.com/office/drawing/2018/hyperlinkcolor" val="tx"/>
                    </a:ext>
                  </a:extLst>
                </a:hlinkClick>
              </a:rPr>
              <a:t> </a:t>
            </a:r>
            <a:r>
              <a:rPr lang="en" u="sng">
                <a:solidFill>
                  <a:schemeClr val="hlink"/>
                </a:solidFill>
                <a:hlinkClick r:id="rId4"/>
              </a:rPr>
              <a:t>Unsplash</a:t>
            </a:r>
            <a:r>
              <a:rPr lang="en"/>
              <a:t>  - feel free to change!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993b7e52d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993b7e52d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883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6040" y="2654311"/>
            <a:ext cx="14160051" cy="2743202"/>
          </a:xfrm>
        </p:spPr>
        <p:txBody>
          <a:bodyPr anchor="b">
            <a:normAutofit/>
          </a:bodyPr>
          <a:lstStyle>
            <a:lvl1pPr algn="ctr">
              <a:defRPr sz="8100"/>
            </a:lvl1pPr>
          </a:lstStyle>
          <a:p>
            <a:r>
              <a:rPr lang="en-US"/>
              <a:t>Click to edit Master title style</a:t>
            </a:r>
            <a:endParaRPr lang="en-US" dirty="0"/>
          </a:p>
        </p:txBody>
      </p:sp>
      <p:sp>
        <p:nvSpPr>
          <p:cNvPr id="3" name="Subtitle 2"/>
          <p:cNvSpPr>
            <a:spLocks noGrp="1"/>
          </p:cNvSpPr>
          <p:nvPr>
            <p:ph type="subTitle" idx="1"/>
          </p:nvPr>
        </p:nvSpPr>
        <p:spPr>
          <a:xfrm>
            <a:off x="2056040" y="5397509"/>
            <a:ext cx="14160051" cy="1574801"/>
          </a:xfrm>
        </p:spPr>
        <p:txBody>
          <a:bodyPr anchor="t"/>
          <a:lstStyle>
            <a:lvl1pPr marL="0" indent="0" algn="ctr">
              <a:buNone/>
              <a:defRPr>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089028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825" y="821711"/>
            <a:ext cx="15212699" cy="5725209"/>
          </a:xfrm>
          <a:prstGeom prst="rect">
            <a:avLst/>
          </a:prstGeom>
        </p:spPr>
      </p:pic>
      <p:sp>
        <p:nvSpPr>
          <p:cNvPr id="2" name="Title 1"/>
          <p:cNvSpPr>
            <a:spLocks noGrp="1"/>
          </p:cNvSpPr>
          <p:nvPr>
            <p:ph type="title"/>
          </p:nvPr>
        </p:nvSpPr>
        <p:spPr>
          <a:xfrm>
            <a:off x="1370709" y="6847883"/>
            <a:ext cx="15532989" cy="815208"/>
          </a:xfrm>
        </p:spPr>
        <p:txBody>
          <a:bodyPr anchor="b">
            <a:normAutofit/>
          </a:bodyPr>
          <a:lstStyle>
            <a:lvl1pPr algn="ctr">
              <a:defRPr sz="4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54024" y="1042514"/>
            <a:ext cx="14768019" cy="5288507"/>
          </a:xfrm>
          <a:effectLst>
            <a:outerShdw blurRad="38100" dist="25400" dir="4440000">
              <a:srgbClr val="000000">
                <a:alpha val="36000"/>
              </a:srgbClr>
            </a:outerShdw>
          </a:effectLst>
        </p:spPr>
        <p:txBody>
          <a:bodyPr anchor="t">
            <a:normAutofit/>
          </a:bodyPr>
          <a:lstStyle>
            <a:lvl1pPr marL="0" indent="0" algn="ctr">
              <a:buNone/>
              <a:defRPr sz="3000"/>
            </a:lvl1pPr>
            <a:lvl2pPr marL="685800" indent="0">
              <a:buNone/>
              <a:defRPr sz="3000"/>
            </a:lvl2pPr>
            <a:lvl3pPr marL="1371600" indent="0">
              <a:buNone/>
              <a:defRPr sz="30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3" y="7663092"/>
            <a:ext cx="15530643" cy="1023708"/>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65484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2656"/>
            <a:ext cx="15530643" cy="5301516"/>
          </a:xfrm>
        </p:spPr>
        <p:txBody>
          <a:bodyPr anchor="ctr"/>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2" y="6442770"/>
            <a:ext cx="15530645" cy="2252739"/>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93019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9"/>
            <a:ext cx="13128449" cy="799124"/>
          </a:xfrm>
        </p:spPr>
        <p:txBody>
          <a:bodyPr anchor="t">
            <a:normAutofit/>
          </a:bodyPr>
          <a:lstStyle>
            <a:lvl1pPr marL="0" indent="0" algn="r">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92" y="6456530"/>
            <a:ext cx="15530645" cy="2234244"/>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1485900" y="1327194"/>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3" name="TextBox 12"/>
          <p:cNvSpPr txBox="1"/>
          <p:nvPr/>
        </p:nvSpPr>
        <p:spPr>
          <a:xfrm>
            <a:off x="15757074" y="4392387"/>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23261921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70692" y="3190414"/>
            <a:ext cx="15530645" cy="3767753"/>
          </a:xfrm>
        </p:spPr>
        <p:txBody>
          <a:bodyPr anchor="b"/>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77" y="6975834"/>
            <a:ext cx="15528299"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35999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70693" y="914400"/>
            <a:ext cx="15530643" cy="1455675"/>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93"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93"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70067"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2153"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49858"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49858"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67225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943" y="2727322"/>
            <a:ext cx="5009958" cy="2771777"/>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5700" y="2727322"/>
            <a:ext cx="5009958" cy="2771777"/>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4077" y="2727322"/>
            <a:ext cx="5009958" cy="2771777"/>
          </a:xfrm>
          <a:prstGeom prst="rect">
            <a:avLst/>
          </a:prstGeom>
        </p:spPr>
      </p:pic>
      <p:sp>
        <p:nvSpPr>
          <p:cNvPr id="30" name="Title 1"/>
          <p:cNvSpPr>
            <a:spLocks noGrp="1"/>
          </p:cNvSpPr>
          <p:nvPr>
            <p:ph type="title"/>
          </p:nvPr>
        </p:nvSpPr>
        <p:spPr>
          <a:xfrm>
            <a:off x="1370692" y="914400"/>
            <a:ext cx="15530645" cy="145567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93"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527153" y="2908377"/>
            <a:ext cx="4638552" cy="240443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93" y="6720553"/>
            <a:ext cx="4951476" cy="1966250"/>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182"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818615" y="2908641"/>
            <a:ext cx="4638552" cy="241224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153" y="6720551"/>
            <a:ext cx="4951476" cy="1966250"/>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50046"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2113547" y="2901648"/>
            <a:ext cx="4638552" cy="241094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49858" y="6720548"/>
            <a:ext cx="4951476" cy="1966253"/>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68081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37086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74603" y="914399"/>
            <a:ext cx="3426731" cy="7772402"/>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70694" y="914399"/>
            <a:ext cx="11875308" cy="777240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109857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10073675" y="514350"/>
            <a:ext cx="7300200" cy="3600300"/>
          </a:xfrm>
          <a:prstGeom prst="rect">
            <a:avLst/>
          </a:prstGeom>
        </p:spPr>
        <p:txBody>
          <a:bodyPr spcFirstLastPara="1" wrap="square" lIns="0" tIns="0" rIns="0" bIns="0" anchor="b" anchorCtr="0">
            <a:noAutofit/>
          </a:bodyPr>
          <a:lstStyle>
            <a:lvl1pPr lvl="0">
              <a:spcBef>
                <a:spcPts val="0"/>
              </a:spcBef>
              <a:spcAft>
                <a:spcPts val="0"/>
              </a:spcAft>
              <a:buClr>
                <a:srgbClr val="FFFFFF"/>
              </a:buClr>
              <a:buSzPts val="8000"/>
              <a:buNone/>
              <a:defRPr sz="8000">
                <a:solidFill>
                  <a:srgbClr val="FFFFFF"/>
                </a:solidFill>
              </a:defRPr>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a:endParaRPr/>
          </a:p>
        </p:txBody>
      </p:sp>
      <p:sp>
        <p:nvSpPr>
          <p:cNvPr id="12" name="Google Shape;12;p2"/>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txBox="1">
            <a:spLocks noGrp="1"/>
          </p:cNvSpPr>
          <p:nvPr>
            <p:ph type="body" idx="1"/>
          </p:nvPr>
        </p:nvSpPr>
        <p:spPr>
          <a:xfrm>
            <a:off x="640075" y="360050"/>
            <a:ext cx="8503800" cy="9241200"/>
          </a:xfrm>
          <a:prstGeom prst="rect">
            <a:avLst/>
          </a:prstGeom>
        </p:spPr>
        <p:txBody>
          <a:bodyPr spcFirstLastPara="1" wrap="square" lIns="182850" tIns="182850" rIns="182850" bIns="182850" anchor="t" anchorCtr="0">
            <a:noAutofit/>
          </a:bodyPr>
          <a:lstStyle>
            <a:lvl1pPr marL="457200" lvl="0" indent="-457200">
              <a:spcBef>
                <a:spcPts val="0"/>
              </a:spcBef>
              <a:spcAft>
                <a:spcPts val="0"/>
              </a:spcAft>
              <a:buSzPts val="3600"/>
              <a:buChar char="●"/>
              <a:defRPr/>
            </a:lvl1pPr>
            <a:lvl2pPr marL="914400" lvl="1" indent="-444500">
              <a:spcBef>
                <a:spcPts val="0"/>
              </a:spcBef>
              <a:spcAft>
                <a:spcPts val="0"/>
              </a:spcAft>
              <a:buSzPts val="3400"/>
              <a:buChar char="○"/>
              <a:defRPr/>
            </a:lvl2pPr>
            <a:lvl3pPr marL="1371600" lvl="2" indent="-431800">
              <a:spcBef>
                <a:spcPts val="0"/>
              </a:spcBef>
              <a:spcAft>
                <a:spcPts val="0"/>
              </a:spcAft>
              <a:buSzPts val="3200"/>
              <a:buChar char="■"/>
              <a:defRPr/>
            </a:lvl3pPr>
            <a:lvl4pPr marL="1828800" lvl="3" indent="-419100">
              <a:spcBef>
                <a:spcPts val="0"/>
              </a:spcBef>
              <a:spcAft>
                <a:spcPts val="0"/>
              </a:spcAft>
              <a:buSzPts val="3000"/>
              <a:buChar char="●"/>
              <a:defRPr/>
            </a:lvl4pPr>
            <a:lvl5pPr marL="2286000" lvl="4" indent="-406400">
              <a:spcBef>
                <a:spcPts val="0"/>
              </a:spcBef>
              <a:spcAft>
                <a:spcPts val="0"/>
              </a:spcAft>
              <a:buSzPts val="2800"/>
              <a:buChar char="○"/>
              <a:defRPr/>
            </a:lvl5pPr>
            <a:lvl6pPr marL="2743200" lvl="5" indent="-406400">
              <a:spcBef>
                <a:spcPts val="0"/>
              </a:spcBef>
              <a:spcAft>
                <a:spcPts val="0"/>
              </a:spcAft>
              <a:buSzPts val="2800"/>
              <a:buChar char="■"/>
              <a:defRPr/>
            </a:lvl6pPr>
            <a:lvl7pPr marL="3200400" lvl="6" indent="-406400">
              <a:spcBef>
                <a:spcPts val="0"/>
              </a:spcBef>
              <a:spcAft>
                <a:spcPts val="0"/>
              </a:spcAft>
              <a:buSzPts val="2800"/>
              <a:buChar char="●"/>
              <a:defRPr/>
            </a:lvl7pPr>
            <a:lvl8pPr marL="3657600" lvl="7" indent="-406400">
              <a:spcBef>
                <a:spcPts val="0"/>
              </a:spcBef>
              <a:spcAft>
                <a:spcPts val="0"/>
              </a:spcAft>
              <a:buSzPts val="2800"/>
              <a:buChar char="○"/>
              <a:defRPr/>
            </a:lvl8pPr>
            <a:lvl9pPr marL="4114800" lvl="8" indent="-406400">
              <a:spcBef>
                <a:spcPts val="0"/>
              </a:spcBef>
              <a:spcAft>
                <a:spcPts val="0"/>
              </a:spcAft>
              <a:buSzPts val="2800"/>
              <a:buChar char="■"/>
              <a:defRPr/>
            </a:lvl9pPr>
          </a:lstStyle>
          <a:p>
            <a:endParaRPr/>
          </a:p>
        </p:txBody>
      </p:sp>
      <p:sp>
        <p:nvSpPr>
          <p:cNvPr id="15" name="Google Shape;15;p2"/>
          <p:cNvSpPr txBox="1">
            <a:spLocks noGrp="1"/>
          </p:cNvSpPr>
          <p:nvPr>
            <p:ph type="subTitle" idx="2"/>
          </p:nvPr>
        </p:nvSpPr>
        <p:spPr>
          <a:xfrm>
            <a:off x="10073675" y="4427950"/>
            <a:ext cx="7574100" cy="3138900"/>
          </a:xfrm>
          <a:prstGeom prst="rect">
            <a:avLst/>
          </a:prstGeom>
        </p:spPr>
        <p:txBody>
          <a:bodyPr spcFirstLastPara="1" wrap="square" lIns="0" tIns="0" rIns="0" bIns="0" anchor="t" anchorCtr="0">
            <a:noAutofit/>
          </a:bodyPr>
          <a:lstStyle>
            <a:lvl1pPr lvl="0">
              <a:spcBef>
                <a:spcPts val="0"/>
              </a:spcBef>
              <a:spcAft>
                <a:spcPts val="0"/>
              </a:spcAft>
              <a:buClr>
                <a:srgbClr val="D9D9D9"/>
              </a:buClr>
              <a:buSzPts val="4800"/>
              <a:buNone/>
              <a:defRPr sz="4800">
                <a:solidFill>
                  <a:srgbClr val="D9D9D9"/>
                </a:solidFill>
              </a:defRPr>
            </a:lvl1pPr>
            <a:lvl2pPr lvl="1">
              <a:spcBef>
                <a:spcPts val="0"/>
              </a:spcBef>
              <a:spcAft>
                <a:spcPts val="0"/>
              </a:spcAft>
              <a:buSzPts val="3400"/>
              <a:buNone/>
              <a:defRPr/>
            </a:lvl2pPr>
            <a:lvl3pPr lvl="2">
              <a:spcBef>
                <a:spcPts val="0"/>
              </a:spcBef>
              <a:spcAft>
                <a:spcPts val="0"/>
              </a:spcAft>
              <a:buSzPts val="3200"/>
              <a:buNone/>
              <a:defRPr/>
            </a:lvl3pPr>
            <a:lvl4pPr lvl="3">
              <a:spcBef>
                <a:spcPts val="0"/>
              </a:spcBef>
              <a:spcAft>
                <a:spcPts val="0"/>
              </a:spcAft>
              <a:buSzPts val="30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124361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ide-by-side: Heading and body" type="tx">
  <p:cSld name="Side-by-side: Heading and body">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40075" y="360050"/>
            <a:ext cx="8503800" cy="1145400"/>
          </a:xfrm>
          <a:prstGeom prst="rect">
            <a:avLst/>
          </a:prstGeom>
        </p:spPr>
        <p:txBody>
          <a:bodyPr spcFirstLastPara="1" wrap="square" lIns="182850" tIns="182850" rIns="182850" bIns="182850" anchor="t" anchorCtr="0">
            <a:noAutofit/>
          </a:bodyPr>
          <a:lstStyle>
            <a:lvl1pPr lvl="0">
              <a:spcBef>
                <a:spcPts val="0"/>
              </a:spcBef>
              <a:spcAft>
                <a:spcPts val="0"/>
              </a:spcAft>
              <a:buSzPts val="47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8" name="Google Shape;18;p3"/>
          <p:cNvSpPr txBox="1">
            <a:spLocks noGrp="1"/>
          </p:cNvSpPr>
          <p:nvPr>
            <p:ph type="body" idx="1"/>
          </p:nvPr>
        </p:nvSpPr>
        <p:spPr>
          <a:xfrm>
            <a:off x="640075" y="1675400"/>
            <a:ext cx="8503800" cy="7925700"/>
          </a:xfrm>
          <a:prstGeom prst="rect">
            <a:avLst/>
          </a:prstGeom>
        </p:spPr>
        <p:txBody>
          <a:bodyPr spcFirstLastPara="1" wrap="square" lIns="182850" tIns="182850" rIns="182850" bIns="182850" anchor="t" anchorCtr="0">
            <a:noAutofit/>
          </a:bodyPr>
          <a:lstStyle>
            <a:lvl1pPr marL="457200" lvl="0" indent="-457200">
              <a:spcBef>
                <a:spcPts val="0"/>
              </a:spcBef>
              <a:spcAft>
                <a:spcPts val="0"/>
              </a:spcAft>
              <a:buSzPts val="3600"/>
              <a:buChar char="●"/>
              <a:defRPr/>
            </a:lvl1pPr>
            <a:lvl2pPr marL="914400" lvl="1" indent="-444500">
              <a:spcBef>
                <a:spcPts val="0"/>
              </a:spcBef>
              <a:spcAft>
                <a:spcPts val="0"/>
              </a:spcAft>
              <a:buSzPts val="3400"/>
              <a:buChar char="○"/>
              <a:defRPr/>
            </a:lvl2pPr>
            <a:lvl3pPr marL="1371600" lvl="2" indent="-431800">
              <a:spcBef>
                <a:spcPts val="0"/>
              </a:spcBef>
              <a:spcAft>
                <a:spcPts val="0"/>
              </a:spcAft>
              <a:buSzPts val="3200"/>
              <a:buChar char="■"/>
              <a:defRPr/>
            </a:lvl3pPr>
            <a:lvl4pPr marL="1828800" lvl="3" indent="-419100">
              <a:spcBef>
                <a:spcPts val="0"/>
              </a:spcBef>
              <a:spcAft>
                <a:spcPts val="0"/>
              </a:spcAft>
              <a:buSzPts val="3000"/>
              <a:buChar char="●"/>
              <a:defRPr/>
            </a:lvl4pPr>
            <a:lvl5pPr marL="2286000" lvl="4" indent="-406400">
              <a:spcBef>
                <a:spcPts val="0"/>
              </a:spcBef>
              <a:spcAft>
                <a:spcPts val="0"/>
              </a:spcAft>
              <a:buSzPts val="2800"/>
              <a:buChar char="○"/>
              <a:defRPr/>
            </a:lvl5pPr>
            <a:lvl6pPr marL="2743200" lvl="5" indent="-406400">
              <a:spcBef>
                <a:spcPts val="0"/>
              </a:spcBef>
              <a:spcAft>
                <a:spcPts val="0"/>
              </a:spcAft>
              <a:buSzPts val="2800"/>
              <a:buChar char="■"/>
              <a:defRPr/>
            </a:lvl6pPr>
            <a:lvl7pPr marL="3200400" lvl="6" indent="-406400">
              <a:spcBef>
                <a:spcPts val="0"/>
              </a:spcBef>
              <a:spcAft>
                <a:spcPts val="0"/>
              </a:spcAft>
              <a:buSzPts val="2800"/>
              <a:buChar char="●"/>
              <a:defRPr/>
            </a:lvl7pPr>
            <a:lvl8pPr marL="3657600" lvl="7" indent="-406400">
              <a:spcBef>
                <a:spcPts val="0"/>
              </a:spcBef>
              <a:spcAft>
                <a:spcPts val="0"/>
              </a:spcAft>
              <a:buSzPts val="2800"/>
              <a:buChar char="○"/>
              <a:defRPr/>
            </a:lvl8pPr>
            <a:lvl9pPr marL="4114800" lvl="8" indent="-406400">
              <a:spcBef>
                <a:spcPts val="0"/>
              </a:spcBef>
              <a:spcAft>
                <a:spcPts val="0"/>
              </a:spcAft>
              <a:buSzPts val="2800"/>
              <a:buChar char="■"/>
              <a:defRPr/>
            </a:lvl9pPr>
          </a:lstStyle>
          <a:p>
            <a:endParaRPr/>
          </a:p>
        </p:txBody>
      </p:sp>
      <p:sp>
        <p:nvSpPr>
          <p:cNvPr id="19" name="Google Shape;19;p3"/>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3092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078931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3102" y="2641601"/>
            <a:ext cx="14385825" cy="2743220"/>
          </a:xfrm>
        </p:spPr>
        <p:txBody>
          <a:bodyPr anchor="b"/>
          <a:lstStyle>
            <a:lvl1pPr algn="ctr">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943102" y="5384819"/>
            <a:ext cx="14385825" cy="2260581"/>
          </a:xfrm>
        </p:spPr>
        <p:txBody>
          <a:bodyPr anchor="t"/>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927335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70693" y="2598674"/>
            <a:ext cx="7590746" cy="608812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04339" y="2598674"/>
            <a:ext cx="7596998" cy="608812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37189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93" y="2601760"/>
            <a:ext cx="7633608" cy="6223154"/>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7728" y="2601760"/>
            <a:ext cx="7633608" cy="6223154"/>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508808" y="2752881"/>
            <a:ext cx="7314516" cy="817326"/>
          </a:xfrm>
        </p:spPr>
        <p:txBody>
          <a:bodyPr anchor="b">
            <a:noAutofit/>
          </a:bodyPr>
          <a:lstStyle>
            <a:lvl1pPr marL="0" indent="0" algn="ctr">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508808" y="3570206"/>
            <a:ext cx="7314516" cy="5116595"/>
          </a:xfrm>
        </p:spPr>
        <p:txBody>
          <a:bodyPr anchor="t">
            <a:normAutofit/>
          </a:bodyPr>
          <a:lstStyle>
            <a:lvl1pPr>
              <a:defRPr sz="2700"/>
            </a:lvl1pPr>
            <a:lvl2pPr>
              <a:defRPr sz="2400"/>
            </a:lvl2pPr>
            <a:lvl3pPr>
              <a:defRPr sz="21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442451" y="2752882"/>
            <a:ext cx="7342995" cy="817325"/>
          </a:xfrm>
        </p:spPr>
        <p:txBody>
          <a:bodyPr anchor="b">
            <a:noAutofit/>
          </a:bodyPr>
          <a:lstStyle>
            <a:lvl1pPr marL="0" indent="0" algn="ctr">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442451" y="3570206"/>
            <a:ext cx="7342995" cy="5116595"/>
          </a:xfrm>
        </p:spPr>
        <p:txBody>
          <a:bodyPr anchor="t">
            <a:normAutofit/>
          </a:bodyPr>
          <a:lstStyle>
            <a:lvl1pPr>
              <a:defRPr sz="2700"/>
            </a:lvl1pPr>
            <a:lvl2pPr>
              <a:defRPr sz="2400"/>
            </a:lvl2pPr>
            <a:lvl3pPr>
              <a:defRPr sz="21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089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44129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204823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0"/>
            <a:ext cx="5560334" cy="2732877"/>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7283450" y="914400"/>
            <a:ext cx="9617886" cy="7772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0693" y="3647277"/>
            <a:ext cx="5560334" cy="5039522"/>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97512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0498" y="914400"/>
            <a:ext cx="5376249" cy="7807248"/>
          </a:xfrm>
          <a:prstGeom prst="rect">
            <a:avLst/>
          </a:prstGeom>
        </p:spPr>
      </p:pic>
      <p:sp>
        <p:nvSpPr>
          <p:cNvPr id="2" name="Title 1"/>
          <p:cNvSpPr>
            <a:spLocks noGrp="1"/>
          </p:cNvSpPr>
          <p:nvPr>
            <p:ph type="title"/>
          </p:nvPr>
        </p:nvSpPr>
        <p:spPr>
          <a:xfrm>
            <a:off x="1370693" y="914885"/>
            <a:ext cx="8902424" cy="2744007"/>
          </a:xfrm>
        </p:spPr>
        <p:txBody>
          <a:bodyPr anchor="b">
            <a:noAutofit/>
          </a:bodyPr>
          <a:lstStyle>
            <a:lvl1pPr algn="ctr">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63827" y="1145553"/>
            <a:ext cx="4913627" cy="7369233"/>
          </a:xfr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70693" y="3658891"/>
            <a:ext cx="8902424" cy="5064201"/>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07730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0693" y="914400"/>
            <a:ext cx="15530643" cy="1455675"/>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93" y="2598674"/>
            <a:ext cx="15530643" cy="6088127"/>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4" y="8824913"/>
            <a:ext cx="4114800" cy="547688"/>
          </a:xfrm>
          <a:prstGeom prst="rect">
            <a:avLst/>
          </a:prstGeom>
        </p:spPr>
        <p:txBody>
          <a:bodyPr vert="horz" lIns="91440" tIns="45720" rIns="91440" bIns="45720" rtlCol="0" anchor="ctr"/>
          <a:lstStyle>
            <a:lvl1pPr algn="r">
              <a:defRPr sz="1500">
                <a:solidFill>
                  <a:schemeClr val="tx1">
                    <a:lumMod val="95000"/>
                  </a:schemeClr>
                </a:solidFill>
                <a:effectLst>
                  <a:outerShdw blurRad="50800" dist="38100" dir="2700000" algn="tl" rotWithShape="0">
                    <a:schemeClr val="bg1">
                      <a:alpha val="43000"/>
                    </a:schemeClr>
                  </a:outerShdw>
                </a:effectLst>
              </a:defRPr>
            </a:lvl1pPr>
          </a:lstStyle>
          <a:p>
            <a:fld id="{48A87A34-81AB-432B-8DAE-1953F412C126}" type="datetimeFigureOut">
              <a:rPr lang="en-US" smtClean="0"/>
              <a:pPr/>
              <a:t>11/21/2021</a:t>
            </a:fld>
            <a:endParaRPr lang="en-US" dirty="0"/>
          </a:p>
        </p:txBody>
      </p:sp>
      <p:sp>
        <p:nvSpPr>
          <p:cNvPr id="5" name="Footer Placeholder 4"/>
          <p:cNvSpPr>
            <a:spLocks noGrp="1"/>
          </p:cNvSpPr>
          <p:nvPr>
            <p:ph type="ftr" sz="quarter" idx="3"/>
          </p:nvPr>
        </p:nvSpPr>
        <p:spPr>
          <a:xfrm>
            <a:off x="1370693" y="8824913"/>
            <a:ext cx="10009298" cy="547688"/>
          </a:xfrm>
          <a:prstGeom prst="rect">
            <a:avLst/>
          </a:prstGeom>
        </p:spPr>
        <p:txBody>
          <a:bodyPr vert="horz" lIns="91440" tIns="45720" rIns="91440" bIns="45720" rtlCol="0" anchor="ctr"/>
          <a:lstStyle>
            <a:lvl1pPr algn="l">
              <a:defRPr sz="15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5771017" y="8824913"/>
            <a:ext cx="1130318" cy="547688"/>
          </a:xfrm>
          <a:prstGeom prst="rect">
            <a:avLst/>
          </a:prstGeom>
        </p:spPr>
        <p:txBody>
          <a:bodyPr vert="horz" lIns="91440" tIns="45720" rIns="91440" bIns="45720" rtlCol="0" anchor="ctr"/>
          <a:lstStyle>
            <a:lvl1pPr algn="r">
              <a:defRPr sz="150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3618633"/>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Lst>
  <p:hf sldNum="0" hdr="0" ftr="0" dt="0"/>
  <p:txStyles>
    <p:titleStyle>
      <a:lvl1pPr algn="ctr" defTabSz="685800" rtl="0" eaLnBrk="1" latinLnBrk="0" hangingPunct="1">
        <a:spcBef>
          <a:spcPct val="0"/>
        </a:spcBef>
        <a:buNone/>
        <a:defRPr sz="6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459000" algn="l" defTabSz="685800" rtl="0" eaLnBrk="1" latinLnBrk="0" hangingPunct="1">
        <a:spcBef>
          <a:spcPct val="20000"/>
        </a:spcBef>
        <a:spcAft>
          <a:spcPts val="900"/>
        </a:spcAft>
        <a:buClr>
          <a:schemeClr val="tx2"/>
        </a:buClr>
        <a:buSzPct val="70000"/>
        <a:buFont typeface="Wingdings 2" charset="2"/>
        <a:buChar char=""/>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1080000" indent="-405000" algn="l" defTabSz="685800" rtl="0" eaLnBrk="1" latinLnBrk="0" hangingPunct="1">
        <a:spcBef>
          <a:spcPct val="20000"/>
        </a:spcBef>
        <a:spcAft>
          <a:spcPts val="900"/>
        </a:spcAft>
        <a:buClr>
          <a:schemeClr val="tx2"/>
        </a:buClr>
        <a:buSzPct val="70000"/>
        <a:buFont typeface="Wingdings 2" charset="2"/>
        <a:buChar char=""/>
        <a:defRPr sz="2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539000" indent="-324000" algn="l" defTabSz="685800" rtl="0" eaLnBrk="1" latinLnBrk="0" hangingPunct="1">
        <a:spcBef>
          <a:spcPct val="20000"/>
        </a:spcBef>
        <a:spcAft>
          <a:spcPts val="9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2079000" indent="-3240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511000" indent="-3240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30219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6027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41835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6593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microsoft.com/office/2007/relationships/hdphoto" Target="../media/hdphoto1.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tmp"/><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10.tmp"/><Relationship Id="rId4" Type="http://schemas.openxmlformats.org/officeDocument/2006/relationships/image" Target="../media/image9.tmp"/></Relationships>
</file>

<file path=ppt/slides/_rels/slide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19.xml"/><Relationship Id="rId6" Type="http://schemas.openxmlformats.org/officeDocument/2006/relationships/image" Target="../media/image17.tmp"/><Relationship Id="rId5" Type="http://schemas.openxmlformats.org/officeDocument/2006/relationships/image" Target="../media/image16.tmp"/><Relationship Id="rId4" Type="http://schemas.openxmlformats.org/officeDocument/2006/relationships/image" Target="../media/image15.tmp"/></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tmp"/><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txBox="1">
            <a:spLocks noGrp="1"/>
          </p:cNvSpPr>
          <p:nvPr>
            <p:ph type="ctrTitle"/>
          </p:nvPr>
        </p:nvSpPr>
        <p:spPr>
          <a:xfrm>
            <a:off x="5757456" y="-29353"/>
            <a:ext cx="12510655" cy="4017529"/>
          </a:xfrm>
          <a:prstGeom prst="rect">
            <a:avLst/>
          </a:prstGeom>
          <a:solidFill>
            <a:srgbClr val="0FA19A">
              <a:alpha val="76863"/>
            </a:srgbClr>
          </a:solidFill>
        </p:spPr>
        <p:txBody>
          <a:bodyPr spcFirstLastPara="1" wrap="square" lIns="0" tIns="0" rIns="0" bIns="0" anchor="b" anchorCtr="0">
            <a:noAutofit/>
          </a:bodyPr>
          <a:lstStyle/>
          <a:p>
            <a:pPr algn="l"/>
            <a:r>
              <a:rPr lang="en-US" sz="6600" dirty="0"/>
              <a:t>Hourly historical weather data analysis for all Saudi Arabia</a:t>
            </a:r>
            <a:br>
              <a:rPr lang="en-US" sz="6600" dirty="0"/>
            </a:br>
            <a:r>
              <a:rPr lang="en-US" sz="6600" dirty="0"/>
              <a:t>              </a:t>
            </a:r>
            <a:endParaRPr sz="6600" dirty="0"/>
          </a:p>
        </p:txBody>
      </p:sp>
      <p:sp>
        <p:nvSpPr>
          <p:cNvPr id="85" name="Google Shape;85;p11"/>
          <p:cNvSpPr txBox="1">
            <a:spLocks noGrp="1"/>
          </p:cNvSpPr>
          <p:nvPr>
            <p:ph type="body" idx="1"/>
          </p:nvPr>
        </p:nvSpPr>
        <p:spPr>
          <a:xfrm>
            <a:off x="126215" y="0"/>
            <a:ext cx="5579020" cy="9678400"/>
          </a:xfrm>
          <a:prstGeom prst="rect">
            <a:avLst/>
          </a:prstGeom>
        </p:spPr>
        <p:txBody>
          <a:bodyPr spcFirstLastPara="1" wrap="square" lIns="182850" tIns="182850" rIns="182850" bIns="182850" anchor="t" anchorCtr="0">
            <a:noAutofit/>
          </a:bodyPr>
          <a:lstStyle/>
          <a:p>
            <a:pPr marL="0" lvl="0" indent="0" algn="l" rtl="0">
              <a:spcBef>
                <a:spcPts val="0"/>
              </a:spcBef>
              <a:spcAft>
                <a:spcPts val="0"/>
              </a:spcAft>
              <a:buNone/>
            </a:pPr>
            <a:endParaRPr dirty="0"/>
          </a:p>
        </p:txBody>
      </p:sp>
      <p:sp>
        <p:nvSpPr>
          <p:cNvPr id="86" name="Google Shape;86;p11"/>
          <p:cNvSpPr txBox="1">
            <a:spLocks noGrp="1"/>
          </p:cNvSpPr>
          <p:nvPr>
            <p:ph type="subTitle" idx="2"/>
          </p:nvPr>
        </p:nvSpPr>
        <p:spPr>
          <a:xfrm>
            <a:off x="6357515" y="4264800"/>
            <a:ext cx="11151989" cy="5336450"/>
          </a:xfrm>
          <a:prstGeom prst="rect">
            <a:avLst/>
          </a:prstGeom>
        </p:spPr>
        <p:txBody>
          <a:bodyPr spcFirstLastPara="1" wrap="square" lIns="0" tIns="0" rIns="0" bIns="0" anchor="t" anchorCtr="0">
            <a:noAutofit/>
          </a:bodyPr>
          <a:lstStyle/>
          <a:p>
            <a:pPr algn="l"/>
            <a:r>
              <a:rPr lang="en-US" b="0" i="0" u="none" strike="noStrike" baseline="0" dirty="0">
                <a:solidFill>
                  <a:srgbClr val="B8B8B8"/>
                </a:solidFill>
                <a:latin typeface="Cambria" panose="02040503050406030204" pitchFamily="18" charset="0"/>
              </a:rPr>
              <a:t>Presented by: Mohammed </a:t>
            </a:r>
            <a:r>
              <a:rPr lang="en-US" b="0" i="0" u="none" strike="noStrike" baseline="0" dirty="0" err="1">
                <a:solidFill>
                  <a:srgbClr val="B8B8B8"/>
                </a:solidFill>
                <a:latin typeface="Cambria" panose="02040503050406030204" pitchFamily="18" charset="0"/>
              </a:rPr>
              <a:t>Almalki</a:t>
            </a:r>
            <a:endParaRPr lang="en-US" b="0" i="0" u="none" strike="noStrike" baseline="0" dirty="0">
              <a:solidFill>
                <a:srgbClr val="B8B8B8"/>
              </a:solidFill>
              <a:latin typeface="Cambria" panose="02040503050406030204" pitchFamily="18" charset="0"/>
            </a:endParaRPr>
          </a:p>
          <a:p>
            <a:pPr algn="l"/>
            <a:endParaRPr lang="en-US" b="0" i="0" u="none" strike="noStrike" baseline="0" dirty="0">
              <a:solidFill>
                <a:srgbClr val="B8B8B8"/>
              </a:solidFill>
              <a:latin typeface="Cambria" panose="02040503050406030204" pitchFamily="18" charset="0"/>
            </a:endParaRPr>
          </a:p>
          <a:p>
            <a:pPr algn="l"/>
            <a:r>
              <a:rPr lang="en-US" b="0" i="1" u="none" strike="noStrike" baseline="0" dirty="0">
                <a:solidFill>
                  <a:srgbClr val="B8B8B8"/>
                </a:solidFill>
                <a:latin typeface="Cambria-Italic"/>
              </a:rPr>
              <a:t>As (EDA) Project  of</a:t>
            </a:r>
          </a:p>
          <a:p>
            <a:pPr algn="l"/>
            <a:r>
              <a:rPr lang="en-US" b="0" i="1" u="none" strike="noStrike" baseline="0" dirty="0">
                <a:solidFill>
                  <a:srgbClr val="B8B8B8"/>
                </a:solidFill>
                <a:latin typeface="Cambria-Italic"/>
              </a:rPr>
              <a:t>SDAIA Data Science Bootcamp</a:t>
            </a:r>
          </a:p>
          <a:p>
            <a:pPr algn="l"/>
            <a:r>
              <a:rPr lang="en-US" i="1" dirty="0">
                <a:solidFill>
                  <a:srgbClr val="B8B8B8"/>
                </a:solidFill>
                <a:latin typeface="Cambria-Italic"/>
              </a:rPr>
              <a:t> </a:t>
            </a:r>
            <a:endParaRPr lang="en-US" b="0" i="1" u="none" strike="noStrike" baseline="0" dirty="0">
              <a:solidFill>
                <a:srgbClr val="B8B8B8"/>
              </a:solidFill>
              <a:latin typeface="Cambria-Italic"/>
            </a:endParaRPr>
          </a:p>
        </p:txBody>
      </p:sp>
      <p:pic>
        <p:nvPicPr>
          <p:cNvPr id="3" name="Picture 2">
            <a:extLst>
              <a:ext uri="{FF2B5EF4-FFF2-40B4-BE49-F238E27FC236}">
                <a16:creationId xmlns:a16="http://schemas.microsoft.com/office/drawing/2014/main" id="{E1ECA9B4-87B8-48D3-8E7F-12CAB331325C}"/>
              </a:ext>
            </a:extLst>
          </p:cNvPr>
          <p:cNvPicPr>
            <a:picLocks noChangeAspect="1"/>
          </p:cNvPicPr>
          <p:nvPr/>
        </p:nvPicPr>
        <p:blipFill>
          <a:blip r:embed="rId3"/>
          <a:stretch>
            <a:fillRect/>
          </a:stretch>
        </p:blipFill>
        <p:spPr>
          <a:xfrm>
            <a:off x="-1377" y="-29353"/>
            <a:ext cx="5758833" cy="1028700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B83DDE19-9D1F-447B-8AE7-499CC2E4017B}"/>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9561348" y="289245"/>
            <a:ext cx="3247020" cy="7930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2"/>
          <p:cNvSpPr txBox="1">
            <a:spLocks noGrp="1"/>
          </p:cNvSpPr>
          <p:nvPr>
            <p:ph type="title"/>
          </p:nvPr>
        </p:nvSpPr>
        <p:spPr>
          <a:prstGeom prst="rect">
            <a:avLst/>
          </a:prstGeom>
        </p:spPr>
        <p:txBody>
          <a:bodyPr spcFirstLastPara="1" wrap="square" lIns="182850" tIns="182850" rIns="182850" bIns="182850" anchor="t" anchorCtr="0">
            <a:noAutofit/>
          </a:bodyPr>
          <a:lstStyle/>
          <a:p>
            <a:pPr marL="0" lvl="0" indent="0" algn="l" rtl="0">
              <a:spcBef>
                <a:spcPts val="0"/>
              </a:spcBef>
              <a:spcAft>
                <a:spcPts val="0"/>
              </a:spcAft>
              <a:buNone/>
            </a:pPr>
            <a:r>
              <a:rPr lang="en-US" b="1" u="sng" dirty="0"/>
              <a:t>Introduction:</a:t>
            </a:r>
          </a:p>
        </p:txBody>
      </p:sp>
      <p:sp>
        <p:nvSpPr>
          <p:cNvPr id="93" name="Google Shape;93;p12"/>
          <p:cNvSpPr txBox="1">
            <a:spLocks noGrp="1"/>
          </p:cNvSpPr>
          <p:nvPr>
            <p:ph type="body" idx="1"/>
          </p:nvPr>
        </p:nvSpPr>
        <p:spPr>
          <a:xfrm>
            <a:off x="640074" y="1675399"/>
            <a:ext cx="16967441" cy="8445345"/>
          </a:xfrm>
          <a:prstGeom prst="rect">
            <a:avLst/>
          </a:prstGeom>
        </p:spPr>
        <p:txBody>
          <a:bodyPr spcFirstLastPara="1" wrap="square" lIns="182850" tIns="182850" rIns="182850" bIns="182850" anchor="t" anchorCtr="0">
            <a:noAutofit/>
          </a:bodyPr>
          <a:lstStyle/>
          <a:p>
            <a:pPr lvl="0" algn="l" rtl="0">
              <a:lnSpc>
                <a:spcPct val="100000"/>
              </a:lnSpc>
              <a:spcBef>
                <a:spcPts val="0"/>
              </a:spcBef>
              <a:spcAft>
                <a:spcPts val="0"/>
              </a:spcAft>
              <a:buFontTx/>
              <a:buChar char="-"/>
            </a:pPr>
            <a:r>
              <a:rPr lang="en-US" sz="4400" dirty="0"/>
              <a:t>Renewable energy contributes to preserving the environment from pollution, and in the future the world will dispense with traditional energy.</a:t>
            </a:r>
          </a:p>
          <a:p>
            <a:pPr lvl="0" algn="l" rtl="0">
              <a:lnSpc>
                <a:spcPct val="100000"/>
              </a:lnSpc>
              <a:spcBef>
                <a:spcPts val="0"/>
              </a:spcBef>
              <a:spcAft>
                <a:spcPts val="0"/>
              </a:spcAft>
              <a:buFontTx/>
              <a:buChar char="-"/>
            </a:pPr>
            <a:endParaRPr lang="en-US" sz="4800" dirty="0"/>
          </a:p>
          <a:p>
            <a:pPr lvl="0" algn="l" rtl="0">
              <a:lnSpc>
                <a:spcPct val="100000"/>
              </a:lnSpc>
              <a:spcBef>
                <a:spcPts val="0"/>
              </a:spcBef>
              <a:spcAft>
                <a:spcPts val="0"/>
              </a:spcAft>
              <a:buFontTx/>
              <a:buChar char="-"/>
            </a:pPr>
            <a:r>
              <a:rPr lang="en-US" sz="4400" dirty="0"/>
              <a:t>The Saudi Ministry of Energy seeks to achieve the Kingdom's Vision 2030, including the use of clean energy.</a:t>
            </a:r>
            <a:endParaRPr lang="ar-SA" sz="4400" dirty="0"/>
          </a:p>
          <a:p>
            <a:pPr marL="0" lvl="0" indent="0" algn="l" rtl="0">
              <a:lnSpc>
                <a:spcPct val="100000"/>
              </a:lnSpc>
              <a:spcBef>
                <a:spcPts val="0"/>
              </a:spcBef>
              <a:spcAft>
                <a:spcPts val="0"/>
              </a:spcAft>
              <a:buNone/>
            </a:pPr>
            <a:endParaRPr lang="en-US" sz="4800" dirty="0"/>
          </a:p>
          <a:p>
            <a:pPr>
              <a:buFontTx/>
              <a:buChar char="-"/>
            </a:pPr>
            <a:r>
              <a:rPr lang="en-US" sz="4400" dirty="0">
                <a:latin typeface="OldStandardTT-Regular"/>
              </a:rPr>
              <a:t>We will apply data analytics on the Hourly historical weather data for all Saudi Arabia to identify the best regions for the establishment of renewable energy projects (solar energy and wind energy).</a:t>
            </a:r>
            <a:endParaRPr lang="ar-SA" sz="4400" dirty="0">
              <a:latin typeface="OldStandardTT-Regular"/>
            </a:endParaRPr>
          </a:p>
          <a:p>
            <a:pPr>
              <a:buFontTx/>
              <a:buChar char="-"/>
            </a:pPr>
            <a:endParaRPr lang="ar-SA" sz="3600" dirty="0">
              <a:latin typeface="OldStandardTT-Regular"/>
            </a:endParaRPr>
          </a:p>
          <a:p>
            <a:pPr marL="0" indent="0">
              <a:buNone/>
            </a:pP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D726B0-3D65-434A-B8A3-2512C0E7FAF8}"/>
              </a:ext>
            </a:extLst>
          </p:cNvPr>
          <p:cNvSpPr>
            <a:spLocks noGrp="1"/>
          </p:cNvSpPr>
          <p:nvPr>
            <p:ph type="title"/>
          </p:nvPr>
        </p:nvSpPr>
        <p:spPr>
          <a:xfrm>
            <a:off x="831273" y="914400"/>
            <a:ext cx="5569527" cy="1086849"/>
          </a:xfrm>
        </p:spPr>
        <p:txBody>
          <a:bodyPr/>
          <a:lstStyle/>
          <a:p>
            <a:r>
              <a:rPr lang="en-US" b="1" u="sng" dirty="0"/>
              <a:t>Data Structure:</a:t>
            </a:r>
          </a:p>
        </p:txBody>
      </p:sp>
      <p:sp>
        <p:nvSpPr>
          <p:cNvPr id="12" name="Text Placeholder 11">
            <a:extLst>
              <a:ext uri="{FF2B5EF4-FFF2-40B4-BE49-F238E27FC236}">
                <a16:creationId xmlns:a16="http://schemas.microsoft.com/office/drawing/2014/main" id="{EDA1CEB8-6392-41F3-B456-C1134FB9A4DB}"/>
              </a:ext>
            </a:extLst>
          </p:cNvPr>
          <p:cNvSpPr>
            <a:spLocks noGrp="1"/>
          </p:cNvSpPr>
          <p:nvPr>
            <p:ph type="body" sz="half" idx="4294967295"/>
          </p:nvPr>
        </p:nvSpPr>
        <p:spPr>
          <a:xfrm>
            <a:off x="488373" y="2001249"/>
            <a:ext cx="17311254" cy="6722064"/>
          </a:xfrm>
        </p:spPr>
        <p:txBody>
          <a:bodyPr/>
          <a:lstStyle/>
          <a:p>
            <a:pPr marL="457200" indent="-457200">
              <a:buFontTx/>
              <a:buChar char="-"/>
            </a:pPr>
            <a:r>
              <a:rPr lang="en-US" dirty="0"/>
              <a:t>This dataset provide hourly historical weather data for all Saudi Arabia cities from 2017 to 2019 . Included a date for which you would like to see weather history such as temperature, wind, humidity, barometer, and visibility.</a:t>
            </a:r>
          </a:p>
          <a:p>
            <a:pPr marL="457200" indent="-457200">
              <a:buFontTx/>
              <a:buChar char="-"/>
            </a:pPr>
            <a:r>
              <a:rPr lang="en-US" dirty="0"/>
              <a:t>Number of rows= 249023</a:t>
            </a:r>
          </a:p>
          <a:p>
            <a:pPr marL="457200" indent="-457200">
              <a:buFontTx/>
              <a:buChar char="-"/>
            </a:pPr>
            <a:r>
              <a:rPr lang="en-US" dirty="0"/>
              <a:t>Number of columns= 15</a:t>
            </a:r>
          </a:p>
          <a:p>
            <a:pPr marL="457200" indent="-457200">
              <a:buFontTx/>
              <a:buChar char="-"/>
            </a:pPr>
            <a:endParaRPr lang="en-US" dirty="0"/>
          </a:p>
          <a:p>
            <a:pPr marL="457200" indent="-457200">
              <a:buFontTx/>
              <a:buChar char="-"/>
            </a:pPr>
            <a:endParaRPr lang="en-US" dirty="0"/>
          </a:p>
        </p:txBody>
      </p:sp>
      <p:pic>
        <p:nvPicPr>
          <p:cNvPr id="14" name="Picture 13">
            <a:extLst>
              <a:ext uri="{FF2B5EF4-FFF2-40B4-BE49-F238E27FC236}">
                <a16:creationId xmlns:a16="http://schemas.microsoft.com/office/drawing/2014/main" id="{F14F92A2-ED75-4DF6-84B8-0BDA1729C283}"/>
              </a:ext>
            </a:extLst>
          </p:cNvPr>
          <p:cNvPicPr>
            <a:picLocks noChangeAspect="1"/>
          </p:cNvPicPr>
          <p:nvPr/>
        </p:nvPicPr>
        <p:blipFill>
          <a:blip r:embed="rId2"/>
          <a:stretch>
            <a:fillRect/>
          </a:stretch>
        </p:blipFill>
        <p:spPr>
          <a:xfrm>
            <a:off x="1995880" y="5569528"/>
            <a:ext cx="13361883" cy="2716223"/>
          </a:xfrm>
          <a:prstGeom prst="rect">
            <a:avLst/>
          </a:prstGeom>
        </p:spPr>
      </p:pic>
    </p:spTree>
    <p:extLst>
      <p:ext uri="{BB962C8B-B14F-4D97-AF65-F5344CB8AC3E}">
        <p14:creationId xmlns:p14="http://schemas.microsoft.com/office/powerpoint/2010/main" val="275762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926641-9494-4893-9606-95040E7187C3}"/>
              </a:ext>
            </a:extLst>
          </p:cNvPr>
          <p:cNvSpPr>
            <a:spLocks noGrp="1"/>
          </p:cNvSpPr>
          <p:nvPr>
            <p:ph type="title"/>
          </p:nvPr>
        </p:nvSpPr>
        <p:spPr>
          <a:xfrm>
            <a:off x="640075" y="360050"/>
            <a:ext cx="5656816" cy="1145400"/>
          </a:xfrm>
        </p:spPr>
        <p:txBody>
          <a:bodyPr/>
          <a:lstStyle/>
          <a:p>
            <a:r>
              <a:rPr lang="en-US" b="1" u="sng" dirty="0"/>
              <a:t>Data Cleaning:</a:t>
            </a:r>
          </a:p>
        </p:txBody>
      </p:sp>
      <p:sp>
        <p:nvSpPr>
          <p:cNvPr id="5" name="Text Placeholder 4">
            <a:extLst>
              <a:ext uri="{FF2B5EF4-FFF2-40B4-BE49-F238E27FC236}">
                <a16:creationId xmlns:a16="http://schemas.microsoft.com/office/drawing/2014/main" id="{AE3B3FA8-56D3-44C6-8E95-8C2A619A254D}"/>
              </a:ext>
            </a:extLst>
          </p:cNvPr>
          <p:cNvSpPr>
            <a:spLocks noGrp="1"/>
          </p:cNvSpPr>
          <p:nvPr>
            <p:ph type="body" idx="1"/>
          </p:nvPr>
        </p:nvSpPr>
        <p:spPr>
          <a:xfrm>
            <a:off x="640074" y="1675400"/>
            <a:ext cx="17190725" cy="7925700"/>
          </a:xfrm>
        </p:spPr>
        <p:txBody>
          <a:bodyPr/>
          <a:lstStyle/>
          <a:p>
            <a:pPr marL="0" indent="0">
              <a:buNone/>
            </a:pPr>
            <a:r>
              <a:rPr lang="en-US" dirty="0"/>
              <a:t>-Remove unnecessary columns , change (date) to </a:t>
            </a:r>
            <a:r>
              <a:rPr lang="en-US" dirty="0" err="1"/>
              <a:t>datetime,change</a:t>
            </a:r>
            <a:r>
              <a:rPr lang="en-US" dirty="0"/>
              <a:t> (humidity) to float and extract column named (sunny)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-Sort and look out for </a:t>
            </a:r>
            <a:r>
              <a:rPr lang="en-US" dirty="0">
                <a:solidFill>
                  <a:srgbClr val="FF0000"/>
                </a:solidFill>
              </a:rPr>
              <a:t>error </a:t>
            </a:r>
            <a:r>
              <a:rPr lang="en-US" dirty="0" err="1">
                <a:solidFill>
                  <a:srgbClr val="FF0000"/>
                </a:solidFill>
              </a:rPr>
              <a:t>datas</a:t>
            </a:r>
            <a:r>
              <a:rPr lang="en-US" dirty="0">
                <a:solidFill>
                  <a:srgbClr val="FF0000"/>
                </a:solidFill>
              </a:rPr>
              <a:t> </a:t>
            </a:r>
            <a:r>
              <a:rPr lang="en-US" dirty="0"/>
              <a:t>those missing or outliers.</a:t>
            </a:r>
          </a:p>
          <a:p>
            <a:pPr marL="0" indent="0">
              <a:buNone/>
            </a:pPr>
            <a:r>
              <a:rPr lang="ar-SA" dirty="0"/>
              <a:t>-</a:t>
            </a:r>
            <a:r>
              <a:rPr lang="en-US" dirty="0"/>
              <a:t>Remove space from [‘region] and change some regions names</a:t>
            </a:r>
          </a:p>
          <a:p>
            <a:pPr marL="0" indent="0">
              <a:buNone/>
            </a:pPr>
            <a:endParaRPr lang="ar-SA"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1E1BC360-E265-4050-868E-09F45862BA07}"/>
              </a:ext>
            </a:extLst>
          </p:cNvPr>
          <p:cNvPicPr>
            <a:picLocks noChangeAspect="1"/>
          </p:cNvPicPr>
          <p:nvPr/>
        </p:nvPicPr>
        <p:blipFill>
          <a:blip r:embed="rId3"/>
          <a:stretch>
            <a:fillRect/>
          </a:stretch>
        </p:blipFill>
        <p:spPr>
          <a:xfrm>
            <a:off x="936008" y="2922027"/>
            <a:ext cx="7646884" cy="2716223"/>
          </a:xfrm>
          <a:prstGeom prst="rect">
            <a:avLst/>
          </a:prstGeom>
        </p:spPr>
      </p:pic>
      <p:pic>
        <p:nvPicPr>
          <p:cNvPr id="10" name="Picture 9">
            <a:extLst>
              <a:ext uri="{FF2B5EF4-FFF2-40B4-BE49-F238E27FC236}">
                <a16:creationId xmlns:a16="http://schemas.microsoft.com/office/drawing/2014/main" id="{003C1274-00C6-40E4-B50D-E31CD22C0368}"/>
              </a:ext>
            </a:extLst>
          </p:cNvPr>
          <p:cNvPicPr>
            <a:picLocks noChangeAspect="1"/>
          </p:cNvPicPr>
          <p:nvPr/>
        </p:nvPicPr>
        <p:blipFill rotWithShape="1">
          <a:blip r:embed="rId4"/>
          <a:srcRect l="13220" t="54702" r="41917" b="20134"/>
          <a:stretch/>
        </p:blipFill>
        <p:spPr>
          <a:xfrm>
            <a:off x="8878826" y="2922026"/>
            <a:ext cx="7646884" cy="2716223"/>
          </a:xfrm>
          <a:prstGeom prst="rect">
            <a:avLst/>
          </a:prstGeom>
        </p:spPr>
      </p:pic>
      <p:pic>
        <p:nvPicPr>
          <p:cNvPr id="21" name="Picture 20">
            <a:extLst>
              <a:ext uri="{FF2B5EF4-FFF2-40B4-BE49-F238E27FC236}">
                <a16:creationId xmlns:a16="http://schemas.microsoft.com/office/drawing/2014/main" id="{522EFAED-711E-404A-B9E1-ABA924C87293}"/>
              </a:ext>
            </a:extLst>
          </p:cNvPr>
          <p:cNvPicPr>
            <a:picLocks noChangeAspect="1"/>
          </p:cNvPicPr>
          <p:nvPr/>
        </p:nvPicPr>
        <p:blipFill rotWithShape="1">
          <a:blip r:embed="rId5"/>
          <a:srcRect l="9327" t="63201" r="48766" b="30947"/>
          <a:stretch/>
        </p:blipFill>
        <p:spPr>
          <a:xfrm>
            <a:off x="1463037" y="7128048"/>
            <a:ext cx="5070764" cy="1119932"/>
          </a:xfrm>
          <a:prstGeom prst="rect">
            <a:avLst/>
          </a:prstGeom>
        </p:spPr>
      </p:pic>
      <p:pic>
        <p:nvPicPr>
          <p:cNvPr id="22" name="Picture 21">
            <a:extLst>
              <a:ext uri="{FF2B5EF4-FFF2-40B4-BE49-F238E27FC236}">
                <a16:creationId xmlns:a16="http://schemas.microsoft.com/office/drawing/2014/main" id="{B577D1FD-5D9C-4F76-A0FD-9036298A315F}"/>
              </a:ext>
            </a:extLst>
          </p:cNvPr>
          <p:cNvPicPr>
            <a:picLocks noChangeAspect="1"/>
          </p:cNvPicPr>
          <p:nvPr/>
        </p:nvPicPr>
        <p:blipFill>
          <a:blip r:embed="rId6"/>
          <a:stretch>
            <a:fillRect/>
          </a:stretch>
        </p:blipFill>
        <p:spPr>
          <a:xfrm>
            <a:off x="7855528" y="7128048"/>
            <a:ext cx="7646884" cy="1119932"/>
          </a:xfrm>
          <a:prstGeom prst="rect">
            <a:avLst/>
          </a:prstGeom>
        </p:spPr>
      </p:pic>
      <p:pic>
        <p:nvPicPr>
          <p:cNvPr id="3" name="Picture 2">
            <a:extLst>
              <a:ext uri="{FF2B5EF4-FFF2-40B4-BE49-F238E27FC236}">
                <a16:creationId xmlns:a16="http://schemas.microsoft.com/office/drawing/2014/main" id="{6097FBFE-2436-442E-83D1-A36E8BD0706C}"/>
              </a:ext>
            </a:extLst>
          </p:cNvPr>
          <p:cNvPicPr>
            <a:picLocks noChangeAspect="1"/>
          </p:cNvPicPr>
          <p:nvPr/>
        </p:nvPicPr>
        <p:blipFill rotWithShape="1">
          <a:blip r:embed="rId7"/>
          <a:srcRect l="23165" t="59530" r="30426" b="30194"/>
          <a:stretch/>
        </p:blipFill>
        <p:spPr>
          <a:xfrm>
            <a:off x="2078182" y="8488203"/>
            <a:ext cx="12664437" cy="1119932"/>
          </a:xfrm>
          <a:prstGeom prst="rect">
            <a:avLst/>
          </a:prstGeom>
        </p:spPr>
      </p:pic>
    </p:spTree>
    <p:extLst>
      <p:ext uri="{BB962C8B-B14F-4D97-AF65-F5344CB8AC3E}">
        <p14:creationId xmlns:p14="http://schemas.microsoft.com/office/powerpoint/2010/main" val="118086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A984C2-7317-4300-BECA-B1C7580C1E9E}"/>
              </a:ext>
            </a:extLst>
          </p:cNvPr>
          <p:cNvSpPr>
            <a:spLocks noGrp="1"/>
          </p:cNvSpPr>
          <p:nvPr>
            <p:ph type="body" idx="1"/>
          </p:nvPr>
        </p:nvSpPr>
        <p:spPr>
          <a:xfrm>
            <a:off x="640074" y="270164"/>
            <a:ext cx="17169943" cy="9538854"/>
          </a:xfrm>
        </p:spPr>
        <p:txBody>
          <a:bodyPr/>
          <a:lstStyle/>
          <a:p>
            <a:pPr>
              <a:buFontTx/>
              <a:buChar char="-"/>
            </a:pPr>
            <a:r>
              <a:rPr lang="en-US" dirty="0"/>
              <a:t>Find </a:t>
            </a:r>
            <a:r>
              <a:rPr lang="en-US" dirty="0" err="1"/>
              <a:t>outliear</a:t>
            </a:r>
            <a:r>
              <a:rPr lang="en-US" dirty="0"/>
              <a:t> in wind and temp and we will replace wind outlier &gt; 70 to </a:t>
            </a:r>
            <a:r>
              <a:rPr lang="en-US" dirty="0" err="1"/>
              <a:t>NaN</a:t>
            </a:r>
            <a:r>
              <a:rPr lang="en-US" dirty="0"/>
              <a:t> values  by using this code </a:t>
            </a:r>
            <a:r>
              <a:rPr lang="ar-SA" dirty="0"/>
              <a:t> </a:t>
            </a:r>
            <a:r>
              <a:rPr lang="en-US" dirty="0" err="1"/>
              <a:t>df.wind</a:t>
            </a:r>
            <a:r>
              <a:rPr lang="en-US" dirty="0"/>
              <a:t>[</a:t>
            </a:r>
            <a:r>
              <a:rPr lang="en-US" dirty="0" err="1"/>
              <a:t>df.wind</a:t>
            </a:r>
            <a:r>
              <a:rPr lang="en-US" dirty="0"/>
              <a:t> &gt;70]=None.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Tx/>
              <a:buChar char="-"/>
            </a:pPr>
            <a:r>
              <a:rPr lang="en-US" dirty="0"/>
              <a:t>use interpolate to fill nan of outlier and missing values.</a:t>
            </a:r>
          </a:p>
          <a:p>
            <a:pPr marL="0" indent="0">
              <a:buNone/>
            </a:pPr>
            <a:r>
              <a:rPr lang="en-US" dirty="0"/>
              <a:t>    </a:t>
            </a:r>
            <a:r>
              <a:rPr lang="en-US" dirty="0">
                <a:solidFill>
                  <a:srgbClr val="0070C0"/>
                </a:solidFill>
              </a:rPr>
              <a:t>df=</a:t>
            </a:r>
            <a:r>
              <a:rPr lang="en-US" dirty="0" err="1">
                <a:solidFill>
                  <a:srgbClr val="0070C0"/>
                </a:solidFill>
              </a:rPr>
              <a:t>df.interpolate</a:t>
            </a:r>
            <a:r>
              <a:rPr lang="en-US" dirty="0">
                <a:solidFill>
                  <a:srgbClr val="0070C0"/>
                </a:solidFill>
              </a:rPr>
              <a:t>(method='linear’)</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FBBB285-4814-4D67-A29A-0103A3A56688}"/>
              </a:ext>
            </a:extLst>
          </p:cNvPr>
          <p:cNvPicPr>
            <a:picLocks noChangeAspect="1"/>
          </p:cNvPicPr>
          <p:nvPr/>
        </p:nvPicPr>
        <p:blipFill rotWithShape="1">
          <a:blip r:embed="rId2"/>
          <a:srcRect l="21271" t="37245" r="36109" b="14082"/>
          <a:stretch/>
        </p:blipFill>
        <p:spPr>
          <a:xfrm>
            <a:off x="1917095" y="2202760"/>
            <a:ext cx="3761521" cy="2701750"/>
          </a:xfrm>
          <a:prstGeom prst="rect">
            <a:avLst/>
          </a:prstGeom>
        </p:spPr>
      </p:pic>
      <p:pic>
        <p:nvPicPr>
          <p:cNvPr id="7" name="Picture 6">
            <a:extLst>
              <a:ext uri="{FF2B5EF4-FFF2-40B4-BE49-F238E27FC236}">
                <a16:creationId xmlns:a16="http://schemas.microsoft.com/office/drawing/2014/main" id="{630C72E1-C571-46D4-A599-996FB9FAA13D}"/>
              </a:ext>
            </a:extLst>
          </p:cNvPr>
          <p:cNvPicPr>
            <a:picLocks noChangeAspect="1"/>
          </p:cNvPicPr>
          <p:nvPr/>
        </p:nvPicPr>
        <p:blipFill rotWithShape="1">
          <a:blip r:embed="rId3"/>
          <a:srcRect l="20497" t="39744" r="40513" b="8064"/>
          <a:stretch/>
        </p:blipFill>
        <p:spPr>
          <a:xfrm>
            <a:off x="6975414" y="2098907"/>
            <a:ext cx="3457049" cy="2909483"/>
          </a:xfrm>
          <a:prstGeom prst="rect">
            <a:avLst/>
          </a:prstGeom>
        </p:spPr>
      </p:pic>
      <p:pic>
        <p:nvPicPr>
          <p:cNvPr id="9" name="Picture 8">
            <a:extLst>
              <a:ext uri="{FF2B5EF4-FFF2-40B4-BE49-F238E27FC236}">
                <a16:creationId xmlns:a16="http://schemas.microsoft.com/office/drawing/2014/main" id="{5DC217A3-9A57-4F07-AFC8-510E65F1DB61}"/>
              </a:ext>
            </a:extLst>
          </p:cNvPr>
          <p:cNvPicPr>
            <a:picLocks noChangeAspect="1"/>
          </p:cNvPicPr>
          <p:nvPr/>
        </p:nvPicPr>
        <p:blipFill rotWithShape="1">
          <a:blip r:embed="rId4"/>
          <a:srcRect l="12905" t="39937" r="63891" b="9457"/>
          <a:stretch/>
        </p:blipFill>
        <p:spPr>
          <a:xfrm>
            <a:off x="11729261" y="2275393"/>
            <a:ext cx="4179224" cy="2732997"/>
          </a:xfrm>
          <a:prstGeom prst="rect">
            <a:avLst/>
          </a:prstGeom>
        </p:spPr>
      </p:pic>
      <p:pic>
        <p:nvPicPr>
          <p:cNvPr id="11" name="Picture 10">
            <a:extLst>
              <a:ext uri="{FF2B5EF4-FFF2-40B4-BE49-F238E27FC236}">
                <a16:creationId xmlns:a16="http://schemas.microsoft.com/office/drawing/2014/main" id="{D0089932-22AB-4835-999D-00954ED03B3B}"/>
              </a:ext>
            </a:extLst>
          </p:cNvPr>
          <p:cNvPicPr>
            <a:picLocks noChangeAspect="1"/>
          </p:cNvPicPr>
          <p:nvPr/>
        </p:nvPicPr>
        <p:blipFill rotWithShape="1">
          <a:blip r:embed="rId5"/>
          <a:srcRect l="21429" t="41936" r="38318" b="7337"/>
          <a:stretch/>
        </p:blipFill>
        <p:spPr>
          <a:xfrm>
            <a:off x="1751380" y="6151317"/>
            <a:ext cx="5224033" cy="3449783"/>
          </a:xfrm>
          <a:prstGeom prst="rect">
            <a:avLst/>
          </a:prstGeom>
        </p:spPr>
      </p:pic>
      <p:pic>
        <p:nvPicPr>
          <p:cNvPr id="13" name="Picture 12">
            <a:extLst>
              <a:ext uri="{FF2B5EF4-FFF2-40B4-BE49-F238E27FC236}">
                <a16:creationId xmlns:a16="http://schemas.microsoft.com/office/drawing/2014/main" id="{A8BEC258-74C1-40A9-B340-90F5FFEABA4A}"/>
              </a:ext>
            </a:extLst>
          </p:cNvPr>
          <p:cNvPicPr>
            <a:picLocks noChangeAspect="1"/>
          </p:cNvPicPr>
          <p:nvPr/>
        </p:nvPicPr>
        <p:blipFill rotWithShape="1">
          <a:blip r:embed="rId6"/>
          <a:srcRect l="12795" t="38711" r="62423" b="7336"/>
          <a:stretch/>
        </p:blipFill>
        <p:spPr>
          <a:xfrm>
            <a:off x="8703938" y="6151317"/>
            <a:ext cx="5386135" cy="3449783"/>
          </a:xfrm>
          <a:prstGeom prst="rect">
            <a:avLst/>
          </a:prstGeom>
        </p:spPr>
      </p:pic>
    </p:spTree>
    <p:extLst>
      <p:ext uri="{BB962C8B-B14F-4D97-AF65-F5344CB8AC3E}">
        <p14:creationId xmlns:p14="http://schemas.microsoft.com/office/powerpoint/2010/main" val="344503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62B1-6318-4D05-A337-27597CD3E51F}"/>
              </a:ext>
            </a:extLst>
          </p:cNvPr>
          <p:cNvSpPr>
            <a:spLocks noGrp="1"/>
          </p:cNvSpPr>
          <p:nvPr>
            <p:ph type="title"/>
          </p:nvPr>
        </p:nvSpPr>
        <p:spPr>
          <a:xfrm>
            <a:off x="640075" y="360050"/>
            <a:ext cx="8503800" cy="1145400"/>
          </a:xfrm>
        </p:spPr>
        <p:txBody>
          <a:bodyPr/>
          <a:lstStyle/>
          <a:p>
            <a:r>
              <a:rPr lang="en-US" dirty="0"/>
              <a:t>Data Analysis:</a:t>
            </a:r>
          </a:p>
        </p:txBody>
      </p:sp>
      <p:sp>
        <p:nvSpPr>
          <p:cNvPr id="3" name="Text Placeholder 2">
            <a:extLst>
              <a:ext uri="{FF2B5EF4-FFF2-40B4-BE49-F238E27FC236}">
                <a16:creationId xmlns:a16="http://schemas.microsoft.com/office/drawing/2014/main" id="{BF76ABF3-8DBF-4EB0-9C7D-7C15709808B8}"/>
              </a:ext>
            </a:extLst>
          </p:cNvPr>
          <p:cNvSpPr>
            <a:spLocks noGrp="1"/>
          </p:cNvSpPr>
          <p:nvPr>
            <p:ph type="body" idx="1"/>
          </p:nvPr>
        </p:nvSpPr>
        <p:spPr>
          <a:xfrm>
            <a:off x="639763" y="1674813"/>
            <a:ext cx="17398855" cy="8445932"/>
          </a:xfrm>
        </p:spPr>
        <p:txBody>
          <a:bodyPr/>
          <a:lstStyle/>
          <a:p>
            <a:pPr marL="0" indent="0">
              <a:buNone/>
            </a:pPr>
            <a:r>
              <a:rPr lang="en-US" dirty="0"/>
              <a:t>- </a:t>
            </a:r>
            <a:r>
              <a:rPr lang="en-US" sz="3200" dirty="0"/>
              <a:t>Find average of each climate factor then we compare in order to choose the right places:</a:t>
            </a:r>
          </a:p>
          <a:p>
            <a:pPr marL="0" indent="0">
              <a:buNone/>
            </a:pPr>
            <a:endParaRPr lang="en-US" dirty="0"/>
          </a:p>
        </p:txBody>
      </p:sp>
      <p:pic>
        <p:nvPicPr>
          <p:cNvPr id="7" name="Picture 6">
            <a:extLst>
              <a:ext uri="{FF2B5EF4-FFF2-40B4-BE49-F238E27FC236}">
                <a16:creationId xmlns:a16="http://schemas.microsoft.com/office/drawing/2014/main" id="{E95DE276-1065-4044-A297-DCD2FA8D3CBB}"/>
              </a:ext>
            </a:extLst>
          </p:cNvPr>
          <p:cNvPicPr>
            <a:picLocks noChangeAspect="1"/>
          </p:cNvPicPr>
          <p:nvPr/>
        </p:nvPicPr>
        <p:blipFill rotWithShape="1">
          <a:blip r:embed="rId2"/>
          <a:srcRect l="17956" t="22585" r="55525"/>
          <a:stretch/>
        </p:blipFill>
        <p:spPr>
          <a:xfrm>
            <a:off x="11326091" y="2434035"/>
            <a:ext cx="6504708" cy="7686709"/>
          </a:xfrm>
          <a:prstGeom prst="rect">
            <a:avLst/>
          </a:prstGeom>
        </p:spPr>
      </p:pic>
      <p:cxnSp>
        <p:nvCxnSpPr>
          <p:cNvPr id="6" name="Straight Arrow Connector 5">
            <a:extLst>
              <a:ext uri="{FF2B5EF4-FFF2-40B4-BE49-F238E27FC236}">
                <a16:creationId xmlns:a16="http://schemas.microsoft.com/office/drawing/2014/main" id="{52162D7B-3C51-4BF1-B19E-495EAE75B7F5}"/>
              </a:ext>
            </a:extLst>
          </p:cNvPr>
          <p:cNvCxnSpPr/>
          <p:nvPr/>
        </p:nvCxnSpPr>
        <p:spPr>
          <a:xfrm>
            <a:off x="12427527" y="3117273"/>
            <a:ext cx="311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4C53C8E-7549-40DD-8F3D-D51F82C2EA28}"/>
              </a:ext>
            </a:extLst>
          </p:cNvPr>
          <p:cNvCxnSpPr/>
          <p:nvPr/>
        </p:nvCxnSpPr>
        <p:spPr>
          <a:xfrm>
            <a:off x="12427527" y="3532909"/>
            <a:ext cx="311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610561-21F4-4702-A3A7-2EEC4E547477}"/>
              </a:ext>
            </a:extLst>
          </p:cNvPr>
          <p:cNvCxnSpPr>
            <a:cxnSpLocks/>
          </p:cNvCxnSpPr>
          <p:nvPr/>
        </p:nvCxnSpPr>
        <p:spPr>
          <a:xfrm>
            <a:off x="12427527" y="3886200"/>
            <a:ext cx="311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A02E5E4-B119-4A60-81CD-184FDB71B0CE}"/>
              </a:ext>
            </a:extLst>
          </p:cNvPr>
          <p:cNvPicPr>
            <a:picLocks noChangeAspect="1"/>
          </p:cNvPicPr>
          <p:nvPr/>
        </p:nvPicPr>
        <p:blipFill>
          <a:blip r:embed="rId3"/>
          <a:stretch>
            <a:fillRect/>
          </a:stretch>
        </p:blipFill>
        <p:spPr>
          <a:xfrm>
            <a:off x="1039091" y="2413255"/>
            <a:ext cx="10079181" cy="7686708"/>
          </a:xfrm>
          <a:prstGeom prst="rect">
            <a:avLst/>
          </a:prstGeom>
        </p:spPr>
      </p:pic>
    </p:spTree>
    <p:extLst>
      <p:ext uri="{BB962C8B-B14F-4D97-AF65-F5344CB8AC3E}">
        <p14:creationId xmlns:p14="http://schemas.microsoft.com/office/powerpoint/2010/main" val="374350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C05904-98C8-4208-AE8D-8397024098F0}"/>
              </a:ext>
            </a:extLst>
          </p:cNvPr>
          <p:cNvSpPr>
            <a:spLocks noGrp="1"/>
          </p:cNvSpPr>
          <p:nvPr>
            <p:ph type="body" idx="1"/>
          </p:nvPr>
        </p:nvSpPr>
        <p:spPr>
          <a:xfrm>
            <a:off x="640075" y="207817"/>
            <a:ext cx="17128380" cy="10079183"/>
          </a:xfrm>
        </p:spPr>
        <p:txBody>
          <a:bodyPr/>
          <a:lstStyle/>
          <a:p>
            <a:pPr marL="0" indent="0">
              <a:buNone/>
            </a:pPr>
            <a:r>
              <a:rPr lang="en-US" sz="3600" dirty="0"/>
              <a:t>-We want to know the frequency of sunny and wind by scatter plot:</a:t>
            </a:r>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r>
              <a:rPr lang="en-US" sz="3600" dirty="0"/>
              <a:t>From this fig we notice that the percentage of change in the sunny weather is acceptable.</a:t>
            </a:r>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r>
              <a:rPr lang="en-US" sz="3600" dirty="0"/>
              <a:t>We need to move turbine at </a:t>
            </a:r>
            <a:r>
              <a:rPr lang="en-US" sz="3600" dirty="0" err="1"/>
              <a:t>leaest</a:t>
            </a:r>
            <a:r>
              <a:rPr lang="en-US" sz="3600" dirty="0"/>
              <a:t> wind speed=13km/h, and that just to move the  turbine and this fig not enough we need more analysis. </a:t>
            </a:r>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p:txBody>
      </p:sp>
      <p:pic>
        <p:nvPicPr>
          <p:cNvPr id="5" name="Picture 4">
            <a:extLst>
              <a:ext uri="{FF2B5EF4-FFF2-40B4-BE49-F238E27FC236}">
                <a16:creationId xmlns:a16="http://schemas.microsoft.com/office/drawing/2014/main" id="{B2948303-BD3A-4EA9-9411-529F777254EE}"/>
              </a:ext>
            </a:extLst>
          </p:cNvPr>
          <p:cNvPicPr>
            <a:picLocks noChangeAspect="1"/>
          </p:cNvPicPr>
          <p:nvPr/>
        </p:nvPicPr>
        <p:blipFill>
          <a:blip r:embed="rId2"/>
          <a:stretch>
            <a:fillRect/>
          </a:stretch>
        </p:blipFill>
        <p:spPr>
          <a:xfrm>
            <a:off x="1371600" y="1182592"/>
            <a:ext cx="15233073" cy="28906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57C5FB3D-77DE-4F00-A7C8-ABF2CC34A5F3}"/>
              </a:ext>
            </a:extLst>
          </p:cNvPr>
          <p:cNvPicPr>
            <a:picLocks noChangeAspect="1"/>
          </p:cNvPicPr>
          <p:nvPr/>
        </p:nvPicPr>
        <p:blipFill>
          <a:blip r:embed="rId3"/>
          <a:stretch>
            <a:fillRect/>
          </a:stretch>
        </p:blipFill>
        <p:spPr>
          <a:xfrm>
            <a:off x="1379910" y="5465618"/>
            <a:ext cx="15648709" cy="28906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39438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3B1A-2295-496A-9B71-B69D37E2C024}"/>
              </a:ext>
            </a:extLst>
          </p:cNvPr>
          <p:cNvSpPr>
            <a:spLocks noGrp="1"/>
          </p:cNvSpPr>
          <p:nvPr>
            <p:ph type="title"/>
          </p:nvPr>
        </p:nvSpPr>
        <p:spPr>
          <a:xfrm>
            <a:off x="640075" y="360050"/>
            <a:ext cx="4887889" cy="1145400"/>
          </a:xfrm>
        </p:spPr>
        <p:txBody>
          <a:bodyPr/>
          <a:lstStyle/>
          <a:p>
            <a:r>
              <a:rPr lang="en-US" b="1" u="sng" dirty="0" err="1"/>
              <a:t>Consclusion</a:t>
            </a:r>
            <a:r>
              <a:rPr lang="en-US" b="1" u="sng" dirty="0"/>
              <a:t>:</a:t>
            </a:r>
          </a:p>
        </p:txBody>
      </p:sp>
      <p:sp>
        <p:nvSpPr>
          <p:cNvPr id="3" name="Text Placeholder 2">
            <a:extLst>
              <a:ext uri="{FF2B5EF4-FFF2-40B4-BE49-F238E27FC236}">
                <a16:creationId xmlns:a16="http://schemas.microsoft.com/office/drawing/2014/main" id="{1BACA4F4-F9E3-4DEA-BE96-0C1889432F93}"/>
              </a:ext>
            </a:extLst>
          </p:cNvPr>
          <p:cNvSpPr>
            <a:spLocks noGrp="1"/>
          </p:cNvSpPr>
          <p:nvPr>
            <p:ph type="body" idx="1"/>
          </p:nvPr>
        </p:nvSpPr>
        <p:spPr>
          <a:xfrm>
            <a:off x="640075" y="1675400"/>
            <a:ext cx="17128380" cy="7925700"/>
          </a:xfrm>
        </p:spPr>
        <p:txBody>
          <a:bodyPr/>
          <a:lstStyle/>
          <a:p>
            <a:pPr>
              <a:buFontTx/>
              <a:buChar char="-"/>
            </a:pPr>
            <a:r>
              <a:rPr lang="en-US" sz="3600" dirty="0"/>
              <a:t>If I have complete data, I will study the connection of electric </a:t>
            </a:r>
            <a:r>
              <a:rPr lang="en-US" sz="3600" dirty="0">
                <a:latin typeface="OldStandardTT-Regular"/>
              </a:rPr>
              <a:t>renewable </a:t>
            </a:r>
            <a:r>
              <a:rPr lang="en-US" sz="3600" dirty="0"/>
              <a:t>power generation networks to the insurance.</a:t>
            </a:r>
          </a:p>
          <a:p>
            <a:pPr>
              <a:buFontTx/>
              <a:buChar char="-"/>
            </a:pPr>
            <a:endParaRPr lang="en-US" sz="3600" dirty="0"/>
          </a:p>
          <a:p>
            <a:pPr>
              <a:buFontTx/>
              <a:buChar char="-"/>
            </a:pPr>
            <a:r>
              <a:rPr lang="en-US" sz="3600" dirty="0"/>
              <a:t>We are conducting a detailed analysis to study the best types of turbines that can contribute to covering the low air speed.</a:t>
            </a:r>
          </a:p>
          <a:p>
            <a:pPr>
              <a:buFontTx/>
              <a:buChar char="-"/>
            </a:pPr>
            <a:endParaRPr lang="en-US" sz="3600" dirty="0"/>
          </a:p>
          <a:p>
            <a:pPr>
              <a:buFontTx/>
              <a:buChar char="-"/>
            </a:pPr>
            <a:r>
              <a:rPr lang="en-US" sz="3600" dirty="0"/>
              <a:t>Analysis of the possibility of building floating solar power plants.</a:t>
            </a:r>
          </a:p>
          <a:p>
            <a:pPr>
              <a:buFontTx/>
              <a:buChar char="-"/>
            </a:pPr>
            <a:endParaRPr lang="en-US" sz="3600" dirty="0"/>
          </a:p>
          <a:p>
            <a:pPr>
              <a:buFontTx/>
              <a:buChar char="-"/>
            </a:pPr>
            <a:r>
              <a:rPr lang="en-US" sz="3600" dirty="0"/>
              <a:t>Analysis of the possibility of building offshore wind power plants.</a:t>
            </a:r>
          </a:p>
          <a:p>
            <a:pPr>
              <a:buFontTx/>
              <a:buChar char="-"/>
            </a:pPr>
            <a:endParaRPr lang="en-US" dirty="0"/>
          </a:p>
          <a:p>
            <a:pPr>
              <a:buFontTx/>
              <a:buChar char="-"/>
            </a:pPr>
            <a:r>
              <a:rPr lang="en-US" sz="3200" dirty="0"/>
              <a:t>Analysis wind speed and frequency in mountainous areas, which I think will be suitable for wind energy.</a:t>
            </a:r>
            <a:endParaRPr lang="en-US" dirty="0"/>
          </a:p>
          <a:p>
            <a:pPr>
              <a:buFontTx/>
              <a:buChar char="-"/>
            </a:pPr>
            <a:endParaRPr lang="en-US" dirty="0"/>
          </a:p>
          <a:p>
            <a:pPr>
              <a:buFontTx/>
              <a:buChar char="-"/>
            </a:pPr>
            <a:endParaRPr lang="en-US" dirty="0"/>
          </a:p>
          <a:p>
            <a:pPr>
              <a:buFontTx/>
              <a:buChar char="-"/>
            </a:pPr>
            <a:endParaRPr lang="en-US" dirty="0"/>
          </a:p>
        </p:txBody>
      </p:sp>
    </p:spTree>
    <p:extLst>
      <p:ext uri="{BB962C8B-B14F-4D97-AF65-F5344CB8AC3E}">
        <p14:creationId xmlns:p14="http://schemas.microsoft.com/office/powerpoint/2010/main" val="2696525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D3844-8D86-41F3-BE85-9F10A57D83F9}"/>
              </a:ext>
            </a:extLst>
          </p:cNvPr>
          <p:cNvPicPr>
            <a:picLocks noChangeAspect="1"/>
          </p:cNvPicPr>
          <p:nvPr/>
        </p:nvPicPr>
        <p:blipFill>
          <a:blip r:embed="rId2"/>
          <a:stretch>
            <a:fillRect/>
          </a:stretch>
        </p:blipFill>
        <p:spPr>
          <a:xfrm>
            <a:off x="1" y="0"/>
            <a:ext cx="18287999" cy="10287000"/>
          </a:xfrm>
          <a:prstGeom prst="rect">
            <a:avLst/>
          </a:prstGeom>
          <a:ln>
            <a:solidFill>
              <a:srgbClr val="3C4E76"/>
            </a:solidFill>
          </a:ln>
        </p:spPr>
      </p:pic>
      <p:sp>
        <p:nvSpPr>
          <p:cNvPr id="7" name="Title 6">
            <a:extLst>
              <a:ext uri="{FF2B5EF4-FFF2-40B4-BE49-F238E27FC236}">
                <a16:creationId xmlns:a16="http://schemas.microsoft.com/office/drawing/2014/main" id="{FD2BC1F0-B48E-44F3-BC67-F394E4EF37A1}"/>
              </a:ext>
            </a:extLst>
          </p:cNvPr>
          <p:cNvSpPr>
            <a:spLocks noGrp="1"/>
          </p:cNvSpPr>
          <p:nvPr>
            <p:ph type="title"/>
          </p:nvPr>
        </p:nvSpPr>
        <p:spPr>
          <a:xfrm>
            <a:off x="1370693" y="914400"/>
            <a:ext cx="15109289" cy="1455675"/>
          </a:xfrm>
        </p:spPr>
        <p:txBody>
          <a:bodyPr>
            <a:normAutofit/>
          </a:bodyPr>
          <a:lstStyle/>
          <a:p>
            <a:r>
              <a:rPr lang="en-US" sz="7200" dirty="0">
                <a:solidFill>
                  <a:schemeClr val="bg1"/>
                </a:solidFill>
              </a:rPr>
              <a:t>Thank You!</a:t>
            </a:r>
          </a:p>
        </p:txBody>
      </p:sp>
    </p:spTree>
    <p:extLst>
      <p:ext uri="{BB962C8B-B14F-4D97-AF65-F5344CB8AC3E}">
        <p14:creationId xmlns:p14="http://schemas.microsoft.com/office/powerpoint/2010/main" val="4177051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967</TotalTime>
  <Words>455</Words>
  <Application>Microsoft Office PowerPoint</Application>
  <PresentationFormat>Custom</PresentationFormat>
  <Paragraphs>73</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Cambria</vt:lpstr>
      <vt:lpstr>OldStandardTT-Regular</vt:lpstr>
      <vt:lpstr>Arial</vt:lpstr>
      <vt:lpstr>Calisto MT</vt:lpstr>
      <vt:lpstr>Cambria-Italic</vt:lpstr>
      <vt:lpstr>Wingdings 2</vt:lpstr>
      <vt:lpstr>Slate</vt:lpstr>
      <vt:lpstr>Hourly historical weather data analysis for all Saudi Arabia               </vt:lpstr>
      <vt:lpstr>Introduction:</vt:lpstr>
      <vt:lpstr>Data Structure:</vt:lpstr>
      <vt:lpstr>Data Cleaning:</vt:lpstr>
      <vt:lpstr>PowerPoint Presentation</vt:lpstr>
      <vt:lpstr>Data Analysis:</vt:lpstr>
      <vt:lpstr>PowerPoint Presentation</vt:lpstr>
      <vt:lpstr>Consclusion: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dc:title>
  <dc:creator>WELCOME</dc:creator>
  <cp:lastModifiedBy>WELCOME</cp:lastModifiedBy>
  <cp:revision>7</cp:revision>
  <dcterms:modified xsi:type="dcterms:W3CDTF">2021-11-21T05:57:15Z</dcterms:modified>
</cp:coreProperties>
</file>