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388F47-614F-42C3-AA11-7D2F9CACA53F}">
          <p14:sldIdLst>
            <p14:sldId id="256"/>
            <p14:sldId id="257"/>
          </p14:sldIdLst>
        </p14:section>
        <p14:section name="Untitled Section" id="{262BF59A-B3FB-4C14-A9C0-9075630965F6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Keenan" initials="" lastIdx="1" clrIdx="0"/>
  <p:cmAuthor id="1" name="WELCOME" initials="W" lastIdx="1" clrIdx="1">
    <p:extLst>
      <p:ext uri="{19B8F6BF-5375-455C-9EA6-DF929625EA0E}">
        <p15:presenceInfo xmlns:p15="http://schemas.microsoft.com/office/powerpoint/2012/main" userId="WELC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D7E"/>
    <a:srgbClr val="3C4E76"/>
    <a:srgbClr val="0FA19A"/>
    <a:srgbClr val="238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30C6F-8DD4-49A4-ABE3-DB8F8E195B1C}">
  <a:tblStyle styleId="{B0E30C6F-8DD4-49A4-ABE3-DB8F8E195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creative_exchange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vacuum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3b7e5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3b7e5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 by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Creative Exchange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 - feel free to change!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3b7e52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3b7e52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3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890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6548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3019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192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3599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722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808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08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0985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073675" y="514350"/>
            <a:ext cx="7300200" cy="36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40075" y="360050"/>
            <a:ext cx="8503800" cy="9241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10073675" y="4427950"/>
            <a:ext cx="7574100" cy="31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Side-by-side: Heading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40075" y="1675400"/>
            <a:ext cx="8503800" cy="79257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/>
            </a:lvl2pPr>
            <a:lvl3pPr marL="1371600" lvl="2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9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8931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2733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18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8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412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0482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512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773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618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5757456" y="-29353"/>
            <a:ext cx="12510655" cy="4017529"/>
          </a:xfrm>
          <a:prstGeom prst="rect">
            <a:avLst/>
          </a:prstGeom>
          <a:solidFill>
            <a:srgbClr val="0FA19A">
              <a:alpha val="76863"/>
            </a:srgbClr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6600" dirty="0"/>
              <a:t>Hourly historical weather data analysis for all Saudi Arabia</a:t>
            </a:r>
            <a:br>
              <a:rPr lang="en-US" sz="6600" dirty="0"/>
            </a:br>
            <a:r>
              <a:rPr lang="en-US" sz="6600" dirty="0"/>
              <a:t>              </a:t>
            </a:r>
            <a:endParaRPr sz="6600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26215" y="0"/>
            <a:ext cx="5579020" cy="9678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2"/>
          </p:nvPr>
        </p:nvSpPr>
        <p:spPr>
          <a:xfrm>
            <a:off x="6357515" y="4264800"/>
            <a:ext cx="11151989" cy="5336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B8B8B8"/>
                </a:solidFill>
                <a:latin typeface="Cambria" panose="02040503050406030204" pitchFamily="18" charset="0"/>
              </a:rPr>
              <a:t>Presented by: Mohammed </a:t>
            </a:r>
            <a:r>
              <a:rPr lang="en-US" b="0" i="0" u="none" strike="noStrike" baseline="0" dirty="0" err="1">
                <a:solidFill>
                  <a:srgbClr val="B8B8B8"/>
                </a:solidFill>
                <a:latin typeface="Cambria" panose="02040503050406030204" pitchFamily="18" charset="0"/>
              </a:rPr>
              <a:t>Almalki</a:t>
            </a:r>
            <a:endParaRPr lang="en-US" b="0" i="0" u="none" strike="noStrike" baseline="0" dirty="0">
              <a:solidFill>
                <a:srgbClr val="B8B8B8"/>
              </a:solidFill>
              <a:latin typeface="Cambria" panose="02040503050406030204" pitchFamily="18" charset="0"/>
            </a:endParaRPr>
          </a:p>
          <a:p>
            <a:pPr algn="l"/>
            <a:endParaRPr lang="en-US" b="0" i="0" u="none" strike="noStrike" baseline="0" dirty="0">
              <a:solidFill>
                <a:srgbClr val="B8B8B8"/>
              </a:solidFill>
              <a:latin typeface="Cambria" panose="02040503050406030204" pitchFamily="18" charset="0"/>
            </a:endParaRPr>
          </a:p>
          <a:p>
            <a:pPr algn="l"/>
            <a:r>
              <a:rPr lang="en-US" b="0" i="1" u="none" strike="noStrike" baseline="0" dirty="0">
                <a:solidFill>
                  <a:srgbClr val="B8B8B8"/>
                </a:solidFill>
                <a:latin typeface="Cambria-Italic"/>
              </a:rPr>
              <a:t>As (EDA) Project  of</a:t>
            </a:r>
          </a:p>
          <a:p>
            <a:pPr algn="l"/>
            <a:r>
              <a:rPr lang="en-US" b="0" i="1" u="none" strike="noStrike" baseline="0" dirty="0">
                <a:solidFill>
                  <a:srgbClr val="B8B8B8"/>
                </a:solidFill>
                <a:latin typeface="Cambria-Italic"/>
              </a:rPr>
              <a:t>SDAIA Data Science Bootcamp</a:t>
            </a:r>
          </a:p>
          <a:p>
            <a:pPr algn="l"/>
            <a:r>
              <a:rPr lang="en-US" i="1" dirty="0">
                <a:solidFill>
                  <a:srgbClr val="B8B8B8"/>
                </a:solidFill>
                <a:latin typeface="Cambria-Italic"/>
              </a:rPr>
              <a:t> </a:t>
            </a:r>
            <a:endParaRPr lang="ar-SA" i="1" dirty="0">
              <a:solidFill>
                <a:srgbClr val="B8B8B8"/>
              </a:solidFill>
              <a:latin typeface="Cambria-Italic"/>
            </a:endParaRPr>
          </a:p>
          <a:p>
            <a:pPr algn="l"/>
            <a:r>
              <a:rPr lang="en-US" b="0" i="1" u="none" strike="noStrike" baseline="0" dirty="0">
                <a:solidFill>
                  <a:srgbClr val="555D7E"/>
                </a:solidFill>
                <a:latin typeface="Cambria-Italic"/>
              </a:rPr>
              <a:t>Unde</a:t>
            </a:r>
            <a:r>
              <a:rPr lang="en-US" i="1" dirty="0">
                <a:solidFill>
                  <a:srgbClr val="555D7E"/>
                </a:solidFill>
                <a:latin typeface="Cambria-Italic"/>
              </a:rPr>
              <a:t>r the supervision of : </a:t>
            </a:r>
            <a:r>
              <a:rPr lang="en-US" b="1" i="1" dirty="0" err="1">
                <a:solidFill>
                  <a:srgbClr val="555D7E"/>
                </a:solidFill>
                <a:latin typeface="Cambria-Italic"/>
              </a:rPr>
              <a:t>Dr.Mejdal</a:t>
            </a:r>
            <a:endParaRPr lang="en-US" b="1" i="1" u="none" strike="noStrike" baseline="0" dirty="0">
              <a:solidFill>
                <a:srgbClr val="555D7E"/>
              </a:solidFill>
              <a:latin typeface="Cambria-Ital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A9B4-87B8-48D3-8E7F-12CAB331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7" y="-29353"/>
            <a:ext cx="5758833" cy="10287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3DDE19-9D1F-447B-8AE7-499CC2E40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1348" y="289245"/>
            <a:ext cx="3247020" cy="793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Introduction:</a:t>
            </a:r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640074" y="1675399"/>
            <a:ext cx="16967441" cy="8445345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400" dirty="0"/>
              <a:t>Renewable energy contributes to preserving the environment from pollution, and in the future the world will dispense with traditional energy.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400" dirty="0"/>
              <a:t>The Saudi Ministry of Energy seeks to achieve the Kingdom's Vision 2030, including the use of clean energy.</a:t>
            </a:r>
            <a:endParaRPr lang="ar-SA" sz="4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dirty="0"/>
          </a:p>
          <a:p>
            <a:pPr>
              <a:buFontTx/>
              <a:buChar char="-"/>
            </a:pPr>
            <a:r>
              <a:rPr lang="en-US" sz="4400" b="1" u="sng" dirty="0" err="1">
                <a:solidFill>
                  <a:srgbClr val="FF0000"/>
                </a:solidFill>
                <a:latin typeface="OldStandardTT-Regular"/>
              </a:rPr>
              <a:t>Quastions</a:t>
            </a:r>
            <a:r>
              <a:rPr lang="en-US" sz="4400" b="1" u="sng" dirty="0">
                <a:solidFill>
                  <a:srgbClr val="FF0000"/>
                </a:solidFill>
                <a:latin typeface="OldStandardTT-Regular"/>
              </a:rPr>
              <a:t>: </a:t>
            </a:r>
            <a:r>
              <a:rPr lang="en-US" sz="4400" dirty="0">
                <a:latin typeface="OldStandardTT-Regular"/>
              </a:rPr>
              <a:t>what is the best regions for the establishment of renewable energy projects (solar energy and wind energy)?</a:t>
            </a:r>
            <a:endParaRPr lang="ar-SA" sz="4400" dirty="0">
              <a:latin typeface="OldStandardTT-Regular"/>
            </a:endParaRPr>
          </a:p>
          <a:p>
            <a:pPr>
              <a:buFontTx/>
              <a:buChar char="-"/>
            </a:pPr>
            <a:endParaRPr lang="ar-SA" sz="3600" dirty="0">
              <a:latin typeface="OldStandardTT-Regular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726B0-3D65-434A-B8A3-2512C0E7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914400"/>
            <a:ext cx="5569527" cy="1086849"/>
          </a:xfrm>
        </p:spPr>
        <p:txBody>
          <a:bodyPr/>
          <a:lstStyle/>
          <a:p>
            <a:r>
              <a:rPr lang="en-US" b="1" u="sng" dirty="0"/>
              <a:t>Data Structure: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A1CEB8-6392-41F3-B456-C1134FB9A4D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8373" y="2001249"/>
            <a:ext cx="17311254" cy="672206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dataset provide hourly historical weather data for all Saudi Arabia cities from 2017 to 2019 . Included a date for which you would like to see weather history such as temperature, wind, humidity, barometer, and visibility.</a:t>
            </a:r>
          </a:p>
          <a:p>
            <a:pPr marL="457200" indent="-457200">
              <a:buFontTx/>
              <a:buChar char="-"/>
            </a:pPr>
            <a:r>
              <a:rPr lang="en-US" dirty="0"/>
              <a:t>Number of rows= 249023</a:t>
            </a:r>
          </a:p>
          <a:p>
            <a:pPr marL="457200" indent="-457200">
              <a:buFontTx/>
              <a:buChar char="-"/>
            </a:pPr>
            <a:r>
              <a:rPr lang="en-US" dirty="0"/>
              <a:t>Number of columns= 15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F92A2-ED75-4DF6-84B8-0BDA1729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80" y="5569528"/>
            <a:ext cx="13361883" cy="2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26641-9494-4893-9606-95040E71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5" y="360050"/>
            <a:ext cx="5656816" cy="1145400"/>
          </a:xfrm>
        </p:spPr>
        <p:txBody>
          <a:bodyPr/>
          <a:lstStyle/>
          <a:p>
            <a:r>
              <a:rPr lang="en-US" b="1" u="sng" dirty="0"/>
              <a:t>Data Cleaning: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B3FA8-56D3-44C6-8E95-8C2A619A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4" y="1675400"/>
            <a:ext cx="17190725" cy="7925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-Remove unnecessary columns , change (date) to </a:t>
            </a:r>
            <a:r>
              <a:rPr lang="en-US" dirty="0" err="1"/>
              <a:t>datetime,change</a:t>
            </a:r>
            <a:r>
              <a:rPr lang="en-US" dirty="0"/>
              <a:t> (humidity) to float and extract column named (</a:t>
            </a:r>
            <a:r>
              <a:rPr lang="en-US" dirty="0">
                <a:solidFill>
                  <a:srgbClr val="FFFF00"/>
                </a:solidFill>
              </a:rPr>
              <a:t>sunny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BC360-E265-4050-868E-09F45862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8" y="2922027"/>
            <a:ext cx="7646884" cy="2716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C1274-00C6-40E4-B50D-E31CD22C0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20" t="54702" r="41917" b="20134"/>
          <a:stretch/>
        </p:blipFill>
        <p:spPr>
          <a:xfrm>
            <a:off x="936008" y="5895377"/>
            <a:ext cx="7646884" cy="271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F0193-BF3F-424F-A52C-25542F9353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44" t="29328" r="30268" b="43019"/>
          <a:stretch/>
        </p:blipFill>
        <p:spPr>
          <a:xfrm>
            <a:off x="9235436" y="2922026"/>
            <a:ext cx="7481455" cy="2716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56B92-1188-452E-BD8D-72ADC3376C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28" t="54838" r="22692" b="24343"/>
          <a:stretch/>
        </p:blipFill>
        <p:spPr>
          <a:xfrm>
            <a:off x="9258300" y="5895377"/>
            <a:ext cx="7481454" cy="27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84C2-7317-4300-BECA-B1C7580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4" y="270164"/>
            <a:ext cx="17169943" cy="953885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Find </a:t>
            </a:r>
            <a:r>
              <a:rPr lang="en-US" dirty="0" err="1"/>
              <a:t>outliear</a:t>
            </a:r>
            <a:r>
              <a:rPr lang="en-US" dirty="0"/>
              <a:t> in wind and temp and we will replace wind outlier &gt; 70 to </a:t>
            </a:r>
            <a:r>
              <a:rPr lang="en-US" dirty="0" err="1"/>
              <a:t>NaN</a:t>
            </a:r>
            <a:r>
              <a:rPr lang="en-US" dirty="0"/>
              <a:t> values  by using this code </a:t>
            </a:r>
            <a:r>
              <a:rPr lang="ar-SA" dirty="0"/>
              <a:t> </a:t>
            </a:r>
            <a:r>
              <a:rPr lang="en-US" dirty="0" err="1"/>
              <a:t>df.wind</a:t>
            </a:r>
            <a:r>
              <a:rPr lang="en-US" dirty="0"/>
              <a:t>[</a:t>
            </a:r>
            <a:r>
              <a:rPr lang="en-US" dirty="0" err="1"/>
              <a:t>df.wind</a:t>
            </a:r>
            <a:r>
              <a:rPr lang="en-US" dirty="0"/>
              <a:t> &gt;70]=None.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 interpolate to fill nan of outlier and missing values.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df=</a:t>
            </a:r>
            <a:r>
              <a:rPr lang="en-US" dirty="0" err="1">
                <a:solidFill>
                  <a:srgbClr val="FFC000"/>
                </a:solidFill>
              </a:rPr>
              <a:t>df.interpolate</a:t>
            </a:r>
            <a:r>
              <a:rPr lang="en-US" dirty="0">
                <a:solidFill>
                  <a:srgbClr val="FFC000"/>
                </a:solidFill>
              </a:rPr>
              <a:t>(method='linear’)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B285-4814-4D67-A29A-0103A3A56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1" t="37245" r="36109" b="14082"/>
          <a:stretch/>
        </p:blipFill>
        <p:spPr>
          <a:xfrm>
            <a:off x="1282736" y="1859851"/>
            <a:ext cx="3761521" cy="2909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C72E1-C571-46D4-A599-996FB9FAA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7" t="39744" r="40513" b="8064"/>
          <a:stretch/>
        </p:blipFill>
        <p:spPr>
          <a:xfrm>
            <a:off x="5686919" y="1859850"/>
            <a:ext cx="3457049" cy="2909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217A3-9A57-4F07-AFC8-510E65F1D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5" t="39937" r="63891" b="9457"/>
          <a:stretch/>
        </p:blipFill>
        <p:spPr>
          <a:xfrm>
            <a:off x="9524797" y="1859851"/>
            <a:ext cx="3804679" cy="2909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89932-22AB-4835-999D-00954ED03B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29" t="41936" r="38318" b="7337"/>
          <a:stretch/>
        </p:blipFill>
        <p:spPr>
          <a:xfrm>
            <a:off x="1282736" y="6047307"/>
            <a:ext cx="3935539" cy="3449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EC258-74C1-40A9-B340-90F5FFEABA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95" t="38711" r="62423" b="7336"/>
          <a:stretch/>
        </p:blipFill>
        <p:spPr>
          <a:xfrm>
            <a:off x="5686920" y="6047307"/>
            <a:ext cx="3457048" cy="3449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4F3DF-B4A2-444A-BC01-BF8F67FFFF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69" t="48094" r="61839" b="8509"/>
          <a:stretch/>
        </p:blipFill>
        <p:spPr>
          <a:xfrm>
            <a:off x="13882255" y="1859850"/>
            <a:ext cx="3765671" cy="273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9D444-ECA0-4655-8406-4597A4CB54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958" t="52785" r="71429" b="24637"/>
          <a:stretch/>
        </p:blipFill>
        <p:spPr>
          <a:xfrm>
            <a:off x="9612613" y="6047308"/>
            <a:ext cx="3804678" cy="3449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8AB49-2BB1-4C04-B50E-B01A91716A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327" t="34606" r="61780" b="24343"/>
          <a:stretch/>
        </p:blipFill>
        <p:spPr>
          <a:xfrm>
            <a:off x="13882255" y="6005744"/>
            <a:ext cx="3935540" cy="344978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3DAC04E-9FA9-44A3-A441-0FBEF359FCED}"/>
              </a:ext>
            </a:extLst>
          </p:cNvPr>
          <p:cNvSpPr/>
          <p:nvPr/>
        </p:nvSpPr>
        <p:spPr>
          <a:xfrm>
            <a:off x="15233073" y="3179619"/>
            <a:ext cx="374072" cy="2493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26F0FE-5CE2-4BBB-BCED-B7C2670CDE54}"/>
              </a:ext>
            </a:extLst>
          </p:cNvPr>
          <p:cNvSpPr/>
          <p:nvPr/>
        </p:nvSpPr>
        <p:spPr>
          <a:xfrm>
            <a:off x="15233072" y="7834745"/>
            <a:ext cx="519545" cy="166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62B1-6318-4D05-A337-27597CD3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5" y="360050"/>
            <a:ext cx="8503800" cy="1145400"/>
          </a:xfrm>
        </p:spPr>
        <p:txBody>
          <a:bodyPr/>
          <a:lstStyle/>
          <a:p>
            <a:r>
              <a:rPr lang="en-US" dirty="0"/>
              <a:t>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ABF3-8DBF-4EB0-9C7D-7C157098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674813"/>
            <a:ext cx="17398855" cy="8445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sz="3200" dirty="0"/>
              <a:t>Find average of each climate factor then we compare in order to choose the right places: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DE276-1065-4044-A297-DCD2FA8D3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6" t="22585" r="55525"/>
          <a:stretch/>
        </p:blipFill>
        <p:spPr>
          <a:xfrm>
            <a:off x="11326091" y="2434035"/>
            <a:ext cx="6504708" cy="76867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162D7B-3C51-4BF1-B19E-495EAE75B7F5}"/>
              </a:ext>
            </a:extLst>
          </p:cNvPr>
          <p:cNvCxnSpPr/>
          <p:nvPr/>
        </p:nvCxnSpPr>
        <p:spPr>
          <a:xfrm>
            <a:off x="12427527" y="3117273"/>
            <a:ext cx="3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53C8E-7549-40DD-8F3D-D51F82C2EA28}"/>
              </a:ext>
            </a:extLst>
          </p:cNvPr>
          <p:cNvCxnSpPr/>
          <p:nvPr/>
        </p:nvCxnSpPr>
        <p:spPr>
          <a:xfrm>
            <a:off x="12427527" y="3532909"/>
            <a:ext cx="3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10561-21F4-4702-A3A7-2EEC4E547477}"/>
              </a:ext>
            </a:extLst>
          </p:cNvPr>
          <p:cNvCxnSpPr>
            <a:cxnSpLocks/>
          </p:cNvCxnSpPr>
          <p:nvPr/>
        </p:nvCxnSpPr>
        <p:spPr>
          <a:xfrm>
            <a:off x="12427527" y="3886200"/>
            <a:ext cx="3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A02E5E4-B119-4A60-81CD-184FDB71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2413255"/>
            <a:ext cx="10079181" cy="76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05904-98C8-4208-AE8D-83970240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5" y="207817"/>
            <a:ext cx="17128380" cy="1007918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-We want to know the frequency of sunny and wind by scatter plot: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From this fig we notice that the percentage of change in the</a:t>
            </a:r>
          </a:p>
          <a:p>
            <a:pPr marL="0" indent="0">
              <a:buNone/>
            </a:pPr>
            <a:r>
              <a:rPr lang="en-US" sz="3600" dirty="0"/>
              <a:t> sunny weather is acceptable.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We need to move turbine at </a:t>
            </a:r>
            <a:r>
              <a:rPr lang="en-US" sz="3600" dirty="0" err="1"/>
              <a:t>leaest</a:t>
            </a:r>
            <a:r>
              <a:rPr lang="en-US" sz="3600" dirty="0"/>
              <a:t> wind speed=13km/h, </a:t>
            </a:r>
          </a:p>
          <a:p>
            <a:pPr marL="0" indent="0">
              <a:buNone/>
            </a:pPr>
            <a:r>
              <a:rPr lang="en-US" sz="3600" dirty="0"/>
              <a:t>we need more analysis to choose the best regions for wind speed.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48303-BD3A-4EA9-9411-529F7772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2592"/>
            <a:ext cx="12427527" cy="2890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5FB3D-77DE-4F00-A7C8-ABF2CC34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1" y="5465618"/>
            <a:ext cx="12427528" cy="2890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816F5-D936-4515-A45F-1CC363779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2" t="50000" r="67521" b="9097"/>
          <a:stretch/>
        </p:blipFill>
        <p:spPr>
          <a:xfrm>
            <a:off x="14214766" y="1182592"/>
            <a:ext cx="3537070" cy="71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B1A-2295-496A-9B71-B69D37E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5" y="360050"/>
            <a:ext cx="4887889" cy="1145400"/>
          </a:xfrm>
        </p:spPr>
        <p:txBody>
          <a:bodyPr/>
          <a:lstStyle/>
          <a:p>
            <a:r>
              <a:rPr lang="en-US" b="1" u="sng" dirty="0" err="1"/>
              <a:t>Consclusion</a:t>
            </a:r>
            <a:r>
              <a:rPr lang="en-US" b="1" u="sng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A4F4-F9E3-4DEA-BE96-0C188943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5" y="1675400"/>
            <a:ext cx="17128380" cy="79257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600" dirty="0"/>
              <a:t>If I have complete data, I will study the connection of electric </a:t>
            </a:r>
            <a:r>
              <a:rPr lang="en-US" sz="3600" dirty="0">
                <a:latin typeface="OldStandardTT-Regular"/>
              </a:rPr>
              <a:t>renewable </a:t>
            </a:r>
            <a:r>
              <a:rPr lang="en-US" sz="3600" dirty="0"/>
              <a:t>power generation networks to the insurance.</a:t>
            </a:r>
          </a:p>
          <a:p>
            <a:pPr>
              <a:buFontTx/>
              <a:buChar char="-"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We are conducting a detailed analysis to study the best types of turbines that can contribute to covering the low air speed.</a:t>
            </a:r>
          </a:p>
          <a:p>
            <a:pPr>
              <a:buFontTx/>
              <a:buChar char="-"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Analysis of the possibility of building floating solar power plants.</a:t>
            </a:r>
          </a:p>
          <a:p>
            <a:pPr>
              <a:buFontTx/>
              <a:buChar char="-"/>
            </a:pPr>
            <a:endParaRPr lang="en-US" sz="3600" dirty="0"/>
          </a:p>
          <a:p>
            <a:pPr>
              <a:buFontTx/>
              <a:buChar char="-"/>
            </a:pPr>
            <a:r>
              <a:rPr lang="en-US" sz="3600" dirty="0"/>
              <a:t>Analysis of the possibility of building offshore wind power plants.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sz="3200" dirty="0"/>
              <a:t>Analysis wind speed and frequency in mountainous areas, which I think will be suitable for wind energy.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D3844-8D86-41F3-BE85-9F10A57D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7999" cy="10287000"/>
          </a:xfrm>
          <a:prstGeom prst="rect">
            <a:avLst/>
          </a:prstGeom>
          <a:ln>
            <a:solidFill>
              <a:srgbClr val="3C4E76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D2BC1F0-B48E-44F3-BC67-F394E4EF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914400"/>
            <a:ext cx="15109289" cy="145567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7705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1300</TotalTime>
  <Words>422</Words>
  <Application>Microsoft Office PowerPoint</Application>
  <PresentationFormat>Custom</PresentationFormat>
  <Paragraphs>79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Cambria</vt:lpstr>
      <vt:lpstr>OldStandardTT-Regular</vt:lpstr>
      <vt:lpstr>Cambria-Italic</vt:lpstr>
      <vt:lpstr>Arial</vt:lpstr>
      <vt:lpstr>Calisto MT</vt:lpstr>
      <vt:lpstr>Wingdings 2</vt:lpstr>
      <vt:lpstr>Slate</vt:lpstr>
      <vt:lpstr>Hourly historical weather data analysis for all Saudi Arabia               </vt:lpstr>
      <vt:lpstr>Introduction:</vt:lpstr>
      <vt:lpstr>Data Structure:</vt:lpstr>
      <vt:lpstr>Data Cleaning:</vt:lpstr>
      <vt:lpstr>PowerPoint Presentation</vt:lpstr>
      <vt:lpstr>Data Analysis:</vt:lpstr>
      <vt:lpstr>PowerPoint Presentation</vt:lpstr>
      <vt:lpstr>Consclusion: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WELCOME</dc:creator>
  <cp:lastModifiedBy>WELCOME</cp:lastModifiedBy>
  <cp:revision>8</cp:revision>
  <dcterms:modified xsi:type="dcterms:W3CDTF">2021-11-21T12:22:32Z</dcterms:modified>
</cp:coreProperties>
</file>