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71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1"/>
    <p:restoredTop sz="94694"/>
  </p:normalViewPr>
  <p:slideViewPr>
    <p:cSldViewPr>
      <p:cViewPr varScale="1">
        <p:scale>
          <a:sx n="82" d="100"/>
          <a:sy n="82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CA709-E00D-45F3-B79F-14D0C5ECE877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36D11-4811-4A64-A686-6FB4598CCC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36D11-4811-4A64-A686-6FB4598CCCC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02.12.2021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295EC3-D048-AE4C-A827-024BEB9817A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0" y="6751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B1D5-8A7A-494D-9A0D-D7DDAB54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Dread Rating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6E74817-7608-B347-9C13-1C88F4CB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9525770"/>
              </p:ext>
            </p:extLst>
          </p:nvPr>
        </p:nvGraphicFramePr>
        <p:xfrm>
          <a:off x="457200" y="1628800"/>
          <a:ext cx="8229600" cy="3751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7368">
                  <a:extLst>
                    <a:ext uri="{9D8B030D-6E8A-4147-A177-3AD203B41FA5}">
                      <a16:colId xmlns:a16="http://schemas.microsoft.com/office/drawing/2014/main" xmlns="" val="1594428435"/>
                    </a:ext>
                  </a:extLst>
                </a:gridCol>
                <a:gridCol w="380918">
                  <a:extLst>
                    <a:ext uri="{9D8B030D-6E8A-4147-A177-3AD203B41FA5}">
                      <a16:colId xmlns:a16="http://schemas.microsoft.com/office/drawing/2014/main" xmlns="" val="3730446374"/>
                    </a:ext>
                  </a:extLst>
                </a:gridCol>
                <a:gridCol w="380918">
                  <a:extLst>
                    <a:ext uri="{9D8B030D-6E8A-4147-A177-3AD203B41FA5}">
                      <a16:colId xmlns:a16="http://schemas.microsoft.com/office/drawing/2014/main" xmlns="" val="3238662662"/>
                    </a:ext>
                  </a:extLst>
                </a:gridCol>
                <a:gridCol w="380918">
                  <a:extLst>
                    <a:ext uri="{9D8B030D-6E8A-4147-A177-3AD203B41FA5}">
                      <a16:colId xmlns:a16="http://schemas.microsoft.com/office/drawing/2014/main" xmlns="" val="1539284530"/>
                    </a:ext>
                  </a:extLst>
                </a:gridCol>
                <a:gridCol w="380918">
                  <a:extLst>
                    <a:ext uri="{9D8B030D-6E8A-4147-A177-3AD203B41FA5}">
                      <a16:colId xmlns:a16="http://schemas.microsoft.com/office/drawing/2014/main" xmlns="" val="4220367849"/>
                    </a:ext>
                  </a:extLst>
                </a:gridCol>
                <a:gridCol w="380918">
                  <a:extLst>
                    <a:ext uri="{9D8B030D-6E8A-4147-A177-3AD203B41FA5}">
                      <a16:colId xmlns:a16="http://schemas.microsoft.com/office/drawing/2014/main" xmlns="" val="2118549495"/>
                    </a:ext>
                  </a:extLst>
                </a:gridCol>
                <a:gridCol w="558089">
                  <a:extLst>
                    <a:ext uri="{9D8B030D-6E8A-4147-A177-3AD203B41FA5}">
                      <a16:colId xmlns:a16="http://schemas.microsoft.com/office/drawing/2014/main" xmlns="" val="3010651397"/>
                    </a:ext>
                  </a:extLst>
                </a:gridCol>
                <a:gridCol w="779553">
                  <a:extLst>
                    <a:ext uri="{9D8B030D-6E8A-4147-A177-3AD203B41FA5}">
                      <a16:colId xmlns:a16="http://schemas.microsoft.com/office/drawing/2014/main" xmlns="" val="2666960742"/>
                    </a:ext>
                  </a:extLst>
                </a:gridCol>
              </a:tblGrid>
              <a:tr h="478490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1" u="none" strike="noStrike" dirty="0">
                          <a:effectLst/>
                        </a:rPr>
                        <a:t>Threat</a:t>
                      </a:r>
                      <a:endParaRPr lang="en-ZA" sz="1800" b="1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 dirty="0">
                          <a:effectLst/>
                        </a:rPr>
                        <a:t>D</a:t>
                      </a:r>
                      <a:endParaRPr lang="en-ZA" sz="1800" b="1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 dirty="0">
                          <a:effectLst/>
                        </a:rPr>
                        <a:t>R</a:t>
                      </a:r>
                      <a:endParaRPr lang="en-ZA" sz="1800" b="1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 dirty="0">
                          <a:effectLst/>
                        </a:rPr>
                        <a:t>E</a:t>
                      </a:r>
                      <a:endParaRPr lang="en-ZA" sz="1800" b="1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A</a:t>
                      </a:r>
                      <a:endParaRPr lang="en-ZA" sz="1800" b="1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D</a:t>
                      </a:r>
                      <a:endParaRPr lang="en-ZA" sz="1800" b="1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Total</a:t>
                      </a:r>
                      <a:endParaRPr lang="en-ZA" sz="1800" b="1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Rating</a:t>
                      </a:r>
                      <a:endParaRPr lang="en-ZA" sz="1800" b="1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xmlns="" val="2541937014"/>
                  </a:ext>
                </a:extLst>
              </a:tr>
              <a:tr h="478490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u="none" strike="noStrike">
                          <a:effectLst/>
                        </a:rPr>
                        <a:t>Attacker obtains authentication credentials by Brute-force attack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2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effectLst/>
                        </a:rPr>
                        <a:t>3</a:t>
                      </a:r>
                      <a:endParaRPr lang="en-ZA" sz="18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effectLst/>
                        </a:rPr>
                        <a:t>3</a:t>
                      </a:r>
                      <a:endParaRPr lang="en-ZA" sz="18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effectLst/>
                        </a:rPr>
                        <a:t>14</a:t>
                      </a:r>
                      <a:endParaRPr lang="en-ZA" sz="18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High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extLst>
                  <a:ext uri="{0D108BD9-81ED-4DB2-BD59-A6C34878D82A}">
                    <a16:rowId xmlns:a16="http://schemas.microsoft.com/office/drawing/2014/main" xmlns="" val="835211643"/>
                  </a:ext>
                </a:extLst>
              </a:tr>
              <a:tr h="478490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u="none" strike="noStrike">
                          <a:effectLst/>
                        </a:rPr>
                        <a:t>DOS Attack making the application unusable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1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>
                          <a:effectLst/>
                        </a:rPr>
                        <a:t>2</a:t>
                      </a:r>
                      <a:endParaRPr lang="en-ZA" sz="1800" b="0" i="0" u="none" strike="noStrike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effectLst/>
                        </a:rPr>
                        <a:t>12</a:t>
                      </a:r>
                      <a:endParaRPr lang="en-ZA" sz="18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effectLst/>
                        </a:rPr>
                        <a:t>High</a:t>
                      </a:r>
                      <a:endParaRPr lang="en-ZA" sz="18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extLst>
                  <a:ext uri="{0D108BD9-81ED-4DB2-BD59-A6C34878D82A}">
                    <a16:rowId xmlns:a16="http://schemas.microsoft.com/office/drawing/2014/main" xmlns="" val="3105250096"/>
                  </a:ext>
                </a:extLst>
              </a:tr>
              <a:tr h="478490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u="none" strike="noStrike">
                          <a:effectLst/>
                        </a:rPr>
                        <a:t>Eavesdropping/communication sent in clear text</a:t>
                      </a:r>
                      <a:endParaRPr lang="en-Z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2</a:t>
                      </a:r>
                      <a:endParaRPr lang="en-Z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1</a:t>
                      </a:r>
                      <a:endParaRPr lang="en-Z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3</a:t>
                      </a:r>
                      <a:endParaRPr lang="en-Z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u="none" strike="noStrike">
                          <a:effectLst/>
                        </a:rPr>
                        <a:t>12</a:t>
                      </a:r>
                      <a:endParaRPr lang="en-Z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effectLst/>
                        </a:rPr>
                        <a:t>High</a:t>
                      </a:r>
                      <a:endParaRPr lang="en-ZA" sz="18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81" marR="8881" marT="8881" marB="0" anchor="b"/>
                </a:tc>
                <a:extLst>
                  <a:ext uri="{0D108BD9-81ED-4DB2-BD59-A6C34878D82A}">
                    <a16:rowId xmlns:a16="http://schemas.microsoft.com/office/drawing/2014/main" xmlns="" val="2338053072"/>
                  </a:ext>
                </a:extLst>
              </a:tr>
              <a:tr h="451907">
                <a:tc>
                  <a:txBody>
                    <a:bodyPr/>
                    <a:lstStyle/>
                    <a:p>
                      <a:pPr algn="l" fontAlgn="b"/>
                      <a:endParaRPr lang="en-Z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extLst>
                  <a:ext uri="{0D108BD9-81ED-4DB2-BD59-A6C34878D82A}">
                    <a16:rowId xmlns:a16="http://schemas.microsoft.com/office/drawing/2014/main" xmlns="" val="3801473538"/>
                  </a:ext>
                </a:extLst>
              </a:tr>
              <a:tr h="451907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High Risk (12-15)</a:t>
                      </a:r>
                      <a:endParaRPr lang="en-ZA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405310"/>
                  </a:ext>
                </a:extLst>
              </a:tr>
              <a:tr h="451907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Medium Risk (8-11)</a:t>
                      </a:r>
                      <a:endParaRPr lang="en-ZA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9779881"/>
                  </a:ext>
                </a:extLst>
              </a:tr>
              <a:tr h="402727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ZA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Low Risk (5-7)</a:t>
                      </a:r>
                      <a:endParaRPr lang="en-ZA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44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515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48C3164-08CC-0E48-8FCB-3670E4D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4712831"/>
              </p:ext>
            </p:extLst>
          </p:nvPr>
        </p:nvGraphicFramePr>
        <p:xfrm>
          <a:off x="457200" y="980728"/>
          <a:ext cx="8229600" cy="1741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xmlns="" val="3753100036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xmlns="" val="553179535"/>
                    </a:ext>
                  </a:extLst>
                </a:gridCol>
              </a:tblGrid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Threat Description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Attacker obtains authentication credentials by Brute force attack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1959638604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Threat target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Wireless Access Point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2678991264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Risk rating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High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2753825771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Attack techniques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Use of Brute force software (Reaver and BackTrack 5)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2132017287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Countermeasures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Strong password policies, MFA (Multi-Factor Authentication), limitation of failed login attempts, implementation of user lockouts, continuous log monitoring 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9484844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67DD02F-F1E9-364D-A14A-3B18655DB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1266689"/>
              </p:ext>
            </p:extLst>
          </p:nvPr>
        </p:nvGraphicFramePr>
        <p:xfrm>
          <a:off x="457200" y="3132780"/>
          <a:ext cx="8229600" cy="1253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xmlns="" val="1895556536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xmlns="" val="1156518854"/>
                    </a:ext>
                  </a:extLst>
                </a:gridCol>
              </a:tblGrid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Threat Description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DOS Attack making the Istan application unusable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906968438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Threat target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iStan Muse software (Briowser based application)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497285630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Risk rating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High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2232228933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Attack techniques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Using a Linux testing tool called HPING3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4163213598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Countermeasures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Next-Gen Firewalls with IDS and IPS, monitoring &amp; analysing traffic flow patters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28173150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0B07D49-0313-2B4E-AD07-ABB246790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255161"/>
              </p:ext>
            </p:extLst>
          </p:nvPr>
        </p:nvGraphicFramePr>
        <p:xfrm>
          <a:off x="492058" y="4797152"/>
          <a:ext cx="8229600" cy="1253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xmlns="" val="1435709744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xmlns="" val="1043076574"/>
                    </a:ext>
                  </a:extLst>
                </a:gridCol>
              </a:tblGrid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Threat Description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Eavesdropping/communication sent in clear text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1567708426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Threat target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Medical devices communicating on an unencrypted network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711923266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Risk rating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High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428878092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Attack techniques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Scanning tools, Nmap, Wireshark, etc - Entry point for majority of other attacks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485873346"/>
                  </a:ext>
                </a:extLst>
              </a:tr>
              <a:tr h="146630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Countermeasures</a:t>
                      </a:r>
                      <a:endParaRPr lang="en-ZA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Encryption end-to-end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3" marR="6873" marT="6873" marB="0" anchor="b"/>
                </a:tc>
                <a:extLst>
                  <a:ext uri="{0D108BD9-81ED-4DB2-BD59-A6C34878D82A}">
                    <a16:rowId xmlns:a16="http://schemas.microsoft.com/office/drawing/2014/main" xmlns="" val="320810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7716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714346" y="785794"/>
          <a:ext cx="735811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DREAD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Improper credential management and authentication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Improper access control, privilege management, and authorization</a:t>
                      </a:r>
                      <a:endParaRPr lang="en-GB" noProof="0" dirty="0"/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Stack and Buffer Overflow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Exploitability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Affected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Discoverability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428728" y="53578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noProof="0" dirty="0">
                          <a:solidFill>
                            <a:schemeClr val="tx1"/>
                          </a:solidFill>
                        </a:rPr>
                        <a:t>issue = 1</a:t>
                      </a:r>
                    </a:p>
                  </a:txBody>
                  <a:tcPr>
                    <a:solidFill>
                      <a:srgbClr val="E5D7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tx1"/>
                          </a:solidFill>
                        </a:rPr>
                        <a:t>medium</a:t>
                      </a:r>
                      <a:r>
                        <a:rPr lang="en-GB" baseline="0" noProof="0" dirty="0">
                          <a:solidFill>
                            <a:schemeClr val="tx1"/>
                          </a:solidFill>
                        </a:rPr>
                        <a:t> issue = 2</a:t>
                      </a:r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GB" baseline="0" noProof="0" dirty="0">
                          <a:solidFill>
                            <a:schemeClr val="tx1"/>
                          </a:solidFill>
                        </a:rPr>
                        <a:t> issue = 3</a:t>
                      </a:r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599090" y="6488668"/>
            <a:ext cx="16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Xu</a:t>
            </a:r>
            <a:r>
              <a:rPr lang="de-DE" dirty="0"/>
              <a:t> et al. (2019)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929058" y="285728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Group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GB" sz="3200" dirty="0"/>
              <a:t>Potential mitigations: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00166" y="1000108"/>
          <a:ext cx="6096000" cy="520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381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Improper credential management and authentication</a:t>
                      </a:r>
                    </a:p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Improper access control, privilege management, and authorization</a:t>
                      </a:r>
                    </a:p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Stack and Buffer Overflow</a:t>
                      </a:r>
                    </a:p>
                    <a:p>
                      <a:pPr algn="ctr"/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134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Education </a:t>
                      </a:r>
                      <a:r>
                        <a:rPr lang="en-GB" noProof="0" dirty="0"/>
                        <a:t>of the staff</a:t>
                      </a:r>
                    </a:p>
                    <a:p>
                      <a:pPr algn="ctr"/>
                      <a:r>
                        <a:rPr lang="en-GB" noProof="0" dirty="0"/>
                        <a:t>(the</a:t>
                      </a:r>
                      <a:r>
                        <a:rPr lang="en-GB" baseline="0" noProof="0" dirty="0"/>
                        <a:t> human factor)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Education </a:t>
                      </a:r>
                      <a:r>
                        <a:rPr lang="en-GB" noProof="0" dirty="0"/>
                        <a:t>of the staff</a:t>
                      </a:r>
                    </a:p>
                    <a:p>
                      <a:pPr algn="ctr"/>
                      <a:r>
                        <a:rPr lang="en-GB" noProof="0" dirty="0"/>
                        <a:t>(the</a:t>
                      </a:r>
                      <a:r>
                        <a:rPr lang="en-GB" baseline="0" noProof="0" dirty="0"/>
                        <a:t> human factor)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Appropriate network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1343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Hierarchical privilege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Network firewalls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1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Two-Factor</a:t>
                      </a:r>
                      <a:r>
                        <a:rPr lang="en-GB" baseline="0" noProof="0" dirty="0"/>
                        <a:t> </a:t>
                      </a:r>
                      <a:r>
                        <a:rPr lang="en-GB" noProof="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protection of the end devices from access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 of irregular inquiries (Controller-agent)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878"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878"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err="1"/>
              <a:t>Xu</a:t>
            </a:r>
            <a:r>
              <a:rPr lang="de-DE" sz="1600" dirty="0"/>
              <a:t>, Y., Tran, D., Tian, Y., </a:t>
            </a:r>
            <a:r>
              <a:rPr lang="de-DE" sz="1600" dirty="0" err="1"/>
              <a:t>Alemzadeh</a:t>
            </a:r>
            <a:r>
              <a:rPr lang="de-DE" sz="1600" dirty="0"/>
              <a:t>, H. (2019) </a:t>
            </a:r>
            <a:r>
              <a:rPr lang="en-US" sz="1600" dirty="0"/>
              <a:t>Poster Abstract: Analysis of Cyber-Security Vulnerabilities of Interconnected Medical Devices. </a:t>
            </a:r>
            <a:r>
              <a:rPr lang="en-US" sz="1600" i="1" dirty="0"/>
              <a:t>2019 IEEE/ACM International Conference on Connected Health: Applications, Systems and Engineering Technologies. (CHASE)</a:t>
            </a:r>
            <a:r>
              <a:rPr lang="en-US" sz="1600" dirty="0"/>
              <a:t>, 2019, pp. 23-24, </a:t>
            </a:r>
            <a:r>
              <a:rPr lang="en-US" sz="1600" dirty="0" err="1"/>
              <a:t>doi</a:t>
            </a:r>
            <a:r>
              <a:rPr lang="en-US" sz="1600" dirty="0"/>
              <a:t>: 10.1109/CHASE48038.2019.00017.</a:t>
            </a:r>
            <a:endParaRPr lang="de-DE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Bildschirmpräsentation (4:3)</PresentationFormat>
  <Paragraphs>121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Dread Rating</vt:lpstr>
      <vt:lpstr>Folie 2</vt:lpstr>
      <vt:lpstr>Folie 3</vt:lpstr>
      <vt:lpstr>Potential mitigations: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geige</dc:creator>
  <cp:lastModifiedBy>geigermichael@gmx.net</cp:lastModifiedBy>
  <cp:revision>12</cp:revision>
  <dcterms:created xsi:type="dcterms:W3CDTF">2021-11-15T10:06:29Z</dcterms:created>
  <dcterms:modified xsi:type="dcterms:W3CDTF">2021-12-02T11:57:37Z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2021-11-15T20:21:22Z</vt:lpwstr>
  </property>
  <property fmtid="{D5CDD505-2E9C-101B-9397-08002B2CF9AE}" pid="4" name="MSIP_Label_0359f705-2ba0-454b-9cfc-6ce5bcaac040_Method">
    <vt:lpwstr>Privileged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4ac17464-ae1f-46d5-894c-9593143d59ec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Larissa-Design:8</vt:lpwstr>
  </property>
  <property fmtid="{D5CDD505-2E9C-101B-9397-08002B2CF9AE}" pid="10" name="ClassificationContentMarkingFooterText">
    <vt:lpwstr>C2 General</vt:lpwstr>
  </property>
</Properties>
</file>