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9144000" cy="6858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gy Chg" initials="MC" lastIdx="5" clrIdx="0">
    <p:extLst>
      <p:ext uri="{19B8F6BF-5375-455C-9EA6-DF929625EA0E}">
        <p15:presenceInfo xmlns:p15="http://schemas.microsoft.com/office/powerpoint/2012/main" userId="6f535a547353fd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03T20:57:22.526" idx="1">
    <p:pos x="4143" y="854"/>
    <p:text>desigualdad</p:text>
    <p:extLst>
      <p:ext uri="{C676402C-5697-4E1C-873F-D02D1690AC5C}">
        <p15:threadingInfo xmlns:p15="http://schemas.microsoft.com/office/powerpoint/2012/main" timeZoneBias="360"/>
      </p:ext>
    </p:extLst>
  </p:cm>
  <p:cm authorId="1" dt="2023-08-03T20:58:33.951" idx="2">
    <p:pos x="5119" y="1909"/>
    <p:text>nivel social: alto, medio bajo</p:text>
    <p:extLst>
      <p:ext uri="{C676402C-5697-4E1C-873F-D02D1690AC5C}">
        <p15:threadingInfo xmlns:p15="http://schemas.microsoft.com/office/powerpoint/2012/main" timeZoneBias="360"/>
      </p:ext>
    </p:extLst>
  </p:cm>
  <p:cm authorId="1" dt="2023-08-03T21:00:00.920" idx="3">
    <p:pos x="2718" y="2181"/>
    <p:text>opiniones y mismas características, mismos grupos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03T21:05:09.596" idx="5">
    <p:pos x="3366" y="343"/>
    <p:text>Exposiciones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03T21:04:36.506" idx="4">
    <p:pos x="4686" y="246"/>
    <p:text>Exposiciones grupales</p:text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65E5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65E5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65E5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0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65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970270"/>
            <a:ext cx="9144000" cy="887730"/>
          </a:xfrm>
          <a:custGeom>
            <a:avLst/>
            <a:gdLst/>
            <a:ahLst/>
            <a:cxnLst/>
            <a:rect l="l" t="t" r="r" b="b"/>
            <a:pathLst>
              <a:path w="9144000" h="887729">
                <a:moveTo>
                  <a:pt x="9144000" y="0"/>
                </a:moveTo>
                <a:lnTo>
                  <a:pt x="0" y="0"/>
                </a:lnTo>
                <a:lnTo>
                  <a:pt x="0" y="887729"/>
                </a:lnTo>
                <a:lnTo>
                  <a:pt x="4572000" y="887729"/>
                </a:lnTo>
                <a:lnTo>
                  <a:pt x="9144000" y="88772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052820"/>
            <a:ext cx="2240280" cy="712470"/>
          </a:xfrm>
          <a:custGeom>
            <a:avLst/>
            <a:gdLst/>
            <a:ahLst/>
            <a:cxnLst/>
            <a:rect l="l" t="t" r="r" b="b"/>
            <a:pathLst>
              <a:path w="2240279" h="712470">
                <a:moveTo>
                  <a:pt x="2240280" y="0"/>
                </a:moveTo>
                <a:lnTo>
                  <a:pt x="0" y="0"/>
                </a:lnTo>
                <a:lnTo>
                  <a:pt x="0" y="712469"/>
                </a:lnTo>
                <a:lnTo>
                  <a:pt x="2240280" y="712469"/>
                </a:lnTo>
                <a:lnTo>
                  <a:pt x="2240280" y="0"/>
                </a:lnTo>
                <a:close/>
              </a:path>
            </a:pathLst>
          </a:custGeom>
          <a:solidFill>
            <a:srgbClr val="DC7F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358389" y="6043929"/>
            <a:ext cx="6785609" cy="713740"/>
          </a:xfrm>
          <a:custGeom>
            <a:avLst/>
            <a:gdLst/>
            <a:ahLst/>
            <a:cxnLst/>
            <a:rect l="l" t="t" r="r" b="b"/>
            <a:pathLst>
              <a:path w="6785609" h="713740">
                <a:moveTo>
                  <a:pt x="6785609" y="0"/>
                </a:moveTo>
                <a:lnTo>
                  <a:pt x="0" y="0"/>
                </a:lnTo>
                <a:lnTo>
                  <a:pt x="0" y="713740"/>
                </a:lnTo>
                <a:lnTo>
                  <a:pt x="3392170" y="713740"/>
                </a:lnTo>
                <a:lnTo>
                  <a:pt x="6785609" y="713740"/>
                </a:lnTo>
                <a:lnTo>
                  <a:pt x="6785609" y="0"/>
                </a:lnTo>
                <a:close/>
              </a:path>
            </a:pathLst>
          </a:custGeom>
          <a:solidFill>
            <a:srgbClr val="93B5D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1210" y="4010659"/>
            <a:ext cx="6827520" cy="19329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74000">
              <a:srgbClr val="FFFF00"/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78889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26670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C7F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0550" y="1278889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427609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5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0880" y="375920"/>
            <a:ext cx="776223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65E5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0880" y="2075179"/>
            <a:ext cx="8006080" cy="3736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31720" y="6088378"/>
            <a:ext cx="6812280" cy="749302"/>
          </a:xfrm>
          <a:custGeom>
            <a:avLst/>
            <a:gdLst/>
            <a:ahLst/>
            <a:cxnLst/>
            <a:rect l="l" t="t" r="r" b="b"/>
            <a:pathLst>
              <a:path w="6705600" h="687070">
                <a:moveTo>
                  <a:pt x="6705600" y="0"/>
                </a:moveTo>
                <a:lnTo>
                  <a:pt x="0" y="0"/>
                </a:lnTo>
                <a:lnTo>
                  <a:pt x="0" y="687069"/>
                </a:lnTo>
                <a:lnTo>
                  <a:pt x="3352800" y="687069"/>
                </a:lnTo>
                <a:lnTo>
                  <a:pt x="6705600" y="687069"/>
                </a:lnTo>
                <a:lnTo>
                  <a:pt x="67056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437130" y="6189236"/>
            <a:ext cx="6705600" cy="547586"/>
          </a:xfrm>
          <a:prstGeom prst="rect">
            <a:avLst/>
          </a:prstGeom>
          <a:ln w="19048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150"/>
              </a:spcBef>
            </a:pPr>
            <a:r>
              <a:rPr lang="es-MX" sz="2600" dirty="0">
                <a:solidFill>
                  <a:srgbClr val="C00000"/>
                </a:solidFill>
                <a:latin typeface="Microsoft Sans Serif"/>
                <a:cs typeface="Microsoft Sans Serif"/>
              </a:rPr>
              <a:t>S07 Sociología del desarrollo</a:t>
            </a:r>
            <a:endParaRPr sz="2600" dirty="0">
              <a:solidFill>
                <a:srgbClr val="C00000"/>
              </a:solidFill>
              <a:latin typeface="Microsoft Sans Serif"/>
              <a:cs typeface="Microsoft Sans Serif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4C53856-F229-483C-B436-5703D423CB8A}"/>
              </a:ext>
            </a:extLst>
          </p:cNvPr>
          <p:cNvSpPr txBox="1"/>
          <p:nvPr/>
        </p:nvSpPr>
        <p:spPr>
          <a:xfrm>
            <a:off x="1270" y="6217164"/>
            <a:ext cx="2209800" cy="3629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146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150"/>
              </a:spcBef>
            </a:pPr>
            <a:r>
              <a:rPr lang="es-MX"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Licda. Margarita Chojolan</a:t>
            </a: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9541AE-395A-4A59-8D0E-7CE4760AD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514600"/>
            <a:ext cx="8686800" cy="695960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s-MX" dirty="0">
                <a:solidFill>
                  <a:srgbClr val="C00000"/>
                </a:solidFill>
              </a:rPr>
              <a:t>BLOQUE II</a:t>
            </a:r>
            <a:endParaRPr lang="es-GT" dirty="0">
              <a:solidFill>
                <a:srgbClr val="C00000"/>
              </a:solidFill>
            </a:endParaRPr>
          </a:p>
        </p:txBody>
      </p:sp>
      <p:pic>
        <p:nvPicPr>
          <p:cNvPr id="1028" name="Picture 4" descr="Qué es la teoría del desarrollo organizacional? - Web y Empresas">
            <a:extLst>
              <a:ext uri="{FF2B5EF4-FFF2-40B4-BE49-F238E27FC236}">
                <a16:creationId xmlns:a16="http://schemas.microsoft.com/office/drawing/2014/main" id="{766B7C16-3B91-40C1-AD9A-766FD7323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7" y="3768406"/>
            <a:ext cx="26003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15B553C-F357-4862-AE02-46DF36E17C86}"/>
              </a:ext>
            </a:extLst>
          </p:cNvPr>
          <p:cNvPicPr/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495" y="121178"/>
            <a:ext cx="212534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E441B96-301E-4A6A-82E7-8F3A43B7CB22}"/>
              </a:ext>
            </a:extLst>
          </p:cNvPr>
          <p:cNvPicPr/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" y="121178"/>
            <a:ext cx="1930400" cy="62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311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375920"/>
            <a:ext cx="8224520" cy="68993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Lo</a:t>
            </a:r>
            <a:r>
              <a:rPr dirty="0"/>
              <a:t> </a:t>
            </a:r>
            <a:r>
              <a:rPr dirty="0">
                <a:solidFill>
                  <a:schemeClr val="bg1"/>
                </a:solidFill>
              </a:rPr>
              <a:t>social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592579"/>
            <a:ext cx="7999095" cy="11760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31470" marR="5080" indent="-318770" algn="just">
              <a:lnSpc>
                <a:spcPts val="2910"/>
              </a:lnSpc>
              <a:spcBef>
                <a:spcPts val="470"/>
              </a:spcBef>
              <a:buClr>
                <a:srgbClr val="DC7F46"/>
              </a:buClr>
              <a:buSzPct val="59259"/>
              <a:buFont typeface="Wingdings"/>
              <a:buChar char=""/>
              <a:tabLst>
                <a:tab pos="331470" algn="l"/>
              </a:tabLst>
            </a:pPr>
            <a:r>
              <a:rPr sz="2700" dirty="0">
                <a:latin typeface="Microsoft Sans Serif"/>
                <a:cs typeface="Microsoft Sans Serif"/>
              </a:rPr>
              <a:t>Es un fenómeno que atraviesa lo individual y varía su  concepto en el tiempo. Cambian sus relaciones  dependiendo la sociedad.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880" y="2860039"/>
            <a:ext cx="20891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5" dirty="0">
                <a:solidFill>
                  <a:srgbClr val="DC7F46"/>
                </a:solidFill>
                <a:latin typeface="Wingdings"/>
                <a:cs typeface="Wingdings"/>
              </a:rPr>
              <a:t>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9650" y="2790190"/>
            <a:ext cx="7680959" cy="386054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algn="just">
              <a:lnSpc>
                <a:spcPts val="2920"/>
              </a:lnSpc>
              <a:spcBef>
                <a:spcPts val="459"/>
              </a:spcBef>
              <a:tabLst>
                <a:tab pos="2569845" algn="l"/>
                <a:tab pos="7310755" algn="l"/>
              </a:tabLst>
            </a:pPr>
            <a:r>
              <a:rPr sz="2700" dirty="0">
                <a:latin typeface="Microsoft Sans Serif"/>
                <a:cs typeface="Microsoft Sans Serif"/>
              </a:rPr>
              <a:t>Cuando hablamos de sociedad estamos hablando de un  </a:t>
            </a:r>
            <a:r>
              <a:rPr sz="2700" dirty="0" err="1">
                <a:latin typeface="Microsoft Sans Serif"/>
                <a:cs typeface="Microsoft Sans Serif"/>
              </a:rPr>
              <a:t>espacio</a:t>
            </a:r>
            <a:r>
              <a:rPr sz="2700" dirty="0">
                <a:latin typeface="Microsoft Sans Serif"/>
                <a:cs typeface="Microsoft Sans Serif"/>
              </a:rPr>
              <a:t> territorial</a:t>
            </a:r>
            <a:r>
              <a:rPr lang="es-MX" sz="2700" dirty="0">
                <a:latin typeface="Microsoft Sans Serif"/>
                <a:cs typeface="Microsoft Sans Serif"/>
              </a:rPr>
              <a:t> </a:t>
            </a:r>
            <a:r>
              <a:rPr sz="2700" dirty="0" err="1">
                <a:latin typeface="Microsoft Sans Serif"/>
                <a:cs typeface="Microsoft Sans Serif"/>
              </a:rPr>
              <a:t>donde</a:t>
            </a:r>
            <a:r>
              <a:rPr sz="2700" dirty="0">
                <a:latin typeface="Microsoft Sans Serif"/>
                <a:cs typeface="Microsoft Sans Serif"/>
              </a:rPr>
              <a:t> se comparte una </a:t>
            </a:r>
            <a:r>
              <a:rPr sz="2700" dirty="0" err="1">
                <a:latin typeface="Microsoft Sans Serif"/>
                <a:cs typeface="Microsoft Sans Serif"/>
              </a:rPr>
              <a:t>manera</a:t>
            </a:r>
            <a:r>
              <a:rPr lang="es-MX" sz="2700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de</a:t>
            </a:r>
            <a:r>
              <a:rPr lang="es-MX" sz="2700" dirty="0">
                <a:latin typeface="Microsoft Sans Serif"/>
                <a:cs typeface="Microsoft Sans Serif"/>
              </a:rPr>
              <a:t> resolver la satisfacción de necesidades materiales,  (economía). Un modo de convivir definiendo jerarquías  sociales, formas de sociabilidad, un modelo de resolución  de conflictos, identidad, modelos éticos, transmitir  aprendizajes y existe un centro de toma de decisiones  que se llama </a:t>
            </a:r>
            <a:r>
              <a:rPr lang="es-MX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/>
                <a:cs typeface="Microsoft Sans Serif"/>
              </a:rPr>
              <a:t>Estado</a:t>
            </a:r>
            <a:r>
              <a:rPr lang="es-MX" sz="2700" dirty="0">
                <a:latin typeface="Microsoft Sans Serif"/>
                <a:cs typeface="Microsoft Sans Serif"/>
              </a:rPr>
              <a:t>.</a:t>
            </a:r>
          </a:p>
          <a:p>
            <a:pPr marL="12700" marR="5080">
              <a:lnSpc>
                <a:spcPts val="2920"/>
              </a:lnSpc>
              <a:spcBef>
                <a:spcPts val="459"/>
              </a:spcBef>
              <a:tabLst>
                <a:tab pos="2569845" algn="l"/>
                <a:tab pos="7310755" algn="l"/>
              </a:tabLst>
            </a:pPr>
            <a:endParaRPr sz="27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305800" cy="69596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chemeClr val="bg1"/>
                </a:solidFill>
              </a:rPr>
              <a:t>4</a:t>
            </a:r>
            <a:r>
              <a:rPr spc="35" dirty="0">
                <a:solidFill>
                  <a:schemeClr val="bg1"/>
                </a:solidFill>
              </a:rPr>
              <a:t> </a:t>
            </a:r>
            <a:r>
              <a:rPr spc="-250" dirty="0">
                <a:solidFill>
                  <a:schemeClr val="bg1"/>
                </a:solidFill>
              </a:rPr>
              <a:t>esferas</a:t>
            </a:r>
            <a:r>
              <a:rPr spc="30" dirty="0">
                <a:solidFill>
                  <a:schemeClr val="bg1"/>
                </a:solidFill>
              </a:rPr>
              <a:t> </a:t>
            </a:r>
            <a:r>
              <a:rPr spc="-135" dirty="0">
                <a:solidFill>
                  <a:schemeClr val="bg1"/>
                </a:solidFill>
              </a:rPr>
              <a:t>de</a:t>
            </a:r>
            <a:r>
              <a:rPr spc="40" dirty="0">
                <a:solidFill>
                  <a:schemeClr val="bg1"/>
                </a:solidFill>
              </a:rPr>
              <a:t> </a:t>
            </a:r>
            <a:r>
              <a:rPr lang="es-MX" spc="40" dirty="0">
                <a:solidFill>
                  <a:schemeClr val="bg1"/>
                </a:solidFill>
              </a:rPr>
              <a:t>niveles</a:t>
            </a:r>
            <a:r>
              <a:rPr spc="35" dirty="0">
                <a:solidFill>
                  <a:schemeClr val="bg1"/>
                </a:solidFill>
              </a:rPr>
              <a:t> </a:t>
            </a:r>
            <a:r>
              <a:rPr lang="es-MX" spc="-265" dirty="0">
                <a:solidFill>
                  <a:schemeClr val="bg1"/>
                </a:solidFill>
              </a:rPr>
              <a:t>s</a:t>
            </a:r>
            <a:r>
              <a:rPr spc="-265" dirty="0" err="1">
                <a:solidFill>
                  <a:schemeClr val="bg1"/>
                </a:solidFill>
              </a:rPr>
              <a:t>ocial</a:t>
            </a:r>
            <a:r>
              <a:rPr lang="es-MX" spc="-265" dirty="0">
                <a:solidFill>
                  <a:schemeClr val="bg1"/>
                </a:solidFill>
              </a:rPr>
              <a:t>es</a:t>
            </a:r>
            <a:endParaRPr spc="-265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1532890"/>
            <a:ext cx="8005445" cy="42986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marR="12065" indent="-514350" algn="just">
              <a:lnSpc>
                <a:spcPct val="100000"/>
              </a:lnSpc>
              <a:spcBef>
                <a:spcPts val="100"/>
              </a:spcBef>
              <a:buClr>
                <a:srgbClr val="DC7F46"/>
              </a:buClr>
              <a:buSzPct val="60344"/>
              <a:buAutoNum type="arabicPeriod"/>
              <a:tabLst>
                <a:tab pos="527050" algn="l"/>
              </a:tabLst>
            </a:pPr>
            <a:r>
              <a:rPr sz="2900" dirty="0">
                <a:latin typeface="Microsoft Sans Serif"/>
                <a:cs typeface="Microsoft Sans Serif"/>
              </a:rPr>
              <a:t>Cultura, modelo ético, forma de sociabilización,  lenguaje, religión, educación.</a:t>
            </a:r>
          </a:p>
          <a:p>
            <a:pPr marL="527050" marR="8255" indent="-514350" algn="just">
              <a:lnSpc>
                <a:spcPct val="100000"/>
              </a:lnSpc>
              <a:spcBef>
                <a:spcPts val="690"/>
              </a:spcBef>
              <a:buClr>
                <a:srgbClr val="DC7F46"/>
              </a:buClr>
              <a:buSzPct val="60344"/>
              <a:buAutoNum type="arabicPeriod"/>
              <a:tabLst>
                <a:tab pos="527050" algn="l"/>
              </a:tabLst>
            </a:pPr>
            <a:r>
              <a:rPr sz="2900" dirty="0">
                <a:latin typeface="Microsoft Sans Serif"/>
                <a:cs typeface="Microsoft Sans Serif"/>
              </a:rPr>
              <a:t>Economía, satisfacer las necesidades materiales,   fenómenos de producción, circulación de  bienes, mercados y precios.</a:t>
            </a:r>
          </a:p>
          <a:p>
            <a:pPr marL="527050" marR="5080" indent="-514350" algn="just">
              <a:lnSpc>
                <a:spcPct val="100000"/>
              </a:lnSpc>
              <a:spcBef>
                <a:spcPts val="690"/>
              </a:spcBef>
              <a:buClr>
                <a:srgbClr val="DC7F46"/>
              </a:buClr>
              <a:buSzPct val="60344"/>
              <a:buAutoNum type="arabicPeriod"/>
              <a:tabLst>
                <a:tab pos="527050" algn="l"/>
              </a:tabLst>
            </a:pPr>
            <a:r>
              <a:rPr sz="2900" dirty="0">
                <a:latin typeface="Microsoft Sans Serif"/>
                <a:cs typeface="Microsoft Sans Serif"/>
              </a:rPr>
              <a:t>Modelo de resolución de convivencias, jerarquías,  relación de sentido.</a:t>
            </a:r>
          </a:p>
          <a:p>
            <a:pPr marL="527050" marR="10160" indent="-527050" algn="just">
              <a:lnSpc>
                <a:spcPct val="100000"/>
              </a:lnSpc>
              <a:spcBef>
                <a:spcPts val="700"/>
              </a:spcBef>
              <a:buClr>
                <a:srgbClr val="DC7F46"/>
              </a:buClr>
              <a:buSzPct val="60344"/>
              <a:buAutoNum type="arabicPeriod"/>
              <a:tabLst>
                <a:tab pos="527050" algn="l"/>
              </a:tabLst>
            </a:pPr>
            <a:r>
              <a:rPr sz="2900" dirty="0">
                <a:latin typeface="Microsoft Sans Serif"/>
                <a:cs typeface="Microsoft Sans Serif"/>
              </a:rPr>
              <a:t>Poder, política , existencia de relaciones de poder.  </a:t>
            </a:r>
            <a:r>
              <a:rPr lang="es-MX" sz="2900" dirty="0">
                <a:latin typeface="Microsoft Sans Serif"/>
                <a:cs typeface="Microsoft Sans Serif"/>
              </a:rPr>
              <a:t>El h</a:t>
            </a:r>
            <a:r>
              <a:rPr sz="2900" dirty="0">
                <a:latin typeface="Microsoft Sans Serif"/>
                <a:cs typeface="Microsoft Sans Serif"/>
              </a:rPr>
              <a:t>ombre genera </a:t>
            </a:r>
            <a:r>
              <a:rPr sz="2900" dirty="0" err="1">
                <a:latin typeface="Microsoft Sans Serif"/>
                <a:cs typeface="Microsoft Sans Serif"/>
              </a:rPr>
              <a:t>instituciones</a:t>
            </a:r>
            <a:r>
              <a:rPr lang="es-MX" sz="2900" dirty="0">
                <a:latin typeface="Microsoft Sans Serif"/>
                <a:cs typeface="Microsoft Sans Serif"/>
              </a:rPr>
              <a:t>.</a:t>
            </a:r>
            <a:endParaRPr sz="29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375920"/>
            <a:ext cx="8224520" cy="69596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>
                <a:solidFill>
                  <a:schemeClr val="bg1"/>
                </a:solidFill>
              </a:rPr>
              <a:t>sociabilización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633220"/>
            <a:ext cx="7767320" cy="3952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1470" indent="-318770" algn="just">
              <a:lnSpc>
                <a:spcPct val="100000"/>
              </a:lnSpc>
              <a:spcBef>
                <a:spcPts val="100"/>
              </a:spcBef>
              <a:buClr>
                <a:srgbClr val="DC7F46"/>
              </a:buClr>
              <a:buSzPct val="60344"/>
              <a:buFont typeface="Wingdings"/>
              <a:buChar char=""/>
              <a:tabLst>
                <a:tab pos="331470" algn="l"/>
                <a:tab pos="852805" algn="l"/>
                <a:tab pos="1412875" algn="l"/>
                <a:tab pos="3791585" algn="l"/>
              </a:tabLst>
            </a:pPr>
            <a:r>
              <a:rPr lang="es-MX" sz="3200" b="0" i="0" dirty="0">
                <a:effectLst/>
                <a:latin typeface="arial" panose="020B0604020202020204" pitchFamily="34" charset="0"/>
              </a:rPr>
              <a:t>La socialización es el proceso mediante el cual el ser humano aprende, en el transcurso de su vida, los elementos socioculturales de su medio ambiente y los integra a la estructura de su personalidad bajo la influencia de experiencias, sucesos y de agentes sociales.</a:t>
            </a:r>
            <a:endParaRPr lang="es-GT" sz="29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375920"/>
            <a:ext cx="8300720" cy="69596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sociabilización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5212" y="1524000"/>
            <a:ext cx="4473575" cy="7514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3395" algn="l"/>
                <a:tab pos="1529715" algn="l"/>
                <a:tab pos="2074545" algn="l"/>
                <a:tab pos="3273425" algn="l"/>
              </a:tabLst>
            </a:pPr>
            <a:r>
              <a:rPr sz="2400" dirty="0">
                <a:latin typeface="Microsoft Sans Serif"/>
                <a:cs typeface="Microsoft Sans Serif"/>
              </a:rPr>
              <a:t>El	status	se	asigna	por</a:t>
            </a:r>
            <a:r>
              <a:rPr lang="es-MX" sz="2400" dirty="0">
                <a:latin typeface="Microsoft Sans Serif"/>
                <a:cs typeface="Microsoft Sans Serif"/>
              </a:rPr>
              <a:t> </a:t>
            </a:r>
            <a:r>
              <a:rPr lang="es-GT" sz="2400" dirty="0">
                <a:latin typeface="Microsoft Sans Serif"/>
                <a:cs typeface="Microsoft Sans Serif"/>
              </a:rPr>
              <a:t>méritos.</a:t>
            </a:r>
            <a:endParaRPr sz="2400" dirty="0">
              <a:latin typeface="Microsoft Sans Serif"/>
              <a:cs typeface="Microsoft Sans Serif"/>
            </a:endParaRPr>
          </a:p>
        </p:txBody>
      </p:sp>
      <p:pic>
        <p:nvPicPr>
          <p:cNvPr id="3074" name="Picture 2" descr="Medios de sociabilización en el área rural y urbana de Guatemala -  Monografias.com">
            <a:extLst>
              <a:ext uri="{FF2B5EF4-FFF2-40B4-BE49-F238E27FC236}">
                <a16:creationId xmlns:a16="http://schemas.microsoft.com/office/drawing/2014/main" id="{7BB0E239-B209-42FD-AA67-E3125813D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82169"/>
            <a:ext cx="7696200" cy="409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533400"/>
            <a:ext cx="8356600" cy="68993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Ritos de transición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4362" y="2133600"/>
            <a:ext cx="7915275" cy="38523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30480" indent="-318770">
              <a:lnSpc>
                <a:spcPct val="100000"/>
              </a:lnSpc>
              <a:spcBef>
                <a:spcPts val="100"/>
              </a:spcBef>
              <a:buClr>
                <a:srgbClr val="DC7F46"/>
              </a:buClr>
              <a:buSzPct val="60344"/>
              <a:buFont typeface="Wingdings"/>
              <a:buChar char=""/>
              <a:tabLst>
                <a:tab pos="356870" algn="l"/>
                <a:tab pos="2677160" algn="l"/>
              </a:tabLst>
            </a:pPr>
            <a:r>
              <a:rPr sz="2900" dirty="0">
                <a:latin typeface="Microsoft Sans Serif"/>
                <a:cs typeface="Microsoft Sans Serif"/>
              </a:rPr>
              <a:t>Existen rituales	que marcan el movimiento de status.  Nacimiento, pubertad, el matrimonio, la muerte.</a:t>
            </a:r>
          </a:p>
          <a:p>
            <a:pPr marL="356870" marR="597535" indent="-318770">
              <a:lnSpc>
                <a:spcPct val="100000"/>
              </a:lnSpc>
              <a:spcBef>
                <a:spcPts val="690"/>
              </a:spcBef>
              <a:buClr>
                <a:srgbClr val="DC7F46"/>
              </a:buClr>
              <a:buSzPct val="60344"/>
              <a:buFont typeface="Wingdings"/>
              <a:buChar char=""/>
              <a:tabLst>
                <a:tab pos="356870" algn="l"/>
              </a:tabLst>
            </a:pPr>
            <a:r>
              <a:rPr sz="2900" dirty="0">
                <a:latin typeface="Microsoft Sans Serif"/>
                <a:cs typeface="Microsoft Sans Serif"/>
              </a:rPr>
              <a:t>Matrimonios entre personas no católicas igual se  hacen en la iglesia, por el proceso o valor que  implica.</a:t>
            </a:r>
          </a:p>
          <a:p>
            <a:pPr marL="356870" indent="-318770">
              <a:lnSpc>
                <a:spcPct val="100000"/>
              </a:lnSpc>
              <a:spcBef>
                <a:spcPts val="700"/>
              </a:spcBef>
              <a:buClr>
                <a:srgbClr val="DC7F46"/>
              </a:buClr>
              <a:buSzPct val="60344"/>
              <a:buFont typeface="Wingdings"/>
              <a:buChar char=""/>
              <a:tabLst>
                <a:tab pos="356870" algn="l"/>
              </a:tabLst>
            </a:pPr>
            <a:r>
              <a:rPr sz="2900" dirty="0">
                <a:latin typeface="Microsoft Sans Serif"/>
                <a:cs typeface="Microsoft Sans Serif"/>
              </a:rPr>
              <a:t>La Titulación.</a:t>
            </a:r>
          </a:p>
          <a:p>
            <a:pPr marL="356870" indent="-318770">
              <a:lnSpc>
                <a:spcPct val="100000"/>
              </a:lnSpc>
              <a:spcBef>
                <a:spcPts val="690"/>
              </a:spcBef>
              <a:buClr>
                <a:srgbClr val="DC7F46"/>
              </a:buClr>
              <a:buSzPct val="60344"/>
              <a:buFont typeface="Wingdings"/>
              <a:buChar char=""/>
              <a:tabLst>
                <a:tab pos="356870" algn="l"/>
              </a:tabLst>
            </a:pPr>
            <a:r>
              <a:rPr lang="es-MX" sz="2900" dirty="0">
                <a:latin typeface="Microsoft Sans Serif"/>
                <a:cs typeface="Microsoft Sans Serif"/>
              </a:rPr>
              <a:t>Triunfos</a:t>
            </a:r>
            <a:r>
              <a:rPr sz="2900" dirty="0">
                <a:latin typeface="Microsoft Sans Serif"/>
                <a:cs typeface="Microsoft Sans Serif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375920"/>
            <a:ext cx="6929120" cy="68993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Agentes de sociabilización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960" y="2090420"/>
            <a:ext cx="7208520" cy="26771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1470" indent="-318770">
              <a:lnSpc>
                <a:spcPct val="100000"/>
              </a:lnSpc>
              <a:spcBef>
                <a:spcPts val="800"/>
              </a:spcBef>
              <a:buClr>
                <a:srgbClr val="DC7F46"/>
              </a:buClr>
              <a:buSzPct val="60344"/>
              <a:buFont typeface="Wingdings"/>
              <a:buChar char=""/>
              <a:tabLst>
                <a:tab pos="331470" algn="l"/>
              </a:tabLst>
            </a:pPr>
            <a:r>
              <a:rPr sz="2900" spc="-15" dirty="0">
                <a:latin typeface="Microsoft Sans Serif"/>
                <a:cs typeface="Microsoft Sans Serif"/>
              </a:rPr>
              <a:t>4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310" dirty="0">
                <a:latin typeface="Microsoft Sans Serif"/>
                <a:cs typeface="Microsoft Sans Serif"/>
              </a:rPr>
              <a:t>s</a:t>
            </a:r>
            <a:r>
              <a:rPr sz="2900" spc="-425" dirty="0">
                <a:latin typeface="Microsoft Sans Serif"/>
                <a:cs typeface="Microsoft Sans Serif"/>
              </a:rPr>
              <a:t>o</a:t>
            </a:r>
            <a:r>
              <a:rPr sz="2900" spc="-345" dirty="0">
                <a:latin typeface="Microsoft Sans Serif"/>
                <a:cs typeface="Microsoft Sans Serif"/>
              </a:rPr>
              <a:t>n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60" dirty="0">
                <a:latin typeface="Microsoft Sans Serif"/>
                <a:cs typeface="Microsoft Sans Serif"/>
              </a:rPr>
              <a:t>l</a:t>
            </a:r>
            <a:r>
              <a:rPr sz="2900" spc="-190" dirty="0">
                <a:latin typeface="Microsoft Sans Serif"/>
                <a:cs typeface="Microsoft Sans Serif"/>
              </a:rPr>
              <a:t>o</a:t>
            </a:r>
            <a:r>
              <a:rPr sz="2900" spc="-484" dirty="0">
                <a:latin typeface="Microsoft Sans Serif"/>
                <a:cs typeface="Microsoft Sans Serif"/>
              </a:rPr>
              <a:t>s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20" dirty="0">
                <a:latin typeface="Microsoft Sans Serif"/>
                <a:cs typeface="Microsoft Sans Serif"/>
              </a:rPr>
              <a:t>pri</a:t>
            </a:r>
            <a:r>
              <a:rPr sz="2900" spc="-455" dirty="0">
                <a:latin typeface="Microsoft Sans Serif"/>
                <a:cs typeface="Microsoft Sans Serif"/>
              </a:rPr>
              <a:t>n</a:t>
            </a:r>
            <a:r>
              <a:rPr sz="2900" spc="-254" dirty="0">
                <a:latin typeface="Microsoft Sans Serif"/>
                <a:cs typeface="Microsoft Sans Serif"/>
              </a:rPr>
              <a:t>c</a:t>
            </a:r>
            <a:r>
              <a:rPr sz="2900" spc="-145" dirty="0">
                <a:latin typeface="Microsoft Sans Serif"/>
                <a:cs typeface="Microsoft Sans Serif"/>
              </a:rPr>
              <a:t>i</a:t>
            </a:r>
            <a:r>
              <a:rPr sz="2900" spc="-60" dirty="0">
                <a:latin typeface="Microsoft Sans Serif"/>
                <a:cs typeface="Microsoft Sans Serif"/>
              </a:rPr>
              <a:t>pal</a:t>
            </a:r>
            <a:r>
              <a:rPr sz="2900" spc="-155" dirty="0">
                <a:latin typeface="Microsoft Sans Serif"/>
                <a:cs typeface="Microsoft Sans Serif"/>
              </a:rPr>
              <a:t>e</a:t>
            </a:r>
            <a:r>
              <a:rPr sz="2900" spc="-484" dirty="0">
                <a:latin typeface="Microsoft Sans Serif"/>
                <a:cs typeface="Microsoft Sans Serif"/>
              </a:rPr>
              <a:t>s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20" dirty="0">
                <a:latin typeface="Microsoft Sans Serif"/>
                <a:cs typeface="Microsoft Sans Serif"/>
              </a:rPr>
              <a:t>ag</a:t>
            </a:r>
            <a:r>
              <a:rPr sz="2900" spc="-275" dirty="0">
                <a:latin typeface="Microsoft Sans Serif"/>
                <a:cs typeface="Microsoft Sans Serif"/>
              </a:rPr>
              <a:t>e</a:t>
            </a:r>
            <a:r>
              <a:rPr sz="2900" spc="-370" dirty="0">
                <a:latin typeface="Microsoft Sans Serif"/>
                <a:cs typeface="Microsoft Sans Serif"/>
              </a:rPr>
              <a:t>n</a:t>
            </a:r>
            <a:r>
              <a:rPr sz="2900" spc="-220" dirty="0">
                <a:latin typeface="Microsoft Sans Serif"/>
                <a:cs typeface="Microsoft Sans Serif"/>
              </a:rPr>
              <a:t>te</a:t>
            </a:r>
            <a:r>
              <a:rPr sz="2900" spc="-250" dirty="0">
                <a:latin typeface="Microsoft Sans Serif"/>
                <a:cs typeface="Microsoft Sans Serif"/>
              </a:rPr>
              <a:t>s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95" dirty="0">
                <a:latin typeface="Microsoft Sans Serif"/>
                <a:cs typeface="Microsoft Sans Serif"/>
              </a:rPr>
              <a:t>d</a:t>
            </a:r>
            <a:r>
              <a:rPr sz="2900" spc="-90" dirty="0">
                <a:latin typeface="Microsoft Sans Serif"/>
                <a:cs typeface="Microsoft Sans Serif"/>
              </a:rPr>
              <a:t>e</a:t>
            </a:r>
            <a:r>
              <a:rPr sz="2900" spc="-85" dirty="0">
                <a:latin typeface="Microsoft Sans Serif"/>
                <a:cs typeface="Microsoft Sans Serif"/>
              </a:rPr>
              <a:t> </a:t>
            </a:r>
            <a:r>
              <a:rPr sz="2900" spc="-310" dirty="0">
                <a:latin typeface="Microsoft Sans Serif"/>
                <a:cs typeface="Microsoft Sans Serif"/>
              </a:rPr>
              <a:t>s</a:t>
            </a:r>
            <a:r>
              <a:rPr sz="2900" spc="-400" dirty="0">
                <a:latin typeface="Microsoft Sans Serif"/>
                <a:cs typeface="Microsoft Sans Serif"/>
              </a:rPr>
              <a:t>o</a:t>
            </a:r>
            <a:r>
              <a:rPr sz="2900" spc="-114" dirty="0">
                <a:latin typeface="Microsoft Sans Serif"/>
                <a:cs typeface="Microsoft Sans Serif"/>
              </a:rPr>
              <a:t>ci</a:t>
            </a:r>
            <a:r>
              <a:rPr sz="2900" spc="-225" dirty="0">
                <a:latin typeface="Microsoft Sans Serif"/>
                <a:cs typeface="Microsoft Sans Serif"/>
              </a:rPr>
              <a:t>a</a:t>
            </a:r>
            <a:r>
              <a:rPr sz="2900" spc="-30" dirty="0">
                <a:latin typeface="Microsoft Sans Serif"/>
                <a:cs typeface="Microsoft Sans Serif"/>
              </a:rPr>
              <a:t>bi</a:t>
            </a:r>
            <a:r>
              <a:rPr sz="2900" spc="-65" dirty="0">
                <a:latin typeface="Microsoft Sans Serif"/>
                <a:cs typeface="Microsoft Sans Serif"/>
              </a:rPr>
              <a:t>l</a:t>
            </a:r>
            <a:r>
              <a:rPr sz="2900" spc="-70" dirty="0">
                <a:latin typeface="Microsoft Sans Serif"/>
                <a:cs typeface="Microsoft Sans Serif"/>
              </a:rPr>
              <a:t>i</a:t>
            </a:r>
            <a:r>
              <a:rPr sz="2900" spc="-185" dirty="0">
                <a:latin typeface="Microsoft Sans Serif"/>
                <a:cs typeface="Microsoft Sans Serif"/>
              </a:rPr>
              <a:t>z</a:t>
            </a:r>
            <a:r>
              <a:rPr sz="2900" spc="-160" dirty="0">
                <a:latin typeface="Microsoft Sans Serif"/>
                <a:cs typeface="Microsoft Sans Serif"/>
              </a:rPr>
              <a:t>ac</a:t>
            </a:r>
            <a:r>
              <a:rPr sz="2900" spc="-130" dirty="0">
                <a:latin typeface="Microsoft Sans Serif"/>
                <a:cs typeface="Microsoft Sans Serif"/>
              </a:rPr>
              <a:t>i</a:t>
            </a:r>
            <a:r>
              <a:rPr sz="2900" spc="-254" dirty="0">
                <a:latin typeface="Microsoft Sans Serif"/>
                <a:cs typeface="Microsoft Sans Serif"/>
              </a:rPr>
              <a:t>ó</a:t>
            </a:r>
            <a:r>
              <a:rPr sz="2900" spc="-310" dirty="0">
                <a:latin typeface="Microsoft Sans Serif"/>
                <a:cs typeface="Microsoft Sans Serif"/>
              </a:rPr>
              <a:t>n</a:t>
            </a:r>
            <a:r>
              <a:rPr sz="2900" spc="-170" dirty="0">
                <a:latin typeface="Microsoft Sans Serif"/>
                <a:cs typeface="Microsoft Sans Serif"/>
              </a:rPr>
              <a:t>.</a:t>
            </a:r>
            <a:endParaRPr sz="2900" dirty="0">
              <a:latin typeface="Microsoft Sans Serif"/>
              <a:cs typeface="Microsoft Sans Serif"/>
            </a:endParaRPr>
          </a:p>
          <a:p>
            <a:pPr marL="331470" indent="-318770">
              <a:lnSpc>
                <a:spcPct val="100000"/>
              </a:lnSpc>
              <a:spcBef>
                <a:spcPts val="700"/>
              </a:spcBef>
              <a:buClr>
                <a:srgbClr val="DC7F46"/>
              </a:buClr>
              <a:buSzPct val="60344"/>
              <a:buAutoNum type="arabicPeriod" startAt="2"/>
              <a:tabLst>
                <a:tab pos="330835" algn="l"/>
                <a:tab pos="331470" algn="l"/>
              </a:tabLst>
            </a:pPr>
            <a:r>
              <a:rPr sz="2900" spc="-260" dirty="0">
                <a:latin typeface="Microsoft Sans Serif"/>
                <a:cs typeface="Microsoft Sans Serif"/>
              </a:rPr>
              <a:t>L</a:t>
            </a:r>
            <a:r>
              <a:rPr sz="2900" spc="-254" dirty="0">
                <a:latin typeface="Microsoft Sans Serif"/>
                <a:cs typeface="Microsoft Sans Serif"/>
              </a:rPr>
              <a:t>a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90" dirty="0">
                <a:latin typeface="Microsoft Sans Serif"/>
                <a:cs typeface="Microsoft Sans Serif"/>
              </a:rPr>
              <a:t>fami</a:t>
            </a:r>
            <a:r>
              <a:rPr sz="2900" spc="-200" dirty="0">
                <a:latin typeface="Microsoft Sans Serif"/>
                <a:cs typeface="Microsoft Sans Serif"/>
              </a:rPr>
              <a:t>l</a:t>
            </a:r>
            <a:r>
              <a:rPr sz="2900" spc="-75" dirty="0">
                <a:latin typeface="Microsoft Sans Serif"/>
                <a:cs typeface="Microsoft Sans Serif"/>
              </a:rPr>
              <a:t>ia.</a:t>
            </a:r>
            <a:endParaRPr sz="2900" dirty="0">
              <a:latin typeface="Microsoft Sans Serif"/>
              <a:cs typeface="Microsoft Sans Serif"/>
            </a:endParaRPr>
          </a:p>
          <a:p>
            <a:pPr marL="331470" indent="-318770">
              <a:lnSpc>
                <a:spcPct val="100000"/>
              </a:lnSpc>
              <a:spcBef>
                <a:spcPts val="690"/>
              </a:spcBef>
              <a:buClr>
                <a:srgbClr val="DC7F46"/>
              </a:buClr>
              <a:buSzPct val="60344"/>
              <a:buAutoNum type="arabicPeriod" startAt="2"/>
              <a:tabLst>
                <a:tab pos="330835" algn="l"/>
                <a:tab pos="331470" algn="l"/>
              </a:tabLst>
            </a:pPr>
            <a:r>
              <a:rPr sz="2900" spc="-260" dirty="0">
                <a:latin typeface="Microsoft Sans Serif"/>
                <a:cs typeface="Microsoft Sans Serif"/>
              </a:rPr>
              <a:t>L</a:t>
            </a:r>
            <a:r>
              <a:rPr sz="2900" spc="-254" dirty="0">
                <a:latin typeface="Microsoft Sans Serif"/>
                <a:cs typeface="Microsoft Sans Serif"/>
              </a:rPr>
              <a:t>a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250" dirty="0">
                <a:latin typeface="Microsoft Sans Serif"/>
                <a:cs typeface="Microsoft Sans Serif"/>
              </a:rPr>
              <a:t>e</a:t>
            </a:r>
            <a:r>
              <a:rPr sz="2900" spc="-375" dirty="0">
                <a:latin typeface="Microsoft Sans Serif"/>
                <a:cs typeface="Microsoft Sans Serif"/>
              </a:rPr>
              <a:t>sc</a:t>
            </a:r>
            <a:r>
              <a:rPr sz="2900" spc="-480" dirty="0">
                <a:latin typeface="Microsoft Sans Serif"/>
                <a:cs typeface="Microsoft Sans Serif"/>
              </a:rPr>
              <a:t>u</a:t>
            </a:r>
            <a:r>
              <a:rPr sz="2900" spc="-185" dirty="0">
                <a:latin typeface="Microsoft Sans Serif"/>
                <a:cs typeface="Microsoft Sans Serif"/>
              </a:rPr>
              <a:t>e</a:t>
            </a:r>
            <a:r>
              <a:rPr sz="2900" spc="-75" dirty="0">
                <a:latin typeface="Microsoft Sans Serif"/>
                <a:cs typeface="Microsoft Sans Serif"/>
              </a:rPr>
              <a:t>la.</a:t>
            </a:r>
            <a:endParaRPr sz="2900" dirty="0">
              <a:latin typeface="Microsoft Sans Serif"/>
              <a:cs typeface="Microsoft Sans Serif"/>
            </a:endParaRPr>
          </a:p>
          <a:p>
            <a:pPr marL="331470" indent="-318770">
              <a:lnSpc>
                <a:spcPct val="100000"/>
              </a:lnSpc>
              <a:spcBef>
                <a:spcPts val="700"/>
              </a:spcBef>
              <a:buClr>
                <a:srgbClr val="DC7F46"/>
              </a:buClr>
              <a:buSzPct val="60344"/>
              <a:buAutoNum type="arabicPeriod" startAt="2"/>
              <a:tabLst>
                <a:tab pos="330835" algn="l"/>
                <a:tab pos="331470" algn="l"/>
              </a:tabLst>
            </a:pPr>
            <a:r>
              <a:rPr sz="2900" spc="-200" dirty="0">
                <a:latin typeface="Microsoft Sans Serif"/>
                <a:cs typeface="Microsoft Sans Serif"/>
              </a:rPr>
              <a:t>Grupos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95" dirty="0">
                <a:latin typeface="Microsoft Sans Serif"/>
                <a:cs typeface="Microsoft Sans Serif"/>
              </a:rPr>
              <a:t>de</a:t>
            </a:r>
            <a:r>
              <a:rPr sz="2900" spc="-60" dirty="0">
                <a:latin typeface="Microsoft Sans Serif"/>
                <a:cs typeface="Microsoft Sans Serif"/>
              </a:rPr>
              <a:t> </a:t>
            </a:r>
            <a:r>
              <a:rPr sz="2900" spc="-220" dirty="0">
                <a:latin typeface="Microsoft Sans Serif"/>
                <a:cs typeface="Microsoft Sans Serif"/>
              </a:rPr>
              <a:t>amigos.</a:t>
            </a:r>
            <a:endParaRPr sz="2900" dirty="0">
              <a:latin typeface="Microsoft Sans Serif"/>
              <a:cs typeface="Microsoft Sans Serif"/>
            </a:endParaRPr>
          </a:p>
          <a:p>
            <a:pPr marL="331470" indent="-318770">
              <a:lnSpc>
                <a:spcPct val="100000"/>
              </a:lnSpc>
              <a:spcBef>
                <a:spcPts val="690"/>
              </a:spcBef>
              <a:buClr>
                <a:srgbClr val="DC7F46"/>
              </a:buClr>
              <a:buSzPct val="60344"/>
              <a:buAutoNum type="arabicPeriod" startAt="2"/>
              <a:tabLst>
                <a:tab pos="330835" algn="l"/>
                <a:tab pos="331470" algn="l"/>
              </a:tabLst>
            </a:pPr>
            <a:r>
              <a:rPr sz="2900" spc="-195" dirty="0">
                <a:latin typeface="Microsoft Sans Serif"/>
                <a:cs typeface="Microsoft Sans Serif"/>
              </a:rPr>
              <a:t>Medios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95" dirty="0">
                <a:latin typeface="Microsoft Sans Serif"/>
                <a:cs typeface="Microsoft Sans Serif"/>
              </a:rPr>
              <a:t>de</a:t>
            </a:r>
            <a:r>
              <a:rPr sz="2900" spc="-70" dirty="0">
                <a:latin typeface="Microsoft Sans Serif"/>
                <a:cs typeface="Microsoft Sans Serif"/>
              </a:rPr>
              <a:t> </a:t>
            </a:r>
            <a:r>
              <a:rPr sz="2900" spc="-265" dirty="0">
                <a:latin typeface="Microsoft Sans Serif"/>
                <a:cs typeface="Microsoft Sans Serif"/>
              </a:rPr>
              <a:t>comunicación.</a:t>
            </a:r>
            <a:endParaRPr sz="2900" dirty="0">
              <a:latin typeface="Microsoft Sans Serif"/>
              <a:cs typeface="Microsoft Sans Serif"/>
            </a:endParaRPr>
          </a:p>
        </p:txBody>
      </p:sp>
      <p:pic>
        <p:nvPicPr>
          <p:cNvPr id="4098" name="Picture 2" descr="Familia - Concepto, tipos, evolución, valores y características">
            <a:extLst>
              <a:ext uri="{FF2B5EF4-FFF2-40B4-BE49-F238E27FC236}">
                <a16:creationId xmlns:a16="http://schemas.microsoft.com/office/drawing/2014/main" id="{327141D5-393C-4BB3-B9FF-0AAC40D68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45581"/>
            <a:ext cx="2209800" cy="114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a escuela es dañina para los niños">
            <a:extLst>
              <a:ext uri="{FF2B5EF4-FFF2-40B4-BE49-F238E27FC236}">
                <a16:creationId xmlns:a16="http://schemas.microsoft.com/office/drawing/2014/main" id="{B9E0FDE6-C926-4EA4-BDBE-493B62EAF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980" y="2718764"/>
            <a:ext cx="1905000" cy="123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ágenes de Grupo De Amigos | Vectores, fotos de stock y PSD gratuitos">
            <a:extLst>
              <a:ext uri="{FF2B5EF4-FFF2-40B4-BE49-F238E27FC236}">
                <a16:creationId xmlns:a16="http://schemas.microsoft.com/office/drawing/2014/main" id="{0048054B-23AE-41FB-B930-FB37B86CB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408" y="4463409"/>
            <a:ext cx="1996737" cy="132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edios de comunicación - Qué es, definición y concepto | 2021 | Economipedia">
            <a:extLst>
              <a:ext uri="{FF2B5EF4-FFF2-40B4-BE49-F238E27FC236}">
                <a16:creationId xmlns:a16="http://schemas.microsoft.com/office/drawing/2014/main" id="{4CB11C4A-E26A-4C5F-B9CF-0880E1ADF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799024"/>
            <a:ext cx="2361127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960" y="457200"/>
            <a:ext cx="8219440" cy="56682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s-GT" sz="3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Interpretaciones del desarrollo</a:t>
            </a:r>
            <a:endParaRPr sz="7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1524000"/>
            <a:ext cx="8534400" cy="5165581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1470" indent="-318770" algn="just">
              <a:lnSpc>
                <a:spcPct val="150000"/>
              </a:lnSpc>
              <a:spcBef>
                <a:spcPts val="800"/>
              </a:spcBef>
              <a:buClr>
                <a:srgbClr val="DC7F46"/>
              </a:buClr>
              <a:buSzPct val="60344"/>
              <a:buFont typeface="Wingdings"/>
              <a:buChar char=""/>
              <a:tabLst>
                <a:tab pos="331470" algn="l"/>
              </a:tabLst>
            </a:pPr>
            <a:r>
              <a:rPr lang="es-MX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comprender problemas sociales, hay que considerar la sociedad en que se manifiestan, en determinado ámbito geográfico y momento histórico; estudiar los elementos y relaciones esenciales y las características de su funcionamiento y desarrollo como conjunto; analizar la acción humana (sujeta a leyes vinculada a la producción y reproducción de la vida material y espiritual. A partir de ahí queda situado el contexto general (o sistema más amplio) en que se inscriben los fenómenos y problemas. Ello significa, en otras palabras, que su comprensión requiere entender los elementos básicos</a:t>
            </a:r>
            <a:br>
              <a:rPr lang="es-MX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orden económico y sociopolítico, que se manifiestan tanto en el plano nacional como en el contexto internacional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s-MX" sz="3200" dirty="0"/>
            </a:br>
            <a:endParaRPr sz="29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542284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8382000" cy="68993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MX" dirty="0">
                <a:solidFill>
                  <a:schemeClr val="bg1"/>
                </a:solidFill>
              </a:rPr>
              <a:t>Teorías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2057400"/>
            <a:ext cx="7208520" cy="2195473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1470" indent="-318770">
              <a:lnSpc>
                <a:spcPct val="100000"/>
              </a:lnSpc>
              <a:spcBef>
                <a:spcPts val="800"/>
              </a:spcBef>
              <a:buClr>
                <a:srgbClr val="DC7F46"/>
              </a:buClr>
              <a:buSzPct val="60344"/>
              <a:buFont typeface="Wingdings"/>
              <a:buChar char=""/>
              <a:tabLst>
                <a:tab pos="331470" algn="l"/>
              </a:tabLst>
            </a:pPr>
            <a:r>
              <a:rPr lang="es-MX" sz="2900" dirty="0">
                <a:latin typeface="Microsoft Sans Serif"/>
                <a:cs typeface="Microsoft Sans Serif"/>
              </a:rPr>
              <a:t>Teoría de la modernización</a:t>
            </a:r>
          </a:p>
          <a:p>
            <a:pPr marL="331470" indent="-318770">
              <a:lnSpc>
                <a:spcPct val="100000"/>
              </a:lnSpc>
              <a:spcBef>
                <a:spcPts val="800"/>
              </a:spcBef>
              <a:buClr>
                <a:srgbClr val="DC7F46"/>
              </a:buClr>
              <a:buSzPct val="60344"/>
              <a:buFont typeface="Wingdings"/>
              <a:buChar char=""/>
              <a:tabLst>
                <a:tab pos="331470" algn="l"/>
              </a:tabLst>
            </a:pPr>
            <a:r>
              <a:rPr lang="es-MX" sz="2900" dirty="0">
                <a:latin typeface="Microsoft Sans Serif"/>
                <a:cs typeface="Microsoft Sans Serif"/>
              </a:rPr>
              <a:t>Teoría de la dependencia</a:t>
            </a:r>
          </a:p>
          <a:p>
            <a:pPr marL="331470" indent="-318770">
              <a:lnSpc>
                <a:spcPct val="100000"/>
              </a:lnSpc>
              <a:spcBef>
                <a:spcPts val="800"/>
              </a:spcBef>
              <a:buClr>
                <a:srgbClr val="DC7F46"/>
              </a:buClr>
              <a:buSzPct val="60344"/>
              <a:buFont typeface="Wingdings"/>
              <a:buChar char=""/>
              <a:tabLst>
                <a:tab pos="331470" algn="l"/>
              </a:tabLst>
            </a:pPr>
            <a:r>
              <a:rPr lang="es-MX" sz="2900" dirty="0">
                <a:latin typeface="Microsoft Sans Serif"/>
                <a:cs typeface="Microsoft Sans Serif"/>
              </a:rPr>
              <a:t>Teoría de los sistemas mundiales</a:t>
            </a:r>
          </a:p>
          <a:p>
            <a:pPr marL="331470" indent="-318770">
              <a:lnSpc>
                <a:spcPct val="100000"/>
              </a:lnSpc>
              <a:spcBef>
                <a:spcPts val="800"/>
              </a:spcBef>
              <a:buClr>
                <a:srgbClr val="DC7F46"/>
              </a:buClr>
              <a:buSzPct val="60344"/>
              <a:buFont typeface="Wingdings"/>
              <a:buChar char=""/>
              <a:tabLst>
                <a:tab pos="331470" algn="l"/>
              </a:tabLst>
            </a:pPr>
            <a:endParaRPr sz="29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919110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8382000" cy="68993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800"/>
              </a:spcBef>
              <a:buClr>
                <a:srgbClr val="DC7F46"/>
              </a:buClr>
              <a:buSzPct val="60344"/>
              <a:tabLst>
                <a:tab pos="331470" algn="l"/>
              </a:tabLst>
            </a:pPr>
            <a:r>
              <a:rPr lang="es-MX" sz="4400" dirty="0">
                <a:solidFill>
                  <a:schemeClr val="bg1"/>
                </a:solidFill>
                <a:latin typeface="Microsoft Sans Serif"/>
                <a:cs typeface="Microsoft Sans Serif"/>
              </a:rPr>
              <a:t>Teoría de la modernización</a:t>
            </a:r>
          </a:p>
        </p:txBody>
      </p:sp>
      <p:pic>
        <p:nvPicPr>
          <p:cNvPr id="5122" name="Picture 2" descr="Teorias de Modernizacion y Dependencia">
            <a:extLst>
              <a:ext uri="{FF2B5EF4-FFF2-40B4-BE49-F238E27FC236}">
                <a16:creationId xmlns:a16="http://schemas.microsoft.com/office/drawing/2014/main" id="{513EEE4F-B782-4B61-8584-07427BE5C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5943600" cy="31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247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8382000" cy="68993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800"/>
              </a:spcBef>
              <a:buClr>
                <a:srgbClr val="DC7F46"/>
              </a:buClr>
              <a:buSzPct val="60344"/>
              <a:tabLst>
                <a:tab pos="331470" algn="l"/>
              </a:tabLst>
            </a:pPr>
            <a:r>
              <a:rPr lang="es-MX" sz="4400" dirty="0">
                <a:solidFill>
                  <a:schemeClr val="bg1"/>
                </a:solidFill>
                <a:latin typeface="Microsoft Sans Serif"/>
                <a:cs typeface="Microsoft Sans Serif"/>
              </a:rPr>
              <a:t>Teoría de la dependencia</a:t>
            </a:r>
          </a:p>
        </p:txBody>
      </p:sp>
      <p:pic>
        <p:nvPicPr>
          <p:cNvPr id="6146" name="Picture 2" descr="Teoría de la dependencia - Qué es, definición y concepto | 2021 |  Economipedia">
            <a:extLst>
              <a:ext uri="{FF2B5EF4-FFF2-40B4-BE49-F238E27FC236}">
                <a16:creationId xmlns:a16="http://schemas.microsoft.com/office/drawing/2014/main" id="{9D450E70-F3B9-4390-B5C5-B45BAD73D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0574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36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81250" y="5989316"/>
            <a:ext cx="6812280" cy="749302"/>
          </a:xfrm>
          <a:custGeom>
            <a:avLst/>
            <a:gdLst/>
            <a:ahLst/>
            <a:cxnLst/>
            <a:rect l="l" t="t" r="r" b="b"/>
            <a:pathLst>
              <a:path w="6705600" h="687070">
                <a:moveTo>
                  <a:pt x="6705600" y="0"/>
                </a:moveTo>
                <a:lnTo>
                  <a:pt x="0" y="0"/>
                </a:lnTo>
                <a:lnTo>
                  <a:pt x="0" y="687069"/>
                </a:lnTo>
                <a:lnTo>
                  <a:pt x="3352800" y="687069"/>
                </a:lnTo>
                <a:lnTo>
                  <a:pt x="6705600" y="687069"/>
                </a:lnTo>
                <a:lnTo>
                  <a:pt x="6705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31720" y="6032498"/>
            <a:ext cx="6705600" cy="547586"/>
          </a:xfrm>
          <a:prstGeom prst="rect">
            <a:avLst/>
          </a:prstGeom>
          <a:ln w="19048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150"/>
              </a:spcBef>
            </a:pPr>
            <a:r>
              <a:rPr lang="es-MX" sz="2600" dirty="0">
                <a:solidFill>
                  <a:srgbClr val="FFFFFF"/>
                </a:solidFill>
                <a:latin typeface="Microsoft Sans Serif"/>
                <a:cs typeface="Microsoft Sans Serif"/>
              </a:rPr>
              <a:t>S07 Sociología del desarrollo</a:t>
            </a:r>
            <a:endParaRPr sz="2600" dirty="0">
              <a:latin typeface="Microsoft Sans Serif"/>
              <a:cs typeface="Microsoft Sans Serif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4C53856-F229-483C-B436-5703D423CB8A}"/>
              </a:ext>
            </a:extLst>
          </p:cNvPr>
          <p:cNvSpPr txBox="1"/>
          <p:nvPr/>
        </p:nvSpPr>
        <p:spPr>
          <a:xfrm>
            <a:off x="1270" y="6217164"/>
            <a:ext cx="2209800" cy="3629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146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150"/>
              </a:spcBef>
            </a:pPr>
            <a:r>
              <a:rPr lang="es-MX"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Licda. Margarita Chojolan</a:t>
            </a: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8426723-31E4-4E8E-86F8-2B705F195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0880" y="2075179"/>
            <a:ext cx="8006080" cy="356463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GT" sz="24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s-GT" sz="32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DESARROLLO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GT" sz="2400" b="1" i="1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GT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Teorías del desarrollo.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GT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Interpretaciones del desarrollo.</a:t>
            </a:r>
            <a:endParaRPr lang="es-GT" sz="2400" dirty="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GT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Conceptos fundamentales del desarrollo.</a:t>
            </a:r>
            <a:endParaRPr lang="es-GT" sz="2400" dirty="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GT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supuestos de las teorías del desarrollo.</a:t>
            </a:r>
            <a:endParaRPr lang="es-G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GT" dirty="0"/>
          </a:p>
        </p:txBody>
      </p:sp>
      <p:pic>
        <p:nvPicPr>
          <p:cNvPr id="1026" name="Picture 2" descr="DESARROLLO DE LA SOCIOLOGÍA : DESARROLLO DE LA SOCIOLOGÍA">
            <a:extLst>
              <a:ext uri="{FF2B5EF4-FFF2-40B4-BE49-F238E27FC236}">
                <a16:creationId xmlns:a16="http://schemas.microsoft.com/office/drawing/2014/main" id="{4E5D9330-2E6F-4647-B266-80C4CD737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85" y="1725672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604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8382000" cy="68993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buClr>
                <a:srgbClr val="DC7F46"/>
              </a:buClr>
              <a:buSzPct val="60344"/>
              <a:tabLst>
                <a:tab pos="331470" algn="l"/>
              </a:tabLst>
            </a:pPr>
            <a:r>
              <a:rPr lang="es-MX" sz="4400" dirty="0">
                <a:solidFill>
                  <a:schemeClr val="bg1"/>
                </a:solidFill>
                <a:latin typeface="Microsoft Sans Serif"/>
                <a:cs typeface="Microsoft Sans Serif"/>
              </a:rPr>
              <a:t>Teoría de los sistemas mundiales</a:t>
            </a:r>
          </a:p>
        </p:txBody>
      </p:sp>
      <p:pic>
        <p:nvPicPr>
          <p:cNvPr id="7170" name="Picture 2" descr="Herramienta 1:Teoría de los Sistemas Mundiales">
            <a:extLst>
              <a:ext uri="{FF2B5EF4-FFF2-40B4-BE49-F238E27FC236}">
                <a16:creationId xmlns:a16="http://schemas.microsoft.com/office/drawing/2014/main" id="{60065978-3037-42C9-BF03-64C09E145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09800"/>
            <a:ext cx="4205288" cy="31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6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971800"/>
            <a:ext cx="8382000" cy="68993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buClr>
                <a:srgbClr val="DC7F46"/>
              </a:buClr>
              <a:buSzPct val="60344"/>
              <a:tabLst>
                <a:tab pos="331470" algn="l"/>
              </a:tabLst>
            </a:pPr>
            <a:r>
              <a:rPr lang="es-MX" sz="4400" dirty="0">
                <a:solidFill>
                  <a:schemeClr val="bg1"/>
                </a:solidFill>
                <a:latin typeface="Microsoft Sans Serif"/>
                <a:cs typeface="Microsoft Sans Serif"/>
              </a:rPr>
              <a:t>Gracias…</a:t>
            </a:r>
          </a:p>
        </p:txBody>
      </p:sp>
    </p:spTree>
    <p:extLst>
      <p:ext uri="{BB962C8B-B14F-4D97-AF65-F5344CB8AC3E}">
        <p14:creationId xmlns:p14="http://schemas.microsoft.com/office/powerpoint/2010/main" val="205228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2140" y="228600"/>
            <a:ext cx="8153400" cy="990600"/>
          </a:xfrm>
          <a:custGeom>
            <a:avLst/>
            <a:gdLst/>
            <a:ahLst/>
            <a:cxnLst/>
            <a:rect l="l" t="t" r="r" b="b"/>
            <a:pathLst>
              <a:path w="8153400" h="990600">
                <a:moveTo>
                  <a:pt x="8153400" y="0"/>
                </a:moveTo>
                <a:lnTo>
                  <a:pt x="0" y="0"/>
                </a:lnTo>
                <a:lnTo>
                  <a:pt x="0" y="990600"/>
                </a:lnTo>
                <a:lnTo>
                  <a:pt x="4076700" y="990600"/>
                </a:lnTo>
                <a:lnTo>
                  <a:pt x="8153400" y="990600"/>
                </a:lnTo>
                <a:lnTo>
                  <a:pt x="8153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228600"/>
            <a:ext cx="8153400" cy="990600"/>
          </a:xfrm>
          <a:prstGeom prst="rect">
            <a:avLst/>
          </a:prstGeom>
          <a:ln w="19048">
            <a:solidFill>
              <a:srgbClr val="00000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260"/>
              </a:spcBef>
            </a:pPr>
            <a:r>
              <a:rPr spc="-210" dirty="0">
                <a:solidFill>
                  <a:srgbClr val="FFFFFF"/>
                </a:solidFill>
              </a:rPr>
              <a:t>Desarrollo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0080" y="1544320"/>
            <a:ext cx="8105140" cy="3077766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0700" indent="-457200" algn="just">
              <a:lnSpc>
                <a:spcPct val="100000"/>
              </a:lnSpc>
              <a:spcBef>
                <a:spcPts val="800"/>
              </a:spcBef>
              <a:buSzPct val="60344"/>
              <a:buFont typeface="Wingdings" panose="05000000000000000000" pitchFamily="2" charset="2"/>
              <a:buChar char="q"/>
              <a:tabLst>
                <a:tab pos="382270" algn="l"/>
              </a:tabLst>
            </a:pPr>
            <a:r>
              <a:rPr sz="2900" dirty="0">
                <a:latin typeface="Microsoft Sans Serif"/>
                <a:cs typeface="Microsoft Sans Serif"/>
              </a:rPr>
              <a:t>El término se vincula a la palabra </a:t>
            </a:r>
            <a:r>
              <a:rPr sz="2900" dirty="0" err="1">
                <a:latin typeface="Microsoft Sans Serif"/>
                <a:cs typeface="Microsoft Sans Serif"/>
              </a:rPr>
              <a:t>crecer</a:t>
            </a:r>
            <a:r>
              <a:rPr sz="2900" dirty="0">
                <a:latin typeface="Microsoft Sans Serif"/>
                <a:cs typeface="Microsoft Sans Serif"/>
              </a:rPr>
              <a:t>.</a:t>
            </a:r>
            <a:endParaRPr lang="es-MX" sz="2900" dirty="0">
              <a:latin typeface="Microsoft Sans Serif"/>
              <a:cs typeface="Microsoft Sans Serif"/>
            </a:endParaRPr>
          </a:p>
          <a:p>
            <a:pPr marL="520700" indent="-457200" algn="just">
              <a:lnSpc>
                <a:spcPct val="100000"/>
              </a:lnSpc>
              <a:spcBef>
                <a:spcPts val="800"/>
              </a:spcBef>
              <a:buClr>
                <a:srgbClr val="DC7F46"/>
              </a:buClr>
              <a:buSzPct val="60344"/>
              <a:buFont typeface="Wingdings" panose="05000000000000000000" pitchFamily="2" charset="2"/>
              <a:buChar char="q"/>
              <a:tabLst>
                <a:tab pos="382270" algn="l"/>
              </a:tabLst>
            </a:pPr>
            <a:endParaRPr sz="1100" dirty="0">
              <a:latin typeface="Microsoft Sans Serif"/>
              <a:cs typeface="Microsoft Sans Serif"/>
            </a:endParaRPr>
          </a:p>
          <a:p>
            <a:pPr marL="520700" marR="55880" indent="-457200" algn="just">
              <a:lnSpc>
                <a:spcPct val="100000"/>
              </a:lnSpc>
              <a:spcBef>
                <a:spcPts val="700"/>
              </a:spcBef>
              <a:buSzPct val="60344"/>
              <a:buFont typeface="Wingdings" panose="05000000000000000000" pitchFamily="2" charset="2"/>
              <a:buChar char="q"/>
              <a:tabLst>
                <a:tab pos="382270" algn="l"/>
              </a:tabLst>
            </a:pPr>
            <a:r>
              <a:rPr sz="2900" dirty="0">
                <a:latin typeface="Microsoft Sans Serif"/>
                <a:cs typeface="Microsoft Sans Serif"/>
              </a:rPr>
              <a:t>En el caso de las </a:t>
            </a:r>
            <a:r>
              <a:rPr sz="2900" dirty="0" err="1">
                <a:latin typeface="Microsoft Sans Serif"/>
                <a:cs typeface="Microsoft Sans Serif"/>
              </a:rPr>
              <a:t>sociedades</a:t>
            </a:r>
            <a:r>
              <a:rPr lang="es-MX" sz="2900" dirty="0">
                <a:latin typeface="Microsoft Sans Serif"/>
                <a:cs typeface="Microsoft Sans Serif"/>
              </a:rPr>
              <a:t>: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dirty="0" err="1">
                <a:latin typeface="Microsoft Sans Serif"/>
                <a:cs typeface="Microsoft Sans Serif"/>
              </a:rPr>
              <a:t>existen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dirty="0" err="1">
                <a:latin typeface="Microsoft Sans Serif"/>
                <a:cs typeface="Microsoft Sans Serif"/>
              </a:rPr>
              <a:t>intereses</a:t>
            </a:r>
            <a:r>
              <a:rPr sz="2900" dirty="0">
                <a:latin typeface="Microsoft Sans Serif"/>
                <a:cs typeface="Microsoft Sans Serif"/>
              </a:rPr>
              <a:t>, visiones de desarrollo distintos, pero apuntan  al bien común, </a:t>
            </a:r>
            <a:r>
              <a:rPr lang="es-MX" sz="2900" dirty="0">
                <a:latin typeface="Microsoft Sans Serif"/>
                <a:cs typeface="Microsoft Sans Serif"/>
              </a:rPr>
              <a:t>b</a:t>
            </a:r>
            <a:r>
              <a:rPr sz="2900" dirty="0" err="1">
                <a:latin typeface="Microsoft Sans Serif"/>
                <a:cs typeface="Microsoft Sans Serif"/>
              </a:rPr>
              <a:t>ien</a:t>
            </a:r>
            <a:r>
              <a:rPr sz="2900" dirty="0">
                <a:latin typeface="Microsoft Sans Serif"/>
                <a:cs typeface="Microsoft Sans Serif"/>
              </a:rPr>
              <a:t> que cambia </a:t>
            </a:r>
            <a:r>
              <a:rPr sz="2900" dirty="0" err="1">
                <a:latin typeface="Microsoft Sans Serif"/>
                <a:cs typeface="Microsoft Sans Serif"/>
              </a:rPr>
              <a:t>según</a:t>
            </a:r>
            <a:r>
              <a:rPr sz="2900" dirty="0">
                <a:latin typeface="Microsoft Sans Serif"/>
                <a:cs typeface="Microsoft Sans Serif"/>
              </a:rPr>
              <a:t> l</a:t>
            </a:r>
            <a:r>
              <a:rPr lang="es-MX" sz="2900" dirty="0">
                <a:latin typeface="Microsoft Sans Serif"/>
                <a:cs typeface="Microsoft Sans Serif"/>
              </a:rPr>
              <a:t>os grupos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dirty="0" err="1">
                <a:latin typeface="Microsoft Sans Serif"/>
                <a:cs typeface="Microsoft Sans Serif"/>
              </a:rPr>
              <a:t>soci</a:t>
            </a:r>
            <a:r>
              <a:rPr lang="es-MX" sz="2900" dirty="0">
                <a:latin typeface="Microsoft Sans Serif"/>
                <a:cs typeface="Microsoft Sans Serif"/>
              </a:rPr>
              <a:t>ales.</a:t>
            </a:r>
          </a:p>
          <a:p>
            <a:pPr marL="520700" marR="55880" indent="-457200" algn="just">
              <a:lnSpc>
                <a:spcPct val="100000"/>
              </a:lnSpc>
              <a:spcBef>
                <a:spcPts val="700"/>
              </a:spcBef>
              <a:buClr>
                <a:srgbClr val="DC7F46"/>
              </a:buClr>
              <a:buSzPct val="60344"/>
              <a:buFont typeface="Wingdings" panose="05000000000000000000" pitchFamily="2" charset="2"/>
              <a:buChar char="q"/>
              <a:tabLst>
                <a:tab pos="382270" algn="l"/>
              </a:tabLst>
            </a:pPr>
            <a:endParaRPr sz="1900" dirty="0">
              <a:latin typeface="Microsoft Sans Serif"/>
              <a:cs typeface="Microsoft Sans Serif"/>
            </a:endParaRPr>
          </a:p>
        </p:txBody>
      </p:sp>
      <p:pic>
        <p:nvPicPr>
          <p:cNvPr id="2050" name="Picture 2" descr="El desarrollo de Guatemala es cuestión de voluntad política">
            <a:extLst>
              <a:ext uri="{FF2B5EF4-FFF2-40B4-BE49-F238E27FC236}">
                <a16:creationId xmlns:a16="http://schemas.microsoft.com/office/drawing/2014/main" id="{F43E467C-5178-0405-2EBE-4A3533A2D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7" y="4495800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404" y="228600"/>
            <a:ext cx="8505190" cy="11036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9270" y="2176779"/>
            <a:ext cx="8125459" cy="2346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marR="68580" indent="-457200" algn="just">
              <a:lnSpc>
                <a:spcPct val="100000"/>
              </a:lnSpc>
              <a:spcBef>
                <a:spcPts val="100"/>
              </a:spcBef>
              <a:buSzPct val="60344"/>
              <a:buFont typeface="Wingdings" panose="05000000000000000000" pitchFamily="2" charset="2"/>
              <a:buChar char="q"/>
              <a:tabLst>
                <a:tab pos="394970" algn="l"/>
              </a:tabLst>
            </a:pPr>
            <a:r>
              <a:rPr sz="2900" dirty="0">
                <a:latin typeface="Microsoft Sans Serif"/>
                <a:cs typeface="Microsoft Sans Serif"/>
              </a:rPr>
              <a:t>Sistema </a:t>
            </a:r>
            <a:r>
              <a:rPr lang="es-MX" sz="2900" dirty="0">
                <a:latin typeface="Microsoft Sans Serif"/>
                <a:cs typeface="Microsoft Sans Serif"/>
              </a:rPr>
              <a:t>de avance</a:t>
            </a:r>
            <a:r>
              <a:rPr sz="2900" dirty="0">
                <a:latin typeface="Microsoft Sans Serif"/>
                <a:cs typeface="Microsoft Sans Serif"/>
              </a:rPr>
              <a:t>,</a:t>
            </a:r>
            <a:r>
              <a:rPr lang="es-MX" sz="2900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que </a:t>
            </a:r>
            <a:r>
              <a:rPr sz="2900" dirty="0" err="1">
                <a:latin typeface="Microsoft Sans Serif"/>
                <a:cs typeface="Microsoft Sans Serif"/>
              </a:rPr>
              <a:t>recorr</a:t>
            </a:r>
            <a:r>
              <a:rPr lang="es-MX" sz="2900" dirty="0">
                <a:latin typeface="Microsoft Sans Serif"/>
                <a:cs typeface="Microsoft Sans Serif"/>
              </a:rPr>
              <a:t>e</a:t>
            </a:r>
            <a:r>
              <a:rPr sz="2900" dirty="0">
                <a:latin typeface="Microsoft Sans Serif"/>
                <a:cs typeface="Microsoft Sans Serif"/>
              </a:rPr>
              <a:t> un </a:t>
            </a:r>
            <a:r>
              <a:rPr sz="2900" dirty="0" err="1">
                <a:latin typeface="Microsoft Sans Serif"/>
                <a:cs typeface="Microsoft Sans Serif"/>
              </a:rPr>
              <a:t>camino</a:t>
            </a:r>
            <a:r>
              <a:rPr sz="2900" dirty="0">
                <a:latin typeface="Microsoft Sans Serif"/>
                <a:cs typeface="Microsoft Sans Serif"/>
              </a:rPr>
              <a:t>.</a:t>
            </a:r>
            <a:endParaRPr lang="es-MX" sz="2900" dirty="0">
              <a:latin typeface="Microsoft Sans Serif"/>
              <a:cs typeface="Microsoft Sans Serif"/>
            </a:endParaRPr>
          </a:p>
          <a:p>
            <a:pPr marL="76200" marR="68580" algn="just">
              <a:lnSpc>
                <a:spcPct val="100000"/>
              </a:lnSpc>
              <a:spcBef>
                <a:spcPts val="100"/>
              </a:spcBef>
              <a:buSzPct val="60344"/>
              <a:tabLst>
                <a:tab pos="394970" algn="l"/>
              </a:tabLst>
            </a:pPr>
            <a:endParaRPr sz="2900" dirty="0">
              <a:latin typeface="Microsoft Sans Serif"/>
              <a:cs typeface="Microsoft Sans Serif"/>
            </a:endParaRPr>
          </a:p>
          <a:p>
            <a:pPr marL="533400" marR="64769" indent="-457200" algn="just">
              <a:lnSpc>
                <a:spcPct val="99900"/>
              </a:lnSpc>
              <a:spcBef>
                <a:spcPts val="700"/>
              </a:spcBef>
              <a:buSzPct val="60344"/>
              <a:buFont typeface="Wingdings" panose="05000000000000000000" pitchFamily="2" charset="2"/>
              <a:buChar char="q"/>
              <a:tabLst>
                <a:tab pos="394970" algn="l"/>
              </a:tabLst>
            </a:pPr>
            <a:r>
              <a:rPr lang="es-MX" sz="2900" dirty="0">
                <a:latin typeface="Microsoft Sans Serif"/>
                <a:cs typeface="Microsoft Sans Serif"/>
              </a:rPr>
              <a:t>Se </a:t>
            </a:r>
            <a:r>
              <a:rPr sz="2900" dirty="0">
                <a:latin typeface="Microsoft Sans Serif"/>
                <a:cs typeface="Microsoft Sans Serif"/>
              </a:rPr>
              <a:t>centra </a:t>
            </a:r>
            <a:r>
              <a:rPr lang="es-MX" sz="2900" dirty="0">
                <a:latin typeface="Microsoft Sans Serif"/>
                <a:cs typeface="Microsoft Sans Serif"/>
              </a:rPr>
              <a:t>en la satisfacción social de sostenibilidad de todos los recursos de una población, país o empresa </a:t>
            </a:r>
            <a:endParaRPr sz="2900" dirty="0">
              <a:latin typeface="Microsoft Sans Serif"/>
              <a:cs typeface="Microsoft Sans Serif"/>
            </a:endParaRPr>
          </a:p>
        </p:txBody>
      </p:sp>
      <p:pic>
        <p:nvPicPr>
          <p:cNvPr id="1026" name="Picture 2" descr="Qué es Desarrollo? » Su Definición y Significado 2023">
            <a:extLst>
              <a:ext uri="{FF2B5EF4-FFF2-40B4-BE49-F238E27FC236}">
                <a16:creationId xmlns:a16="http://schemas.microsoft.com/office/drawing/2014/main" id="{D9FC3ACB-F957-5DF1-3F40-757DCB956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914900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150" y="189229"/>
            <a:ext cx="8505190" cy="11036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4515" y="1631072"/>
            <a:ext cx="7998459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spcBef>
                <a:spcPts val="100"/>
              </a:spcBef>
              <a:buSzPct val="60344"/>
              <a:buFont typeface="Wingdings" panose="05000000000000000000" pitchFamily="2" charset="2"/>
              <a:buChar char="q"/>
              <a:tabLst>
                <a:tab pos="331470" algn="l"/>
                <a:tab pos="935355" algn="l"/>
                <a:tab pos="2079625" algn="l"/>
                <a:tab pos="2238375" algn="l"/>
                <a:tab pos="2644775" algn="l"/>
                <a:tab pos="2884805" algn="l"/>
                <a:tab pos="3429635" algn="l"/>
                <a:tab pos="3869054" algn="l"/>
                <a:tab pos="4592955" algn="l"/>
                <a:tab pos="5288915" algn="l"/>
                <a:tab pos="5481955" algn="l"/>
                <a:tab pos="5857875" algn="l"/>
                <a:tab pos="6068695" algn="l"/>
                <a:tab pos="6439535" algn="l"/>
                <a:tab pos="7176134" algn="l"/>
                <a:tab pos="7703184" algn="l"/>
                <a:tab pos="7722234" algn="l"/>
              </a:tabLst>
            </a:pPr>
            <a:r>
              <a:rPr lang="es-MX" sz="2900" dirty="0">
                <a:latin typeface="Microsoft Sans Serif"/>
                <a:cs typeface="Microsoft Sans Serif"/>
              </a:rPr>
              <a:t>La finalidad de la </a:t>
            </a:r>
            <a:r>
              <a:rPr sz="2900" dirty="0" err="1">
                <a:latin typeface="Microsoft Sans Serif"/>
                <a:cs typeface="Microsoft Sans Serif"/>
              </a:rPr>
              <a:t>humanidad</a:t>
            </a:r>
            <a:r>
              <a:rPr lang="es-MX" sz="2900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	es	</a:t>
            </a:r>
            <a:r>
              <a:rPr lang="es-MX" sz="2900" dirty="0">
                <a:latin typeface="Microsoft Sans Serif"/>
                <a:cs typeface="Microsoft Sans Serif"/>
              </a:rPr>
              <a:t>el</a:t>
            </a:r>
            <a:r>
              <a:rPr lang="es-GT" sz="2900" dirty="0">
                <a:latin typeface="Microsoft Sans Serif"/>
                <a:cs typeface="Microsoft Sans Serif"/>
              </a:rPr>
              <a:t>	</a:t>
            </a:r>
            <a:r>
              <a:rPr sz="2900" dirty="0" err="1">
                <a:latin typeface="Microsoft Sans Serif"/>
                <a:cs typeface="Microsoft Sans Serif"/>
              </a:rPr>
              <a:t>camino</a:t>
            </a:r>
            <a:r>
              <a:rPr sz="2900" dirty="0">
                <a:latin typeface="Microsoft Sans Serif"/>
                <a:cs typeface="Microsoft Sans Serif"/>
              </a:rPr>
              <a:t>	al  </a:t>
            </a:r>
            <a:r>
              <a:rPr sz="2900" dirty="0" err="1">
                <a:latin typeface="Microsoft Sans Serif"/>
                <a:cs typeface="Microsoft Sans Serif"/>
              </a:rPr>
              <a:t>desarrollo</a:t>
            </a:r>
            <a:r>
              <a:rPr lang="es-MX" sz="2900" dirty="0">
                <a:latin typeface="Microsoft Sans Serif"/>
                <a:cs typeface="Microsoft Sans Serif"/>
              </a:rPr>
              <a:t>. Sin embargo estas se han convertido en guerras y conflictos entre sociedades. </a:t>
            </a:r>
            <a:endParaRPr lang="es-GT" sz="2900" dirty="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3200" y="4298780"/>
            <a:ext cx="3061514" cy="23545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0880" y="1703069"/>
            <a:ext cx="20891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5" dirty="0">
                <a:solidFill>
                  <a:srgbClr val="DC7F46"/>
                </a:solidFill>
                <a:latin typeface="Wingdings"/>
                <a:cs typeface="Wingdings"/>
              </a:rPr>
              <a:t>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9650" y="1633220"/>
            <a:ext cx="7420609" cy="4344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El hombre es</a:t>
            </a:r>
            <a:r>
              <a:rPr lang="es-MX" sz="240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un ser social que vive en relación a los  demás, el desarrollo del hombre esta a la par de  las sociedades a la que pertenece.</a:t>
            </a:r>
          </a:p>
          <a:p>
            <a:pPr marL="12700" marR="673100" algn="just">
              <a:lnSpc>
                <a:spcPct val="100000"/>
              </a:lnSpc>
              <a:spcBef>
                <a:spcPts val="700"/>
              </a:spcBef>
              <a:tabLst>
                <a:tab pos="1887855" algn="l"/>
              </a:tabLst>
            </a:pPr>
            <a:r>
              <a:rPr sz="2400" dirty="0">
                <a:latin typeface="Microsoft Sans Serif"/>
                <a:cs typeface="Microsoft Sans Serif"/>
              </a:rPr>
              <a:t>Las primeras	sociedades que reconocemos son las  familias. (bautizo)</a:t>
            </a:r>
          </a:p>
          <a:p>
            <a:pPr marL="12700" marR="361315" algn="just">
              <a:lnSpc>
                <a:spcPct val="100000"/>
              </a:lnSpc>
              <a:spcBef>
                <a:spcPts val="700"/>
              </a:spcBef>
              <a:tabLst>
                <a:tab pos="6344285" algn="l"/>
              </a:tabLst>
            </a:pPr>
            <a:r>
              <a:rPr sz="2400" dirty="0">
                <a:latin typeface="Microsoft Sans Serif"/>
                <a:cs typeface="Microsoft Sans Serif"/>
              </a:rPr>
              <a:t>Somos parte de un clan, donde todos tenemos	role</a:t>
            </a:r>
            <a:r>
              <a:rPr lang="es-MX" sz="2400" dirty="0">
                <a:latin typeface="Microsoft Sans Serif"/>
                <a:cs typeface="Microsoft Sans Serif"/>
              </a:rPr>
              <a:t>s </a:t>
            </a:r>
            <a:r>
              <a:rPr sz="2400" dirty="0" err="1">
                <a:latin typeface="Microsoft Sans Serif"/>
                <a:cs typeface="Microsoft Sans Serif"/>
              </a:rPr>
              <a:t>funciones</a:t>
            </a:r>
            <a:r>
              <a:rPr sz="2400" dirty="0">
                <a:latin typeface="Microsoft Sans Serif"/>
                <a:cs typeface="Microsoft Sans Serif"/>
              </a:rPr>
              <a:t> y tareas.</a:t>
            </a:r>
          </a:p>
          <a:p>
            <a:pPr marL="12700" marR="17780" algn="just">
              <a:lnSpc>
                <a:spcPct val="100000"/>
              </a:lnSpc>
              <a:spcBef>
                <a:spcPts val="690"/>
              </a:spcBef>
              <a:tabLst>
                <a:tab pos="4277995" algn="l"/>
              </a:tabLst>
            </a:pPr>
            <a:r>
              <a:rPr sz="2400" dirty="0">
                <a:latin typeface="Microsoft Sans Serif"/>
                <a:cs typeface="Microsoft Sans Serif"/>
              </a:rPr>
              <a:t>Las sociedades son un conjunto	de individuos que  comparten fines, conductas y culturas; nos relacionamos  interactuando entres nosotros, cooperativamente.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0880" y="3026410"/>
            <a:ext cx="20891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5" dirty="0">
                <a:solidFill>
                  <a:srgbClr val="DC7F46"/>
                </a:solidFill>
                <a:latin typeface="Wingdings"/>
                <a:cs typeface="Wingdings"/>
              </a:rPr>
              <a:t>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880" y="3938270"/>
            <a:ext cx="20891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5" dirty="0">
                <a:solidFill>
                  <a:srgbClr val="DC7F46"/>
                </a:solidFill>
                <a:latin typeface="Wingdings"/>
                <a:cs typeface="Wingdings"/>
              </a:rPr>
              <a:t>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880" y="4848859"/>
            <a:ext cx="20891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5" dirty="0">
                <a:solidFill>
                  <a:srgbClr val="DC7F46"/>
                </a:solidFill>
                <a:latin typeface="Wingdings"/>
                <a:cs typeface="Wingdings"/>
              </a:rPr>
              <a:t></a:t>
            </a:r>
            <a:endParaRPr sz="16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375920"/>
            <a:ext cx="7843520" cy="69596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Sociedades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780" y="1633220"/>
            <a:ext cx="8051165" cy="2244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9570" marR="17780" indent="-318770" algn="just">
              <a:lnSpc>
                <a:spcPct val="99900"/>
              </a:lnSpc>
              <a:spcBef>
                <a:spcPts val="100"/>
              </a:spcBef>
              <a:buClr>
                <a:srgbClr val="DC7F46"/>
              </a:buClr>
              <a:buSzPct val="60344"/>
              <a:buFont typeface="Wingdings"/>
              <a:buChar char=""/>
              <a:tabLst>
                <a:tab pos="369570" algn="l"/>
              </a:tabLst>
            </a:pPr>
            <a:r>
              <a:rPr sz="2900" dirty="0">
                <a:latin typeface="Microsoft Sans Serif"/>
                <a:cs typeface="Microsoft Sans Serif"/>
              </a:rPr>
              <a:t>Las primeras sociedades tenían fines básicos,  sobrevivir a un mundo antagónico, el hombre no  controlaba la naturaleza, tras poder enfrentar los  escollos de la naturaleza comienza la  reorganización social.</a:t>
            </a:r>
          </a:p>
        </p:txBody>
      </p:sp>
      <p:pic>
        <p:nvPicPr>
          <p:cNvPr id="3074" name="Picture 2" descr="U.10 la formación de los bloques antagónicos la guerra fría,  descolonización y tercer mundo">
            <a:extLst>
              <a:ext uri="{FF2B5EF4-FFF2-40B4-BE49-F238E27FC236}">
                <a16:creationId xmlns:a16="http://schemas.microsoft.com/office/drawing/2014/main" id="{81EAEB29-0320-B53D-C748-4516BCCE0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069458"/>
            <a:ext cx="3200400" cy="239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MLO y sus propuestas políticas en épocas neoliberales | Chiapasparalelo">
            <a:extLst>
              <a:ext uri="{FF2B5EF4-FFF2-40B4-BE49-F238E27FC236}">
                <a16:creationId xmlns:a16="http://schemas.microsoft.com/office/drawing/2014/main" id="{E9096150-938E-4058-845E-E18BF0E8B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7" y="2667000"/>
            <a:ext cx="2367573" cy="171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3"/>
          <p:cNvSpPr txBox="1"/>
          <p:nvPr/>
        </p:nvSpPr>
        <p:spPr>
          <a:xfrm>
            <a:off x="2438400" y="1588770"/>
            <a:ext cx="6253480" cy="4532908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6870" marR="30480" indent="-318770" algn="just">
              <a:lnSpc>
                <a:spcPts val="3130"/>
              </a:lnSpc>
              <a:spcBef>
                <a:spcPts val="495"/>
              </a:spcBef>
              <a:buClr>
                <a:srgbClr val="DC7F46"/>
              </a:buClr>
              <a:buSzPct val="60344"/>
              <a:buFont typeface="Wingdings"/>
              <a:buChar char=""/>
              <a:tabLst>
                <a:tab pos="356870" algn="l"/>
                <a:tab pos="1751964" algn="l"/>
                <a:tab pos="3815079" algn="l"/>
              </a:tabLst>
            </a:pPr>
            <a:r>
              <a:rPr lang="es-MX" sz="2400" dirty="0">
                <a:latin typeface="Microsoft Sans Serif"/>
                <a:cs typeface="Microsoft Sans Serif"/>
              </a:rPr>
              <a:t>Es </a:t>
            </a:r>
            <a:r>
              <a:rPr sz="2400" dirty="0">
                <a:latin typeface="Microsoft Sans Serif"/>
                <a:cs typeface="Microsoft Sans Serif"/>
              </a:rPr>
              <a:t>un tipo de  estratificación social, en el que la posición de un  individuo se determina	</a:t>
            </a:r>
            <a:r>
              <a:rPr lang="es-MX" sz="2400" dirty="0">
                <a:latin typeface="Microsoft Sans Serif"/>
                <a:cs typeface="Microsoft Sans Serif"/>
              </a:rPr>
              <a:t> </a:t>
            </a:r>
            <a:r>
              <a:rPr sz="2400" dirty="0" err="1">
                <a:latin typeface="Microsoft Sans Serif"/>
                <a:cs typeface="Microsoft Sans Serif"/>
              </a:rPr>
              <a:t>por</a:t>
            </a:r>
            <a:r>
              <a:rPr sz="2400" dirty="0">
                <a:latin typeface="Microsoft Sans Serif"/>
                <a:cs typeface="Microsoft Sans Serif"/>
              </a:rPr>
              <a:t> criterios económicos, esto  es una variación, ya que ante</a:t>
            </a:r>
            <a:r>
              <a:rPr lang="es-MX" sz="2400" dirty="0">
                <a:latin typeface="Microsoft Sans Serif"/>
                <a:cs typeface="Microsoft Sans Serif"/>
              </a:rPr>
              <a:t>s</a:t>
            </a:r>
            <a:r>
              <a:rPr sz="2400" dirty="0">
                <a:latin typeface="Microsoft Sans Serif"/>
                <a:cs typeface="Microsoft Sans Serif"/>
              </a:rPr>
              <a:t> la clasificación social  era por castas y estamentos.</a:t>
            </a:r>
          </a:p>
          <a:p>
            <a:pPr marL="356870" marR="46990" indent="-318770" algn="just">
              <a:lnSpc>
                <a:spcPct val="89900"/>
              </a:lnSpc>
              <a:spcBef>
                <a:spcPts val="655"/>
              </a:spcBef>
              <a:buClr>
                <a:srgbClr val="DC7F46"/>
              </a:buClr>
              <a:buSzPct val="60344"/>
              <a:buFont typeface="Wingdings"/>
              <a:buChar char=""/>
              <a:tabLst>
                <a:tab pos="356870" algn="l"/>
                <a:tab pos="2166620" algn="l"/>
                <a:tab pos="4559300" algn="l"/>
              </a:tabLst>
            </a:pPr>
            <a:r>
              <a:rPr sz="2400" dirty="0">
                <a:latin typeface="Microsoft Sans Serif"/>
                <a:cs typeface="Microsoft Sans Serif"/>
              </a:rPr>
              <a:t>El sistema de clases sociales	es parte de las  </a:t>
            </a:r>
            <a:r>
              <a:rPr sz="2400" dirty="0" err="1">
                <a:latin typeface="Microsoft Sans Serif"/>
                <a:cs typeface="Microsoft Sans Serif"/>
              </a:rPr>
              <a:t>sociedades</a:t>
            </a:r>
            <a:r>
              <a:rPr lang="es-MX" sz="2400" dirty="0">
                <a:latin typeface="Microsoft Sans Serif"/>
                <a:cs typeface="Microsoft Sans Serif"/>
              </a:rPr>
              <a:t> </a:t>
            </a:r>
            <a:r>
              <a:rPr sz="2400" dirty="0" err="1">
                <a:latin typeface="Microsoft Sans Serif"/>
                <a:cs typeface="Microsoft Sans Serif"/>
              </a:rPr>
              <a:t>industriales</a:t>
            </a:r>
            <a:r>
              <a:rPr sz="2400" dirty="0">
                <a:latin typeface="Microsoft Sans Serif"/>
                <a:cs typeface="Microsoft Sans Serif"/>
              </a:rPr>
              <a:t> modernas, en esta sociedad  se reconoce una mayor movilidad social que en otros  sistemas. Existe la posibilidad de escalar por  méritos.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375920"/>
            <a:ext cx="8224520" cy="68993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Clases Sociales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94031"/>
            <a:ext cx="8382000" cy="68993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Las clases sociales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80" y="1633220"/>
            <a:ext cx="8003540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1470" marR="5080" indent="-318770" algn="just">
              <a:lnSpc>
                <a:spcPct val="100000"/>
              </a:lnSpc>
              <a:spcBef>
                <a:spcPts val="100"/>
              </a:spcBef>
              <a:buClr>
                <a:srgbClr val="DC7F46"/>
              </a:buClr>
              <a:buSzPct val="60344"/>
              <a:buFont typeface="Wingdings"/>
              <a:buChar char=""/>
              <a:tabLst>
                <a:tab pos="331470" algn="l"/>
              </a:tabLst>
            </a:pPr>
            <a:r>
              <a:rPr sz="2900" dirty="0">
                <a:latin typeface="Microsoft Sans Serif"/>
                <a:cs typeface="Microsoft Sans Serif"/>
              </a:rPr>
              <a:t>Incluye las maneras de comportarse, los gustos, el  lenguaje, las opiniones, incluso las creencias  éticas  y </a:t>
            </a:r>
            <a:r>
              <a:rPr sz="2900" dirty="0" err="1">
                <a:latin typeface="Microsoft Sans Serif"/>
                <a:cs typeface="Microsoft Sans Serif"/>
              </a:rPr>
              <a:t>religiosas</a:t>
            </a:r>
            <a:r>
              <a:rPr lang="es-MX" sz="2900" dirty="0">
                <a:latin typeface="Microsoft Sans Serif"/>
                <a:cs typeface="Microsoft Sans Serif"/>
              </a:rPr>
              <a:t>,</a:t>
            </a:r>
            <a:r>
              <a:rPr sz="2900" dirty="0">
                <a:latin typeface="Microsoft Sans Serif"/>
                <a:cs typeface="Microsoft Sans Serif"/>
              </a:rPr>
              <a:t> suelen corresponder al status social.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3733800"/>
            <a:ext cx="5308600" cy="2730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818</Words>
  <Application>Microsoft Office PowerPoint</Application>
  <PresentationFormat>Presentación en pantalla (4:3)</PresentationFormat>
  <Paragraphs>68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arial</vt:lpstr>
      <vt:lpstr>Calibri</vt:lpstr>
      <vt:lpstr>Microsoft Sans Serif</vt:lpstr>
      <vt:lpstr>Wingdings</vt:lpstr>
      <vt:lpstr>Office Theme</vt:lpstr>
      <vt:lpstr>BLOQUE II</vt:lpstr>
      <vt:lpstr>Presentación de PowerPoint</vt:lpstr>
      <vt:lpstr>Desarrollo</vt:lpstr>
      <vt:lpstr>Presentación de PowerPoint</vt:lpstr>
      <vt:lpstr>Presentación de PowerPoint</vt:lpstr>
      <vt:lpstr>Presentación de PowerPoint</vt:lpstr>
      <vt:lpstr>Sociedades</vt:lpstr>
      <vt:lpstr>Clases Sociales</vt:lpstr>
      <vt:lpstr>Las clases sociales</vt:lpstr>
      <vt:lpstr>Lo social</vt:lpstr>
      <vt:lpstr>4 esferas de niveles sociales</vt:lpstr>
      <vt:lpstr>sociabilización</vt:lpstr>
      <vt:lpstr>sociabilización</vt:lpstr>
      <vt:lpstr>Ritos de transición</vt:lpstr>
      <vt:lpstr>Agentes de sociabilización</vt:lpstr>
      <vt:lpstr>Interpretaciones del desarrollo</vt:lpstr>
      <vt:lpstr>Teorías </vt:lpstr>
      <vt:lpstr>Teoría de la modernización</vt:lpstr>
      <vt:lpstr>Teoría de la dependencia</vt:lpstr>
      <vt:lpstr>Teoría de los sistemas mundiales</vt:lpstr>
      <vt:lpstr>Gracias…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 de Desarrollo</dc:title>
  <dc:creator>genaro</dc:creator>
  <cp:lastModifiedBy>Magy Chg</cp:lastModifiedBy>
  <cp:revision>15</cp:revision>
  <dcterms:created xsi:type="dcterms:W3CDTF">2021-08-20T22:18:31Z</dcterms:created>
  <dcterms:modified xsi:type="dcterms:W3CDTF">2023-08-04T03:16:24Z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2007-09-20T00:00:00Z</vt:filetime>
  </property>
  <property fmtid="{D5CDD505-2E9C-101B-9397-08002B2CF9AE}" pid="3" name="Creator">
    <vt:lpwstr>Impress</vt:lpwstr>
  </property>
  <property fmtid="{D5CDD505-2E9C-101B-9397-08002B2CF9AE}" pid="4" name="LastSaved">
    <vt:filetime>2007-09-20T00:00:00Z</vt:filetime>
  </property>
</Properties>
</file>