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4_1440AF39.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83" r:id="rId3"/>
    <p:sldId id="258" r:id="rId4"/>
    <p:sldId id="284" r:id="rId5"/>
    <p:sldId id="285" r:id="rId6"/>
    <p:sldId id="260" r:id="rId7"/>
    <p:sldId id="259" r:id="rId8"/>
    <p:sldId id="289"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27BFF2-B309-9B57-F5D9-2747905E6012}" name="Anirudh Gandhi" initials="AG" userId="S::anigan@microsoft.com::435a46b4-b088-415a-aa54-b83762786cd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F12AA-F075-451B-BA63-B07CEED667BB}" v="3" dt="2022-01-02T00:15:57.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2496" autoAdjust="0"/>
  </p:normalViewPr>
  <p:slideViewPr>
    <p:cSldViewPr snapToGrid="0">
      <p:cViewPr varScale="1">
        <p:scale>
          <a:sx n="52" d="100"/>
          <a:sy n="52" d="100"/>
        </p:scale>
        <p:origin x="14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odfrey" userId="8acea38d-be25-469f-8b8b-b58c83c6c6fa" providerId="ADAL" clId="{811F12AA-F075-451B-BA63-B07CEED667BB}"/>
    <pc:docChg chg="custSel modSld">
      <pc:chgData name="Mark Godfrey" userId="8acea38d-be25-469f-8b8b-b58c83c6c6fa" providerId="ADAL" clId="{811F12AA-F075-451B-BA63-B07CEED667BB}" dt="2022-01-02T00:17:37.829" v="189" actId="20577"/>
      <pc:docMkLst>
        <pc:docMk/>
      </pc:docMkLst>
      <pc:sldChg chg="addSp modSp mod modNotesTx">
        <pc:chgData name="Mark Godfrey" userId="8acea38d-be25-469f-8b8b-b58c83c6c6fa" providerId="ADAL" clId="{811F12AA-F075-451B-BA63-B07CEED667BB}" dt="2022-01-02T00:17:37.829" v="189" actId="20577"/>
        <pc:sldMkLst>
          <pc:docMk/>
          <pc:sldMk cId="8763873" sldId="289"/>
        </pc:sldMkLst>
        <pc:spChg chg="mod">
          <ac:chgData name="Mark Godfrey" userId="8acea38d-be25-469f-8b8b-b58c83c6c6fa" providerId="ADAL" clId="{811F12AA-F075-451B-BA63-B07CEED667BB}" dt="2022-01-02T00:17:05.357" v="127" actId="1076"/>
          <ac:spMkLst>
            <pc:docMk/>
            <pc:sldMk cId="8763873" sldId="289"/>
            <ac:spMk id="2" creationId="{472EC241-DC8E-47D9-9225-DBB850DECCFA}"/>
          </ac:spMkLst>
        </pc:spChg>
        <pc:spChg chg="add mod">
          <ac:chgData name="Mark Godfrey" userId="8acea38d-be25-469f-8b8b-b58c83c6c6fa" providerId="ADAL" clId="{811F12AA-F075-451B-BA63-B07CEED667BB}" dt="2022-01-02T00:16:37.480" v="115" actId="14100"/>
          <ac:spMkLst>
            <pc:docMk/>
            <pc:sldMk cId="8763873" sldId="289"/>
            <ac:spMk id="3" creationId="{A3EEEDB7-0EEA-4021-819E-992A6492DF72}"/>
          </ac:spMkLst>
        </pc:spChg>
        <pc:spChg chg="add mod">
          <ac:chgData name="Mark Godfrey" userId="8acea38d-be25-469f-8b8b-b58c83c6c6fa" providerId="ADAL" clId="{811F12AA-F075-451B-BA63-B07CEED667BB}" dt="2022-01-02T00:16:37.480" v="115" actId="14100"/>
          <ac:spMkLst>
            <pc:docMk/>
            <pc:sldMk cId="8763873" sldId="289"/>
            <ac:spMk id="6" creationId="{E5C7D745-8002-4200-B303-34C724446E09}"/>
          </ac:spMkLst>
        </pc:spChg>
        <pc:spChg chg="add mod">
          <ac:chgData name="Mark Godfrey" userId="8acea38d-be25-469f-8b8b-b58c83c6c6fa" providerId="ADAL" clId="{811F12AA-F075-451B-BA63-B07CEED667BB}" dt="2022-01-02T00:16:37.480" v="115" actId="14100"/>
          <ac:spMkLst>
            <pc:docMk/>
            <pc:sldMk cId="8763873" sldId="289"/>
            <ac:spMk id="7" creationId="{7537F189-5B4F-44F3-89C5-913393E63E62}"/>
          </ac:spMkLst>
        </pc:spChg>
        <pc:spChg chg="add mod">
          <ac:chgData name="Mark Godfrey" userId="8acea38d-be25-469f-8b8b-b58c83c6c6fa" providerId="ADAL" clId="{811F12AA-F075-451B-BA63-B07CEED667BB}" dt="2022-01-02T00:16:37.480" v="115" actId="14100"/>
          <ac:spMkLst>
            <pc:docMk/>
            <pc:sldMk cId="8763873" sldId="289"/>
            <ac:spMk id="8" creationId="{46C6723A-EACA-4A86-B501-9C2EC9471572}"/>
          </ac:spMkLst>
        </pc:spChg>
        <pc:picChg chg="mod">
          <ac:chgData name="Mark Godfrey" userId="8acea38d-be25-469f-8b8b-b58c83c6c6fa" providerId="ADAL" clId="{811F12AA-F075-451B-BA63-B07CEED667BB}" dt="2022-01-02T00:14:52.231" v="8" actId="1076"/>
          <ac:picMkLst>
            <pc:docMk/>
            <pc:sldMk cId="8763873" sldId="289"/>
            <ac:picMk id="5" creationId="{2D1EEFE9-C31B-4F03-89E2-2E236EAE9427}"/>
          </ac:picMkLst>
        </pc:picChg>
      </pc:sldChg>
    </pc:docChg>
  </pc:docChgLst>
</pc:chgInfo>
</file>

<file path=ppt/comments/modernComment_104_1440AF39.xml><?xml version="1.0" encoding="utf-8"?>
<p188:cmLst xmlns:a="http://schemas.openxmlformats.org/drawingml/2006/main" xmlns:r="http://schemas.openxmlformats.org/officeDocument/2006/relationships" xmlns:p188="http://schemas.microsoft.com/office/powerpoint/2018/8/main">
  <p188:cm id="{F0DF345C-C2B5-4A06-BEEE-F976D2F43178}" authorId="{B927BFF2-B309-9B57-F5D9-2747905E6012}" created="2021-09-29T09:53:07.528">
    <ac:deMkLst xmlns:ac="http://schemas.microsoft.com/office/drawing/2013/main/command">
      <pc:docMk xmlns:pc="http://schemas.microsoft.com/office/powerpoint/2013/main/command"/>
      <pc:sldMk xmlns:pc="http://schemas.microsoft.com/office/powerpoint/2013/main/command" cId="339783481" sldId="260"/>
      <ac:spMk id="5" creationId="{5B2728E4-B087-4101-9DE8-3FD958BACF75}"/>
    </ac:deMkLst>
    <p188:txBody>
      <a:bodyPr/>
      <a:lstStyle/>
      <a:p>
        <a:r>
          <a:rPr lang="en-US"/>
          <a:t>[@Mark Godfrey] . Assuming that you are mentioning the events that sentinel captures, the events are not smart enough to determine a password spray attack. It can be like - 
Logon Success
Logon Failure
Start of a Process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7083E-2AFC-4A0E-BA76-7EAC69B9197A}"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F6EA-CBF6-426F-9295-F0E8171D04AB}" type="slidenum">
              <a:rPr lang="en-US" smtClean="0"/>
              <a:t>‹#›</a:t>
            </a:fld>
            <a:endParaRPr lang="en-US"/>
          </a:p>
        </p:txBody>
      </p:sp>
    </p:spTree>
    <p:extLst>
      <p:ext uri="{BB962C8B-B14F-4D97-AF65-F5344CB8AC3E}">
        <p14:creationId xmlns:p14="http://schemas.microsoft.com/office/powerpoint/2010/main" val="84970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azure/sentinel/false-positiv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entinel/azure-sentinel-billing#free-data-sourc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71717"/>
                </a:solidFill>
                <a:effectLst/>
                <a:latin typeface="Segoe UI" panose="020B0502040204020203" pitchFamily="34" charset="0"/>
              </a:rPr>
              <a:t>across all users, devices, applications, and infrastructure, both on-premises and in multiple clouds. </a:t>
            </a:r>
          </a:p>
          <a:p>
            <a:endParaRPr lang="en-US" b="0" i="0">
              <a:solidFill>
                <a:srgbClr val="171717"/>
              </a:solidFill>
              <a:effectLst/>
              <a:latin typeface="Segoe UI" panose="020B0502040204020203" pitchFamily="34" charset="0"/>
            </a:endParaRPr>
          </a:p>
          <a:p>
            <a:r>
              <a:rPr lang="en-US" b="0" i="0">
                <a:solidFill>
                  <a:srgbClr val="171717"/>
                </a:solidFill>
                <a:effectLst/>
                <a:latin typeface="Segoe UI" panose="020B0502040204020203" pitchFamily="34" charset="0"/>
              </a:rPr>
              <a:t>and </a:t>
            </a:r>
            <a:r>
              <a:rPr lang="en-US" b="0" i="0" u="none" strike="noStrike">
                <a:solidFill>
                  <a:srgbClr val="171717"/>
                </a:solidFill>
                <a:effectLst/>
                <a:latin typeface="Segoe UI" panose="020B0502040204020203" pitchFamily="34" charset="0"/>
                <a:hlinkClick r:id="rId3"/>
              </a:rPr>
              <a:t>minimize false positives</a:t>
            </a:r>
            <a:r>
              <a:rPr lang="en-US" b="0" i="0">
                <a:solidFill>
                  <a:srgbClr val="171717"/>
                </a:solidFill>
                <a:effectLst/>
                <a:latin typeface="Segoe UI" panose="020B0502040204020203" pitchFamily="34" charset="0"/>
              </a:rPr>
              <a:t> using Microsoft's analytics and unparalleled threat intelligence. </a:t>
            </a:r>
          </a:p>
          <a:p>
            <a:endParaRPr lang="en-US" b="0" i="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71717"/>
                </a:solidFill>
                <a:effectLst/>
                <a:latin typeface="Segoe UI" panose="020B0502040204020203" pitchFamily="34" charset="0"/>
              </a:rPr>
              <a:t>and hunt for suspicious activities at scale, tapping into years of cyber security work at Microsoft.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171717"/>
              </a:solidFill>
              <a:effectLst/>
              <a:latin typeface="Segoe UI" panose="020B0502040204020203" pitchFamily="34" charset="0"/>
            </a:endParaRPr>
          </a:p>
          <a:p>
            <a:r>
              <a:rPr lang="en-US" b="0" i="0">
                <a:solidFill>
                  <a:srgbClr val="171717"/>
                </a:solidFill>
                <a:effectLst/>
                <a:latin typeface="Segoe UI" panose="020B0502040204020203" pitchFamily="34" charset="0"/>
              </a:rPr>
              <a:t>with built-in orchestration and automation of common tasks.</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531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would someone logging into a device be interesting?</a:t>
            </a:r>
          </a:p>
          <a:p>
            <a:r>
              <a:rPr lang="en-US"/>
              <a:t>By itself, it is not, so it’s just an event, however if the user has requested a password change then doesn’t log in with 10 minutes, that may be an indicator of a compromise.  (Example of government security environment)  Automated response to disable the account.</a:t>
            </a:r>
          </a:p>
          <a:p>
            <a:r>
              <a:rPr lang="en-US"/>
              <a:t>Password spray can be as simple as someone forgetting they changed it and are using their old password four or five times in a short period of time.</a:t>
            </a:r>
          </a:p>
          <a:p>
            <a:endParaRPr lang="en-US"/>
          </a:p>
          <a:p>
            <a:r>
              <a:rPr lang="en-US"/>
              <a:t>Several password spray events at the same time may indicated an RDP brute force Alert.</a:t>
            </a:r>
          </a:p>
          <a:p>
            <a:endParaRPr lang="en-US"/>
          </a:p>
          <a:p>
            <a:r>
              <a:rPr lang="en-US"/>
              <a:t>A successful login after several failed logins when multiple RDP ‘alerts’ are being generated can create an incident .</a:t>
            </a:r>
          </a:p>
          <a:p>
            <a:endParaRPr lang="en-US"/>
          </a:p>
          <a:p>
            <a:r>
              <a:rPr lang="en-US"/>
              <a:t>A single alert on a “Malicious credential theft tool detected’ will immediately generate an Incident.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050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to the SAP alert identified on the previous slide, one of the hunting components of our </a:t>
            </a:r>
            <a:r>
              <a:rPr lang="en-US" err="1"/>
              <a:t>Solorigate</a:t>
            </a:r>
            <a:r>
              <a:rPr lang="en-US"/>
              <a:t> solution is to look for changes in privileged accounts, either adding new ones, or activities that are abnormal by existing accounts.</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99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Sentinel Customer pay for</a:t>
            </a:r>
          </a:p>
          <a:p>
            <a:pPr marL="0" indent="0">
              <a:buNone/>
            </a:pPr>
            <a:r>
              <a:rPr lang="en-US" dirty="0"/>
              <a:t>	Log analytics data ingestion</a:t>
            </a:r>
          </a:p>
          <a:p>
            <a:pPr marL="0" indent="0">
              <a:buNone/>
            </a:pPr>
            <a:r>
              <a:rPr lang="en-US" dirty="0"/>
              <a:t>	Azure Sentinel data analysis</a:t>
            </a:r>
          </a:p>
          <a:p>
            <a:pPr marL="0" indent="0">
              <a:buNone/>
            </a:pPr>
            <a:r>
              <a:rPr lang="en-US" dirty="0"/>
              <a:t>	Log Analytics data retention</a:t>
            </a:r>
          </a:p>
          <a:p>
            <a:endParaRPr lang="en-US" dirty="0"/>
          </a:p>
          <a:p>
            <a:r>
              <a:rPr lang="en-US" dirty="0"/>
              <a:t>There are discount rates for storage costs based on tiers of retention 100GB , 200GB etc.</a:t>
            </a:r>
          </a:p>
          <a:p>
            <a:pPr lvl="1"/>
            <a:endParaRPr lang="en-US" dirty="0"/>
          </a:p>
          <a:p>
            <a:r>
              <a:rPr lang="en-US" dirty="0"/>
              <a:t>There are additional costs for Logic Apps, Notebooks, Functions</a:t>
            </a:r>
          </a:p>
          <a:p>
            <a:endParaRPr lang="en-US" dirty="0"/>
          </a:p>
          <a:p>
            <a:r>
              <a:rPr lang="en-US" dirty="0"/>
              <a:t>Data for 90 days is free, then at standard log analytics prices. Vs. 30 days for log analytics.</a:t>
            </a:r>
          </a:p>
          <a:p>
            <a:endParaRPr lang="en-US" dirty="0"/>
          </a:p>
          <a:p>
            <a:endParaRPr lang="en-US" dirty="0"/>
          </a:p>
          <a:p>
            <a:r>
              <a:rPr lang="en-US" dirty="0">
                <a:hlinkClick r:id="rId3"/>
              </a:rPr>
              <a:t>Plan and manage costs for Azure Sentinel | Microsoft Docs</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143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171717"/>
                </a:solidFill>
                <a:effectLst/>
                <a:latin typeface="Segoe UI" panose="020B0502040204020203" pitchFamily="34" charset="0"/>
              </a:rPr>
              <a:t>Azure Activity Logs.</a:t>
            </a:r>
          </a:p>
          <a:p>
            <a:pPr algn="l">
              <a:buFont typeface="Arial" panose="020B0604020202020204" pitchFamily="34" charset="0"/>
              <a:buChar char="•"/>
            </a:pPr>
            <a:r>
              <a:rPr lang="en-US" b="0" i="0">
                <a:solidFill>
                  <a:srgbClr val="171717"/>
                </a:solidFill>
                <a:effectLst/>
                <a:latin typeface="Segoe UI" panose="020B0502040204020203" pitchFamily="34" charset="0"/>
              </a:rPr>
              <a:t>Office 365 Audit Logs, 		including all SharePoint activity, Exchange admin activity, and Teams.</a:t>
            </a:r>
          </a:p>
          <a:p>
            <a:pPr algn="l">
              <a:buFont typeface="Arial" panose="020B0604020202020204" pitchFamily="34" charset="0"/>
              <a:buChar char="•"/>
            </a:pPr>
            <a:r>
              <a:rPr lang="en-US" b="0" i="0">
                <a:solidFill>
                  <a:srgbClr val="171717"/>
                </a:solidFill>
                <a:effectLst/>
                <a:latin typeface="Segoe UI" panose="020B0502040204020203" pitchFamily="34" charset="0"/>
              </a:rPr>
              <a:t>Microsoft Defender alerts, 		including alerts from Azure Defender, Microsoft 365 Defender, </a:t>
            </a:r>
          </a:p>
          <a:p>
            <a:pPr algn="l">
              <a:buFont typeface="Arial" panose="020B0604020202020204" pitchFamily="34" charset="0"/>
              <a:buChar char="•"/>
            </a:pPr>
            <a:r>
              <a:rPr lang="en-US" b="0" i="0">
                <a:solidFill>
                  <a:srgbClr val="171717"/>
                </a:solidFill>
                <a:effectLst/>
                <a:latin typeface="Segoe UI" panose="020B0502040204020203" pitchFamily="34" charset="0"/>
              </a:rPr>
              <a:t>Microsoft Defender for Office 365, </a:t>
            </a:r>
          </a:p>
          <a:p>
            <a:pPr algn="l">
              <a:buFont typeface="Arial" panose="020B0604020202020204" pitchFamily="34" charset="0"/>
              <a:buChar char="•"/>
            </a:pPr>
            <a:r>
              <a:rPr lang="en-US" b="0" i="0">
                <a:solidFill>
                  <a:srgbClr val="171717"/>
                </a:solidFill>
                <a:effectLst/>
                <a:latin typeface="Segoe UI" panose="020B0502040204020203" pitchFamily="34" charset="0"/>
              </a:rPr>
              <a:t>Microsoft Defender for Identity, and </a:t>
            </a:r>
          </a:p>
          <a:p>
            <a:pPr algn="l">
              <a:buFont typeface="Arial" panose="020B0604020202020204" pitchFamily="34" charset="0"/>
              <a:buChar char="•"/>
            </a:pPr>
            <a:r>
              <a:rPr lang="en-US" b="0" i="0">
                <a:solidFill>
                  <a:srgbClr val="171717"/>
                </a:solidFill>
                <a:effectLst/>
                <a:latin typeface="Segoe UI" panose="020B0502040204020203" pitchFamily="34" charset="0"/>
              </a:rPr>
              <a:t>Microsoft Defender for Endpoint.</a:t>
            </a:r>
          </a:p>
          <a:p>
            <a:pPr algn="l">
              <a:buFont typeface="Arial" panose="020B0604020202020204" pitchFamily="34" charset="0"/>
              <a:buChar char="•"/>
            </a:pPr>
            <a:r>
              <a:rPr lang="en-US" b="0" i="0">
                <a:solidFill>
                  <a:srgbClr val="171717"/>
                </a:solidFill>
                <a:effectLst/>
                <a:latin typeface="Segoe UI" panose="020B0502040204020203" pitchFamily="34" charset="0"/>
              </a:rPr>
              <a:t>Azure Security Center and </a:t>
            </a:r>
          </a:p>
          <a:p>
            <a:pPr algn="l">
              <a:buFont typeface="Arial" panose="020B0604020202020204" pitchFamily="34" charset="0"/>
              <a:buChar char="•"/>
            </a:pPr>
            <a:r>
              <a:rPr lang="en-US" b="0" i="0">
                <a:solidFill>
                  <a:srgbClr val="171717"/>
                </a:solidFill>
                <a:effectLst/>
                <a:latin typeface="Segoe UI" panose="020B0502040204020203" pitchFamily="34" charset="0"/>
              </a:rPr>
              <a:t>Microsoft Cloud App Security (MCAS) alerts.  NOTE However, raw logs for some Microsoft 365 Defender, MCAS, Azure Active Directory (Azure AD), and Azure Information Protection (AIP) data types are paid.</a:t>
            </a:r>
          </a:p>
          <a:p>
            <a:endParaRPr lang="en-US"/>
          </a:p>
          <a:p>
            <a:r>
              <a:rPr lang="en-US"/>
              <a:t>Call out the 1 to many Andrew Nathan delivered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316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Recommended – as much as possible consolidate into a single log analytics workspace.</a:t>
            </a:r>
          </a:p>
          <a:p>
            <a:endParaRPr lang="en-US"/>
          </a:p>
          <a:p>
            <a:pPr algn="l"/>
            <a:r>
              <a:rPr lang="en-US" b="1" i="0">
                <a:solidFill>
                  <a:srgbClr val="171717"/>
                </a:solidFill>
                <a:effectLst/>
                <a:latin typeface="Times New Roman" panose="02020603050405020304" pitchFamily="18" charset="0"/>
                <a:cs typeface="Times New Roman" panose="02020603050405020304" pitchFamily="18" charset="0"/>
              </a:rPr>
              <a:t>Azure Sentinel-specific roles</a:t>
            </a:r>
          </a:p>
          <a:p>
            <a:pPr algn="l"/>
            <a:r>
              <a:rPr lang="en-US" b="0" i="0">
                <a:solidFill>
                  <a:srgbClr val="171717"/>
                </a:solidFill>
                <a:effectLst/>
                <a:latin typeface="Times New Roman" panose="02020603050405020304" pitchFamily="18" charset="0"/>
                <a:cs typeface="Times New Roman" panose="02020603050405020304" pitchFamily="18" charset="0"/>
              </a:rPr>
              <a:t>The following are the three dedicated, built-in Azure Sentinel roles:</a:t>
            </a:r>
          </a:p>
          <a:p>
            <a:pPr algn="l"/>
            <a:endParaRPr lang="en-US" b="0" i="0">
              <a:solidFill>
                <a:srgbClr val="171717"/>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a:solidFill>
                  <a:srgbClr val="171717"/>
                </a:solidFill>
                <a:effectLst/>
                <a:latin typeface="Times New Roman" panose="02020603050405020304" pitchFamily="18" charset="0"/>
                <a:cs typeface="Times New Roman" panose="02020603050405020304" pitchFamily="18" charset="0"/>
              </a:rPr>
              <a:t>Reader</a:t>
            </a:r>
            <a:r>
              <a:rPr lang="en-US" b="0" i="0">
                <a:solidFill>
                  <a:srgbClr val="171717"/>
                </a:solidFill>
                <a:effectLst/>
                <a:latin typeface="Times New Roman" panose="02020603050405020304" pitchFamily="18" charset="0"/>
                <a:cs typeface="Times New Roman" panose="02020603050405020304" pitchFamily="18" charset="0"/>
              </a:rPr>
              <a:t>: This role can review data, incidents, workbooks, and other Azure Sentinel resources.</a:t>
            </a:r>
          </a:p>
          <a:p>
            <a:pPr algn="l">
              <a:buFont typeface="Arial" panose="020B0604020202020204" pitchFamily="34" charset="0"/>
              <a:buChar char="•"/>
            </a:pPr>
            <a:endParaRPr lang="en-US" b="0" i="0">
              <a:solidFill>
                <a:srgbClr val="171717"/>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a:solidFill>
                  <a:srgbClr val="171717"/>
                </a:solidFill>
                <a:effectLst/>
                <a:latin typeface="Times New Roman" panose="02020603050405020304" pitchFamily="18" charset="0"/>
                <a:cs typeface="Times New Roman" panose="02020603050405020304" pitchFamily="18" charset="0"/>
              </a:rPr>
              <a:t>Responder</a:t>
            </a:r>
            <a:r>
              <a:rPr lang="en-US" b="0" i="0">
                <a:solidFill>
                  <a:srgbClr val="171717"/>
                </a:solidFill>
                <a:effectLst/>
                <a:latin typeface="Times New Roman" panose="02020603050405020304" pitchFamily="18" charset="0"/>
                <a:cs typeface="Times New Roman" panose="02020603050405020304" pitchFamily="18" charset="0"/>
              </a:rPr>
              <a:t>: This role has all the permissions of the Reader role. Plus, it can manage incidents by assigning or dismissing them.</a:t>
            </a:r>
          </a:p>
          <a:p>
            <a:pPr algn="l">
              <a:buFont typeface="Arial" panose="020B0604020202020204" pitchFamily="34" charset="0"/>
              <a:buChar char="•"/>
            </a:pPr>
            <a:endParaRPr lang="en-US" b="0" i="0">
              <a:solidFill>
                <a:srgbClr val="171717"/>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a:solidFill>
                  <a:srgbClr val="171717"/>
                </a:solidFill>
                <a:effectLst/>
                <a:latin typeface="Times New Roman" panose="02020603050405020304" pitchFamily="18" charset="0"/>
                <a:cs typeface="Times New Roman" panose="02020603050405020304" pitchFamily="18" charset="0"/>
              </a:rPr>
              <a:t>Contributor</a:t>
            </a:r>
            <a:r>
              <a:rPr lang="en-US" b="0" i="0">
                <a:solidFill>
                  <a:srgbClr val="171717"/>
                </a:solidFill>
                <a:effectLst/>
                <a:latin typeface="Times New Roman" panose="02020603050405020304" pitchFamily="18" charset="0"/>
                <a:cs typeface="Times New Roman" panose="02020603050405020304" pitchFamily="18" charset="0"/>
              </a:rPr>
              <a:t>: This role has all the permissions of the Reader and Responder roles. Also, it can create and edit workbooks, analytics rules, and other Azure Sentinel resources. To deploy Azure Sentinel on your tenant, you need Contributor permissions for the subscription where the Azure Sentinel workspace is deployed.</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29911-FD00-4A51-ADA7-15DA9C3FA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581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4A66-6F8C-40E4-8708-9B6E8DE31418}"/>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87ECA655-9AFE-4A7F-ADCF-17AE3212E384}"/>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A07D88-3737-47CF-95C3-D7B9F044C284}"/>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D783395-DFED-4F7E-A891-3ECAEDB12E62}" type="datetimeFigureOut">
              <a:rPr lang="en-US" smtClean="0"/>
              <a:pPr/>
              <a:t>5/27/2022</a:t>
            </a:fld>
            <a:endParaRPr lang="en-US"/>
          </a:p>
        </p:txBody>
      </p:sp>
      <p:sp>
        <p:nvSpPr>
          <p:cNvPr id="5" name="Footer Placeholder 4">
            <a:extLst>
              <a:ext uri="{FF2B5EF4-FFF2-40B4-BE49-F238E27FC236}">
                <a16:creationId xmlns:a16="http://schemas.microsoft.com/office/drawing/2014/main" id="{181A4916-E01B-46B3-9097-73BAC520AD01}"/>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8908E1A9-567D-4950-BFE8-DF2BC6C2D83F}"/>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93D52C1-2EAD-4FC3-B6FE-89997CDD2040}" type="slidenum">
              <a:rPr lang="en-US" smtClean="0"/>
              <a:pPr/>
              <a:t>‹#›</a:t>
            </a:fld>
            <a:endParaRPr lang="en-US"/>
          </a:p>
        </p:txBody>
      </p:sp>
    </p:spTree>
    <p:extLst>
      <p:ext uri="{BB962C8B-B14F-4D97-AF65-F5344CB8AC3E}">
        <p14:creationId xmlns:p14="http://schemas.microsoft.com/office/powerpoint/2010/main" val="37064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6106-0E17-445C-A43D-0D393C1963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EF58E3-7145-42B1-86A9-FFE3680E5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B8D2A-525E-4E99-B350-75973A1CC9C1}"/>
              </a:ext>
            </a:extLst>
          </p:cNvPr>
          <p:cNvSpPr>
            <a:spLocks noGrp="1"/>
          </p:cNvSpPr>
          <p:nvPr>
            <p:ph type="dt" sz="half" idx="10"/>
          </p:nvPr>
        </p:nvSpPr>
        <p:spPr/>
        <p:txBody>
          <a:bodyPr/>
          <a:lstStyle/>
          <a:p>
            <a:fld id="{BD783395-DFED-4F7E-A891-3ECAEDB12E62}" type="datetimeFigureOut">
              <a:rPr lang="en-US" smtClean="0"/>
              <a:t>5/27/2022</a:t>
            </a:fld>
            <a:endParaRPr lang="en-US"/>
          </a:p>
        </p:txBody>
      </p:sp>
      <p:sp>
        <p:nvSpPr>
          <p:cNvPr id="5" name="Footer Placeholder 4">
            <a:extLst>
              <a:ext uri="{FF2B5EF4-FFF2-40B4-BE49-F238E27FC236}">
                <a16:creationId xmlns:a16="http://schemas.microsoft.com/office/drawing/2014/main" id="{9AD88BD5-1790-49D7-9C6F-5D5A6FE0B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D6BF0-3A08-42FE-A44E-3812E898180B}"/>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2751697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A7EACE-4C1A-4C7F-AD0A-A53527395D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712354-2FEF-4E22-9DB8-D4CA2ABFAA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97DDF-E540-46E6-98F2-94F96236CEE1}"/>
              </a:ext>
            </a:extLst>
          </p:cNvPr>
          <p:cNvSpPr>
            <a:spLocks noGrp="1"/>
          </p:cNvSpPr>
          <p:nvPr>
            <p:ph type="dt" sz="half" idx="10"/>
          </p:nvPr>
        </p:nvSpPr>
        <p:spPr/>
        <p:txBody>
          <a:bodyPr/>
          <a:lstStyle/>
          <a:p>
            <a:fld id="{BD783395-DFED-4F7E-A891-3ECAEDB12E62}" type="datetimeFigureOut">
              <a:rPr lang="en-US" smtClean="0"/>
              <a:t>5/27/2022</a:t>
            </a:fld>
            <a:endParaRPr lang="en-US"/>
          </a:p>
        </p:txBody>
      </p:sp>
      <p:sp>
        <p:nvSpPr>
          <p:cNvPr id="5" name="Footer Placeholder 4">
            <a:extLst>
              <a:ext uri="{FF2B5EF4-FFF2-40B4-BE49-F238E27FC236}">
                <a16:creationId xmlns:a16="http://schemas.microsoft.com/office/drawing/2014/main" id="{1F4CCF3A-0373-431E-A97A-D485899A1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F0548-C772-43E2-BD1E-FE242A8DDEA8}"/>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201515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9DE9-66C7-4DC0-8213-8C8AFD84D7D3}"/>
              </a:ext>
            </a:extLst>
          </p:cNvPr>
          <p:cNvSpPr>
            <a:spLocks noGrp="1"/>
          </p:cNvSpPr>
          <p:nvPr>
            <p:ph type="title"/>
          </p:nvPr>
        </p:nvSpPr>
        <p:spPr>
          <a:xfrm>
            <a:off x="279070" y="71252"/>
            <a:ext cx="10515600" cy="902525"/>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23EAA6F-2E1A-4324-A7CE-E7C4E1CC7863}"/>
              </a:ext>
            </a:extLst>
          </p:cNvPr>
          <p:cNvSpPr>
            <a:spLocks noGrp="1"/>
          </p:cNvSpPr>
          <p:nvPr>
            <p:ph idx="1"/>
          </p:nvPr>
        </p:nvSpPr>
        <p:spPr>
          <a:xfrm>
            <a:off x="838200" y="1419101"/>
            <a:ext cx="10515600" cy="475786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4EA47-108E-4491-A4EF-BA158C3954C1}"/>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D783395-DFED-4F7E-A891-3ECAEDB12E62}" type="datetimeFigureOut">
              <a:rPr lang="en-US" smtClean="0"/>
              <a:pPr/>
              <a:t>5/27/2022</a:t>
            </a:fld>
            <a:endParaRPr lang="en-US"/>
          </a:p>
        </p:txBody>
      </p:sp>
      <p:sp>
        <p:nvSpPr>
          <p:cNvPr id="5" name="Footer Placeholder 4">
            <a:extLst>
              <a:ext uri="{FF2B5EF4-FFF2-40B4-BE49-F238E27FC236}">
                <a16:creationId xmlns:a16="http://schemas.microsoft.com/office/drawing/2014/main" id="{41BAA0FE-5C5E-4B59-BE93-881DE51120C5}"/>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7A8588A0-7404-4B45-91E2-79C5FD802BB1}"/>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93D52C1-2EAD-4FC3-B6FE-89997CDD2040}" type="slidenum">
              <a:rPr lang="en-US" smtClean="0"/>
              <a:pPr/>
              <a:t>‹#›</a:t>
            </a:fld>
            <a:endParaRPr lang="en-US"/>
          </a:p>
        </p:txBody>
      </p:sp>
    </p:spTree>
    <p:extLst>
      <p:ext uri="{BB962C8B-B14F-4D97-AF65-F5344CB8AC3E}">
        <p14:creationId xmlns:p14="http://schemas.microsoft.com/office/powerpoint/2010/main" val="210156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CEA3-1995-4AFE-8B91-9055D389F5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BDE289-5984-4986-9A97-9B5E82784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5B8C24-A0BF-4B13-8EF5-D270E17C0336}"/>
              </a:ext>
            </a:extLst>
          </p:cNvPr>
          <p:cNvSpPr>
            <a:spLocks noGrp="1"/>
          </p:cNvSpPr>
          <p:nvPr>
            <p:ph type="dt" sz="half" idx="10"/>
          </p:nvPr>
        </p:nvSpPr>
        <p:spPr/>
        <p:txBody>
          <a:bodyPr/>
          <a:lstStyle/>
          <a:p>
            <a:fld id="{BD783395-DFED-4F7E-A891-3ECAEDB12E62}" type="datetimeFigureOut">
              <a:rPr lang="en-US" smtClean="0"/>
              <a:t>5/27/2022</a:t>
            </a:fld>
            <a:endParaRPr lang="en-US"/>
          </a:p>
        </p:txBody>
      </p:sp>
      <p:sp>
        <p:nvSpPr>
          <p:cNvPr id="5" name="Footer Placeholder 4">
            <a:extLst>
              <a:ext uri="{FF2B5EF4-FFF2-40B4-BE49-F238E27FC236}">
                <a16:creationId xmlns:a16="http://schemas.microsoft.com/office/drawing/2014/main" id="{0EBE1012-3F91-426B-BBDA-03904E17B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E9994-769F-4580-B590-26D9573F628B}"/>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384851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1854-104D-432F-B7A0-FA6C0FC3CA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2D083-CCF3-40C9-928A-F42FA64C25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5993D3-8900-4FF4-B743-D1E08BE28B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583A36-F77F-4D36-B240-3D2778EC06C8}"/>
              </a:ext>
            </a:extLst>
          </p:cNvPr>
          <p:cNvSpPr>
            <a:spLocks noGrp="1"/>
          </p:cNvSpPr>
          <p:nvPr>
            <p:ph type="dt" sz="half" idx="10"/>
          </p:nvPr>
        </p:nvSpPr>
        <p:spPr/>
        <p:txBody>
          <a:bodyPr/>
          <a:lstStyle/>
          <a:p>
            <a:fld id="{BD783395-DFED-4F7E-A891-3ECAEDB12E62}" type="datetimeFigureOut">
              <a:rPr lang="en-US" smtClean="0"/>
              <a:t>5/27/2022</a:t>
            </a:fld>
            <a:endParaRPr lang="en-US"/>
          </a:p>
        </p:txBody>
      </p:sp>
      <p:sp>
        <p:nvSpPr>
          <p:cNvPr id="6" name="Footer Placeholder 5">
            <a:extLst>
              <a:ext uri="{FF2B5EF4-FFF2-40B4-BE49-F238E27FC236}">
                <a16:creationId xmlns:a16="http://schemas.microsoft.com/office/drawing/2014/main" id="{2CD9991C-5D5F-454C-A8A1-E504C6E31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599AF-B2F5-4985-859A-9AC095FCC8C0}"/>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20204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8A45-0849-4D09-A781-EA4206719C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04DD02-25B2-4432-B6B3-BB03C029A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2755BE-4F3F-4EEB-9FCF-B65F19B2E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B40A28-2ECE-4E23-B670-787D04BE0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BC0DF-DD24-4532-9CF2-5C659DACAE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8E4092-851D-47E9-B260-4389BD9F8B27}"/>
              </a:ext>
            </a:extLst>
          </p:cNvPr>
          <p:cNvSpPr>
            <a:spLocks noGrp="1"/>
          </p:cNvSpPr>
          <p:nvPr>
            <p:ph type="dt" sz="half" idx="10"/>
          </p:nvPr>
        </p:nvSpPr>
        <p:spPr/>
        <p:txBody>
          <a:bodyPr/>
          <a:lstStyle/>
          <a:p>
            <a:fld id="{BD783395-DFED-4F7E-A891-3ECAEDB12E62}" type="datetimeFigureOut">
              <a:rPr lang="en-US" smtClean="0"/>
              <a:t>5/27/2022</a:t>
            </a:fld>
            <a:endParaRPr lang="en-US"/>
          </a:p>
        </p:txBody>
      </p:sp>
      <p:sp>
        <p:nvSpPr>
          <p:cNvPr id="8" name="Footer Placeholder 7">
            <a:extLst>
              <a:ext uri="{FF2B5EF4-FFF2-40B4-BE49-F238E27FC236}">
                <a16:creationId xmlns:a16="http://schemas.microsoft.com/office/drawing/2014/main" id="{C255DEF2-2B16-4E76-8543-CE41E305FE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592C3-A1C6-4D57-8378-F414FA8AE7FF}"/>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230700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F7CD-AEB1-4201-A5C0-32F0FD73A1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158A1-F883-4ED0-9E08-AC3D8B512990}"/>
              </a:ext>
            </a:extLst>
          </p:cNvPr>
          <p:cNvSpPr>
            <a:spLocks noGrp="1"/>
          </p:cNvSpPr>
          <p:nvPr>
            <p:ph type="dt" sz="half" idx="10"/>
          </p:nvPr>
        </p:nvSpPr>
        <p:spPr/>
        <p:txBody>
          <a:bodyPr/>
          <a:lstStyle/>
          <a:p>
            <a:fld id="{BD783395-DFED-4F7E-A891-3ECAEDB12E62}" type="datetimeFigureOut">
              <a:rPr lang="en-US" smtClean="0"/>
              <a:t>5/27/2022</a:t>
            </a:fld>
            <a:endParaRPr lang="en-US"/>
          </a:p>
        </p:txBody>
      </p:sp>
      <p:sp>
        <p:nvSpPr>
          <p:cNvPr id="4" name="Footer Placeholder 3">
            <a:extLst>
              <a:ext uri="{FF2B5EF4-FFF2-40B4-BE49-F238E27FC236}">
                <a16:creationId xmlns:a16="http://schemas.microsoft.com/office/drawing/2014/main" id="{DE377F38-86C0-4CD8-A51E-B3AEB48540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0B04E-BE8D-4878-8F24-3991E58F3C23}"/>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381990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B44CF-5C1F-4C87-9378-6F29E36DE050}"/>
              </a:ext>
            </a:extLst>
          </p:cNvPr>
          <p:cNvSpPr>
            <a:spLocks noGrp="1"/>
          </p:cNvSpPr>
          <p:nvPr>
            <p:ph type="dt" sz="half" idx="10"/>
          </p:nvPr>
        </p:nvSpPr>
        <p:spPr/>
        <p:txBody>
          <a:bodyPr/>
          <a:lstStyle/>
          <a:p>
            <a:fld id="{BD783395-DFED-4F7E-A891-3ECAEDB12E62}" type="datetimeFigureOut">
              <a:rPr lang="en-US" smtClean="0"/>
              <a:t>5/27/2022</a:t>
            </a:fld>
            <a:endParaRPr lang="en-US"/>
          </a:p>
        </p:txBody>
      </p:sp>
      <p:sp>
        <p:nvSpPr>
          <p:cNvPr id="3" name="Footer Placeholder 2">
            <a:extLst>
              <a:ext uri="{FF2B5EF4-FFF2-40B4-BE49-F238E27FC236}">
                <a16:creationId xmlns:a16="http://schemas.microsoft.com/office/drawing/2014/main" id="{F537AE7D-D2A5-4BDA-AA49-915FFC226F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FD9DD1-D144-4019-9D68-16B2CDD98ADF}"/>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366897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A433-09E6-4BD8-9EBD-403F29601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7D9069-4953-4C7C-B97C-FCF75DF69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E5E24D-9A1E-4D68-81EB-7F9F232AD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1219C-6A11-4B88-A2B4-8EBF8A7DB9B2}"/>
              </a:ext>
            </a:extLst>
          </p:cNvPr>
          <p:cNvSpPr>
            <a:spLocks noGrp="1"/>
          </p:cNvSpPr>
          <p:nvPr>
            <p:ph type="dt" sz="half" idx="10"/>
          </p:nvPr>
        </p:nvSpPr>
        <p:spPr/>
        <p:txBody>
          <a:bodyPr/>
          <a:lstStyle/>
          <a:p>
            <a:fld id="{BD783395-DFED-4F7E-A891-3ECAEDB12E62}" type="datetimeFigureOut">
              <a:rPr lang="en-US" smtClean="0"/>
              <a:t>5/27/2022</a:t>
            </a:fld>
            <a:endParaRPr lang="en-US"/>
          </a:p>
        </p:txBody>
      </p:sp>
      <p:sp>
        <p:nvSpPr>
          <p:cNvPr id="6" name="Footer Placeholder 5">
            <a:extLst>
              <a:ext uri="{FF2B5EF4-FFF2-40B4-BE49-F238E27FC236}">
                <a16:creationId xmlns:a16="http://schemas.microsoft.com/office/drawing/2014/main" id="{AB632CC6-D6BE-4F0C-92A9-069C50AD0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115FA-A0B8-4793-93E5-316E3A069C43}"/>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260958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F0A3-E38C-40A2-8372-D0CFFFC3F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781C40-1FEC-412C-91AE-0F5D12EE6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B74EC8-B580-40CF-8982-8D16AAE47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2658E-0490-44D3-B864-3D579E90AF7C}"/>
              </a:ext>
            </a:extLst>
          </p:cNvPr>
          <p:cNvSpPr>
            <a:spLocks noGrp="1"/>
          </p:cNvSpPr>
          <p:nvPr>
            <p:ph type="dt" sz="half" idx="10"/>
          </p:nvPr>
        </p:nvSpPr>
        <p:spPr/>
        <p:txBody>
          <a:bodyPr/>
          <a:lstStyle/>
          <a:p>
            <a:fld id="{BD783395-DFED-4F7E-A891-3ECAEDB12E62}" type="datetimeFigureOut">
              <a:rPr lang="en-US" smtClean="0"/>
              <a:t>5/27/2022</a:t>
            </a:fld>
            <a:endParaRPr lang="en-US"/>
          </a:p>
        </p:txBody>
      </p:sp>
      <p:sp>
        <p:nvSpPr>
          <p:cNvPr id="6" name="Footer Placeholder 5">
            <a:extLst>
              <a:ext uri="{FF2B5EF4-FFF2-40B4-BE49-F238E27FC236}">
                <a16:creationId xmlns:a16="http://schemas.microsoft.com/office/drawing/2014/main" id="{EC12CB75-9A6E-4628-BC03-AA52F8FFB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D0B0D-E8C5-4F79-9A96-CFD40F82E2A9}"/>
              </a:ext>
            </a:extLst>
          </p:cNvPr>
          <p:cNvSpPr>
            <a:spLocks noGrp="1"/>
          </p:cNvSpPr>
          <p:nvPr>
            <p:ph type="sldNum" sz="quarter" idx="12"/>
          </p:nvPr>
        </p:nvSpPr>
        <p:spPr/>
        <p:txBody>
          <a:bodyPr/>
          <a:lstStyle/>
          <a:p>
            <a:fld id="{993D52C1-2EAD-4FC3-B6FE-89997CDD2040}" type="slidenum">
              <a:rPr lang="en-US" smtClean="0"/>
              <a:t>‹#›</a:t>
            </a:fld>
            <a:endParaRPr lang="en-US"/>
          </a:p>
        </p:txBody>
      </p:sp>
    </p:spTree>
    <p:extLst>
      <p:ext uri="{BB962C8B-B14F-4D97-AF65-F5344CB8AC3E}">
        <p14:creationId xmlns:p14="http://schemas.microsoft.com/office/powerpoint/2010/main" val="98805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90715-01AB-41D0-A61A-36662A1EB3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55D57A-D61D-4748-A79B-65DB3C8B8A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16265-D934-4B2D-8190-2E12225C3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83395-DFED-4F7E-A891-3ECAEDB12E62}" type="datetimeFigureOut">
              <a:rPr lang="en-US" smtClean="0"/>
              <a:t>5/27/2022</a:t>
            </a:fld>
            <a:endParaRPr lang="en-US"/>
          </a:p>
        </p:txBody>
      </p:sp>
      <p:sp>
        <p:nvSpPr>
          <p:cNvPr id="5" name="Footer Placeholder 4">
            <a:extLst>
              <a:ext uri="{FF2B5EF4-FFF2-40B4-BE49-F238E27FC236}">
                <a16:creationId xmlns:a16="http://schemas.microsoft.com/office/drawing/2014/main" id="{EC03476D-4E8A-4EB5-A667-65363506F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D2203-EE50-4C12-ACE9-2A1531426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D52C1-2EAD-4FC3-B6FE-89997CDD2040}" type="slidenum">
              <a:rPr lang="en-US" smtClean="0"/>
              <a:t>‹#›</a:t>
            </a:fld>
            <a:endParaRPr lang="en-US"/>
          </a:p>
        </p:txBody>
      </p:sp>
    </p:spTree>
    <p:extLst>
      <p:ext uri="{BB962C8B-B14F-4D97-AF65-F5344CB8AC3E}">
        <p14:creationId xmlns:p14="http://schemas.microsoft.com/office/powerpoint/2010/main" val="1364815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data-explorer/kusto/query/unionoperator?pivots=azuremonitor" TargetMode="External"/><Relationship Id="rId2" Type="http://schemas.openxmlformats.org/officeDocument/2006/relationships/hyperlink" Target="https://docs.microsoft.com/en-us/azure/azure-monitor/logs/workspace-express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4_1440AF3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chcommunity.microsoft.com/t5/azure-sentinel/solarwinds-post-compromise-hunting-with-azure-sentinel/ba-p/199509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echcommunity.microsoft.com/t5/azure-sentinel/what-s-new-fusion-detection-for-ransomware/ba-p/262137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oolstuff49ja.com/2013/08/simple-tips-on-how-to-make-money-online.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sentinel/azure-sentinel-billing#free-data-sourc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a:extLst>
              <a:ext uri="{FF2B5EF4-FFF2-40B4-BE49-F238E27FC236}">
                <a16:creationId xmlns:a16="http://schemas.microsoft.com/office/drawing/2014/main" id="{D115296F-580A-4390-8680-D4FD48161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049" y="1501289"/>
            <a:ext cx="5717901" cy="3001897"/>
          </a:xfrm>
          <a:prstGeom prst="rect">
            <a:avLst/>
          </a:prstGeom>
        </p:spPr>
      </p:pic>
      <p:sp>
        <p:nvSpPr>
          <p:cNvPr id="3" name="Subtitle 2">
            <a:extLst>
              <a:ext uri="{FF2B5EF4-FFF2-40B4-BE49-F238E27FC236}">
                <a16:creationId xmlns:a16="http://schemas.microsoft.com/office/drawing/2014/main" id="{9EB6FF1B-981A-4C62-B97A-655256EEB499}"/>
              </a:ext>
            </a:extLst>
          </p:cNvPr>
          <p:cNvSpPr>
            <a:spLocks noGrp="1"/>
          </p:cNvSpPr>
          <p:nvPr>
            <p:ph type="subTitle" idx="1"/>
          </p:nvPr>
        </p:nvSpPr>
        <p:spPr>
          <a:xfrm>
            <a:off x="2971296" y="4314823"/>
            <a:ext cx="6249405" cy="809993"/>
          </a:xfrm>
        </p:spPr>
        <p:txBody>
          <a:bodyPr>
            <a:normAutofit fontScale="47500" lnSpcReduction="20000"/>
          </a:bodyPr>
          <a:lstStyle/>
          <a:p>
            <a:r>
              <a:rPr lang="en-US" sz="5800" dirty="0">
                <a:solidFill>
                  <a:srgbClr val="0090FC"/>
                </a:solidFill>
              </a:rPr>
              <a:t>What The Hack Challenge-01</a:t>
            </a:r>
          </a:p>
          <a:p>
            <a:pPr>
              <a:lnSpc>
                <a:spcPct val="110000"/>
              </a:lnSpc>
            </a:pPr>
            <a:r>
              <a:rPr lang="en-US" sz="3400" dirty="0">
                <a:solidFill>
                  <a:srgbClr val="0090FC"/>
                </a:solidFill>
              </a:rPr>
              <a:t>From Zero to Go In 90 Minutes</a:t>
            </a:r>
          </a:p>
        </p:txBody>
      </p:sp>
    </p:spTree>
    <p:extLst>
      <p:ext uri="{BB962C8B-B14F-4D97-AF65-F5344CB8AC3E}">
        <p14:creationId xmlns:p14="http://schemas.microsoft.com/office/powerpoint/2010/main" val="240852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1A79-43BF-423C-9931-181E8C5C15C7}"/>
              </a:ext>
            </a:extLst>
          </p:cNvPr>
          <p:cNvSpPr>
            <a:spLocks noGrp="1"/>
          </p:cNvSpPr>
          <p:nvPr>
            <p:ph type="title"/>
          </p:nvPr>
        </p:nvSpPr>
        <p:spPr/>
        <p:txBody>
          <a:bodyPr/>
          <a:lstStyle/>
          <a:p>
            <a:r>
              <a:rPr lang="en-US"/>
              <a:t>Architecture/Configuration</a:t>
            </a:r>
          </a:p>
        </p:txBody>
      </p:sp>
      <p:pic>
        <p:nvPicPr>
          <p:cNvPr id="5" name="Picture 4" descr="Icon&#10;&#10;Description automatically generated">
            <a:extLst>
              <a:ext uri="{FF2B5EF4-FFF2-40B4-BE49-F238E27FC236}">
                <a16:creationId xmlns:a16="http://schemas.microsoft.com/office/drawing/2014/main" id="{E8735518-79AA-413A-9DC2-8402FCA8B181}"/>
              </a:ext>
            </a:extLst>
          </p:cNvPr>
          <p:cNvPicPr>
            <a:picLocks noChangeAspect="1"/>
          </p:cNvPicPr>
          <p:nvPr/>
        </p:nvPicPr>
        <p:blipFill>
          <a:blip r:embed="rId3"/>
          <a:stretch>
            <a:fillRect/>
          </a:stretch>
        </p:blipFill>
        <p:spPr>
          <a:xfrm>
            <a:off x="1511387" y="1176742"/>
            <a:ext cx="606458" cy="801279"/>
          </a:xfrm>
          <a:prstGeom prst="rect">
            <a:avLst/>
          </a:prstGeom>
        </p:spPr>
      </p:pic>
      <p:grpSp>
        <p:nvGrpSpPr>
          <p:cNvPr id="4" name="Group 3">
            <a:extLst>
              <a:ext uri="{FF2B5EF4-FFF2-40B4-BE49-F238E27FC236}">
                <a16:creationId xmlns:a16="http://schemas.microsoft.com/office/drawing/2014/main" id="{CBA9F185-AFA3-4755-8723-912725D786B0}"/>
              </a:ext>
            </a:extLst>
          </p:cNvPr>
          <p:cNvGrpSpPr/>
          <p:nvPr/>
        </p:nvGrpSpPr>
        <p:grpSpPr>
          <a:xfrm>
            <a:off x="1279213" y="2159695"/>
            <a:ext cx="1275575" cy="870162"/>
            <a:chOff x="1547123" y="2878865"/>
            <a:chExt cx="1275575" cy="870162"/>
          </a:xfrm>
        </p:grpSpPr>
        <p:pic>
          <p:nvPicPr>
            <p:cNvPr id="2050" name="Picture 2" descr="Logo&#10;&#10;Description automatically generated">
              <a:extLst>
                <a:ext uri="{FF2B5EF4-FFF2-40B4-BE49-F238E27FC236}">
                  <a16:creationId xmlns:a16="http://schemas.microsoft.com/office/drawing/2014/main" id="{FCBDD147-CAA8-472D-A77B-F051CE3D4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123" y="2878865"/>
              <a:ext cx="1275575" cy="669677"/>
            </a:xfrm>
            <a:prstGeom prst="rect">
              <a:avLst/>
            </a:prstGeom>
            <a:noFill/>
          </p:spPr>
        </p:pic>
        <p:sp>
          <p:nvSpPr>
            <p:cNvPr id="3" name="TextBox 2">
              <a:extLst>
                <a:ext uri="{FF2B5EF4-FFF2-40B4-BE49-F238E27FC236}">
                  <a16:creationId xmlns:a16="http://schemas.microsoft.com/office/drawing/2014/main" id="{CD579090-C288-40BD-B5BC-768E9DA041BA}"/>
                </a:ext>
              </a:extLst>
            </p:cNvPr>
            <p:cNvSpPr txBox="1"/>
            <p:nvPr/>
          </p:nvSpPr>
          <p:spPr>
            <a:xfrm>
              <a:off x="1626810" y="3502806"/>
              <a:ext cx="91143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0C0"/>
                  </a:solidFill>
                  <a:effectLst/>
                  <a:uLnTx/>
                  <a:uFillTx/>
                  <a:latin typeface="Calibri" panose="020F0502020204030204"/>
                  <a:ea typeface="+mn-ea"/>
                  <a:cs typeface="+mn-cs"/>
                </a:rPr>
                <a:t>Log Analytics</a:t>
              </a:r>
            </a:p>
          </p:txBody>
        </p:sp>
      </p:grpSp>
      <p:cxnSp>
        <p:nvCxnSpPr>
          <p:cNvPr id="19" name="Straight Connector 18">
            <a:extLst>
              <a:ext uri="{FF2B5EF4-FFF2-40B4-BE49-F238E27FC236}">
                <a16:creationId xmlns:a16="http://schemas.microsoft.com/office/drawing/2014/main" id="{1DA8CA35-5B2E-4786-AEE8-D23BE1FAFE70}"/>
              </a:ext>
            </a:extLst>
          </p:cNvPr>
          <p:cNvCxnSpPr>
            <a:stCxn id="5" idx="2"/>
            <a:endCxn id="2050" idx="0"/>
          </p:cNvCxnSpPr>
          <p:nvPr/>
        </p:nvCxnSpPr>
        <p:spPr>
          <a:xfrm>
            <a:off x="1814616" y="1978021"/>
            <a:ext cx="102385" cy="18167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3A2310F-8169-4F0D-A352-D808869E4E64}"/>
              </a:ext>
            </a:extLst>
          </p:cNvPr>
          <p:cNvSpPr txBox="1"/>
          <p:nvPr/>
        </p:nvSpPr>
        <p:spPr>
          <a:xfrm>
            <a:off x="833962" y="2928857"/>
            <a:ext cx="206369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Full Sentinel Screen Experience</a:t>
            </a:r>
          </a:p>
        </p:txBody>
      </p:sp>
      <p:grpSp>
        <p:nvGrpSpPr>
          <p:cNvPr id="24" name="Group 23">
            <a:extLst>
              <a:ext uri="{FF2B5EF4-FFF2-40B4-BE49-F238E27FC236}">
                <a16:creationId xmlns:a16="http://schemas.microsoft.com/office/drawing/2014/main" id="{60AB4B97-33FD-4BAE-8578-91FE8C1A349E}"/>
              </a:ext>
            </a:extLst>
          </p:cNvPr>
          <p:cNvGrpSpPr/>
          <p:nvPr/>
        </p:nvGrpSpPr>
        <p:grpSpPr>
          <a:xfrm>
            <a:off x="488893" y="3946522"/>
            <a:ext cx="2814403" cy="2300473"/>
            <a:chOff x="2904923" y="1155663"/>
            <a:chExt cx="2814403" cy="2300473"/>
          </a:xfrm>
        </p:grpSpPr>
        <p:pic>
          <p:nvPicPr>
            <p:cNvPr id="8" name="Picture 2" descr="Logo&#10;&#10;Description automatically generated">
              <a:extLst>
                <a:ext uri="{FF2B5EF4-FFF2-40B4-BE49-F238E27FC236}">
                  <a16:creationId xmlns:a16="http://schemas.microsoft.com/office/drawing/2014/main" id="{E3E24946-26F3-4228-A527-0C9F733B2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337" y="2125311"/>
              <a:ext cx="1275575" cy="669677"/>
            </a:xfrm>
            <a:prstGeom prst="rect">
              <a:avLst/>
            </a:prstGeom>
            <a:noFill/>
          </p:spPr>
        </p:pic>
        <p:grpSp>
          <p:nvGrpSpPr>
            <p:cNvPr id="10" name="Group 9">
              <a:extLst>
                <a:ext uri="{FF2B5EF4-FFF2-40B4-BE49-F238E27FC236}">
                  <a16:creationId xmlns:a16="http://schemas.microsoft.com/office/drawing/2014/main" id="{5A087C28-D5FE-47B2-B374-7D8F79A944CC}"/>
                </a:ext>
              </a:extLst>
            </p:cNvPr>
            <p:cNvGrpSpPr/>
            <p:nvPr/>
          </p:nvGrpSpPr>
          <p:grpSpPr>
            <a:xfrm>
              <a:off x="2904923" y="2125309"/>
              <a:ext cx="2814403" cy="1024053"/>
              <a:chOff x="2460306" y="3003412"/>
              <a:chExt cx="2814403" cy="1024053"/>
            </a:xfrm>
          </p:grpSpPr>
          <p:pic>
            <p:nvPicPr>
              <p:cNvPr id="6" name="Picture 2" descr="Logo&#10;&#10;Description automatically generated">
                <a:extLst>
                  <a:ext uri="{FF2B5EF4-FFF2-40B4-BE49-F238E27FC236}">
                    <a16:creationId xmlns:a16="http://schemas.microsoft.com/office/drawing/2014/main" id="{D7127D89-2717-41EE-9D31-2B4DBE863D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306" y="3003413"/>
                <a:ext cx="1275575" cy="669677"/>
              </a:xfrm>
              <a:prstGeom prst="rect">
                <a:avLst/>
              </a:prstGeom>
              <a:noFill/>
            </p:spPr>
          </p:pic>
          <p:pic>
            <p:nvPicPr>
              <p:cNvPr id="7" name="Picture 2" descr="Logo&#10;&#10;Description automatically generated">
                <a:extLst>
                  <a:ext uri="{FF2B5EF4-FFF2-40B4-BE49-F238E27FC236}">
                    <a16:creationId xmlns:a16="http://schemas.microsoft.com/office/drawing/2014/main" id="{C90F9F75-E8CD-4389-BEF2-96DCFF59E7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9134" y="3003412"/>
                <a:ext cx="1275575" cy="669677"/>
              </a:xfrm>
              <a:prstGeom prst="rect">
                <a:avLst/>
              </a:prstGeom>
              <a:noFill/>
            </p:spPr>
          </p:pic>
          <p:sp>
            <p:nvSpPr>
              <p:cNvPr id="9" name="TextBox 8">
                <a:extLst>
                  <a:ext uri="{FF2B5EF4-FFF2-40B4-BE49-F238E27FC236}">
                    <a16:creationId xmlns:a16="http://schemas.microsoft.com/office/drawing/2014/main" id="{CC5A0F72-2DEB-423C-8530-CFF0EC3E41DC}"/>
                  </a:ext>
                </a:extLst>
              </p:cNvPr>
              <p:cNvSpPr txBox="1"/>
              <p:nvPr/>
            </p:nvSpPr>
            <p:spPr>
              <a:xfrm>
                <a:off x="3127679" y="3627355"/>
                <a:ext cx="121640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0C0"/>
                    </a:solidFill>
                    <a:effectLst/>
                    <a:uLnTx/>
                    <a:uFillTx/>
                    <a:latin typeface="Calibri" panose="020F0502020204030204"/>
                    <a:ea typeface="+mn-ea"/>
                    <a:cs typeface="+mn-cs"/>
                  </a:rPr>
                  <a:t>Other Log Analytics Workspaces</a:t>
                </a:r>
              </a:p>
            </p:txBody>
          </p:sp>
        </p:grpSp>
        <p:pic>
          <p:nvPicPr>
            <p:cNvPr id="12" name="Picture 11" descr="Icon&#10;&#10;Description automatically generated">
              <a:extLst>
                <a:ext uri="{FF2B5EF4-FFF2-40B4-BE49-F238E27FC236}">
                  <a16:creationId xmlns:a16="http://schemas.microsoft.com/office/drawing/2014/main" id="{C1C0F099-10DE-4788-B3CD-663A16710CF9}"/>
                </a:ext>
              </a:extLst>
            </p:cNvPr>
            <p:cNvPicPr>
              <a:picLocks noChangeAspect="1"/>
            </p:cNvPicPr>
            <p:nvPr/>
          </p:nvPicPr>
          <p:blipFill>
            <a:blip r:embed="rId3"/>
            <a:stretch>
              <a:fillRect/>
            </a:stretch>
          </p:blipFill>
          <p:spPr>
            <a:xfrm>
              <a:off x="4008895" y="1155663"/>
              <a:ext cx="606458" cy="801279"/>
            </a:xfrm>
            <a:prstGeom prst="rect">
              <a:avLst/>
            </a:prstGeom>
          </p:spPr>
        </p:pic>
        <p:cxnSp>
          <p:nvCxnSpPr>
            <p:cNvPr id="13" name="Straight Connector 12">
              <a:extLst>
                <a:ext uri="{FF2B5EF4-FFF2-40B4-BE49-F238E27FC236}">
                  <a16:creationId xmlns:a16="http://schemas.microsoft.com/office/drawing/2014/main" id="{93469D15-817A-40FC-8002-E644CC1A8666}"/>
                </a:ext>
              </a:extLst>
            </p:cNvPr>
            <p:cNvCxnSpPr>
              <a:stCxn id="12" idx="2"/>
              <a:endCxn id="6" idx="0"/>
            </p:cNvCxnSpPr>
            <p:nvPr/>
          </p:nvCxnSpPr>
          <p:spPr>
            <a:xfrm flipH="1">
              <a:off x="3542711" y="1956942"/>
              <a:ext cx="769413" cy="16836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09EE9E1-BFA6-467A-9705-6EA6D014D1B6}"/>
                </a:ext>
              </a:extLst>
            </p:cNvPr>
            <p:cNvCxnSpPr>
              <a:stCxn id="12" idx="2"/>
              <a:endCxn id="7" idx="0"/>
            </p:cNvCxnSpPr>
            <p:nvPr/>
          </p:nvCxnSpPr>
          <p:spPr>
            <a:xfrm>
              <a:off x="4312124" y="1956942"/>
              <a:ext cx="769415" cy="168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47119E9-D9AE-4291-B6C8-82C261FBE91A}"/>
                </a:ext>
              </a:extLst>
            </p:cNvPr>
            <p:cNvCxnSpPr>
              <a:stCxn id="12" idx="2"/>
              <a:endCxn id="8" idx="0"/>
            </p:cNvCxnSpPr>
            <p:nvPr/>
          </p:nvCxnSpPr>
          <p:spPr>
            <a:xfrm>
              <a:off x="4312124" y="1956942"/>
              <a:ext cx="1" cy="168369"/>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EC996D-7F9E-469C-8A64-F2F005F46FC2}"/>
                </a:ext>
              </a:extLst>
            </p:cNvPr>
            <p:cNvSpPr txBox="1"/>
            <p:nvPr/>
          </p:nvSpPr>
          <p:spPr>
            <a:xfrm>
              <a:off x="3017846" y="3086804"/>
              <a:ext cx="20636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Incident Only View</a:t>
              </a:r>
            </a:p>
          </p:txBody>
        </p:sp>
      </p:grpSp>
      <p:pic>
        <p:nvPicPr>
          <p:cNvPr id="23" name="Picture 22" descr="A screenshot of a computer&#10;&#10;Description automatically generated with medium confidence">
            <a:extLst>
              <a:ext uri="{FF2B5EF4-FFF2-40B4-BE49-F238E27FC236}">
                <a16:creationId xmlns:a16="http://schemas.microsoft.com/office/drawing/2014/main" id="{D736493A-B0A2-4679-A270-248704C0BDD3}"/>
              </a:ext>
            </a:extLst>
          </p:cNvPr>
          <p:cNvPicPr>
            <a:picLocks noChangeAspect="1"/>
          </p:cNvPicPr>
          <p:nvPr/>
        </p:nvPicPr>
        <p:blipFill>
          <a:blip r:embed="rId5"/>
          <a:stretch>
            <a:fillRect/>
          </a:stretch>
        </p:blipFill>
        <p:spPr>
          <a:xfrm>
            <a:off x="3946605" y="3813850"/>
            <a:ext cx="7748249" cy="2222418"/>
          </a:xfrm>
          <a:prstGeom prst="rect">
            <a:avLst/>
          </a:prstGeom>
        </p:spPr>
      </p:pic>
      <p:pic>
        <p:nvPicPr>
          <p:cNvPr id="26" name="Picture 25" descr="Graphical user interface, chart, bar chart&#10;&#10;Description automatically generated">
            <a:extLst>
              <a:ext uri="{FF2B5EF4-FFF2-40B4-BE49-F238E27FC236}">
                <a16:creationId xmlns:a16="http://schemas.microsoft.com/office/drawing/2014/main" id="{6EBA6E2F-539B-4BF0-A095-2257F49086FC}"/>
              </a:ext>
            </a:extLst>
          </p:cNvPr>
          <p:cNvPicPr>
            <a:picLocks noChangeAspect="1"/>
          </p:cNvPicPr>
          <p:nvPr/>
        </p:nvPicPr>
        <p:blipFill>
          <a:blip r:embed="rId6"/>
          <a:stretch>
            <a:fillRect/>
          </a:stretch>
        </p:blipFill>
        <p:spPr>
          <a:xfrm>
            <a:off x="3898465" y="1061529"/>
            <a:ext cx="7748250" cy="2639477"/>
          </a:xfrm>
          <a:prstGeom prst="rect">
            <a:avLst/>
          </a:prstGeom>
        </p:spPr>
      </p:pic>
    </p:spTree>
    <p:extLst>
      <p:ext uri="{BB962C8B-B14F-4D97-AF65-F5344CB8AC3E}">
        <p14:creationId xmlns:p14="http://schemas.microsoft.com/office/powerpoint/2010/main" val="161625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0782-9EE2-4BEC-953D-A2889F94177C}"/>
              </a:ext>
            </a:extLst>
          </p:cNvPr>
          <p:cNvSpPr>
            <a:spLocks noGrp="1"/>
          </p:cNvSpPr>
          <p:nvPr>
            <p:ph type="title"/>
          </p:nvPr>
        </p:nvSpPr>
        <p:spPr/>
        <p:txBody>
          <a:bodyPr/>
          <a:lstStyle/>
          <a:p>
            <a:r>
              <a:rPr lang="en-US"/>
              <a:t>Example Query Across Two Workspaces</a:t>
            </a:r>
          </a:p>
        </p:txBody>
      </p:sp>
      <p:sp>
        <p:nvSpPr>
          <p:cNvPr id="4" name="Rectangle 1">
            <a:extLst>
              <a:ext uri="{FF2B5EF4-FFF2-40B4-BE49-F238E27FC236}">
                <a16:creationId xmlns:a16="http://schemas.microsoft.com/office/drawing/2014/main" id="{9DEFAFCE-7914-45B6-898C-B5F046D68DB6}"/>
              </a:ext>
            </a:extLst>
          </p:cNvPr>
          <p:cNvSpPr>
            <a:spLocks noGrp="1" noChangeArrowheads="1"/>
          </p:cNvSpPr>
          <p:nvPr>
            <p:ph idx="1"/>
          </p:nvPr>
        </p:nvSpPr>
        <p:spPr bwMode="auto">
          <a:xfrm>
            <a:off x="279070" y="1665748"/>
            <a:ext cx="1148744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0" i="0" u="sng">
                <a:effectLst/>
                <a:hlinkClick r:id="rId2"/>
              </a:rPr>
              <a:t>workspace() expression</a:t>
            </a:r>
            <a:r>
              <a:rPr lang="en-US" sz="1600" b="0" i="0">
                <a:solidFill>
                  <a:srgbClr val="171717"/>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b="0" i="0">
              <a:solidFill>
                <a:srgbClr val="171717"/>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171717"/>
                </a:solidFill>
                <a:effectLst/>
              </a:rPr>
              <a:t>workspace("customer-A's-hard-to-remember-workspace-name").</a:t>
            </a:r>
            <a:r>
              <a:rPr kumimoji="0" lang="en-US" altLang="en-US" sz="1600" b="0" i="0" u="none" strike="noStrike" cap="none" normalizeH="0" baseline="0" err="1">
                <a:ln>
                  <a:noFill/>
                </a:ln>
                <a:solidFill>
                  <a:srgbClr val="171717"/>
                </a:solidFill>
                <a:effectLst/>
              </a:rPr>
              <a:t>SecurityEvent</a:t>
            </a:r>
            <a:r>
              <a:rPr kumimoji="0" lang="en-US" altLang="en-US" sz="1600" b="0" i="0" u="none" strike="noStrike" cap="none" normalizeH="0" baseline="0">
                <a:ln>
                  <a:noFill/>
                </a:ln>
                <a:solidFill>
                  <a:srgbClr val="171717"/>
                </a:solidFill>
                <a:effectLst/>
              </a:rPr>
              <a:t> as a function called </a:t>
            </a:r>
            <a:r>
              <a:rPr kumimoji="0" lang="en-US" altLang="en-US" sz="1600" b="0" i="0" u="none" strike="noStrike" cap="none" normalizeH="0" baseline="0" err="1">
                <a:ln>
                  <a:noFill/>
                </a:ln>
                <a:solidFill>
                  <a:srgbClr val="171717"/>
                </a:solidFill>
                <a:effectLst/>
              </a:rPr>
              <a:t>SecurityEventCustomer</a:t>
            </a:r>
            <a:r>
              <a:rPr kumimoji="0" lang="en-US" altLang="en-US" sz="1600" b="1" i="0" u="none" strike="noStrike" cap="none" normalizeH="0" baseline="0" err="1">
                <a:ln>
                  <a:noFill/>
                </a:ln>
                <a:solidFill>
                  <a:srgbClr val="171717"/>
                </a:solidFill>
                <a:effectLst/>
              </a:rPr>
              <a:t>A</a:t>
            </a:r>
            <a:endParaRPr kumimoji="0" lang="en-US" altLang="en-US" sz="1600" b="1" i="0" u="none" strike="noStrike" cap="none" normalizeH="0" baseline="0">
              <a:ln>
                <a:noFill/>
              </a:ln>
              <a:solidFill>
                <a:srgbClr val="171717"/>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solidFill>
                <a:srgbClr val="171717"/>
              </a:solidFill>
            </a:endParaRPr>
          </a:p>
          <a:p>
            <a:pPr marL="0" indent="0">
              <a:lnSpc>
                <a:spcPct val="100000"/>
              </a:lnSpc>
              <a:buNone/>
            </a:pPr>
            <a:r>
              <a:rPr kumimoji="0" lang="en-US" altLang="en-US" sz="1600" b="0" i="0" u="none" strike="noStrike" cap="none" normalizeH="0" baseline="0">
                <a:ln>
                  <a:noFill/>
                </a:ln>
                <a:solidFill>
                  <a:srgbClr val="171717"/>
                </a:solidFill>
                <a:effectLst/>
              </a:rPr>
              <a:t>workspace("customer-B's-hard-to-remember-workspace-name").</a:t>
            </a:r>
            <a:r>
              <a:rPr kumimoji="0" lang="en-US" altLang="en-US" sz="1600" b="0" i="0" u="none" strike="noStrike" cap="none" normalizeH="0" baseline="0" err="1">
                <a:ln>
                  <a:noFill/>
                </a:ln>
                <a:solidFill>
                  <a:srgbClr val="171717"/>
                </a:solidFill>
                <a:effectLst/>
              </a:rPr>
              <a:t>SecurityEvent</a:t>
            </a:r>
            <a:r>
              <a:rPr kumimoji="0" lang="en-US" altLang="en-US" sz="1600" b="0" i="0" u="none" strike="noStrike" cap="none" normalizeH="0" baseline="0">
                <a:ln>
                  <a:noFill/>
                </a:ln>
                <a:solidFill>
                  <a:srgbClr val="171717"/>
                </a:solidFill>
                <a:effectLst/>
              </a:rPr>
              <a:t> as a function called </a:t>
            </a:r>
            <a:r>
              <a:rPr kumimoji="0" lang="en-US" altLang="en-US" sz="1600" b="0" i="0" u="none" strike="noStrike" cap="none" normalizeH="0" baseline="0" err="1">
                <a:ln>
                  <a:noFill/>
                </a:ln>
                <a:solidFill>
                  <a:srgbClr val="171717"/>
                </a:solidFill>
                <a:effectLst/>
              </a:rPr>
              <a:t>SecurityEventCustomer</a:t>
            </a:r>
            <a:r>
              <a:rPr kumimoji="0" lang="en-US" altLang="en-US" sz="1600" b="1" i="0" u="none" strike="noStrike" cap="none" normalizeH="0" baseline="0" err="1">
                <a:ln>
                  <a:noFill/>
                </a:ln>
                <a:solidFill>
                  <a:srgbClr val="171717"/>
                </a:solidFill>
                <a:effectLst/>
              </a:rPr>
              <a:t>B</a:t>
            </a:r>
            <a:endParaRPr kumimoji="0" lang="en-US" altLang="en-US" sz="1600" b="1" i="0" u="none" strike="noStrike" cap="none" normalizeH="0" baseline="0">
              <a:ln>
                <a:noFill/>
              </a:ln>
              <a:solidFill>
                <a:srgbClr val="171717"/>
              </a:solidFill>
              <a:effectLst/>
            </a:endParaRPr>
          </a:p>
          <a:p>
            <a:pPr marL="0" indent="0">
              <a:lnSpc>
                <a:spcPct val="100000"/>
              </a:lnSpc>
              <a:buNone/>
            </a:pPr>
            <a:endParaRPr kumimoji="0" lang="en-US" altLang="en-US" sz="1600" b="0" i="0" u="none" strike="noStrike" cap="none" normalizeH="0" baseline="0">
              <a:ln>
                <a:noFill/>
              </a:ln>
              <a:solidFill>
                <a:srgbClr val="171717"/>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171717"/>
                </a:solidFill>
                <a:effectLst/>
              </a:rPr>
              <a:t>You can then write queries as </a:t>
            </a:r>
            <a:r>
              <a:rPr kumimoji="0" lang="en-US" altLang="en-US" sz="1600" b="0" i="0" u="none" strike="noStrike" cap="none" normalizeH="0" baseline="0" err="1">
                <a:ln>
                  <a:noFill/>
                </a:ln>
                <a:solidFill>
                  <a:srgbClr val="171717"/>
                </a:solidFill>
                <a:effectLst/>
              </a:rPr>
              <a:t>SecurityEventCustomerA</a:t>
            </a:r>
            <a:r>
              <a:rPr kumimoji="0" lang="en-US" altLang="en-US" sz="1600" b="0" i="0" u="none" strike="noStrike" cap="none" normalizeH="0" baseline="0">
                <a:ln>
                  <a:noFill/>
                </a:ln>
                <a:solidFill>
                  <a:srgbClr val="171717"/>
                </a:solidFill>
                <a:effectLst/>
              </a:rPr>
              <a:t> | where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rgbClr val="171717"/>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solidFill>
                <a:srgbClr val="171717"/>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u="none" strike="noStrike">
                <a:effectLst/>
                <a:latin typeface="Segoe UI" panose="020B0502040204020203" pitchFamily="34" charset="0"/>
                <a:hlinkClick r:id="rId3"/>
              </a:rPr>
              <a:t>union </a:t>
            </a:r>
            <a:r>
              <a:rPr lang="en-US" sz="1600" b="0" i="0" u="none" strike="noStrike">
                <a:effectLst/>
                <a:hlinkClick r:id="rId3"/>
              </a:rPr>
              <a:t>operator</a:t>
            </a:r>
            <a:r>
              <a:rPr lang="en-US" sz="1600" b="0" i="0" u="none" strike="noStrike">
                <a:effectLst/>
                <a:latin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solidFill>
                <a:srgbClr val="171717"/>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a:solidFill>
                  <a:srgbClr val="171717"/>
                </a:solidFill>
              </a:rPr>
              <a:t>union workspace(“hard-to-remember-workspace-name-1”).</a:t>
            </a:r>
            <a:r>
              <a:rPr lang="en-US" sz="1600" err="1">
                <a:solidFill>
                  <a:srgbClr val="171717"/>
                </a:solidFill>
              </a:rPr>
              <a:t>SecurityEvent</a:t>
            </a:r>
            <a:r>
              <a:rPr lang="en-US" sz="1600">
                <a:solidFill>
                  <a:srgbClr val="171717"/>
                </a:solidFill>
              </a:rPr>
              <a:t>, </a:t>
            </a:r>
            <a:br>
              <a:rPr lang="en-US" sz="1600">
                <a:solidFill>
                  <a:srgbClr val="171717"/>
                </a:solidFill>
              </a:rPr>
            </a:br>
            <a:r>
              <a:rPr lang="en-US" sz="1600">
                <a:solidFill>
                  <a:srgbClr val="171717"/>
                </a:solidFill>
              </a:rPr>
              <a:t>	workspace(“hard-to-remember-workspace-name-2”).</a:t>
            </a:r>
            <a:r>
              <a:rPr lang="en-US" sz="1600" err="1">
                <a:solidFill>
                  <a:srgbClr val="171717"/>
                </a:solidFill>
              </a:rPr>
              <a:t>SecurityEvent</a:t>
            </a:r>
            <a:endParaRPr lang="en-US" sz="1600">
              <a:solidFill>
                <a:srgbClr val="171717"/>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solidFill>
                <a:srgbClr val="171717"/>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171717"/>
                </a:solidFill>
              </a:rPr>
              <a:t>You can then write a query across both workspaces by beginning with </a:t>
            </a:r>
            <a:r>
              <a:rPr lang="en-US" altLang="en-US" sz="1600" err="1">
                <a:solidFill>
                  <a:srgbClr val="171717"/>
                </a:solidFill>
              </a:rPr>
              <a:t>unionSecurityEvent</a:t>
            </a:r>
            <a:r>
              <a:rPr lang="en-US" altLang="en-US" sz="1600">
                <a:solidFill>
                  <a:srgbClr val="171717"/>
                </a:solidFill>
              </a:rPr>
              <a:t> | where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rPr>
              <a:t> </a:t>
            </a:r>
          </a:p>
        </p:txBody>
      </p:sp>
    </p:spTree>
    <p:extLst>
      <p:ext uri="{BB962C8B-B14F-4D97-AF65-F5344CB8AC3E}">
        <p14:creationId xmlns:p14="http://schemas.microsoft.com/office/powerpoint/2010/main" val="79639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E7BBC-C106-424E-9009-DD96B1F4CA07}"/>
              </a:ext>
            </a:extLst>
          </p:cNvPr>
          <p:cNvSpPr/>
          <p:nvPr/>
        </p:nvSpPr>
        <p:spPr>
          <a:xfrm rot="2929414">
            <a:off x="1912164" y="-1740364"/>
            <a:ext cx="8632271" cy="100853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Icon&#10;&#10;Description automatically generated">
            <a:extLst>
              <a:ext uri="{FF2B5EF4-FFF2-40B4-BE49-F238E27FC236}">
                <a16:creationId xmlns:a16="http://schemas.microsoft.com/office/drawing/2014/main" id="{C7F01B6D-74D9-4097-9CD7-C1C3D81A4CDD}"/>
              </a:ext>
            </a:extLst>
          </p:cNvPr>
          <p:cNvPicPr>
            <a:picLocks noChangeAspect="1"/>
          </p:cNvPicPr>
          <p:nvPr/>
        </p:nvPicPr>
        <p:blipFill>
          <a:blip r:embed="rId2"/>
          <a:stretch>
            <a:fillRect/>
          </a:stretch>
        </p:blipFill>
        <p:spPr>
          <a:xfrm>
            <a:off x="395650" y="172498"/>
            <a:ext cx="753641" cy="995744"/>
          </a:xfrm>
          <a:prstGeom prst="rect">
            <a:avLst/>
          </a:prstGeom>
        </p:spPr>
      </p:pic>
      <p:pic>
        <p:nvPicPr>
          <p:cNvPr id="4098" name="Picture 2" descr="A picture containing text, person&#10;&#10;Description automatically generated">
            <a:extLst>
              <a:ext uri="{FF2B5EF4-FFF2-40B4-BE49-F238E27FC236}">
                <a16:creationId xmlns:a16="http://schemas.microsoft.com/office/drawing/2014/main" id="{CA5066B6-420F-403D-8F59-C29612D20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403" y="912302"/>
            <a:ext cx="6711194" cy="5033395"/>
          </a:xfrm>
          <a:prstGeom prst="rect">
            <a:avLst/>
          </a:prstGeom>
          <a:noFill/>
        </p:spPr>
      </p:pic>
    </p:spTree>
    <p:extLst>
      <p:ext uri="{BB962C8B-B14F-4D97-AF65-F5344CB8AC3E}">
        <p14:creationId xmlns:p14="http://schemas.microsoft.com/office/powerpoint/2010/main" val="215741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BCAC-7A35-49E1-B0C7-CD57BE513436}"/>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A69E845-EE0B-4350-A531-9CEBD0B9DBE8}"/>
              </a:ext>
            </a:extLst>
          </p:cNvPr>
          <p:cNvSpPr>
            <a:spLocks noGrp="1"/>
          </p:cNvSpPr>
          <p:nvPr>
            <p:ph idx="1"/>
          </p:nvPr>
        </p:nvSpPr>
        <p:spPr>
          <a:xfrm>
            <a:off x="838200" y="1419101"/>
            <a:ext cx="10730218" cy="4757862"/>
          </a:xfrm>
        </p:spPr>
        <p:txBody>
          <a:bodyPr>
            <a:normAutofit fontScale="92500" lnSpcReduction="20000"/>
          </a:bodyPr>
          <a:lstStyle/>
          <a:p>
            <a:r>
              <a:rPr lang="en-US"/>
              <a:t>Introduction to Sentinel  (10 mins)</a:t>
            </a:r>
          </a:p>
          <a:p>
            <a:r>
              <a:rPr lang="en-US"/>
              <a:t>Architecture (10 mins)</a:t>
            </a:r>
          </a:p>
          <a:p>
            <a:r>
              <a:rPr lang="en-US"/>
              <a:t>Challenge 1 – Setup Check lab environments (5 mins)</a:t>
            </a:r>
          </a:p>
          <a:p>
            <a:r>
              <a:rPr lang="en-US"/>
              <a:t>Interface Walkthrough (10 mins)</a:t>
            </a:r>
          </a:p>
          <a:p>
            <a:r>
              <a:rPr lang="en-US"/>
              <a:t>Challenge 2 - Installing the “Security Events” data connector (10 mins)</a:t>
            </a:r>
          </a:p>
          <a:p>
            <a:r>
              <a:rPr lang="en-US"/>
              <a:t>Create events (2 mins)</a:t>
            </a:r>
          </a:p>
          <a:p>
            <a:r>
              <a:rPr lang="en-US"/>
              <a:t>Checking data ingestion (3 mins)</a:t>
            </a:r>
          </a:p>
          <a:p>
            <a:r>
              <a:rPr lang="en-US"/>
              <a:t>Break (5 mins)</a:t>
            </a:r>
          </a:p>
          <a:p>
            <a:r>
              <a:rPr lang="en-US"/>
              <a:t>Creating a Kusto event / incident (15 mins)</a:t>
            </a:r>
          </a:p>
          <a:p>
            <a:r>
              <a:rPr lang="en-US"/>
              <a:t>Managing an incident (10 mins)</a:t>
            </a:r>
          </a:p>
          <a:p>
            <a:r>
              <a:rPr lang="en-US"/>
              <a:t>Q&amp;A</a:t>
            </a:r>
          </a:p>
        </p:txBody>
      </p:sp>
    </p:spTree>
    <p:extLst>
      <p:ext uri="{BB962C8B-B14F-4D97-AF65-F5344CB8AC3E}">
        <p14:creationId xmlns:p14="http://schemas.microsoft.com/office/powerpoint/2010/main" val="702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696F-177C-4EE4-8394-FF3334C09048}"/>
              </a:ext>
            </a:extLst>
          </p:cNvPr>
          <p:cNvSpPr>
            <a:spLocks noGrp="1"/>
          </p:cNvSpPr>
          <p:nvPr>
            <p:ph type="title"/>
          </p:nvPr>
        </p:nvSpPr>
        <p:spPr/>
        <p:txBody>
          <a:bodyPr/>
          <a:lstStyle/>
          <a:p>
            <a:r>
              <a:rPr lang="en-US"/>
              <a:t>Common Terms</a:t>
            </a:r>
          </a:p>
        </p:txBody>
      </p:sp>
      <p:sp>
        <p:nvSpPr>
          <p:cNvPr id="3" name="Content Placeholder 2">
            <a:extLst>
              <a:ext uri="{FF2B5EF4-FFF2-40B4-BE49-F238E27FC236}">
                <a16:creationId xmlns:a16="http://schemas.microsoft.com/office/drawing/2014/main" id="{59454424-AC5E-435D-B9BD-9F70EF37BAD7}"/>
              </a:ext>
            </a:extLst>
          </p:cNvPr>
          <p:cNvSpPr>
            <a:spLocks noGrp="1"/>
          </p:cNvSpPr>
          <p:nvPr>
            <p:ph idx="1"/>
          </p:nvPr>
        </p:nvSpPr>
        <p:spPr>
          <a:xfrm>
            <a:off x="838200" y="1541929"/>
            <a:ext cx="10515600" cy="4635034"/>
          </a:xfrm>
        </p:spPr>
        <p:txBody>
          <a:bodyPr>
            <a:normAutofit fontScale="62500" lnSpcReduction="20000"/>
          </a:bodyPr>
          <a:lstStyle/>
          <a:p>
            <a:r>
              <a:rPr lang="en-US" sz="3800">
                <a:solidFill>
                  <a:srgbClr val="111111"/>
                </a:solidFill>
                <a:latin typeface="Roboto" panose="02000000000000000000" pitchFamily="2" charset="0"/>
              </a:rPr>
              <a:t>SIEM: Security Information and Event Management</a:t>
            </a:r>
          </a:p>
          <a:p>
            <a:pPr marL="0" indent="0">
              <a:buNone/>
            </a:pPr>
            <a:endParaRPr lang="en-US" sz="1500">
              <a:solidFill>
                <a:srgbClr val="111111"/>
              </a:solidFill>
              <a:latin typeface="Roboto" panose="02000000000000000000" pitchFamily="2" charset="0"/>
            </a:endParaRPr>
          </a:p>
          <a:p>
            <a:pPr marL="457200" lvl="1" indent="0">
              <a:lnSpc>
                <a:spcPct val="120000"/>
              </a:lnSpc>
              <a:spcBef>
                <a:spcPts val="600"/>
              </a:spcBef>
              <a:spcAft>
                <a:spcPts val="600"/>
              </a:spcAft>
              <a:buNone/>
            </a:pPr>
            <a:r>
              <a:rPr lang="en-US">
                <a:solidFill>
                  <a:srgbClr val="3B3B3B"/>
                </a:solidFill>
                <a:latin typeface="Open Sans" panose="020B0606030504020204" pitchFamily="34" charset="0"/>
              </a:rPr>
              <a:t>A</a:t>
            </a:r>
            <a:r>
              <a:rPr lang="en-US" b="0" i="0">
                <a:solidFill>
                  <a:srgbClr val="3B3B3B"/>
                </a:solidFill>
                <a:effectLst/>
                <a:latin typeface="Open Sans" panose="020B0606030504020204" pitchFamily="34" charset="0"/>
              </a:rPr>
              <a:t> centralized log management tool that integrates with your different applications, systems, servers, etc. to take in data from each service.</a:t>
            </a:r>
            <a:endParaRPr lang="en-US">
              <a:solidFill>
                <a:srgbClr val="111111"/>
              </a:solidFill>
              <a:latin typeface="Roboto" panose="02000000000000000000" pitchFamily="2" charset="0"/>
            </a:endParaRPr>
          </a:p>
          <a:p>
            <a:endParaRPr lang="en-US">
              <a:solidFill>
                <a:srgbClr val="111111"/>
              </a:solidFill>
              <a:latin typeface="Roboto" panose="02000000000000000000" pitchFamily="2" charset="0"/>
            </a:endParaRPr>
          </a:p>
          <a:p>
            <a:r>
              <a:rPr lang="en-US" sz="3800">
                <a:solidFill>
                  <a:srgbClr val="111111"/>
                </a:solidFill>
                <a:latin typeface="Roboto" panose="02000000000000000000" pitchFamily="2" charset="0"/>
              </a:rPr>
              <a:t>SOAR: Security Operations, Automation and Response</a:t>
            </a:r>
          </a:p>
          <a:p>
            <a:pPr marL="0" indent="0">
              <a:buNone/>
            </a:pPr>
            <a:endParaRPr lang="en-US" sz="1900">
              <a:solidFill>
                <a:srgbClr val="111111"/>
              </a:solidFill>
              <a:latin typeface="Roboto" panose="02000000000000000000" pitchFamily="2" charset="0"/>
            </a:endParaRPr>
          </a:p>
          <a:p>
            <a:pPr marL="457200" lvl="1" indent="0">
              <a:lnSpc>
                <a:spcPct val="120000"/>
              </a:lnSpc>
              <a:spcBef>
                <a:spcPts val="600"/>
              </a:spcBef>
              <a:spcAft>
                <a:spcPts val="600"/>
              </a:spcAft>
              <a:buNone/>
            </a:pPr>
            <a:r>
              <a:rPr lang="en-US" sz="2500">
                <a:solidFill>
                  <a:srgbClr val="3B3B3B"/>
                </a:solidFill>
                <a:latin typeface="Open Sans" panose="020B0606030504020204" pitchFamily="34" charset="0"/>
              </a:rPr>
              <a:t>Threat management (help mitigate vulnerabilities), incident response (managing and coordinating response to a security incident) and security operations automation (overall orchestration of workflows, policy execution and reporting).</a:t>
            </a:r>
          </a:p>
          <a:p>
            <a:pPr marL="457200" lvl="1" indent="0">
              <a:buNone/>
            </a:pPr>
            <a:endParaRPr lang="en-US" b="0" i="0">
              <a:solidFill>
                <a:srgbClr val="111111"/>
              </a:solidFill>
              <a:effectLst/>
              <a:latin typeface="Roboto" panose="02000000000000000000" pitchFamily="2" charset="0"/>
            </a:endParaRPr>
          </a:p>
          <a:p>
            <a:r>
              <a:rPr lang="en-US" sz="3800">
                <a:solidFill>
                  <a:srgbClr val="111111"/>
                </a:solidFill>
                <a:latin typeface="Roboto" panose="02000000000000000000" pitchFamily="2" charset="0"/>
              </a:rPr>
              <a:t>SOC: Security Operations Center</a:t>
            </a:r>
          </a:p>
          <a:p>
            <a:pPr marL="0" indent="0">
              <a:buNone/>
            </a:pPr>
            <a:endParaRPr lang="en-US" sz="1700">
              <a:solidFill>
                <a:srgbClr val="111111"/>
              </a:solidFill>
              <a:latin typeface="Roboto" panose="02000000000000000000" pitchFamily="2" charset="0"/>
            </a:endParaRPr>
          </a:p>
          <a:p>
            <a:pPr marL="457200" lvl="1" indent="0">
              <a:lnSpc>
                <a:spcPct val="120000"/>
              </a:lnSpc>
              <a:spcBef>
                <a:spcPts val="600"/>
              </a:spcBef>
              <a:spcAft>
                <a:spcPts val="600"/>
              </a:spcAft>
              <a:buNone/>
            </a:pPr>
            <a:r>
              <a:rPr lang="en-US" sz="2500">
                <a:solidFill>
                  <a:srgbClr val="3B3B3B"/>
                </a:solidFill>
                <a:latin typeface="Open Sans" panose="020B0606030504020204" pitchFamily="34" charset="0"/>
              </a:rPr>
              <a:t>A centralized location run by a security operations (SecOps) team that continuously monitors, analyzes and responds to security incidents.</a:t>
            </a:r>
            <a:endParaRPr lang="en-US"/>
          </a:p>
        </p:txBody>
      </p:sp>
    </p:spTree>
    <p:extLst>
      <p:ext uri="{BB962C8B-B14F-4D97-AF65-F5344CB8AC3E}">
        <p14:creationId xmlns:p14="http://schemas.microsoft.com/office/powerpoint/2010/main" val="426180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1B0A-7B69-47B2-94FF-B7718B485F47}"/>
              </a:ext>
            </a:extLst>
          </p:cNvPr>
          <p:cNvSpPr>
            <a:spLocks noGrp="1"/>
          </p:cNvSpPr>
          <p:nvPr>
            <p:ph type="title"/>
          </p:nvPr>
        </p:nvSpPr>
        <p:spPr/>
        <p:txBody>
          <a:bodyPr/>
          <a:lstStyle/>
          <a:p>
            <a:r>
              <a:rPr lang="en-US"/>
              <a:t>What is Sentinel</a:t>
            </a:r>
          </a:p>
        </p:txBody>
      </p:sp>
      <p:pic>
        <p:nvPicPr>
          <p:cNvPr id="5122" name="Picture 2" descr="A picture containing text, electronics&#10;&#10;Description automatically generated">
            <a:extLst>
              <a:ext uri="{FF2B5EF4-FFF2-40B4-BE49-F238E27FC236}">
                <a16:creationId xmlns:a16="http://schemas.microsoft.com/office/drawing/2014/main" id="{7D163C4E-140D-4766-ABC5-7B1383A96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70" y="973777"/>
            <a:ext cx="5076825" cy="5248275"/>
          </a:xfrm>
          <a:prstGeom prst="rect">
            <a:avLst/>
          </a:prstGeom>
          <a:noFill/>
        </p:spPr>
      </p:pic>
      <p:sp>
        <p:nvSpPr>
          <p:cNvPr id="5" name="TextBox 4">
            <a:extLst>
              <a:ext uri="{FF2B5EF4-FFF2-40B4-BE49-F238E27FC236}">
                <a16:creationId xmlns:a16="http://schemas.microsoft.com/office/drawing/2014/main" id="{D6448A15-EFE8-424F-A74A-D3E3D3B2A850}"/>
              </a:ext>
            </a:extLst>
          </p:cNvPr>
          <p:cNvSpPr txBox="1"/>
          <p:nvPr/>
        </p:nvSpPr>
        <p:spPr>
          <a:xfrm>
            <a:off x="5855651" y="2582251"/>
            <a:ext cx="525780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rgbClr val="171717"/>
                </a:solidFill>
                <a:effectLst/>
                <a:uLnTx/>
                <a:uFillTx/>
                <a:latin typeface="Segoe UI" panose="020B0502040204020203" pitchFamily="34" charset="0"/>
                <a:ea typeface="+mn-ea"/>
                <a:cs typeface="+mn-cs"/>
              </a:rPr>
              <a:t>Collect data at cloud scale</a:t>
            </a:r>
            <a:r>
              <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rgbClr val="171717"/>
                </a:solidFill>
                <a:effectLst/>
                <a:uLnTx/>
                <a:uFillTx/>
                <a:latin typeface="Segoe UI" panose="020B0502040204020203" pitchFamily="34" charset="0"/>
                <a:ea typeface="+mn-ea"/>
                <a:cs typeface="+mn-cs"/>
              </a:rPr>
              <a:t>Detect previously undetected threats</a:t>
            </a:r>
            <a:r>
              <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rgbClr val="171717"/>
                </a:solidFill>
                <a:effectLst/>
                <a:uLnTx/>
                <a:uFillTx/>
                <a:latin typeface="Segoe UI" panose="020B0502040204020203" pitchFamily="34" charset="0"/>
                <a:ea typeface="+mn-ea"/>
                <a:cs typeface="+mn-cs"/>
              </a:rPr>
              <a:t>Investigate threats with artificial intelligence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rgbClr val="171717"/>
                </a:solidFill>
                <a:effectLst/>
                <a:uLnTx/>
                <a:uFillTx/>
                <a:latin typeface="Segoe UI" panose="020B0502040204020203" pitchFamily="34" charset="0"/>
                <a:ea typeface="+mn-ea"/>
                <a:cs typeface="+mn-cs"/>
              </a:rPr>
              <a:t>Respond to incidents rapidly</a:t>
            </a:r>
            <a:r>
              <a:rPr kumimoji="0" lang="en-US" sz="1800" b="0" i="0" u="none" strike="noStrike" kern="1200" cap="none" spc="0" normalizeH="0" baseline="0" noProof="0">
                <a:ln>
                  <a:noFill/>
                </a:ln>
                <a:solidFill>
                  <a:srgbClr val="171717"/>
                </a:solidFill>
                <a:effectLst/>
                <a:uLnTx/>
                <a:uFillTx/>
                <a:latin typeface="Segoe UI" panose="020B0502040204020203" pitchFamily="34" charset="0"/>
                <a:ea typeface="+mn-ea"/>
                <a:cs typeface="+mn-cs"/>
              </a:rPr>
              <a:t> </a:t>
            </a:r>
          </a:p>
        </p:txBody>
      </p:sp>
    </p:spTree>
    <p:extLst>
      <p:ext uri="{BB962C8B-B14F-4D97-AF65-F5344CB8AC3E}">
        <p14:creationId xmlns:p14="http://schemas.microsoft.com/office/powerpoint/2010/main" val="279704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696F-177C-4EE4-8394-FF3334C09048}"/>
              </a:ext>
            </a:extLst>
          </p:cNvPr>
          <p:cNvSpPr>
            <a:spLocks noGrp="1"/>
          </p:cNvSpPr>
          <p:nvPr>
            <p:ph type="title"/>
          </p:nvPr>
        </p:nvSpPr>
        <p:spPr/>
        <p:txBody>
          <a:bodyPr/>
          <a:lstStyle/>
          <a:p>
            <a:r>
              <a:rPr lang="en-US"/>
              <a:t>Common Terms</a:t>
            </a:r>
          </a:p>
        </p:txBody>
      </p:sp>
      <p:sp>
        <p:nvSpPr>
          <p:cNvPr id="3" name="Content Placeholder 2">
            <a:extLst>
              <a:ext uri="{FF2B5EF4-FFF2-40B4-BE49-F238E27FC236}">
                <a16:creationId xmlns:a16="http://schemas.microsoft.com/office/drawing/2014/main" id="{59454424-AC5E-435D-B9BD-9F70EF37BAD7}"/>
              </a:ext>
            </a:extLst>
          </p:cNvPr>
          <p:cNvSpPr>
            <a:spLocks noGrp="1"/>
          </p:cNvSpPr>
          <p:nvPr>
            <p:ph idx="1"/>
          </p:nvPr>
        </p:nvSpPr>
        <p:spPr>
          <a:xfrm>
            <a:off x="838200" y="1273481"/>
            <a:ext cx="10515600" cy="4635034"/>
          </a:xfrm>
        </p:spPr>
        <p:txBody>
          <a:bodyPr>
            <a:normAutofit/>
          </a:bodyPr>
          <a:lstStyle/>
          <a:p>
            <a:pPr>
              <a:lnSpc>
                <a:spcPct val="120000"/>
              </a:lnSpc>
            </a:pPr>
            <a:r>
              <a:rPr lang="en-US" sz="2600">
                <a:solidFill>
                  <a:srgbClr val="111111"/>
                </a:solidFill>
                <a:latin typeface="Roboto" panose="02000000000000000000" pitchFamily="2" charset="0"/>
              </a:rPr>
              <a:t>Event: </a:t>
            </a:r>
          </a:p>
          <a:p>
            <a:pPr marL="457200" lvl="1" indent="0">
              <a:lnSpc>
                <a:spcPct val="120000"/>
              </a:lnSpc>
              <a:spcBef>
                <a:spcPts val="0"/>
              </a:spcBef>
              <a:spcAft>
                <a:spcPts val="600"/>
              </a:spcAft>
              <a:buNone/>
              <a:tabLst>
                <a:tab pos="5886450" algn="l"/>
              </a:tabLst>
            </a:pPr>
            <a:r>
              <a:rPr lang="en-US" sz="1500">
                <a:solidFill>
                  <a:srgbClr val="3B3B3B"/>
                </a:solidFill>
                <a:latin typeface="Open Sans" panose="020B0606030504020204" pitchFamily="34" charset="0"/>
              </a:rPr>
              <a:t>A change in the normal behavior of a given system, </a:t>
            </a:r>
            <a:r>
              <a:rPr lang="en-US" sz="1500" b="0" i="0">
                <a:solidFill>
                  <a:srgbClr val="3B3B3B"/>
                </a:solidFill>
                <a:effectLst/>
                <a:latin typeface="Open Sans" panose="020B0606030504020204" pitchFamily="34" charset="0"/>
              </a:rPr>
              <a:t>	</a:t>
            </a:r>
            <a:r>
              <a:rPr lang="en-US" sz="1500">
                <a:solidFill>
                  <a:srgbClr val="3B3B3B"/>
                </a:solidFill>
                <a:latin typeface="Open Sans" panose="020B0606030504020204" pitchFamily="34" charset="0"/>
              </a:rPr>
              <a:t>Examples: </a:t>
            </a:r>
            <a:br>
              <a:rPr lang="en-US" sz="1500">
                <a:solidFill>
                  <a:srgbClr val="3B3B3B"/>
                </a:solidFill>
                <a:latin typeface="Open Sans" panose="020B0606030504020204" pitchFamily="34" charset="0"/>
              </a:rPr>
            </a:br>
            <a:r>
              <a:rPr lang="en-US" sz="1500">
                <a:solidFill>
                  <a:srgbClr val="3B3B3B"/>
                </a:solidFill>
                <a:latin typeface="Open Sans" panose="020B0606030504020204" pitchFamily="34" charset="0"/>
              </a:rPr>
              <a:t>process, environment or workflow</a:t>
            </a:r>
            <a:r>
              <a:rPr lang="en-US" sz="1500" b="0" i="0">
                <a:solidFill>
                  <a:srgbClr val="3B3B3B"/>
                </a:solidFill>
                <a:effectLst/>
                <a:latin typeface="Open Sans" panose="020B0606030504020204" pitchFamily="34" charset="0"/>
              </a:rPr>
              <a:t>.  Recorded through</a:t>
            </a:r>
            <a:br>
              <a:rPr lang="en-US" sz="1500" b="0" i="0">
                <a:solidFill>
                  <a:srgbClr val="3B3B3B"/>
                </a:solidFill>
                <a:effectLst/>
                <a:latin typeface="Open Sans" panose="020B0606030504020204" pitchFamily="34" charset="0"/>
              </a:rPr>
            </a:br>
            <a:r>
              <a:rPr lang="en-US" sz="1500" b="0" i="0">
                <a:solidFill>
                  <a:srgbClr val="3B3B3B"/>
                </a:solidFill>
                <a:effectLst/>
                <a:latin typeface="Open Sans" panose="020B0606030504020204" pitchFamily="34" charset="0"/>
              </a:rPr>
              <a:t>the creation of a log.  </a:t>
            </a:r>
          </a:p>
          <a:p>
            <a:pPr>
              <a:lnSpc>
                <a:spcPct val="120000"/>
              </a:lnSpc>
            </a:pPr>
            <a:r>
              <a:rPr lang="en-US" sz="2600">
                <a:solidFill>
                  <a:srgbClr val="111111"/>
                </a:solidFill>
                <a:latin typeface="Roboto" panose="02000000000000000000" pitchFamily="2" charset="0"/>
              </a:rPr>
              <a:t>Alert:</a:t>
            </a:r>
          </a:p>
          <a:p>
            <a:pPr marL="457200" lvl="1" indent="0">
              <a:lnSpc>
                <a:spcPct val="120000"/>
              </a:lnSpc>
              <a:spcBef>
                <a:spcPts val="0"/>
              </a:spcBef>
              <a:spcAft>
                <a:spcPts val="600"/>
              </a:spcAft>
              <a:buNone/>
              <a:tabLst>
                <a:tab pos="5886450" algn="l"/>
              </a:tabLst>
            </a:pPr>
            <a:r>
              <a:rPr lang="en-US" sz="1500">
                <a:solidFill>
                  <a:srgbClr val="3B3B3B"/>
                </a:solidFill>
                <a:latin typeface="Open Sans" panose="020B0606030504020204" pitchFamily="34" charset="0"/>
              </a:rPr>
              <a:t>Notification of an event requiring an action. </a:t>
            </a:r>
            <a:r>
              <a:rPr lang="en-US" sz="1500" b="0" i="0">
                <a:solidFill>
                  <a:srgbClr val="3B3B3B"/>
                </a:solidFill>
                <a:effectLst/>
                <a:latin typeface="Open Sans" panose="020B0606030504020204" pitchFamily="34" charset="0"/>
              </a:rPr>
              <a:t>	</a:t>
            </a:r>
            <a:r>
              <a:rPr lang="en-US" sz="1500">
                <a:solidFill>
                  <a:srgbClr val="3B3B3B"/>
                </a:solidFill>
                <a:latin typeface="Open Sans" panose="020B0606030504020204" pitchFamily="34" charset="0"/>
              </a:rPr>
              <a:t>Examples: </a:t>
            </a:r>
            <a:br>
              <a:rPr lang="en-US" sz="1500">
                <a:solidFill>
                  <a:srgbClr val="3B3B3B"/>
                </a:solidFill>
                <a:latin typeface="Open Sans" panose="020B0606030504020204" pitchFamily="34" charset="0"/>
              </a:rPr>
            </a:br>
            <a:r>
              <a:rPr lang="en-US" sz="1500">
                <a:solidFill>
                  <a:srgbClr val="3B3B3B"/>
                </a:solidFill>
                <a:latin typeface="Open Sans" panose="020B0606030504020204" pitchFamily="34" charset="0"/>
              </a:rPr>
              <a:t>to act on an alert may create an incident.</a:t>
            </a:r>
            <a:br>
              <a:rPr lang="en-US" sz="1500">
                <a:solidFill>
                  <a:srgbClr val="3B3B3B"/>
                </a:solidFill>
                <a:latin typeface="Open Sans" panose="020B0606030504020204" pitchFamily="34" charset="0"/>
              </a:rPr>
            </a:br>
            <a:endParaRPr lang="en-US" sz="1500">
              <a:solidFill>
                <a:srgbClr val="3B3B3B"/>
              </a:solidFill>
              <a:latin typeface="Open Sans" panose="020B0606030504020204" pitchFamily="34" charset="0"/>
            </a:endParaRPr>
          </a:p>
          <a:p>
            <a:pPr>
              <a:lnSpc>
                <a:spcPct val="130000"/>
              </a:lnSpc>
            </a:pPr>
            <a:r>
              <a:rPr lang="en-US" sz="2400">
                <a:solidFill>
                  <a:srgbClr val="111111"/>
                </a:solidFill>
                <a:latin typeface="Roboto" panose="02000000000000000000" pitchFamily="2" charset="0"/>
              </a:rPr>
              <a:t>Incident</a:t>
            </a:r>
          </a:p>
          <a:p>
            <a:pPr marL="457200" lvl="1" indent="0">
              <a:lnSpc>
                <a:spcPct val="120000"/>
              </a:lnSpc>
              <a:spcBef>
                <a:spcPts val="0"/>
              </a:spcBef>
              <a:spcAft>
                <a:spcPts val="600"/>
              </a:spcAft>
              <a:buNone/>
              <a:tabLst>
                <a:tab pos="5886450" algn="l"/>
              </a:tabLst>
            </a:pPr>
            <a:r>
              <a:rPr lang="en-US" sz="1500">
                <a:solidFill>
                  <a:srgbClr val="3B3B3B"/>
                </a:solidFill>
                <a:latin typeface="Open Sans" panose="020B0606030504020204" pitchFamily="34" charset="0"/>
              </a:rPr>
              <a:t>An incident is a change in a system that negatively 	Examples:</a:t>
            </a:r>
            <a:br>
              <a:rPr lang="en-US" sz="1500">
                <a:solidFill>
                  <a:srgbClr val="3B3B3B"/>
                </a:solidFill>
                <a:latin typeface="Open Sans" panose="020B0606030504020204" pitchFamily="34" charset="0"/>
              </a:rPr>
            </a:br>
            <a:r>
              <a:rPr lang="en-US" sz="1500">
                <a:solidFill>
                  <a:srgbClr val="3B3B3B"/>
                </a:solidFill>
                <a:latin typeface="Open Sans" panose="020B0606030504020204" pitchFamily="34" charset="0"/>
              </a:rPr>
              <a:t>impacts the organization and results in material loss </a:t>
            </a:r>
            <a:br>
              <a:rPr lang="en-US" sz="1500">
                <a:solidFill>
                  <a:srgbClr val="3B3B3B"/>
                </a:solidFill>
                <a:latin typeface="Open Sans" panose="020B0606030504020204" pitchFamily="34" charset="0"/>
              </a:rPr>
            </a:br>
            <a:r>
              <a:rPr lang="en-US" sz="1500">
                <a:solidFill>
                  <a:srgbClr val="3B3B3B"/>
                </a:solidFill>
                <a:latin typeface="Open Sans" panose="020B0606030504020204" pitchFamily="34" charset="0"/>
              </a:rPr>
              <a:t>or loss of public image.</a:t>
            </a:r>
          </a:p>
        </p:txBody>
      </p:sp>
      <p:sp>
        <p:nvSpPr>
          <p:cNvPr id="5" name="Rectangle: Rounded Corners 4">
            <a:extLst>
              <a:ext uri="{FF2B5EF4-FFF2-40B4-BE49-F238E27FC236}">
                <a16:creationId xmlns:a16="http://schemas.microsoft.com/office/drawing/2014/main" id="{5B2728E4-B087-4101-9DE8-3FD958BACF75}"/>
              </a:ext>
            </a:extLst>
          </p:cNvPr>
          <p:cNvSpPr/>
          <p:nvPr/>
        </p:nvSpPr>
        <p:spPr>
          <a:xfrm>
            <a:off x="8006976" y="1706740"/>
            <a:ext cx="3460774" cy="84865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Someone logs in to a device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Potential password spray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A server goes offline unexpectedly</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CAD0BF20-BBA7-4CB6-A5D8-AE5188899B0F}"/>
              </a:ext>
            </a:extLst>
          </p:cNvPr>
          <p:cNvSpPr/>
          <p:nvPr/>
        </p:nvSpPr>
        <p:spPr>
          <a:xfrm>
            <a:off x="8006976" y="3166669"/>
            <a:ext cx="3460774" cy="84865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An RDP brute force attack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Anomalous account creation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Malicious credential theft tool detected</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D232DE31-72D7-47C0-BEAB-B852E3A3C6B6}"/>
              </a:ext>
            </a:extLst>
          </p:cNvPr>
          <p:cNvSpPr/>
          <p:nvPr/>
        </p:nvSpPr>
        <p:spPr>
          <a:xfrm>
            <a:off x="8006976" y="4623294"/>
            <a:ext cx="3460774" cy="84865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SAP priv. user adds priv. to another user.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Unexpected exfiltration of data </a:t>
            </a: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Malicious credential theft tool detected</a:t>
            </a:r>
          </a:p>
        </p:txBody>
      </p:sp>
    </p:spTree>
    <p:extLst>
      <p:ext uri="{BB962C8B-B14F-4D97-AF65-F5344CB8AC3E}">
        <p14:creationId xmlns:p14="http://schemas.microsoft.com/office/powerpoint/2010/main" val="339783481"/>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7425-19BD-4E1E-85F4-FEF82AB6C5DA}"/>
              </a:ext>
            </a:extLst>
          </p:cNvPr>
          <p:cNvSpPr>
            <a:spLocks noGrp="1"/>
          </p:cNvSpPr>
          <p:nvPr>
            <p:ph type="title"/>
          </p:nvPr>
        </p:nvSpPr>
        <p:spPr/>
        <p:txBody>
          <a:bodyPr/>
          <a:lstStyle/>
          <a:p>
            <a:r>
              <a:rPr lang="en-US"/>
              <a:t>Sentinel Capabilities, Two Examples</a:t>
            </a:r>
          </a:p>
        </p:txBody>
      </p:sp>
      <p:sp>
        <p:nvSpPr>
          <p:cNvPr id="3" name="Content Placeholder 2">
            <a:extLst>
              <a:ext uri="{FF2B5EF4-FFF2-40B4-BE49-F238E27FC236}">
                <a16:creationId xmlns:a16="http://schemas.microsoft.com/office/drawing/2014/main" id="{10FD5350-4D1C-449D-B1A4-45E789A85CA3}"/>
              </a:ext>
            </a:extLst>
          </p:cNvPr>
          <p:cNvSpPr>
            <a:spLocks noGrp="1"/>
          </p:cNvSpPr>
          <p:nvPr>
            <p:ph idx="1"/>
          </p:nvPr>
        </p:nvSpPr>
        <p:spPr/>
        <p:txBody>
          <a:bodyPr/>
          <a:lstStyle/>
          <a:p>
            <a:r>
              <a:rPr lang="en-US" err="1"/>
              <a:t>Solorigate</a:t>
            </a:r>
            <a:r>
              <a:rPr lang="en-US"/>
              <a:t>:  (Trojan)</a:t>
            </a:r>
          </a:p>
          <a:p>
            <a:pPr marL="457200" lvl="1" indent="0">
              <a:buNone/>
            </a:pPr>
            <a:r>
              <a:rPr lang="en-US" b="0" i="0">
                <a:solidFill>
                  <a:srgbClr val="000000"/>
                </a:solidFill>
                <a:effectLst/>
              </a:rPr>
              <a:t>This threat can allow remote sophisticated attackers to gain access and perform backdoor commands on an affected device. It is a modified DLL component of a legitimate software.</a:t>
            </a:r>
          </a:p>
          <a:p>
            <a:pPr marL="457200" lvl="1" indent="0">
              <a:buNone/>
            </a:pPr>
            <a:r>
              <a:rPr lang="en-US">
                <a:hlinkClick r:id="rId3"/>
              </a:rPr>
              <a:t>SolarWinds Post-Compromise Hunting with Azure Sentinel - Microsoft Tech Community</a:t>
            </a:r>
            <a:endParaRPr lang="en-US"/>
          </a:p>
          <a:p>
            <a:pPr marL="457200" lvl="1" indent="0">
              <a:buNone/>
            </a:pPr>
            <a:endParaRPr lang="en-US"/>
          </a:p>
          <a:p>
            <a:pPr marL="228600" lvl="1">
              <a:spcBef>
                <a:spcPts val="1000"/>
              </a:spcBef>
            </a:pPr>
            <a:r>
              <a:rPr lang="en-US" sz="2800"/>
              <a:t>Ransomware: (Malware)	</a:t>
            </a:r>
          </a:p>
          <a:p>
            <a:pPr marL="457200" lvl="2" indent="0">
              <a:spcBef>
                <a:spcPts val="1000"/>
              </a:spcBef>
              <a:buNone/>
            </a:pPr>
            <a:r>
              <a:rPr lang="en-US" sz="2400" b="0" i="0">
                <a:solidFill>
                  <a:srgbClr val="111111"/>
                </a:solidFill>
                <a:effectLst/>
              </a:rPr>
              <a:t>A type of malicious software designed to block access to a computer system until a sum of money is paid.</a:t>
            </a:r>
          </a:p>
          <a:p>
            <a:pPr marL="457200" lvl="2" indent="0">
              <a:spcBef>
                <a:spcPts val="1000"/>
              </a:spcBef>
              <a:buNone/>
            </a:pPr>
            <a:r>
              <a:rPr lang="en-US" sz="2400">
                <a:hlinkClick r:id="rId4"/>
              </a:rPr>
              <a:t>Azure Sentinel Fusion Detection for Ransomware (microsoft.com)</a:t>
            </a:r>
            <a:endParaRPr lang="en-US" sz="2800"/>
          </a:p>
        </p:txBody>
      </p:sp>
    </p:spTree>
    <p:extLst>
      <p:ext uri="{BB962C8B-B14F-4D97-AF65-F5344CB8AC3E}">
        <p14:creationId xmlns:p14="http://schemas.microsoft.com/office/powerpoint/2010/main" val="238870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C241-DC8E-47D9-9225-DBB850DECCFA}"/>
              </a:ext>
            </a:extLst>
          </p:cNvPr>
          <p:cNvSpPr>
            <a:spLocks noGrp="1"/>
          </p:cNvSpPr>
          <p:nvPr>
            <p:ph type="title"/>
          </p:nvPr>
        </p:nvSpPr>
        <p:spPr>
          <a:xfrm>
            <a:off x="930275" y="1448480"/>
            <a:ext cx="3308350" cy="1377385"/>
          </a:xfrm>
        </p:spPr>
        <p:txBody>
          <a:bodyPr>
            <a:normAutofit/>
          </a:bodyPr>
          <a:lstStyle/>
          <a:p>
            <a:pPr algn="ctr"/>
            <a:r>
              <a:rPr lang="en-US" sz="5400" dirty="0">
                <a:latin typeface="Arial Black" panose="020B0A04020102020204" pitchFamily="34" charset="0"/>
              </a:rPr>
              <a:t>Costs</a:t>
            </a:r>
          </a:p>
        </p:txBody>
      </p:sp>
      <p:pic>
        <p:nvPicPr>
          <p:cNvPr id="5" name="Content Placeholder 4" descr="A picture containing clipart&#10;&#10;Description automatically generated">
            <a:extLst>
              <a:ext uri="{FF2B5EF4-FFF2-40B4-BE49-F238E27FC236}">
                <a16:creationId xmlns:a16="http://schemas.microsoft.com/office/drawing/2014/main" id="{2D1EEFE9-C31B-4F03-89E2-2E236EAE9427}"/>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9450" y="2755334"/>
            <a:ext cx="3810000" cy="2152650"/>
          </a:xfrm>
        </p:spPr>
      </p:pic>
      <p:sp>
        <p:nvSpPr>
          <p:cNvPr id="3" name="TextBox 2">
            <a:extLst>
              <a:ext uri="{FF2B5EF4-FFF2-40B4-BE49-F238E27FC236}">
                <a16:creationId xmlns:a16="http://schemas.microsoft.com/office/drawing/2014/main" id="{A3EEEDB7-0EEA-4021-819E-992A6492DF72}"/>
              </a:ext>
            </a:extLst>
          </p:cNvPr>
          <p:cNvSpPr txBox="1"/>
          <p:nvPr/>
        </p:nvSpPr>
        <p:spPr>
          <a:xfrm>
            <a:off x="6807200" y="1651000"/>
            <a:ext cx="4705350" cy="584775"/>
          </a:xfrm>
          <a:prstGeom prst="rect">
            <a:avLst/>
          </a:prstGeom>
          <a:noFill/>
        </p:spPr>
        <p:txBody>
          <a:bodyPr wrap="square" rtlCol="0">
            <a:spAutoFit/>
          </a:bodyPr>
          <a:lstStyle/>
          <a:p>
            <a:r>
              <a:rPr lang="en-US" sz="3200" dirty="0"/>
              <a:t>Ingestion vs. Retention</a:t>
            </a:r>
          </a:p>
        </p:txBody>
      </p:sp>
      <p:sp>
        <p:nvSpPr>
          <p:cNvPr id="6" name="TextBox 5">
            <a:extLst>
              <a:ext uri="{FF2B5EF4-FFF2-40B4-BE49-F238E27FC236}">
                <a16:creationId xmlns:a16="http://schemas.microsoft.com/office/drawing/2014/main" id="{E5C7D745-8002-4200-B303-34C724446E09}"/>
              </a:ext>
            </a:extLst>
          </p:cNvPr>
          <p:cNvSpPr txBox="1"/>
          <p:nvPr/>
        </p:nvSpPr>
        <p:spPr>
          <a:xfrm>
            <a:off x="6807200" y="3415956"/>
            <a:ext cx="4705350" cy="584775"/>
          </a:xfrm>
          <a:prstGeom prst="rect">
            <a:avLst/>
          </a:prstGeom>
          <a:noFill/>
        </p:spPr>
        <p:txBody>
          <a:bodyPr wrap="square" rtlCol="0">
            <a:spAutoFit/>
          </a:bodyPr>
          <a:lstStyle/>
          <a:p>
            <a:r>
              <a:rPr lang="en-US" sz="3200" dirty="0"/>
              <a:t>Playbooks</a:t>
            </a:r>
          </a:p>
        </p:txBody>
      </p:sp>
      <p:sp>
        <p:nvSpPr>
          <p:cNvPr id="7" name="TextBox 6">
            <a:extLst>
              <a:ext uri="{FF2B5EF4-FFF2-40B4-BE49-F238E27FC236}">
                <a16:creationId xmlns:a16="http://schemas.microsoft.com/office/drawing/2014/main" id="{7537F189-5B4F-44F3-89C5-913393E63E62}"/>
              </a:ext>
            </a:extLst>
          </p:cNvPr>
          <p:cNvSpPr txBox="1"/>
          <p:nvPr/>
        </p:nvSpPr>
        <p:spPr>
          <a:xfrm>
            <a:off x="6807200" y="4298434"/>
            <a:ext cx="4705350" cy="584775"/>
          </a:xfrm>
          <a:prstGeom prst="rect">
            <a:avLst/>
          </a:prstGeom>
          <a:noFill/>
        </p:spPr>
        <p:txBody>
          <a:bodyPr wrap="square" rtlCol="0">
            <a:spAutoFit/>
          </a:bodyPr>
          <a:lstStyle/>
          <a:p>
            <a:r>
              <a:rPr lang="en-US" sz="3200" dirty="0"/>
              <a:t>Blog storage</a:t>
            </a:r>
          </a:p>
        </p:txBody>
      </p:sp>
      <p:sp>
        <p:nvSpPr>
          <p:cNvPr id="8" name="TextBox 7">
            <a:extLst>
              <a:ext uri="{FF2B5EF4-FFF2-40B4-BE49-F238E27FC236}">
                <a16:creationId xmlns:a16="http://schemas.microsoft.com/office/drawing/2014/main" id="{46C6723A-EACA-4A86-B501-9C2EC9471572}"/>
              </a:ext>
            </a:extLst>
          </p:cNvPr>
          <p:cNvSpPr txBox="1"/>
          <p:nvPr/>
        </p:nvSpPr>
        <p:spPr>
          <a:xfrm>
            <a:off x="6807200" y="2533478"/>
            <a:ext cx="4705350" cy="584775"/>
          </a:xfrm>
          <a:prstGeom prst="rect">
            <a:avLst/>
          </a:prstGeom>
          <a:noFill/>
        </p:spPr>
        <p:txBody>
          <a:bodyPr wrap="square" rtlCol="0">
            <a:spAutoFit/>
          </a:bodyPr>
          <a:lstStyle/>
          <a:p>
            <a:r>
              <a:rPr lang="en-US" sz="3200" dirty="0"/>
              <a:t>Table Level Retention</a:t>
            </a:r>
          </a:p>
        </p:txBody>
      </p:sp>
    </p:spTree>
    <p:extLst>
      <p:ext uri="{BB962C8B-B14F-4D97-AF65-F5344CB8AC3E}">
        <p14:creationId xmlns:p14="http://schemas.microsoft.com/office/powerpoint/2010/main" val="876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F2BE-33E7-4174-A709-1E6EB53E5D27}"/>
              </a:ext>
            </a:extLst>
          </p:cNvPr>
          <p:cNvSpPr>
            <a:spLocks noGrp="1"/>
          </p:cNvSpPr>
          <p:nvPr>
            <p:ph type="title"/>
          </p:nvPr>
        </p:nvSpPr>
        <p:spPr/>
        <p:txBody>
          <a:bodyPr/>
          <a:lstStyle/>
          <a:p>
            <a:r>
              <a:rPr lang="en-US"/>
              <a:t>Getting Started Scenarios</a:t>
            </a:r>
          </a:p>
        </p:txBody>
      </p:sp>
      <p:sp>
        <p:nvSpPr>
          <p:cNvPr id="3" name="Content Placeholder 2">
            <a:extLst>
              <a:ext uri="{FF2B5EF4-FFF2-40B4-BE49-F238E27FC236}">
                <a16:creationId xmlns:a16="http://schemas.microsoft.com/office/drawing/2014/main" id="{0BAB8804-B040-4055-ACFD-3334010155E8}"/>
              </a:ext>
            </a:extLst>
          </p:cNvPr>
          <p:cNvSpPr>
            <a:spLocks noGrp="1"/>
          </p:cNvSpPr>
          <p:nvPr>
            <p:ph idx="1"/>
          </p:nvPr>
        </p:nvSpPr>
        <p:spPr/>
        <p:txBody>
          <a:bodyPr/>
          <a:lstStyle/>
          <a:p>
            <a:r>
              <a:rPr lang="en-US"/>
              <a:t>3 Scenarios</a:t>
            </a:r>
          </a:p>
          <a:p>
            <a:pPr marL="971550" lvl="1" indent="-514350">
              <a:buFont typeface="+mj-lt"/>
              <a:buAutoNum type="romanLcPeriod"/>
            </a:pPr>
            <a:r>
              <a:rPr lang="en-US"/>
              <a:t>New SIEM customer – wants this capability</a:t>
            </a:r>
          </a:p>
          <a:p>
            <a:pPr marL="971550" lvl="1" indent="-514350">
              <a:buFont typeface="+mj-lt"/>
              <a:buAutoNum type="romanLcPeriod"/>
            </a:pPr>
            <a:r>
              <a:rPr lang="en-US"/>
              <a:t>Migration to Sentinel from </a:t>
            </a:r>
            <a:r>
              <a:rPr lang="en-US" err="1"/>
              <a:t>QRadar</a:t>
            </a:r>
            <a:r>
              <a:rPr lang="en-US"/>
              <a:t>/Splunk/etc.</a:t>
            </a:r>
          </a:p>
          <a:p>
            <a:pPr marL="971550" lvl="1" indent="-514350">
              <a:buFont typeface="+mj-lt"/>
              <a:buAutoNum type="romanLcPeriod"/>
            </a:pPr>
            <a:r>
              <a:rPr lang="en-US"/>
              <a:t>Mature customer looking for operational assistance</a:t>
            </a:r>
          </a:p>
          <a:p>
            <a:pPr lvl="1"/>
            <a:endParaRPr lang="en-US"/>
          </a:p>
          <a:p>
            <a:r>
              <a:rPr lang="en-US"/>
              <a:t>Get the use cases</a:t>
            </a:r>
          </a:p>
          <a:p>
            <a:pPr marL="971550" lvl="1" indent="-514350">
              <a:buFont typeface="+mj-lt"/>
              <a:buAutoNum type="romanLcPeriod"/>
            </a:pPr>
            <a:r>
              <a:rPr lang="en-US" b="0" i="0">
                <a:solidFill>
                  <a:srgbClr val="171717"/>
                </a:solidFill>
                <a:effectLst/>
                <a:latin typeface="Segoe UI" panose="020B0502040204020203" pitchFamily="34" charset="0"/>
              </a:rPr>
              <a:t>If it's unclear which data connectors will best serve the environment, start by enabling all </a:t>
            </a:r>
            <a:r>
              <a:rPr lang="en-US" b="0" i="0" u="none" strike="noStrike">
                <a:effectLst/>
                <a:latin typeface="Segoe UI" panose="020B0502040204020203" pitchFamily="34" charset="0"/>
                <a:hlinkClick r:id="rId3"/>
              </a:rPr>
              <a:t>free data connectors</a:t>
            </a:r>
            <a:r>
              <a:rPr lang="en-US" b="0" i="0">
                <a:solidFill>
                  <a:srgbClr val="171717"/>
                </a:solidFill>
                <a:effectLst/>
                <a:latin typeface="Segoe UI" panose="020B0502040204020203" pitchFamily="34" charset="0"/>
              </a:rPr>
              <a:t>.</a:t>
            </a:r>
          </a:p>
          <a:p>
            <a:pPr marL="971550" lvl="1" indent="-514350">
              <a:buFont typeface="+mj-lt"/>
              <a:buAutoNum type="romanLcPeriod"/>
            </a:pPr>
            <a:r>
              <a:rPr lang="en-US"/>
              <a:t>Map existing alerts and incidents to equivalent Sentinel capabilities and/or create custom Kusto queries.</a:t>
            </a:r>
          </a:p>
          <a:p>
            <a:pPr marL="971550" lvl="1" indent="-514350">
              <a:buFont typeface="+mj-lt"/>
              <a:buAutoNum type="romanLcPeriod"/>
            </a:pPr>
            <a:r>
              <a:rPr lang="en-US"/>
              <a:t>TAXII, Fusion notebook development (</a:t>
            </a:r>
            <a:r>
              <a:rPr lang="en-US" err="1"/>
              <a:t>opp</a:t>
            </a:r>
            <a:r>
              <a:rPr lang="en-US"/>
              <a:t> to refer MCS)</a:t>
            </a:r>
          </a:p>
          <a:p>
            <a:pPr marL="0" indent="0">
              <a:buNone/>
            </a:pPr>
            <a:endParaRPr lang="en-US"/>
          </a:p>
          <a:p>
            <a:pPr lvl="1"/>
            <a:endParaRPr lang="en-US"/>
          </a:p>
        </p:txBody>
      </p:sp>
    </p:spTree>
    <p:extLst>
      <p:ext uri="{BB962C8B-B14F-4D97-AF65-F5344CB8AC3E}">
        <p14:creationId xmlns:p14="http://schemas.microsoft.com/office/powerpoint/2010/main" val="6652889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5</TotalTime>
  <Words>1195</Words>
  <Application>Microsoft Office PowerPoint</Application>
  <PresentationFormat>Widescreen</PresentationFormat>
  <Paragraphs>150</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Calibri</vt:lpstr>
      <vt:lpstr>Calibri Light</vt:lpstr>
      <vt:lpstr>Open Sans</vt:lpstr>
      <vt:lpstr>Roboto</vt:lpstr>
      <vt:lpstr>Segoe UI</vt:lpstr>
      <vt:lpstr>Times New Roman</vt:lpstr>
      <vt:lpstr>1_Office Theme</vt:lpstr>
      <vt:lpstr>PowerPoint Presentation</vt:lpstr>
      <vt:lpstr>PowerPoint Presentation</vt:lpstr>
      <vt:lpstr>Agenda</vt:lpstr>
      <vt:lpstr>Common Terms</vt:lpstr>
      <vt:lpstr>What is Sentinel</vt:lpstr>
      <vt:lpstr>Common Terms</vt:lpstr>
      <vt:lpstr>Sentinel Capabilities, Two Examples</vt:lpstr>
      <vt:lpstr>Costs</vt:lpstr>
      <vt:lpstr>Getting Started Scenarios</vt:lpstr>
      <vt:lpstr>Architecture/Configuration</vt:lpstr>
      <vt:lpstr>Example Query Across Two Workspaces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G</dc:creator>
  <cp:lastModifiedBy>Mark Godfrey</cp:lastModifiedBy>
  <cp:revision>2</cp:revision>
  <dcterms:created xsi:type="dcterms:W3CDTF">2022-01-02T00:13:14Z</dcterms:created>
  <dcterms:modified xsi:type="dcterms:W3CDTF">2022-05-27T14:16:06Z</dcterms:modified>
</cp:coreProperties>
</file>