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3" r:id="rId3"/>
    <p:sldId id="299" r:id="rId4"/>
    <p:sldId id="258" r:id="rId5"/>
    <p:sldId id="300" r:id="rId6"/>
    <p:sldId id="260" r:id="rId7"/>
    <p:sldId id="285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075" autoAdjust="0"/>
  </p:normalViewPr>
  <p:slideViewPr>
    <p:cSldViewPr snapToGrid="0">
      <p:cViewPr varScale="1">
        <p:scale>
          <a:sx n="137" d="100"/>
          <a:sy n="137" d="100"/>
        </p:scale>
        <p:origin x="10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11F9-10C8-4FF0-89E8-5368A990A9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61427-3982-4075-8560-3030255B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showing all three because they are closely related.  Watchlists you create yourself – TI Feeds (both STIX &amp; TAXII formats) are received through a connector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29911-FD00-4A51-ADA7-15DA9C3FA9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7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someone logging into a device be interesting?</a:t>
            </a:r>
          </a:p>
          <a:p>
            <a:r>
              <a:rPr lang="en-US" dirty="0"/>
              <a:t>By itself, it is not, so it’s just an event, however if the user has requested a password change then doesn’t log in with 10 minutes, that may be an indicator of a compromise.  (Example of government security environment)  Automated response to disable the account.</a:t>
            </a:r>
          </a:p>
          <a:p>
            <a:r>
              <a:rPr lang="en-US" dirty="0"/>
              <a:t>Password spray can be as simple as someone forgetting they changed it and are using their old password four or five times in a short period of time.</a:t>
            </a:r>
          </a:p>
          <a:p>
            <a:endParaRPr lang="en-US" dirty="0"/>
          </a:p>
          <a:p>
            <a:r>
              <a:rPr lang="en-US" dirty="0"/>
              <a:t>Several password spray events at the same time may indicated an RDP brute force Alert.</a:t>
            </a:r>
          </a:p>
          <a:p>
            <a:endParaRPr lang="en-US" dirty="0"/>
          </a:p>
          <a:p>
            <a:r>
              <a:rPr lang="en-US" dirty="0"/>
              <a:t>A successful login after several failed logins when multiple RDP ‘alerts’ are being generated can create an incident .</a:t>
            </a:r>
          </a:p>
          <a:p>
            <a:endParaRPr lang="en-US" dirty="0"/>
          </a:p>
          <a:p>
            <a:r>
              <a:rPr lang="en-US" dirty="0"/>
              <a:t>A single alert on a “Malicious credential theft tool detected’ will immediately generate an Incident.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29911-FD00-4A51-ADA7-15DA9C3FA9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05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29911-FD00-4A51-ADA7-15DA9C3FA9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23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A66-6F8C-40E4-8708-9B6E8DE31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CA655-9AFE-4A7F-ADCF-17AE3212E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7D88-3737-47CF-95C3-D7B9F044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783395-DFED-4F7E-A891-3ECAEDB12E6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4916-E01B-46B3-9097-73BAC520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E1A9-567D-4950-BFE8-DF2BC6C2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3D52C1-2EAD-4FC3-B6FE-89997CDD20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5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6106-0E17-445C-A43D-0D393C19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F58E3-7145-42B1-86A9-FFE3680E5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8D2A-525E-4E99-B350-75973A1C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8BD5-1790-49D7-9C6F-5D5A6FE0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6BF0-3A08-42FE-A44E-3812E898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7EACE-4C1A-4C7F-AD0A-A53527395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2354-2FEF-4E22-9DB8-D4CA2ABF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7DDF-E540-46E6-98F2-94F96236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CF3A-0373-431E-A97A-D485899A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0548-C772-43E2-BD1E-FE242A8D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9DE9-66C7-4DC0-8213-8C8AFD84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70" y="71252"/>
            <a:ext cx="10515600" cy="9025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AA6F-2E1A-4324-A7CE-E7C4E1CC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101"/>
            <a:ext cx="10515600" cy="47578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EA47-108E-4491-A4EF-BA158C39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783395-DFED-4F7E-A891-3ECAEDB12E6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A0FE-5C5E-4B59-BE93-881DE511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88A0-7404-4B45-91E2-79C5FD80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3D52C1-2EAD-4FC3-B6FE-89997CDD20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CEA3-1995-4AFE-8B91-9055D389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E289-5984-4986-9A97-9B5E8278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8C24-A0BF-4B13-8EF5-D270E17C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1012-3F91-426B-BBDA-03904E17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994-769F-4580-B590-26D9573F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1854-104D-432F-B7A0-FA6C0FC3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D083-CCF3-40C9-928A-F42FA64C2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993D3-8900-4FF4-B743-D1E08BE28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83A36-F77F-4D36-B240-3D2778EC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991C-5D5F-454C-A8A1-E504C6E3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99AF-B2F5-4985-859A-9AC095FC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8A45-0849-4D09-A781-EA420671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DD02-25B2-4432-B6B3-BB03C029A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55BE-4F3F-4EEB-9FCF-B65F19B2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40A28-2ECE-4E23-B670-787D04BE0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C0DF-DD24-4532-9CF2-5C659DACA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E4092-851D-47E9-B260-4389BD9F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5DEF2-2B16-4E76-8543-CE41E30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592C3-A1C6-4D57-8378-F414FA8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F7CD-AEB1-4201-A5C0-32F0FD73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158A1-F883-4ED0-9E08-AC3D8B51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77F38-86C0-4CD8-A51E-B3AEB48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B04E-BE8D-4878-8F24-3991E58F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B44CF-5C1F-4C87-9378-6F29E36D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7AE7D-D2A5-4BDA-AA49-915FFC22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D9DD1-D144-4019-9D68-16B2CDD9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A433-09E6-4BD8-9EBD-403F2960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9069-4953-4C7C-B97C-FCF75DF6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5E24D-9A1E-4D68-81EB-7F9F232A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1219C-6A11-4B88-A2B4-8EBF8A7D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2CC6-D6BE-4F0C-92A9-069C50A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115FA-A0B8-4793-93E5-316E3A06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F0A3-E38C-40A2-8372-D0CFFFC3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81C40-1FEC-412C-91AE-0F5D12EE6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4EC8-B580-40CF-8982-8D16AAE4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658E-0490-44D3-B864-3D579E90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CB75-9A6E-4628-BC03-AA52F8FF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0B0D-E8C5-4F79-9A96-CFD40F8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90715-01AB-41D0-A61A-36662A1E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D57A-D61D-4748-A79B-65DB3C8B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6265-D934-4B2D-8190-2E12225C3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3395-DFED-4F7E-A891-3ECAEDB12E6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76D-4E8A-4EB5-A667-65363506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2203-EE50-4C12-ACE9-2A1531426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entinel/tutorial-respond-threats-playbo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245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115296F-580A-4390-8680-D4FD4816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49" y="1501289"/>
            <a:ext cx="5717901" cy="300189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EB6FF1B-981A-4C62-B97A-655256EE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080" y="4248343"/>
            <a:ext cx="8183837" cy="14993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90FC"/>
                </a:solidFill>
              </a:rPr>
              <a:t>What The Hack Challenge-02</a:t>
            </a:r>
          </a:p>
          <a:p>
            <a:r>
              <a:rPr lang="en-US" dirty="0">
                <a:solidFill>
                  <a:srgbClr val="0090FC"/>
                </a:solidFill>
              </a:rPr>
              <a:t>Automated Response </a:t>
            </a:r>
          </a:p>
        </p:txBody>
      </p:sp>
    </p:spTree>
    <p:extLst>
      <p:ext uri="{BB962C8B-B14F-4D97-AF65-F5344CB8AC3E}">
        <p14:creationId xmlns:p14="http://schemas.microsoft.com/office/powerpoint/2010/main" val="24085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E7BBC-C106-424E-9009-DD96B1F4CA07}"/>
              </a:ext>
            </a:extLst>
          </p:cNvPr>
          <p:cNvSpPr/>
          <p:nvPr/>
        </p:nvSpPr>
        <p:spPr>
          <a:xfrm rot="2929414">
            <a:off x="1912164" y="-1740364"/>
            <a:ext cx="8632271" cy="10085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7F01B6D-74D9-4097-9CD7-C1C3D81A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0" y="172498"/>
            <a:ext cx="753641" cy="995744"/>
          </a:xfrm>
          <a:prstGeom prst="rect">
            <a:avLst/>
          </a:prstGeom>
        </p:spPr>
      </p:pic>
      <p:pic>
        <p:nvPicPr>
          <p:cNvPr id="1026" name="Picture 2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F491C9D2-3AE7-48C9-9A59-365D2777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1" y="1318372"/>
            <a:ext cx="8309666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4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5744-DFEB-4936-B518-7D2A009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Invite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90A5-1DE3-4ED0-91D4-56E7E086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this module we will cover resolving noisy alerts automatically, and automated Incident response with the help of a Watchlist.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you need: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server running Windows or Linux in  Azure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Sentinel workspace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Security Events connector or Syslog connector connected and sending data to log analytics.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need help getting this set up prior to the session, reach out anytime Mon-Thu next week.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session will be more self-driven, some instructions will be provided, along with some hints.  If you have experience with Logic Apps, great, if you don’t, don’t worry, step by step instructions will be provided.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session is booked for 90 to 120 minutes.   </a:t>
            </a:r>
          </a:p>
        </p:txBody>
      </p:sp>
    </p:spTree>
    <p:extLst>
      <p:ext uri="{BB962C8B-B14F-4D97-AF65-F5344CB8AC3E}">
        <p14:creationId xmlns:p14="http://schemas.microsoft.com/office/powerpoint/2010/main" val="317762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BCAC-7A35-49E1-B0C7-CD57BE51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8" y="71252"/>
            <a:ext cx="11932542" cy="902525"/>
          </a:xfrm>
        </p:spPr>
        <p:txBody>
          <a:bodyPr>
            <a:noAutofit/>
          </a:bodyPr>
          <a:lstStyle/>
          <a:p>
            <a:r>
              <a:rPr lang="en-US" sz="3600" dirty="0"/>
              <a:t>Sentinel Security Operations And Response (SOAR)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E845-EE0B-4350-A531-9CEBD0B9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1" y="1319961"/>
            <a:ext cx="10730218" cy="539436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Many, if not most, alerts and incidents conform to recurring patterns that can be addressed by specific and defined sets of remediation actions.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playbook is a collection of these remediation actions that can be run from Microsoft Sentinel as a routine. A playbook can help </a:t>
            </a:r>
            <a:r>
              <a:rPr lang="en-US" b="1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automate and orchestrate your threat response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; it can be run manually or set to run automatically in response to specific alerts or incidents, when triggered by an analytics rule or an automation rule,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96F-177C-4EE4-8394-FF3334C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4424-AC5E-435D-B9BD-9F70EF37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151164"/>
            <a:ext cx="11462657" cy="502579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111111"/>
                </a:solidFill>
                <a:latin typeface="Roboto" panose="02000000000000000000" pitchFamily="2" charset="0"/>
              </a:rPr>
              <a:t>Watchlist: Data from external sources imported for event correlation</a:t>
            </a:r>
            <a:r>
              <a:rPr lang="en-US" sz="3800" dirty="0">
                <a:solidFill>
                  <a:srgbClr val="111111"/>
                </a:solidFill>
                <a:latin typeface="Roboto" panose="02000000000000000000" pitchFamily="2" charset="0"/>
              </a:rPr>
              <a:t>	</a:t>
            </a:r>
          </a:p>
          <a:p>
            <a:endParaRPr lang="en-US" sz="13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>
                <a:solidFill>
                  <a:srgbClr val="3B3B3B"/>
                </a:solidFill>
                <a:latin typeface="Open Sans" panose="020B0606030504020204" pitchFamily="34" charset="0"/>
              </a:rPr>
              <a:t>Use for search, detection rules, threat hunting, and response playbooks. Stored in the Sentinel workspace as name-value pairs and cached for optimal query performance and low latency.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500" dirty="0">
              <a:solidFill>
                <a:srgbClr val="3B3B3B"/>
              </a:solidFill>
              <a:latin typeface="Open Sans" panose="020B0606030504020204" pitchFamily="34" charset="0"/>
            </a:endParaRPr>
          </a:p>
          <a:p>
            <a:r>
              <a:rPr lang="en-US" sz="3600" dirty="0">
                <a:solidFill>
                  <a:srgbClr val="111111"/>
                </a:solidFill>
                <a:latin typeface="Roboto" panose="02000000000000000000" pitchFamily="2" charset="0"/>
              </a:rPr>
              <a:t>STIX: 	Structured Threat Information </a:t>
            </a:r>
            <a:r>
              <a:rPr lang="en-US" sz="3600" dirty="0" err="1">
                <a:solidFill>
                  <a:srgbClr val="111111"/>
                </a:solidFill>
                <a:latin typeface="Roboto" panose="02000000000000000000" pitchFamily="2" charset="0"/>
              </a:rPr>
              <a:t>eXpression</a:t>
            </a:r>
            <a:endParaRPr lang="en-US" sz="36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endParaRPr lang="en-US" sz="13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3B3B"/>
                </a:solidFill>
                <a:latin typeface="Open Sans" panose="020B0606030504020204" pitchFamily="34" charset="0"/>
              </a:rPr>
              <a:t>A standardized language which has been developed by MITRE in a collaborative way in order to represent structured information about cyber threats</a:t>
            </a:r>
            <a:r>
              <a:rPr lang="en-US" b="0" i="0" dirty="0">
                <a:solidFill>
                  <a:srgbClr val="000000"/>
                </a:solidFill>
                <a:effectLst/>
                <a:latin typeface="Gotham SSm A"/>
              </a:rPr>
              <a:t>.</a:t>
            </a:r>
            <a:r>
              <a:rPr lang="en-US" sz="3400" dirty="0">
                <a:solidFill>
                  <a:srgbClr val="111111"/>
                </a:solidFill>
                <a:latin typeface="Roboto" panose="02000000000000000000" pitchFamily="2" charset="0"/>
              </a:rPr>
              <a:t>	</a:t>
            </a:r>
          </a:p>
          <a:p>
            <a:pPr marL="457200" lvl="1" indent="0">
              <a:buNone/>
            </a:pPr>
            <a:endParaRPr lang="en-US" sz="34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r>
              <a:rPr lang="en-US" sz="3600" dirty="0">
                <a:solidFill>
                  <a:srgbClr val="111111"/>
                </a:solidFill>
                <a:latin typeface="Roboto" panose="02000000000000000000" pitchFamily="2" charset="0"/>
              </a:rPr>
              <a:t>TAXII:	Trusted Automated </a:t>
            </a:r>
            <a:r>
              <a:rPr lang="en-US" sz="3600" dirty="0" err="1">
                <a:solidFill>
                  <a:srgbClr val="111111"/>
                </a:solidFill>
                <a:latin typeface="Roboto" panose="02000000000000000000" pitchFamily="2" charset="0"/>
              </a:rPr>
              <a:t>eXchange</a:t>
            </a:r>
            <a:r>
              <a:rPr lang="en-US" sz="3600" dirty="0">
                <a:solidFill>
                  <a:srgbClr val="111111"/>
                </a:solidFill>
                <a:latin typeface="Roboto" panose="02000000000000000000" pitchFamily="2" charset="0"/>
              </a:rPr>
              <a:t> of Indicator Information</a:t>
            </a:r>
          </a:p>
          <a:p>
            <a:pPr marL="0" indent="0">
              <a:buNone/>
            </a:pPr>
            <a:endParaRPr lang="en-US" sz="13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3B3B3B"/>
                </a:solidFill>
                <a:latin typeface="Open Sans" panose="020B0606030504020204" pitchFamily="34" charset="0"/>
              </a:rPr>
              <a:t>A collection of services and message exchanges to enable the sharing of information about cyber threats across product, service and organizational boundaries.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3B3B3B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96F-177C-4EE4-8394-FF3334C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Common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4424-AC5E-435D-B9BD-9F70EF37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481"/>
            <a:ext cx="10515600" cy="46350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111111"/>
                </a:solidFill>
                <a:latin typeface="Roboto" panose="02000000000000000000" pitchFamily="2" charset="0"/>
              </a:rPr>
              <a:t>Event: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886450" algn="l"/>
              </a:tabLst>
            </a:pP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A change in the normal behavior of a given system, </a:t>
            </a:r>
            <a: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Examples: 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process, environment or workflow</a:t>
            </a:r>
            <a: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  <a:t>.  Recorded through</a:t>
            </a:r>
            <a:b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</a:br>
            <a: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  <a:t>the creation of a log. 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111111"/>
                </a:solidFill>
                <a:latin typeface="Roboto" panose="02000000000000000000" pitchFamily="2" charset="0"/>
              </a:rPr>
              <a:t>Alert: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886450" algn="l"/>
              </a:tabLst>
            </a:pP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Notification of an event requiring an action. </a:t>
            </a:r>
            <a: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Examples: 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to act on an alert may create an incident.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endParaRPr lang="en-US" sz="1500" dirty="0">
              <a:solidFill>
                <a:srgbClr val="3B3B3B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111111"/>
                </a:solidFill>
                <a:latin typeface="Roboto" panose="02000000000000000000" pitchFamily="2" charset="0"/>
              </a:rPr>
              <a:t>Incident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886450" algn="l"/>
              </a:tabLst>
            </a:pP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An incident is a change in a system that negatively 	Examples: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impacts the organization and results in material loss 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or loss of public image.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2728E4-B087-4101-9DE8-3FD958BACF75}"/>
              </a:ext>
            </a:extLst>
          </p:cNvPr>
          <p:cNvSpPr/>
          <p:nvPr/>
        </p:nvSpPr>
        <p:spPr>
          <a:xfrm>
            <a:off x="8006976" y="1706740"/>
            <a:ext cx="3460774" cy="848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Someone logs in to a device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Potential password spray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 server goes offline unexpectedly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0BF20-BBA7-4CB6-A5D8-AE5188899B0F}"/>
              </a:ext>
            </a:extLst>
          </p:cNvPr>
          <p:cNvSpPr/>
          <p:nvPr/>
        </p:nvSpPr>
        <p:spPr>
          <a:xfrm>
            <a:off x="8006976" y="3166669"/>
            <a:ext cx="3460774" cy="848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An RDP brute force attack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Anomalous account creation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Malicious credential theft tool detected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2DE31-72D7-47C0-BEAB-B852E3A3C6B6}"/>
              </a:ext>
            </a:extLst>
          </p:cNvPr>
          <p:cNvSpPr/>
          <p:nvPr/>
        </p:nvSpPr>
        <p:spPr>
          <a:xfrm>
            <a:off x="8006976" y="4623294"/>
            <a:ext cx="3460774" cy="8486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SAP priv. user adds priv. to another user.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Unexpected exfiltration of data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Malicious credential theft tool detected</a:t>
            </a:r>
          </a:p>
        </p:txBody>
      </p:sp>
    </p:spTree>
    <p:extLst>
      <p:ext uri="{BB962C8B-B14F-4D97-AF65-F5344CB8AC3E}">
        <p14:creationId xmlns:p14="http://schemas.microsoft.com/office/powerpoint/2010/main" val="3397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1B0A-7B69-47B2-94FF-B7718B48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48A15-EFE8-424F-A74A-D3E3D3B2A850}"/>
              </a:ext>
            </a:extLst>
          </p:cNvPr>
          <p:cNvSpPr txBox="1"/>
          <p:nvPr/>
        </p:nvSpPr>
        <p:spPr>
          <a:xfrm>
            <a:off x="2892970" y="3193205"/>
            <a:ext cx="7244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Windows Server (or Linux) sending (login) events to Sentinel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DD955-4B37-4548-B5B0-477CF0CD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60" y="1630041"/>
            <a:ext cx="899027" cy="90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C535E-8260-4106-87C0-92A6C894D5F1}"/>
              </a:ext>
            </a:extLst>
          </p:cNvPr>
          <p:cNvSpPr txBox="1"/>
          <p:nvPr/>
        </p:nvSpPr>
        <p:spPr>
          <a:xfrm>
            <a:off x="2892970" y="1896638"/>
            <a:ext cx="7854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Sentinel enabled &amp; the Security Events data connector implemented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050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5F415E-36A8-4AFE-B5C4-ADB3E996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00" y="2926608"/>
            <a:ext cx="1431147" cy="902525"/>
          </a:xfrm>
          <a:prstGeom prst="rect">
            <a:avLst/>
          </a:prstGeom>
          <a:noFill/>
        </p:spPr>
      </p:pic>
      <p:pic>
        <p:nvPicPr>
          <p:cNvPr id="3074" name="Picture 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D85A9C63-C93B-4868-9F55-CD21A9CD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92" y="4223175"/>
            <a:ext cx="1045365" cy="104536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10920-D16B-437C-B408-29C1127F9F49}"/>
              </a:ext>
            </a:extLst>
          </p:cNvPr>
          <p:cNvSpPr txBox="1"/>
          <p:nvPr/>
        </p:nvSpPr>
        <p:spPr>
          <a:xfrm>
            <a:off x="2892970" y="4497715"/>
            <a:ext cx="83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 Jumpbox you can RDP to, and then RDP to the Win/Linux server above.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04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C1964-4023-4A21-A7AA-291E1D0F6145}"/>
              </a:ext>
            </a:extLst>
          </p:cNvPr>
          <p:cNvGrpSpPr/>
          <p:nvPr/>
        </p:nvGrpSpPr>
        <p:grpSpPr>
          <a:xfrm>
            <a:off x="1313185" y="2427839"/>
            <a:ext cx="850560" cy="847226"/>
            <a:chOff x="8167007" y="2060375"/>
            <a:chExt cx="1408179" cy="140817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E243EB-99AA-4A2B-8457-4EF9E96E73C3}"/>
                </a:ext>
              </a:extLst>
            </p:cNvPr>
            <p:cNvSpPr/>
            <p:nvPr/>
          </p:nvSpPr>
          <p:spPr>
            <a:xfrm>
              <a:off x="8289851" y="2193851"/>
              <a:ext cx="1162493" cy="11412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36E46698-EFE7-4D0C-8F2C-CFB2553BA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007" y="2060375"/>
              <a:ext cx="1408179" cy="140817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E3A57-5654-434C-A99E-25675706AE40}"/>
              </a:ext>
            </a:extLst>
          </p:cNvPr>
          <p:cNvGrpSpPr/>
          <p:nvPr/>
        </p:nvGrpSpPr>
        <p:grpSpPr>
          <a:xfrm>
            <a:off x="2237944" y="1660917"/>
            <a:ext cx="850559" cy="847227"/>
            <a:chOff x="5554942" y="1130429"/>
            <a:chExt cx="1408179" cy="14081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F0529A-1EC3-4212-B912-B0030C3FDDBB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EC4CD1A-197A-4165-910E-BE561566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0EC712-AC4A-4B58-817F-BD1718A22793}"/>
              </a:ext>
            </a:extLst>
          </p:cNvPr>
          <p:cNvGrpSpPr/>
          <p:nvPr/>
        </p:nvGrpSpPr>
        <p:grpSpPr>
          <a:xfrm>
            <a:off x="3587982" y="1741222"/>
            <a:ext cx="850559" cy="847227"/>
            <a:chOff x="5554942" y="1130429"/>
            <a:chExt cx="1408179" cy="14081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FD2DC2-D3C8-4B21-BB0A-0DC07D94CF23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872D9913-7AD0-4336-A180-73D4833A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0FED5-EEF3-4980-9022-01C789FA0CC9}"/>
              </a:ext>
            </a:extLst>
          </p:cNvPr>
          <p:cNvGrpSpPr/>
          <p:nvPr/>
        </p:nvGrpSpPr>
        <p:grpSpPr>
          <a:xfrm>
            <a:off x="4438541" y="2508507"/>
            <a:ext cx="850559" cy="847227"/>
            <a:chOff x="5554942" y="1130429"/>
            <a:chExt cx="1408179" cy="14081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31C79E-2B5B-4DB7-8E79-E1F7EA733A62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EF8A75EA-83EF-4D59-A40C-149D2BC76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2CC220-95BB-4F44-83C8-7C44EE9EFECC}"/>
              </a:ext>
            </a:extLst>
          </p:cNvPr>
          <p:cNvGrpSpPr/>
          <p:nvPr/>
        </p:nvGrpSpPr>
        <p:grpSpPr>
          <a:xfrm>
            <a:off x="3530031" y="4349857"/>
            <a:ext cx="850559" cy="847227"/>
            <a:chOff x="5554942" y="1130429"/>
            <a:chExt cx="1408179" cy="140817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D924736-2D2D-4DE3-B1B9-961025194FD3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FC8A3CDE-D05C-48E5-9705-936AFCD8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A647-753F-488B-8416-E83F361C060D}"/>
              </a:ext>
            </a:extLst>
          </p:cNvPr>
          <p:cNvGrpSpPr/>
          <p:nvPr/>
        </p:nvGrpSpPr>
        <p:grpSpPr>
          <a:xfrm>
            <a:off x="2243771" y="4349856"/>
            <a:ext cx="850559" cy="847227"/>
            <a:chOff x="5554942" y="1130429"/>
            <a:chExt cx="1408179" cy="14081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C58DA7-BDCC-4020-A159-93CFD6598962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D939368D-3DB4-4073-B530-76DE4587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2CD912-5DE4-4E99-9E34-31C559FCFB03}"/>
              </a:ext>
            </a:extLst>
          </p:cNvPr>
          <p:cNvGrpSpPr/>
          <p:nvPr/>
        </p:nvGrpSpPr>
        <p:grpSpPr>
          <a:xfrm>
            <a:off x="1305182" y="3564857"/>
            <a:ext cx="850559" cy="847227"/>
            <a:chOff x="5554942" y="1130429"/>
            <a:chExt cx="1408179" cy="140817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10B398-E2B1-4BA0-9142-14D95F6596F3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5D6BE909-8D2A-46F0-AC4F-5652BC28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pic>
        <p:nvPicPr>
          <p:cNvPr id="29" name="Picture 2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444785D-2C8E-4AB7-9853-DB666A8FC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25700" y="2918305"/>
            <a:ext cx="1134878" cy="10213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774A78-AAF6-4648-BB22-8EDE98474133}"/>
              </a:ext>
            </a:extLst>
          </p:cNvPr>
          <p:cNvGrpSpPr/>
          <p:nvPr/>
        </p:nvGrpSpPr>
        <p:grpSpPr>
          <a:xfrm>
            <a:off x="4443486" y="3564856"/>
            <a:ext cx="850559" cy="847227"/>
            <a:chOff x="5554942" y="1130429"/>
            <a:chExt cx="1408179" cy="140817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CC4FA4-48DE-4543-968D-7D981CA74659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0188C345-D7E2-4030-8B9A-3E33073C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03D12B-379F-49D1-8B2B-A2A23116FABB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2663224" y="2508144"/>
            <a:ext cx="228675" cy="55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CAB96-DA3F-4B92-9E1B-3744E8D3BB98}"/>
              </a:ext>
            </a:extLst>
          </p:cNvPr>
          <p:cNvCxnSpPr>
            <a:cxnSpLocks/>
            <a:stCxn id="18" idx="1"/>
            <a:endCxn id="29" idx="7"/>
          </p:cNvCxnSpPr>
          <p:nvPr/>
        </p:nvCxnSpPr>
        <p:spPr>
          <a:xfrm flipH="1">
            <a:off x="3694379" y="2932121"/>
            <a:ext cx="744162" cy="13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44FF02-87FC-4E61-B3A0-762975F52D26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40735" y="3790116"/>
            <a:ext cx="751164" cy="161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5F39F-9EFF-4CB4-8292-2E3EA3A41729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 flipH="1">
            <a:off x="2669051" y="3939695"/>
            <a:ext cx="624088" cy="41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922560-B76F-4FE1-8110-8D55E4A0E173}"/>
              </a:ext>
            </a:extLst>
          </p:cNvPr>
          <p:cNvCxnSpPr>
            <a:cxnSpLocks/>
            <a:stCxn id="29" idx="5"/>
            <a:endCxn id="21" idx="0"/>
          </p:cNvCxnSpPr>
          <p:nvPr/>
        </p:nvCxnSpPr>
        <p:spPr>
          <a:xfrm>
            <a:off x="3694379" y="3790116"/>
            <a:ext cx="260932" cy="559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9716F9-C697-4408-9855-A3F53ACCC29F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125532" y="2869260"/>
            <a:ext cx="600168" cy="55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064BAD-ACC1-448B-B3D1-F83341B1C129}"/>
              </a:ext>
            </a:extLst>
          </p:cNvPr>
          <p:cNvCxnSpPr>
            <a:cxnSpLocks/>
            <a:stCxn id="29" idx="6"/>
            <a:endCxn id="33" idx="1"/>
          </p:cNvCxnSpPr>
          <p:nvPr/>
        </p:nvCxnSpPr>
        <p:spPr>
          <a:xfrm>
            <a:off x="3860578" y="3429000"/>
            <a:ext cx="582908" cy="55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959145-B392-4E5A-BA1C-ADDFE19DA6B1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flipH="1">
            <a:off x="3293139" y="2588449"/>
            <a:ext cx="720123" cy="32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E91BC8-121B-4F18-99C7-072029F74204}"/>
              </a:ext>
            </a:extLst>
          </p:cNvPr>
          <p:cNvSpPr txBox="1"/>
          <p:nvPr/>
        </p:nvSpPr>
        <p:spPr>
          <a:xfrm>
            <a:off x="6696439" y="1859339"/>
            <a:ext cx="4949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customer needs to know when an Admin logs in from an unusual address.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now, it’s way to noisy, every time an admin logs in, it creates an Alert and an Incident.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alert must trigger whenever an administrator logs in and should be closed unless the IP address is unknow.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Mission: Optimize this and reduce the noise.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2F60B5-87B1-456E-B60A-57F581F9C05F}"/>
              </a:ext>
            </a:extLst>
          </p:cNvPr>
          <p:cNvSpPr txBox="1"/>
          <p:nvPr/>
        </p:nvSpPr>
        <p:spPr>
          <a:xfrm>
            <a:off x="3048000" y="3092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Mission Details</a:t>
            </a:r>
          </a:p>
        </p:txBody>
      </p:sp>
    </p:spTree>
    <p:extLst>
      <p:ext uri="{BB962C8B-B14F-4D97-AF65-F5344CB8AC3E}">
        <p14:creationId xmlns:p14="http://schemas.microsoft.com/office/powerpoint/2010/main" val="17344701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775</Words>
  <Application>Microsoft Office PowerPoint</Application>
  <PresentationFormat>Widescreen</PresentationFormat>
  <Paragraphs>73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SSm A</vt:lpstr>
      <vt:lpstr>Open Sans</vt:lpstr>
      <vt:lpstr>Roboto</vt:lpstr>
      <vt:lpstr>Segoe UI</vt:lpstr>
      <vt:lpstr>1_Office Theme</vt:lpstr>
      <vt:lpstr>PowerPoint Presentation</vt:lpstr>
      <vt:lpstr>PowerPoint Presentation</vt:lpstr>
      <vt:lpstr>Meeting Invite Contents</vt:lpstr>
      <vt:lpstr>Sentinel Security Operations And Response (SOAR)</vt:lpstr>
      <vt:lpstr>Common Terms</vt:lpstr>
      <vt:lpstr>Review: Common Terms</vt:lpstr>
      <vt:lpstr>Environment 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</dc:creator>
  <cp:lastModifiedBy>Mark Godfrey</cp:lastModifiedBy>
  <cp:revision>2</cp:revision>
  <dcterms:created xsi:type="dcterms:W3CDTF">2022-01-02T02:12:14Z</dcterms:created>
  <dcterms:modified xsi:type="dcterms:W3CDTF">2022-05-27T14:11:31Z</dcterms:modified>
</cp:coreProperties>
</file>