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96" r:id="rId1"/>
  </p:sldMasterIdLst>
  <p:notesMasterIdLst>
    <p:notesMasterId r:id="rId42"/>
  </p:notesMasterIdLst>
  <p:handoutMasterIdLst>
    <p:handoutMasterId r:id="rId43"/>
  </p:handoutMasterIdLst>
  <p:sldIdLst>
    <p:sldId id="693" r:id="rId2"/>
    <p:sldId id="731" r:id="rId3"/>
    <p:sldId id="732" r:id="rId4"/>
    <p:sldId id="690" r:id="rId5"/>
    <p:sldId id="691" r:id="rId6"/>
    <p:sldId id="692" r:id="rId7"/>
    <p:sldId id="694" r:id="rId8"/>
    <p:sldId id="702" r:id="rId9"/>
    <p:sldId id="703" r:id="rId10"/>
    <p:sldId id="695" r:id="rId11"/>
    <p:sldId id="696" r:id="rId12"/>
    <p:sldId id="730" r:id="rId13"/>
    <p:sldId id="706" r:id="rId14"/>
    <p:sldId id="727" r:id="rId15"/>
    <p:sldId id="697" r:id="rId16"/>
    <p:sldId id="728" r:id="rId17"/>
    <p:sldId id="713" r:id="rId18"/>
    <p:sldId id="698" r:id="rId19"/>
    <p:sldId id="699" r:id="rId20"/>
    <p:sldId id="714" r:id="rId21"/>
    <p:sldId id="700" r:id="rId22"/>
    <p:sldId id="716" r:id="rId23"/>
    <p:sldId id="701" r:id="rId24"/>
    <p:sldId id="717" r:id="rId25"/>
    <p:sldId id="718" r:id="rId26"/>
    <p:sldId id="704" r:id="rId27"/>
    <p:sldId id="705" r:id="rId28"/>
    <p:sldId id="707" r:id="rId29"/>
    <p:sldId id="708" r:id="rId30"/>
    <p:sldId id="709" r:id="rId31"/>
    <p:sldId id="710" r:id="rId32"/>
    <p:sldId id="719" r:id="rId33"/>
    <p:sldId id="722" r:id="rId34"/>
    <p:sldId id="721" r:id="rId35"/>
    <p:sldId id="726" r:id="rId36"/>
    <p:sldId id="725" r:id="rId37"/>
    <p:sldId id="724" r:id="rId38"/>
    <p:sldId id="723" r:id="rId39"/>
    <p:sldId id="720" r:id="rId40"/>
    <p:sldId id="729" r:id="rId41"/>
  </p:sldIdLst>
  <p:sldSz cx="10058400" cy="7543800"/>
  <p:notesSz cx="6648450" cy="9782175"/>
  <p:defaultTextStyle>
    <a:defPPr>
      <a:defRPr lang="en-US"/>
    </a:defPPr>
    <a:lvl1pPr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5pPr>
    <a:lvl6pPr marL="2286000" algn="l" defTabSz="914400" rtl="0" eaLnBrk="1" latinLnBrk="0" hangingPunct="1">
      <a:defRPr sz="2400" u="sng" kern="1200">
        <a:solidFill>
          <a:schemeClr val="tx1"/>
        </a:solidFill>
        <a:latin typeface="Times New Roman" panose="02020603050405020304" pitchFamily="18" charset="0"/>
        <a:ea typeface="+mn-ea"/>
        <a:cs typeface="+mn-cs"/>
      </a:defRPr>
    </a:lvl6pPr>
    <a:lvl7pPr marL="2743200" algn="l" defTabSz="914400" rtl="0" eaLnBrk="1" latinLnBrk="0" hangingPunct="1">
      <a:defRPr sz="2400" u="sng" kern="1200">
        <a:solidFill>
          <a:schemeClr val="tx1"/>
        </a:solidFill>
        <a:latin typeface="Times New Roman" panose="02020603050405020304" pitchFamily="18" charset="0"/>
        <a:ea typeface="+mn-ea"/>
        <a:cs typeface="+mn-cs"/>
      </a:defRPr>
    </a:lvl7pPr>
    <a:lvl8pPr marL="3200400" algn="l" defTabSz="914400" rtl="0" eaLnBrk="1" latinLnBrk="0" hangingPunct="1">
      <a:defRPr sz="2400" u="sng" kern="1200">
        <a:solidFill>
          <a:schemeClr val="tx1"/>
        </a:solidFill>
        <a:latin typeface="Times New Roman" panose="02020603050405020304" pitchFamily="18" charset="0"/>
        <a:ea typeface="+mn-ea"/>
        <a:cs typeface="+mn-cs"/>
      </a:defRPr>
    </a:lvl8pPr>
    <a:lvl9pPr marL="3657600" algn="l" defTabSz="914400" rtl="0" eaLnBrk="1" latinLnBrk="0" hangingPunct="1">
      <a:defRPr sz="2400" u="sng"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168" userDrawn="1">
          <p15:clr>
            <a:srgbClr val="A4A3A4"/>
          </p15:clr>
        </p15:guide>
      </p15:sldGuideLst>
    </p:ext>
    <p:ext uri="{2D200454-40CA-4A62-9FC3-DE9A4176ACB9}">
      <p15:notesGuideLst xmlns:p15="http://schemas.microsoft.com/office/powerpoint/2012/main">
        <p15:guide id="1" orient="horz" pos="3082">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F"/>
    <a:srgbClr val="00FF00"/>
    <a:srgbClr val="000038"/>
    <a:srgbClr val="FFCC00"/>
    <a:srgbClr val="009900"/>
    <a:srgbClr val="CC3300"/>
    <a:srgbClr val="D60093"/>
    <a:srgbClr val="FF9900"/>
    <a:srgbClr val="3399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07" autoAdjust="0"/>
  </p:normalViewPr>
  <p:slideViewPr>
    <p:cSldViewPr>
      <p:cViewPr varScale="1">
        <p:scale>
          <a:sx n="54" d="100"/>
          <a:sy n="54" d="100"/>
        </p:scale>
        <p:origin x="1488" y="44"/>
      </p:cViewPr>
      <p:guideLst>
        <p:guide orient="horz" pos="2376"/>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4" d="100"/>
          <a:sy n="34" d="100"/>
        </p:scale>
        <p:origin x="-1578" y="-90"/>
      </p:cViewPr>
      <p:guideLst>
        <p:guide orient="horz" pos="3082"/>
        <p:guide pos="209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884488" cy="47625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lvl1pPr defTabSz="903288">
              <a:defRPr sz="1800" u="none"/>
            </a:lvl1pPr>
          </a:lstStyle>
          <a:p>
            <a:pPr>
              <a:defRPr/>
            </a:pPr>
            <a:endParaRPr lang="en-US"/>
          </a:p>
        </p:txBody>
      </p:sp>
      <p:sp>
        <p:nvSpPr>
          <p:cNvPr id="52227" name="Rectangle 3"/>
          <p:cNvSpPr>
            <a:spLocks noGrp="1" noChangeArrowheads="1"/>
          </p:cNvSpPr>
          <p:nvPr>
            <p:ph type="dt" sz="quarter" idx="1"/>
          </p:nvPr>
        </p:nvSpPr>
        <p:spPr bwMode="auto">
          <a:xfrm>
            <a:off x="3763963" y="0"/>
            <a:ext cx="2884487" cy="47625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lvl1pPr algn="r" defTabSz="903288">
              <a:defRPr sz="1800" u="none"/>
            </a:lvl1pPr>
          </a:lstStyle>
          <a:p>
            <a:pPr>
              <a:defRPr/>
            </a:pPr>
            <a:endParaRPr lang="en-US"/>
          </a:p>
        </p:txBody>
      </p:sp>
    </p:spTree>
    <p:extLst>
      <p:ext uri="{BB962C8B-B14F-4D97-AF65-F5344CB8AC3E}">
        <p14:creationId xmlns:p14="http://schemas.microsoft.com/office/powerpoint/2010/main" val="1613386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884488" cy="47625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lvl1pPr defTabSz="903288">
              <a:defRPr sz="1800" u="none"/>
            </a:lvl1pPr>
          </a:lstStyle>
          <a:p>
            <a:pPr>
              <a:defRPr/>
            </a:pPr>
            <a:endParaRPr lang="en-US"/>
          </a:p>
        </p:txBody>
      </p:sp>
      <p:sp>
        <p:nvSpPr>
          <p:cNvPr id="9219" name="Rectangle 3"/>
          <p:cNvSpPr>
            <a:spLocks noGrp="1" noChangeArrowheads="1"/>
          </p:cNvSpPr>
          <p:nvPr>
            <p:ph type="dt" idx="1"/>
          </p:nvPr>
        </p:nvSpPr>
        <p:spPr bwMode="auto">
          <a:xfrm>
            <a:off x="3763963" y="0"/>
            <a:ext cx="2884487" cy="47625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lvl1pPr algn="r" defTabSz="903288">
              <a:defRPr sz="1800" u="none"/>
            </a:lvl1pPr>
          </a:lstStyle>
          <a:p>
            <a:pPr>
              <a:defRPr/>
            </a:pPr>
            <a:endParaRPr lang="en-US"/>
          </a:p>
        </p:txBody>
      </p:sp>
      <p:sp>
        <p:nvSpPr>
          <p:cNvPr id="19460" name="Rectangle 4"/>
          <p:cNvSpPr>
            <a:spLocks noGrp="1" noRot="1" noChangeAspect="1" noChangeArrowheads="1" noTextEdit="1"/>
          </p:cNvSpPr>
          <p:nvPr>
            <p:ph type="sldImg" idx="2"/>
          </p:nvPr>
        </p:nvSpPr>
        <p:spPr bwMode="auto">
          <a:xfrm>
            <a:off x="877888" y="747713"/>
            <a:ext cx="4891087" cy="36687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877888" y="4652963"/>
            <a:ext cx="4892675" cy="438150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9305925"/>
            <a:ext cx="2884488" cy="476250"/>
          </a:xfrm>
          <a:prstGeom prst="rect">
            <a:avLst/>
          </a:prstGeom>
          <a:noFill/>
          <a:ln w="9525">
            <a:noFill/>
            <a:miter lim="800000"/>
            <a:headEnd/>
            <a:tailEnd/>
          </a:ln>
          <a:effectLst/>
        </p:spPr>
        <p:txBody>
          <a:bodyPr vert="horz" wrap="square" lIns="89904" tIns="44943" rIns="89904" bIns="44943" numCol="1" anchor="b" anchorCtr="0" compatLnSpc="1">
            <a:prstTxWarp prst="textNoShape">
              <a:avLst/>
            </a:prstTxWarp>
          </a:bodyPr>
          <a:lstStyle>
            <a:lvl1pPr defTabSz="903288">
              <a:defRPr sz="1800" u="none"/>
            </a:lvl1pPr>
          </a:lstStyle>
          <a:p>
            <a:pPr>
              <a:defRPr/>
            </a:pPr>
            <a:endParaRPr lang="en-US"/>
          </a:p>
        </p:txBody>
      </p:sp>
      <p:sp>
        <p:nvSpPr>
          <p:cNvPr id="9223" name="Rectangle 7"/>
          <p:cNvSpPr>
            <a:spLocks noGrp="1" noChangeArrowheads="1"/>
          </p:cNvSpPr>
          <p:nvPr>
            <p:ph type="sldNum" sz="quarter" idx="5"/>
          </p:nvPr>
        </p:nvSpPr>
        <p:spPr bwMode="auto">
          <a:xfrm>
            <a:off x="3763963" y="9305925"/>
            <a:ext cx="2884487" cy="476250"/>
          </a:xfrm>
          <a:prstGeom prst="rect">
            <a:avLst/>
          </a:prstGeom>
          <a:noFill/>
          <a:ln w="9525">
            <a:noFill/>
            <a:miter lim="800000"/>
            <a:headEnd/>
            <a:tailEnd/>
          </a:ln>
          <a:effectLst/>
        </p:spPr>
        <p:txBody>
          <a:bodyPr vert="horz" wrap="square" lIns="89904" tIns="44943" rIns="89904" bIns="44943" numCol="1" anchor="b" anchorCtr="0" compatLnSpc="1">
            <a:prstTxWarp prst="textNoShape">
              <a:avLst/>
            </a:prstTxWarp>
          </a:bodyPr>
          <a:lstStyle>
            <a:lvl1pPr algn="r" defTabSz="903288">
              <a:defRPr sz="1800" u="none"/>
            </a:lvl1pPr>
          </a:lstStyle>
          <a:p>
            <a:pPr>
              <a:defRPr/>
            </a:pPr>
            <a:fld id="{DB6EDD4F-A834-48F8-934A-1D36CEB5B5AA}" type="slidenum">
              <a:rPr lang="en-US"/>
              <a:pPr>
                <a:defRPr/>
              </a:pPr>
              <a:t>‹#›</a:t>
            </a:fld>
            <a:endParaRPr lang="en-US"/>
          </a:p>
        </p:txBody>
      </p:sp>
    </p:spTree>
    <p:extLst>
      <p:ext uri="{BB962C8B-B14F-4D97-AF65-F5344CB8AC3E}">
        <p14:creationId xmlns:p14="http://schemas.microsoft.com/office/powerpoint/2010/main" val="13759148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34599"/>
            <a:ext cx="8549640" cy="2626360"/>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3962242"/>
            <a:ext cx="7543800" cy="1821338"/>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2882E46A-3FCE-445B-9F7F-E315DB07F4A0}"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6062F86-0DDE-4470-B7B4-8A88E8CB17D4}" type="slidenum">
              <a:rPr lang="en-US" smtClean="0"/>
              <a:pPr>
                <a:defRPr/>
              </a:pPr>
              <a:t>‹#›</a:t>
            </a:fld>
            <a:endParaRPr lang="en-US"/>
          </a:p>
        </p:txBody>
      </p:sp>
    </p:spTree>
    <p:extLst>
      <p:ext uri="{BB962C8B-B14F-4D97-AF65-F5344CB8AC3E}">
        <p14:creationId xmlns:p14="http://schemas.microsoft.com/office/powerpoint/2010/main" val="303889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17469BD-B1B4-4ECC-B9A6-BE9627E3081E}"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262A347-385D-42F3-881D-B7F51A4C5610}" type="slidenum">
              <a:rPr lang="en-US" smtClean="0"/>
              <a:pPr>
                <a:defRPr/>
              </a:pPr>
              <a:t>‹#›</a:t>
            </a:fld>
            <a:endParaRPr lang="en-US"/>
          </a:p>
        </p:txBody>
      </p:sp>
    </p:spTree>
    <p:extLst>
      <p:ext uri="{BB962C8B-B14F-4D97-AF65-F5344CB8AC3E}">
        <p14:creationId xmlns:p14="http://schemas.microsoft.com/office/powerpoint/2010/main" val="295239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01637"/>
            <a:ext cx="2168843" cy="63930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01637"/>
            <a:ext cx="6380798" cy="63930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B2B4671-6C6F-44BC-9552-A578F8F5161B}"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037D08-ED89-4EAF-874A-679E747FAF31}" type="slidenum">
              <a:rPr lang="en-US" smtClean="0"/>
              <a:pPr>
                <a:defRPr/>
              </a:pPr>
              <a:t>‹#›</a:t>
            </a:fld>
            <a:endParaRPr lang="en-US"/>
          </a:p>
        </p:txBody>
      </p:sp>
    </p:spTree>
    <p:extLst>
      <p:ext uri="{BB962C8B-B14F-4D97-AF65-F5344CB8AC3E}">
        <p14:creationId xmlns:p14="http://schemas.microsoft.com/office/powerpoint/2010/main" val="909585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971088" y="1630998"/>
            <a:ext cx="8686573" cy="5209065"/>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4739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7" y="2095500"/>
            <a:ext cx="4180328" cy="474456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5474006" y="2095500"/>
            <a:ext cx="4180329" cy="474456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2"/>
          <p:cNvSpPr>
            <a:spLocks noGrp="1"/>
          </p:cNvSpPr>
          <p:nvPr>
            <p:ph sz="half" idx="10"/>
          </p:nvPr>
        </p:nvSpPr>
        <p:spPr>
          <a:xfrm>
            <a:off x="971087" y="1634492"/>
            <a:ext cx="4180328"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6" name="Content Placeholder 3"/>
          <p:cNvSpPr>
            <a:spLocks noGrp="1"/>
          </p:cNvSpPr>
          <p:nvPr>
            <p:ph sz="half" idx="11"/>
          </p:nvPr>
        </p:nvSpPr>
        <p:spPr>
          <a:xfrm>
            <a:off x="5474006" y="1634492"/>
            <a:ext cx="4180329"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7"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863527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971087" y="447041"/>
            <a:ext cx="7954932" cy="635635"/>
          </a:xfrm>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971087" y="2095500"/>
            <a:ext cx="4180328" cy="3970974"/>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2"/>
          <p:cNvSpPr>
            <a:spLocks noGrp="1"/>
          </p:cNvSpPr>
          <p:nvPr>
            <p:ph sz="half" idx="10"/>
          </p:nvPr>
        </p:nvSpPr>
        <p:spPr>
          <a:xfrm>
            <a:off x="971087" y="1634492"/>
            <a:ext cx="4180328"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6" name="Content Placeholder 3"/>
          <p:cNvSpPr>
            <a:spLocks noGrp="1"/>
          </p:cNvSpPr>
          <p:nvPr>
            <p:ph sz="half" idx="11"/>
          </p:nvPr>
        </p:nvSpPr>
        <p:spPr>
          <a:xfrm>
            <a:off x="5474006" y="1634492"/>
            <a:ext cx="4180329"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Picture Placeholder 7"/>
          <p:cNvSpPr>
            <a:spLocks noGrp="1"/>
          </p:cNvSpPr>
          <p:nvPr>
            <p:ph type="pic" sz="quarter" idx="12"/>
          </p:nvPr>
        </p:nvSpPr>
        <p:spPr>
          <a:xfrm>
            <a:off x="5478994" y="2095501"/>
            <a:ext cx="4175341" cy="3970973"/>
          </a:xfrm>
        </p:spPr>
        <p:txBody>
          <a:bodyPr rtlCol="0">
            <a:normAutofit/>
          </a:bodyPr>
          <a:lstStyle>
            <a:lvl1pPr>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3822441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2" name="Title 1"/>
          <p:cNvSpPr>
            <a:spLocks noGrp="1"/>
          </p:cNvSpPr>
          <p:nvPr>
            <p:ph type="title"/>
          </p:nvPr>
        </p:nvSpPr>
        <p:spPr>
          <a:xfrm>
            <a:off x="971087" y="447041"/>
            <a:ext cx="7954932" cy="635635"/>
          </a:xfrm>
        </p:spPr>
        <p:txBody>
          <a:bodyPr/>
          <a:lstStyle>
            <a:lvl1pPr>
              <a:defRPr>
                <a:solidFill>
                  <a:schemeClr val="tx1"/>
                </a:solidFill>
              </a:defRPr>
            </a:lvl1pPr>
          </a:lstStyle>
          <a:p>
            <a:r>
              <a:rPr lang="en-US"/>
              <a:t>Click to edit Master title style</a:t>
            </a:r>
            <a:endParaRPr lang="en-GB" dirty="0"/>
          </a:p>
        </p:txBody>
      </p:sp>
      <p:sp>
        <p:nvSpPr>
          <p:cNvPr id="5" name="Content Placeholder 2"/>
          <p:cNvSpPr>
            <a:spLocks noGrp="1"/>
          </p:cNvSpPr>
          <p:nvPr>
            <p:ph sz="half" idx="10"/>
          </p:nvPr>
        </p:nvSpPr>
        <p:spPr>
          <a:xfrm>
            <a:off x="971087" y="1634492"/>
            <a:ext cx="4180328"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6" name="Content Placeholder 3"/>
          <p:cNvSpPr>
            <a:spLocks noGrp="1"/>
          </p:cNvSpPr>
          <p:nvPr>
            <p:ph sz="half" idx="11"/>
          </p:nvPr>
        </p:nvSpPr>
        <p:spPr>
          <a:xfrm>
            <a:off x="5474006" y="1634492"/>
            <a:ext cx="4180329"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Picture Placeholder 7"/>
          <p:cNvSpPr>
            <a:spLocks noGrp="1"/>
          </p:cNvSpPr>
          <p:nvPr>
            <p:ph type="pic" sz="quarter" idx="12"/>
          </p:nvPr>
        </p:nvSpPr>
        <p:spPr>
          <a:xfrm>
            <a:off x="5478994" y="2095501"/>
            <a:ext cx="4175341" cy="3970973"/>
          </a:xfrm>
        </p:spPr>
        <p:txBody>
          <a:bodyPr rtlCol="0">
            <a:normAutofit/>
          </a:bodyPr>
          <a:lstStyle>
            <a:lvl1pPr>
              <a:defRPr/>
            </a:lvl1pPr>
          </a:lstStyle>
          <a:p>
            <a:pPr lvl="0"/>
            <a:r>
              <a:rPr lang="en-US" noProof="0"/>
              <a:t>Click icon to add picture</a:t>
            </a:r>
            <a:endParaRPr lang="en-GB" noProof="0" dirty="0"/>
          </a:p>
        </p:txBody>
      </p:sp>
      <p:sp>
        <p:nvSpPr>
          <p:cNvPr id="7" name="Picture Placeholder 7"/>
          <p:cNvSpPr>
            <a:spLocks noGrp="1"/>
          </p:cNvSpPr>
          <p:nvPr>
            <p:ph type="pic" sz="quarter" idx="13"/>
          </p:nvPr>
        </p:nvSpPr>
        <p:spPr>
          <a:xfrm>
            <a:off x="987717" y="2095500"/>
            <a:ext cx="4175341" cy="3970974"/>
          </a:xfrm>
        </p:spPr>
        <p:txBody>
          <a:bodyPr rtlCol="0">
            <a:normAutofit/>
          </a:bodyPr>
          <a:lstStyle>
            <a:lvl1pPr>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308737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s alt">
    <p:spTree>
      <p:nvGrpSpPr>
        <p:cNvPr id="1" name=""/>
        <p:cNvGrpSpPr/>
        <p:nvPr/>
      </p:nvGrpSpPr>
      <p:grpSpPr>
        <a:xfrm>
          <a:off x="0" y="0"/>
          <a:ext cx="0" cy="0"/>
          <a:chOff x="0" y="0"/>
          <a:chExt cx="0" cy="0"/>
        </a:xfrm>
      </p:grpSpPr>
      <p:sp>
        <p:nvSpPr>
          <p:cNvPr id="2" name="Title 1"/>
          <p:cNvSpPr>
            <a:spLocks noGrp="1"/>
          </p:cNvSpPr>
          <p:nvPr>
            <p:ph type="title"/>
          </p:nvPr>
        </p:nvSpPr>
        <p:spPr>
          <a:xfrm>
            <a:off x="971087" y="447041"/>
            <a:ext cx="7954932" cy="635635"/>
          </a:xfrm>
        </p:spPr>
        <p:txBody>
          <a:bodyPr/>
          <a:lstStyle>
            <a:lvl1pPr>
              <a:defRPr>
                <a:solidFill>
                  <a:schemeClr val="tx1"/>
                </a:solidFill>
              </a:defRPr>
            </a:lvl1pPr>
          </a:lstStyle>
          <a:p>
            <a:r>
              <a:rPr lang="en-US"/>
              <a:t>Click to edit Master title style</a:t>
            </a:r>
            <a:endParaRPr lang="en-GB" dirty="0"/>
          </a:p>
        </p:txBody>
      </p:sp>
      <p:sp>
        <p:nvSpPr>
          <p:cNvPr id="5" name="Content Placeholder 2"/>
          <p:cNvSpPr>
            <a:spLocks noGrp="1"/>
          </p:cNvSpPr>
          <p:nvPr>
            <p:ph sz="half" idx="10"/>
          </p:nvPr>
        </p:nvSpPr>
        <p:spPr>
          <a:xfrm>
            <a:off x="971088" y="1634492"/>
            <a:ext cx="8683247"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Picture Placeholder 7"/>
          <p:cNvSpPr>
            <a:spLocks noGrp="1"/>
          </p:cNvSpPr>
          <p:nvPr>
            <p:ph type="pic" sz="quarter" idx="12"/>
          </p:nvPr>
        </p:nvSpPr>
        <p:spPr>
          <a:xfrm>
            <a:off x="5478994" y="3988436"/>
            <a:ext cx="4175341" cy="2851627"/>
          </a:xfrm>
        </p:spPr>
        <p:txBody>
          <a:bodyPr rtlCol="0">
            <a:normAutofit/>
          </a:bodyPr>
          <a:lstStyle>
            <a:lvl1pPr>
              <a:defRPr/>
            </a:lvl1pPr>
          </a:lstStyle>
          <a:p>
            <a:pPr lvl="0"/>
            <a:r>
              <a:rPr lang="en-US" noProof="0"/>
              <a:t>Click icon to add picture</a:t>
            </a:r>
            <a:endParaRPr lang="en-GB" noProof="0" dirty="0"/>
          </a:p>
        </p:txBody>
      </p:sp>
      <p:sp>
        <p:nvSpPr>
          <p:cNvPr id="7" name="Picture Placeholder 7"/>
          <p:cNvSpPr>
            <a:spLocks noGrp="1"/>
          </p:cNvSpPr>
          <p:nvPr>
            <p:ph type="pic" sz="quarter" idx="13"/>
          </p:nvPr>
        </p:nvSpPr>
        <p:spPr>
          <a:xfrm>
            <a:off x="987717" y="3988436"/>
            <a:ext cx="4175341" cy="2851627"/>
          </a:xfrm>
        </p:spPr>
        <p:txBody>
          <a:bodyPr rtlCol="0">
            <a:normAutofit/>
          </a:bodyPr>
          <a:lstStyle>
            <a:lvl1pPr>
              <a:defRPr/>
            </a:lvl1pPr>
          </a:lstStyle>
          <a:p>
            <a:pPr lvl="0"/>
            <a:r>
              <a:rPr lang="en-US" noProof="0"/>
              <a:t>Click icon to add picture</a:t>
            </a:r>
            <a:endParaRPr lang="en-GB" noProof="0" dirty="0"/>
          </a:p>
        </p:txBody>
      </p:sp>
      <p:sp>
        <p:nvSpPr>
          <p:cNvPr id="4" name="Text Placeholder 3"/>
          <p:cNvSpPr>
            <a:spLocks noGrp="1"/>
          </p:cNvSpPr>
          <p:nvPr>
            <p:ph type="body" sz="quarter" idx="14"/>
          </p:nvPr>
        </p:nvSpPr>
        <p:spPr>
          <a:xfrm>
            <a:off x="987715" y="2119948"/>
            <a:ext cx="8666619" cy="1636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987097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2660511" cy="4912202"/>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3987443" y="2095500"/>
            <a:ext cx="2660512" cy="4912202"/>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3"/>
          <p:cNvSpPr>
            <a:spLocks noGrp="1"/>
          </p:cNvSpPr>
          <p:nvPr>
            <p:ph sz="half" idx="10"/>
          </p:nvPr>
        </p:nvSpPr>
        <p:spPr>
          <a:xfrm>
            <a:off x="7003800" y="2095500"/>
            <a:ext cx="2660511" cy="4912202"/>
          </a:xfrm>
        </p:spPr>
        <p:txBody>
          <a:bodyPr/>
          <a:lstStyle>
            <a:lvl1pPr>
              <a:defRPr sz="1800" b="0">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2"/>
          <p:cNvSpPr>
            <a:spLocks noGrp="1"/>
          </p:cNvSpPr>
          <p:nvPr>
            <p:ph sz="half" idx="11"/>
          </p:nvPr>
        </p:nvSpPr>
        <p:spPr>
          <a:xfrm>
            <a:off x="971089" y="1634491"/>
            <a:ext cx="2660512" cy="590931"/>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7" name="Content Placeholder 2"/>
          <p:cNvSpPr>
            <a:spLocks noGrp="1"/>
          </p:cNvSpPr>
          <p:nvPr>
            <p:ph sz="half" idx="12"/>
          </p:nvPr>
        </p:nvSpPr>
        <p:spPr>
          <a:xfrm>
            <a:off x="3987443" y="1634491"/>
            <a:ext cx="2660512" cy="590931"/>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Content Placeholder 2"/>
          <p:cNvSpPr>
            <a:spLocks noGrp="1"/>
          </p:cNvSpPr>
          <p:nvPr>
            <p:ph sz="half" idx="13"/>
          </p:nvPr>
        </p:nvSpPr>
        <p:spPr>
          <a:xfrm>
            <a:off x="7003801" y="1634491"/>
            <a:ext cx="2660512" cy="590931"/>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3185310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2045266" cy="4744562"/>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3187074" y="2095500"/>
            <a:ext cx="2045267" cy="4744562"/>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3"/>
          <p:cNvSpPr>
            <a:spLocks noGrp="1"/>
          </p:cNvSpPr>
          <p:nvPr>
            <p:ph sz="half" idx="10"/>
          </p:nvPr>
        </p:nvSpPr>
        <p:spPr>
          <a:xfrm>
            <a:off x="5403059" y="2095500"/>
            <a:ext cx="2045267" cy="4744562"/>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3"/>
          <p:cNvSpPr>
            <a:spLocks noGrp="1"/>
          </p:cNvSpPr>
          <p:nvPr>
            <p:ph sz="half" idx="11"/>
          </p:nvPr>
        </p:nvSpPr>
        <p:spPr>
          <a:xfrm>
            <a:off x="7619045" y="2095500"/>
            <a:ext cx="2045267" cy="4744562"/>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sz="half" idx="12"/>
          </p:nvPr>
        </p:nvSpPr>
        <p:spPr>
          <a:xfrm>
            <a:off x="971088" y="1634491"/>
            <a:ext cx="2045266" cy="461010"/>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Content Placeholder 3"/>
          <p:cNvSpPr>
            <a:spLocks noGrp="1"/>
          </p:cNvSpPr>
          <p:nvPr>
            <p:ph sz="half" idx="13"/>
          </p:nvPr>
        </p:nvSpPr>
        <p:spPr>
          <a:xfrm>
            <a:off x="3187074" y="1634491"/>
            <a:ext cx="2045267" cy="461010"/>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Content Placeholder 3"/>
          <p:cNvSpPr>
            <a:spLocks noGrp="1"/>
          </p:cNvSpPr>
          <p:nvPr>
            <p:ph sz="half" idx="14"/>
          </p:nvPr>
        </p:nvSpPr>
        <p:spPr>
          <a:xfrm>
            <a:off x="5403059" y="1634491"/>
            <a:ext cx="2045267" cy="461010"/>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7619045" y="1634491"/>
            <a:ext cx="2045267" cy="461010"/>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1"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857229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9402" y="2095500"/>
            <a:ext cx="1561941"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2762222" y="2095500"/>
            <a:ext cx="1561942"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3"/>
          <p:cNvSpPr>
            <a:spLocks noGrp="1"/>
          </p:cNvSpPr>
          <p:nvPr>
            <p:ph sz="half" idx="10"/>
          </p:nvPr>
        </p:nvSpPr>
        <p:spPr>
          <a:xfrm>
            <a:off x="4536730" y="2095500"/>
            <a:ext cx="1561942"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3"/>
          <p:cNvSpPr>
            <a:spLocks noGrp="1"/>
          </p:cNvSpPr>
          <p:nvPr>
            <p:ph sz="half" idx="11"/>
          </p:nvPr>
        </p:nvSpPr>
        <p:spPr>
          <a:xfrm>
            <a:off x="6319550" y="2095500"/>
            <a:ext cx="1561942"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sz="half" idx="12"/>
          </p:nvPr>
        </p:nvSpPr>
        <p:spPr>
          <a:xfrm>
            <a:off x="8102371" y="2095500"/>
            <a:ext cx="1561941"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3"/>
          </p:nvPr>
        </p:nvSpPr>
        <p:spPr>
          <a:xfrm>
            <a:off x="971088" y="1634491"/>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Content Placeholder 3"/>
          <p:cNvSpPr>
            <a:spLocks noGrp="1"/>
          </p:cNvSpPr>
          <p:nvPr>
            <p:ph sz="half" idx="14"/>
          </p:nvPr>
        </p:nvSpPr>
        <p:spPr>
          <a:xfrm>
            <a:off x="2753908"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4536730"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1" name="Content Placeholder 3"/>
          <p:cNvSpPr>
            <a:spLocks noGrp="1"/>
          </p:cNvSpPr>
          <p:nvPr>
            <p:ph sz="half" idx="16"/>
          </p:nvPr>
        </p:nvSpPr>
        <p:spPr>
          <a:xfrm>
            <a:off x="6319550"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2" name="Content Placeholder 2"/>
          <p:cNvSpPr>
            <a:spLocks noGrp="1"/>
          </p:cNvSpPr>
          <p:nvPr>
            <p:ph sz="half" idx="17"/>
          </p:nvPr>
        </p:nvSpPr>
        <p:spPr>
          <a:xfrm>
            <a:off x="8102371" y="1634491"/>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3"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423676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4239944-3AC5-4D13-B275-CA550990467C}"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2F5ED4C-8E29-4F68-8441-9F43C3EE1164}" type="slidenum">
              <a:rPr lang="en-US" smtClean="0"/>
              <a:pPr>
                <a:defRPr/>
              </a:pPr>
              <a:t>‹#›</a:t>
            </a:fld>
            <a:endParaRPr lang="en-US"/>
          </a:p>
        </p:txBody>
      </p:sp>
    </p:spTree>
    <p:extLst>
      <p:ext uri="{BB962C8B-B14F-4D97-AF65-F5344CB8AC3E}">
        <p14:creationId xmlns:p14="http://schemas.microsoft.com/office/powerpoint/2010/main" val="2553511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7" y="2095500"/>
            <a:ext cx="4180328"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474006" y="2095500"/>
            <a:ext cx="4180329"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0"/>
          </p:nvPr>
        </p:nvSpPr>
        <p:spPr>
          <a:xfrm>
            <a:off x="971087" y="4431982"/>
            <a:ext cx="4180328"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5474006" y="4431982"/>
            <a:ext cx="4180329"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971087" y="1634492"/>
            <a:ext cx="4180328"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Content Placeholder 3"/>
          <p:cNvSpPr>
            <a:spLocks noGrp="1"/>
          </p:cNvSpPr>
          <p:nvPr>
            <p:ph sz="half" idx="13"/>
          </p:nvPr>
        </p:nvSpPr>
        <p:spPr>
          <a:xfrm>
            <a:off x="5474006" y="1634492"/>
            <a:ext cx="4180329"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Content Placeholder 2"/>
          <p:cNvSpPr>
            <a:spLocks noGrp="1"/>
          </p:cNvSpPr>
          <p:nvPr>
            <p:ph sz="half" idx="14"/>
          </p:nvPr>
        </p:nvSpPr>
        <p:spPr>
          <a:xfrm>
            <a:off x="971087" y="3970974"/>
            <a:ext cx="4180328"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5474006" y="3970974"/>
            <a:ext cx="4180329"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1"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1500845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ntent alt">
    <p:spTree>
      <p:nvGrpSpPr>
        <p:cNvPr id="1" name=""/>
        <p:cNvGrpSpPr/>
        <p:nvPr/>
      </p:nvGrpSpPr>
      <p:grpSpPr>
        <a:xfrm>
          <a:off x="0" y="0"/>
          <a:ext cx="0" cy="0"/>
          <a:chOff x="0" y="0"/>
          <a:chExt cx="0" cy="0"/>
        </a:xfrm>
      </p:grpSpPr>
      <p:sp>
        <p:nvSpPr>
          <p:cNvPr id="2" name="Title 1"/>
          <p:cNvSpPr>
            <a:spLocks noGrp="1"/>
          </p:cNvSpPr>
          <p:nvPr>
            <p:ph type="title"/>
          </p:nvPr>
        </p:nvSpPr>
        <p:spPr>
          <a:xfrm>
            <a:off x="971087" y="447041"/>
            <a:ext cx="7954932" cy="635635"/>
          </a:xfrm>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971087" y="2095500"/>
            <a:ext cx="4180328"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474006" y="2095500"/>
            <a:ext cx="4180329"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0"/>
          </p:nvPr>
        </p:nvSpPr>
        <p:spPr>
          <a:xfrm>
            <a:off x="971087" y="4431982"/>
            <a:ext cx="4180328"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971087" y="1634492"/>
            <a:ext cx="4180328"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Content Placeholder 3"/>
          <p:cNvSpPr>
            <a:spLocks noGrp="1"/>
          </p:cNvSpPr>
          <p:nvPr>
            <p:ph sz="half" idx="13"/>
          </p:nvPr>
        </p:nvSpPr>
        <p:spPr>
          <a:xfrm>
            <a:off x="5474006" y="1634492"/>
            <a:ext cx="4180329"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Content Placeholder 2"/>
          <p:cNvSpPr>
            <a:spLocks noGrp="1"/>
          </p:cNvSpPr>
          <p:nvPr>
            <p:ph sz="half" idx="14"/>
          </p:nvPr>
        </p:nvSpPr>
        <p:spPr>
          <a:xfrm>
            <a:off x="971087" y="3970974"/>
            <a:ext cx="4180328"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5474006" y="3970974"/>
            <a:ext cx="4180329"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2" name="Picture Placeholder 11"/>
          <p:cNvSpPr>
            <a:spLocks noGrp="1"/>
          </p:cNvSpPr>
          <p:nvPr>
            <p:ph type="pic" sz="quarter" idx="16"/>
          </p:nvPr>
        </p:nvSpPr>
        <p:spPr>
          <a:xfrm>
            <a:off x="5474005" y="4431984"/>
            <a:ext cx="4190307" cy="1637983"/>
          </a:xfrm>
        </p:spPr>
        <p:txBody>
          <a:bodyPr rtlCol="0">
            <a:normAutofit/>
          </a:bodyPr>
          <a:lstStyle>
            <a:lvl1pPr>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682856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2660511" cy="1643224"/>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987443" y="2095500"/>
            <a:ext cx="2660511" cy="1643224"/>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7003800" y="2095500"/>
            <a:ext cx="2660511" cy="1643224"/>
          </a:xfrm>
        </p:spPr>
        <p:txBody>
          <a:bodyPr/>
          <a:lstStyle>
            <a:lvl1pPr>
              <a:defRPr sz="1800" b="0">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sz="half" idx="11"/>
          </p:nvPr>
        </p:nvSpPr>
        <p:spPr>
          <a:xfrm>
            <a:off x="971088" y="4431981"/>
            <a:ext cx="2660511" cy="1643224"/>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2"/>
          </p:nvPr>
        </p:nvSpPr>
        <p:spPr>
          <a:xfrm>
            <a:off x="3987443" y="4431981"/>
            <a:ext cx="2660511" cy="1643224"/>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3"/>
          </p:nvPr>
        </p:nvSpPr>
        <p:spPr>
          <a:xfrm>
            <a:off x="7003800" y="4431981"/>
            <a:ext cx="2660511" cy="1643224"/>
          </a:xfrm>
        </p:spPr>
        <p:txBody>
          <a:bodyPr/>
          <a:lstStyle>
            <a:lvl1pPr>
              <a:defRPr sz="1800" b="0">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2"/>
          <p:cNvSpPr>
            <a:spLocks noGrp="1"/>
          </p:cNvSpPr>
          <p:nvPr>
            <p:ph sz="half" idx="14"/>
          </p:nvPr>
        </p:nvSpPr>
        <p:spPr>
          <a:xfrm>
            <a:off x="971088" y="1634491"/>
            <a:ext cx="2660511" cy="461010"/>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3987443" y="1634491"/>
            <a:ext cx="2660511" cy="461010"/>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1" name="Content Placeholder 3"/>
          <p:cNvSpPr>
            <a:spLocks noGrp="1"/>
          </p:cNvSpPr>
          <p:nvPr>
            <p:ph sz="half" idx="16"/>
          </p:nvPr>
        </p:nvSpPr>
        <p:spPr>
          <a:xfrm>
            <a:off x="7003800" y="1634491"/>
            <a:ext cx="2660511" cy="461010"/>
          </a:xfrm>
        </p:spPr>
        <p:txBody>
          <a:bodyPr/>
          <a:lstStyle>
            <a:lvl1pPr>
              <a:defRPr sz="1800" b="1">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2" name="Content Placeholder 2"/>
          <p:cNvSpPr>
            <a:spLocks noGrp="1"/>
          </p:cNvSpPr>
          <p:nvPr>
            <p:ph sz="half" idx="17"/>
          </p:nvPr>
        </p:nvSpPr>
        <p:spPr>
          <a:xfrm>
            <a:off x="971088" y="3970973"/>
            <a:ext cx="2660511" cy="461010"/>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3" name="Content Placeholder 3"/>
          <p:cNvSpPr>
            <a:spLocks noGrp="1"/>
          </p:cNvSpPr>
          <p:nvPr>
            <p:ph sz="half" idx="18"/>
          </p:nvPr>
        </p:nvSpPr>
        <p:spPr>
          <a:xfrm>
            <a:off x="3987443" y="3970973"/>
            <a:ext cx="2660511" cy="461010"/>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4" name="Content Placeholder 3"/>
          <p:cNvSpPr>
            <a:spLocks noGrp="1"/>
          </p:cNvSpPr>
          <p:nvPr>
            <p:ph sz="half" idx="19"/>
          </p:nvPr>
        </p:nvSpPr>
        <p:spPr>
          <a:xfrm>
            <a:off x="7003800" y="3970973"/>
            <a:ext cx="2660511" cy="461010"/>
          </a:xfrm>
        </p:spPr>
        <p:txBody>
          <a:bodyPr/>
          <a:lstStyle>
            <a:lvl1pPr>
              <a:defRPr sz="1800" b="1">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5"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1266590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ight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2045266"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187074" y="2095500"/>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5403059" y="2095500"/>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7619045" y="2095500"/>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971088" y="4431981"/>
            <a:ext cx="2045266"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3"/>
          </p:nvPr>
        </p:nvSpPr>
        <p:spPr>
          <a:xfrm>
            <a:off x="3187074" y="4431981"/>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half" idx="14"/>
          </p:nvPr>
        </p:nvSpPr>
        <p:spPr>
          <a:xfrm>
            <a:off x="5403059" y="4431981"/>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15"/>
          </p:nvPr>
        </p:nvSpPr>
        <p:spPr>
          <a:xfrm>
            <a:off x="7619045" y="4431981"/>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2"/>
          <p:cNvSpPr>
            <a:spLocks noGrp="1"/>
          </p:cNvSpPr>
          <p:nvPr>
            <p:ph sz="half" idx="16"/>
          </p:nvPr>
        </p:nvSpPr>
        <p:spPr>
          <a:xfrm>
            <a:off x="971088" y="1634492"/>
            <a:ext cx="2045266"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2" name="Content Placeholder 3"/>
          <p:cNvSpPr>
            <a:spLocks noGrp="1"/>
          </p:cNvSpPr>
          <p:nvPr>
            <p:ph sz="half" idx="17"/>
          </p:nvPr>
        </p:nvSpPr>
        <p:spPr>
          <a:xfrm>
            <a:off x="3187074" y="1634492"/>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3" name="Content Placeholder 3"/>
          <p:cNvSpPr>
            <a:spLocks noGrp="1"/>
          </p:cNvSpPr>
          <p:nvPr>
            <p:ph sz="half" idx="18"/>
          </p:nvPr>
        </p:nvSpPr>
        <p:spPr>
          <a:xfrm>
            <a:off x="5403059" y="1634492"/>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4" name="Content Placeholder 3"/>
          <p:cNvSpPr>
            <a:spLocks noGrp="1"/>
          </p:cNvSpPr>
          <p:nvPr>
            <p:ph sz="half" idx="19"/>
          </p:nvPr>
        </p:nvSpPr>
        <p:spPr>
          <a:xfrm>
            <a:off x="7619045" y="1634492"/>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5" name="Content Placeholder 2"/>
          <p:cNvSpPr>
            <a:spLocks noGrp="1"/>
          </p:cNvSpPr>
          <p:nvPr>
            <p:ph sz="half" idx="20"/>
          </p:nvPr>
        </p:nvSpPr>
        <p:spPr>
          <a:xfrm>
            <a:off x="971088" y="3970974"/>
            <a:ext cx="2045266"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6" name="Content Placeholder 3"/>
          <p:cNvSpPr>
            <a:spLocks noGrp="1"/>
          </p:cNvSpPr>
          <p:nvPr>
            <p:ph sz="half" idx="21"/>
          </p:nvPr>
        </p:nvSpPr>
        <p:spPr>
          <a:xfrm>
            <a:off x="3187074" y="3970974"/>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7" name="Content Placeholder 3"/>
          <p:cNvSpPr>
            <a:spLocks noGrp="1"/>
          </p:cNvSpPr>
          <p:nvPr>
            <p:ph sz="half" idx="22"/>
          </p:nvPr>
        </p:nvSpPr>
        <p:spPr>
          <a:xfrm>
            <a:off x="5403059" y="3970974"/>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8" name="Content Placeholder 3"/>
          <p:cNvSpPr>
            <a:spLocks noGrp="1"/>
          </p:cNvSpPr>
          <p:nvPr>
            <p:ph sz="half" idx="23"/>
          </p:nvPr>
        </p:nvSpPr>
        <p:spPr>
          <a:xfrm>
            <a:off x="7619045" y="3970974"/>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9"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3978406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n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1561941"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2753908" y="2095500"/>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4536730" y="2095500"/>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319550" y="2095500"/>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8102371" y="2095500"/>
            <a:ext cx="1561941"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971088" y="4431981"/>
            <a:ext cx="1561941"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half" idx="14"/>
          </p:nvPr>
        </p:nvSpPr>
        <p:spPr>
          <a:xfrm>
            <a:off x="2753908" y="4431981"/>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15"/>
          </p:nvPr>
        </p:nvSpPr>
        <p:spPr>
          <a:xfrm>
            <a:off x="4536730" y="4431981"/>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16"/>
          </p:nvPr>
        </p:nvSpPr>
        <p:spPr>
          <a:xfrm>
            <a:off x="6319550" y="4431981"/>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2"/>
          <p:cNvSpPr>
            <a:spLocks noGrp="1"/>
          </p:cNvSpPr>
          <p:nvPr>
            <p:ph sz="half" idx="17"/>
          </p:nvPr>
        </p:nvSpPr>
        <p:spPr>
          <a:xfrm>
            <a:off x="8102371" y="4431981"/>
            <a:ext cx="1561941"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sz="half" idx="18"/>
          </p:nvPr>
        </p:nvSpPr>
        <p:spPr>
          <a:xfrm>
            <a:off x="971088" y="1634491"/>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4" name="Content Placeholder 3"/>
          <p:cNvSpPr>
            <a:spLocks noGrp="1"/>
          </p:cNvSpPr>
          <p:nvPr>
            <p:ph sz="half" idx="19"/>
          </p:nvPr>
        </p:nvSpPr>
        <p:spPr>
          <a:xfrm>
            <a:off x="2753908"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5" name="Content Placeholder 3"/>
          <p:cNvSpPr>
            <a:spLocks noGrp="1"/>
          </p:cNvSpPr>
          <p:nvPr>
            <p:ph sz="half" idx="20"/>
          </p:nvPr>
        </p:nvSpPr>
        <p:spPr>
          <a:xfrm>
            <a:off x="4536730"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6" name="Content Placeholder 3"/>
          <p:cNvSpPr>
            <a:spLocks noGrp="1"/>
          </p:cNvSpPr>
          <p:nvPr>
            <p:ph sz="half" idx="21"/>
          </p:nvPr>
        </p:nvSpPr>
        <p:spPr>
          <a:xfrm>
            <a:off x="6319550"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7" name="Content Placeholder 2"/>
          <p:cNvSpPr>
            <a:spLocks noGrp="1"/>
          </p:cNvSpPr>
          <p:nvPr>
            <p:ph sz="half" idx="22"/>
          </p:nvPr>
        </p:nvSpPr>
        <p:spPr>
          <a:xfrm>
            <a:off x="8102371" y="1634491"/>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8" name="Content Placeholder 2"/>
          <p:cNvSpPr>
            <a:spLocks noGrp="1"/>
          </p:cNvSpPr>
          <p:nvPr>
            <p:ph sz="half" idx="23"/>
          </p:nvPr>
        </p:nvSpPr>
        <p:spPr>
          <a:xfrm>
            <a:off x="971088" y="3970973"/>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9" name="Content Placeholder 3"/>
          <p:cNvSpPr>
            <a:spLocks noGrp="1"/>
          </p:cNvSpPr>
          <p:nvPr>
            <p:ph sz="half" idx="24"/>
          </p:nvPr>
        </p:nvSpPr>
        <p:spPr>
          <a:xfrm>
            <a:off x="2753908" y="3970973"/>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20" name="Content Placeholder 3"/>
          <p:cNvSpPr>
            <a:spLocks noGrp="1"/>
          </p:cNvSpPr>
          <p:nvPr>
            <p:ph sz="half" idx="25"/>
          </p:nvPr>
        </p:nvSpPr>
        <p:spPr>
          <a:xfrm>
            <a:off x="4536730" y="3970973"/>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21" name="Content Placeholder 3"/>
          <p:cNvSpPr>
            <a:spLocks noGrp="1"/>
          </p:cNvSpPr>
          <p:nvPr>
            <p:ph sz="half" idx="26"/>
          </p:nvPr>
        </p:nvSpPr>
        <p:spPr>
          <a:xfrm>
            <a:off x="6319550" y="3970973"/>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22" name="Content Placeholder 2"/>
          <p:cNvSpPr>
            <a:spLocks noGrp="1"/>
          </p:cNvSpPr>
          <p:nvPr>
            <p:ph sz="half" idx="27"/>
          </p:nvPr>
        </p:nvSpPr>
        <p:spPr>
          <a:xfrm>
            <a:off x="8102371" y="3970973"/>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23"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551985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4" name="Chart Placeholder 3"/>
          <p:cNvSpPr>
            <a:spLocks noGrp="1"/>
          </p:cNvSpPr>
          <p:nvPr>
            <p:ph type="chart" sz="quarter" idx="10"/>
          </p:nvPr>
        </p:nvSpPr>
        <p:spPr>
          <a:xfrm>
            <a:off x="971086" y="2769554"/>
            <a:ext cx="7966573" cy="3695065"/>
          </a:xfrm>
        </p:spPr>
        <p:txBody>
          <a:bodyPr rtlCol="0">
            <a:normAutofit/>
          </a:bodyPr>
          <a:lstStyle>
            <a:lvl1pPr>
              <a:defRPr>
                <a:solidFill>
                  <a:schemeClr val="tx1"/>
                </a:solidFill>
              </a:defRPr>
            </a:lvl1pPr>
          </a:lstStyle>
          <a:p>
            <a:pPr lvl="0"/>
            <a:r>
              <a:rPr lang="en-US" noProof="0"/>
              <a:t>Click icon to add chart</a:t>
            </a:r>
            <a:endParaRPr lang="en-GB" noProof="0" dirty="0"/>
          </a:p>
        </p:txBody>
      </p:sp>
      <p:sp>
        <p:nvSpPr>
          <p:cNvPr id="6" name="Vertical Text Placeholder 5"/>
          <p:cNvSpPr>
            <a:spLocks noGrp="1"/>
          </p:cNvSpPr>
          <p:nvPr>
            <p:ph type="body" orient="vert" sz="quarter" idx="11"/>
          </p:nvPr>
        </p:nvSpPr>
        <p:spPr>
          <a:xfrm>
            <a:off x="586976" y="2769554"/>
            <a:ext cx="384111" cy="3695065"/>
          </a:xfrm>
        </p:spPr>
        <p:txBody>
          <a:bodyPr vert="vert270" anchor="b"/>
          <a:lstStyle>
            <a:lvl1pPr marL="0" indent="0" algn="ctr">
              <a:buFontTx/>
              <a:buNone/>
              <a:defRPr sz="1300">
                <a:solidFill>
                  <a:schemeClr val="tx1"/>
                </a:solidFill>
              </a:defRPr>
            </a:lvl1pPr>
          </a:lstStyle>
          <a:p>
            <a:pPr lvl="0"/>
            <a:r>
              <a:rPr lang="en-US"/>
              <a:t>Click to edit Master text styles</a:t>
            </a:r>
          </a:p>
        </p:txBody>
      </p:sp>
      <p:sp>
        <p:nvSpPr>
          <p:cNvPr id="8" name="Text Placeholder 7"/>
          <p:cNvSpPr>
            <a:spLocks noGrp="1"/>
          </p:cNvSpPr>
          <p:nvPr>
            <p:ph type="body" sz="quarter" idx="12"/>
          </p:nvPr>
        </p:nvSpPr>
        <p:spPr>
          <a:xfrm>
            <a:off x="971087" y="6529814"/>
            <a:ext cx="7966573" cy="417354"/>
          </a:xfrm>
        </p:spPr>
        <p:txBody>
          <a:bodyPr/>
          <a:lstStyle>
            <a:lvl1pPr marL="0" indent="0" algn="ctr">
              <a:buFontTx/>
              <a:buNone/>
              <a:defRPr sz="1300">
                <a:solidFill>
                  <a:schemeClr val="tx1"/>
                </a:solidFill>
              </a:defRPr>
            </a:lvl1pPr>
          </a:lstStyle>
          <a:p>
            <a:pPr lvl="0"/>
            <a:r>
              <a:rPr lang="en-US"/>
              <a:t>Click to edit Master text styles</a:t>
            </a:r>
          </a:p>
        </p:txBody>
      </p:sp>
      <p:sp>
        <p:nvSpPr>
          <p:cNvPr id="10" name="Text Placeholder 9"/>
          <p:cNvSpPr>
            <a:spLocks noGrp="1"/>
          </p:cNvSpPr>
          <p:nvPr>
            <p:ph type="body" sz="quarter" idx="13"/>
          </p:nvPr>
        </p:nvSpPr>
        <p:spPr>
          <a:xfrm>
            <a:off x="971087" y="1632745"/>
            <a:ext cx="8693224" cy="965676"/>
          </a:xfrm>
        </p:spPr>
        <p:txBody>
          <a:bodyPr/>
          <a:lstStyle>
            <a:lvl1pPr>
              <a:defRPr>
                <a:solidFill>
                  <a:schemeClr val="tx1"/>
                </a:solidFill>
              </a:defRPr>
            </a:lvl1pPr>
            <a:lvl2pPr>
              <a:defRPr>
                <a:solidFill>
                  <a:schemeClr val="tx1"/>
                </a:solidFill>
              </a:defRPr>
            </a:lvl2pPr>
          </a:lstStyle>
          <a:p>
            <a:pPr lvl="0"/>
            <a:r>
              <a:rPr lang="en-US"/>
              <a:t>Click to edit Master text styles</a:t>
            </a:r>
          </a:p>
          <a:p>
            <a:pPr lvl="1"/>
            <a:r>
              <a:rPr lang="en-US"/>
              <a:t>Second level</a:t>
            </a:r>
          </a:p>
        </p:txBody>
      </p:sp>
      <p:sp>
        <p:nvSpPr>
          <p:cNvPr id="12" name="Text Placeholder 11"/>
          <p:cNvSpPr>
            <a:spLocks noGrp="1"/>
          </p:cNvSpPr>
          <p:nvPr>
            <p:ph type="body" sz="quarter" idx="14"/>
          </p:nvPr>
        </p:nvSpPr>
        <p:spPr>
          <a:xfrm>
            <a:off x="6904030" y="4781232"/>
            <a:ext cx="2760282" cy="1168242"/>
          </a:xfrm>
        </p:spPr>
        <p:txBody>
          <a:bodyPr/>
          <a:lstStyle>
            <a:lvl1pPr marL="0" indent="0">
              <a:buFontTx/>
              <a:buNone/>
              <a:defRPr sz="1100" b="0">
                <a:solidFill>
                  <a:schemeClr val="tx1"/>
                </a:solidFill>
              </a:defRPr>
            </a:lvl1pPr>
            <a:lvl2pPr marL="141097" indent="0">
              <a:buFontTx/>
              <a:buNone/>
              <a:defRPr sz="1100">
                <a:solidFill>
                  <a:schemeClr val="tx1"/>
                </a:solidFill>
              </a:defRPr>
            </a:lvl2pPr>
            <a:lvl3pPr marL="400363" indent="0">
              <a:buFontTx/>
              <a:buNone/>
              <a:defRPr sz="1100"/>
            </a:lvl3pPr>
            <a:lvl4pPr marL="693138" indent="0">
              <a:buFontTx/>
              <a:buNone/>
              <a:defRPr sz="1100"/>
            </a:lvl4pPr>
            <a:lvl5pPr marL="1008844" indent="0">
              <a:buFontTx/>
              <a:buNone/>
              <a:defRPr sz="11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910080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4" name="Picture Placeholder 3"/>
          <p:cNvSpPr>
            <a:spLocks noGrp="1"/>
          </p:cNvSpPr>
          <p:nvPr>
            <p:ph type="pic" sz="quarter" idx="10"/>
          </p:nvPr>
        </p:nvSpPr>
        <p:spPr>
          <a:xfrm>
            <a:off x="976077" y="1332391"/>
            <a:ext cx="8691561" cy="5678805"/>
          </a:xfrm>
        </p:spPr>
        <p:txBody>
          <a:bodyPr rtlCol="0">
            <a:normAutofit/>
          </a:bodyPr>
          <a:lstStyle>
            <a:lvl1pPr>
              <a:defRPr>
                <a:solidFill>
                  <a:schemeClr val="tx1"/>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202166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880713"/>
            <a:ext cx="8675370" cy="3138011"/>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048411"/>
            <a:ext cx="8675370" cy="1650206"/>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31E0E26-D9AA-4842-89E4-0799ADB9CC22}"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E963165-3DD2-4BA2-B5F0-A6E5E42D3C03}" type="slidenum">
              <a:rPr lang="en-US" smtClean="0"/>
              <a:pPr>
                <a:defRPr/>
              </a:pPr>
              <a:t>‹#›</a:t>
            </a:fld>
            <a:endParaRPr lang="en-US"/>
          </a:p>
        </p:txBody>
      </p:sp>
    </p:spTree>
    <p:extLst>
      <p:ext uri="{BB962C8B-B14F-4D97-AF65-F5344CB8AC3E}">
        <p14:creationId xmlns:p14="http://schemas.microsoft.com/office/powerpoint/2010/main" val="187843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08187"/>
            <a:ext cx="4274820" cy="478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08187"/>
            <a:ext cx="4274820" cy="478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D6B612F2-E67B-4288-8192-95F72928F174}" type="datetimeFigureOut">
              <a:rPr lang="en-US" smtClean="0"/>
              <a:pPr>
                <a:defRPr/>
              </a:pPr>
              <a:t>12/19/2024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2A327C7-F35F-48F1-9D0F-F656569B85C4}" type="slidenum">
              <a:rPr lang="en-US" smtClean="0"/>
              <a:pPr>
                <a:defRPr/>
              </a:pPr>
              <a:t>‹#›</a:t>
            </a:fld>
            <a:endParaRPr lang="en-US"/>
          </a:p>
        </p:txBody>
      </p:sp>
    </p:spTree>
    <p:extLst>
      <p:ext uri="{BB962C8B-B14F-4D97-AF65-F5344CB8AC3E}">
        <p14:creationId xmlns:p14="http://schemas.microsoft.com/office/powerpoint/2010/main" val="387110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01639"/>
            <a:ext cx="8675370" cy="14581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849279"/>
            <a:ext cx="4255174" cy="90630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755582"/>
            <a:ext cx="4255174" cy="405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849279"/>
            <a:ext cx="4276130" cy="90630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755582"/>
            <a:ext cx="4276130" cy="405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4D9E5998-A231-4C41-BB4B-97A0F07E9E59}" type="datetimeFigureOut">
              <a:rPr lang="en-US" smtClean="0"/>
              <a:pPr>
                <a:defRPr/>
              </a:pPr>
              <a:t>12/19/2024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EC0C4E5-7C92-4ABB-99AC-F3D6B06FE7BD}" type="slidenum">
              <a:rPr lang="en-US" smtClean="0"/>
              <a:pPr>
                <a:defRPr/>
              </a:pPr>
              <a:t>‹#›</a:t>
            </a:fld>
            <a:endParaRPr lang="en-US"/>
          </a:p>
        </p:txBody>
      </p:sp>
    </p:spTree>
    <p:extLst>
      <p:ext uri="{BB962C8B-B14F-4D97-AF65-F5344CB8AC3E}">
        <p14:creationId xmlns:p14="http://schemas.microsoft.com/office/powerpoint/2010/main" val="134950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8E7C9638-B325-4C34-8974-ECBBF290223B}" type="datetimeFigureOut">
              <a:rPr lang="en-US" smtClean="0"/>
              <a:pPr>
                <a:defRPr/>
              </a:pPr>
              <a:t>12/19/2024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4B6B419-5CF1-4AC4-B1AC-CDF63CF8331A}" type="slidenum">
              <a:rPr lang="en-US" smtClean="0"/>
              <a:pPr>
                <a:defRPr/>
              </a:pPr>
              <a:t>‹#›</a:t>
            </a:fld>
            <a:endParaRPr lang="en-US"/>
          </a:p>
        </p:txBody>
      </p:sp>
    </p:spTree>
    <p:extLst>
      <p:ext uri="{BB962C8B-B14F-4D97-AF65-F5344CB8AC3E}">
        <p14:creationId xmlns:p14="http://schemas.microsoft.com/office/powerpoint/2010/main" val="224924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9F20200-81E9-491C-A68F-946CD68ED09C}" type="datetimeFigureOut">
              <a:rPr lang="en-US" smtClean="0"/>
              <a:pPr>
                <a:defRPr/>
              </a:pPr>
              <a:t>12/19/2024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5807AC8-62A3-49D9-8E73-039D26897022}" type="slidenum">
              <a:rPr lang="en-US" smtClean="0"/>
              <a:pPr>
                <a:defRPr/>
              </a:pPr>
              <a:t>‹#›</a:t>
            </a:fld>
            <a:endParaRPr lang="en-US"/>
          </a:p>
        </p:txBody>
      </p:sp>
    </p:spTree>
    <p:extLst>
      <p:ext uri="{BB962C8B-B14F-4D97-AF65-F5344CB8AC3E}">
        <p14:creationId xmlns:p14="http://schemas.microsoft.com/office/powerpoint/2010/main" val="333546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02920"/>
            <a:ext cx="3244096" cy="176022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086169"/>
            <a:ext cx="5092065" cy="536098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263140"/>
            <a:ext cx="3244096" cy="4192747"/>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2FD949D-C225-4F31-88D4-D18540B059B7}" type="datetimeFigureOut">
              <a:rPr lang="en-US" smtClean="0"/>
              <a:pPr>
                <a:defRPr/>
              </a:pPr>
              <a:t>12/19/2024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F09CAE-4602-44F2-B7BB-A7449869B6C1}" type="slidenum">
              <a:rPr lang="en-US" smtClean="0"/>
              <a:pPr>
                <a:defRPr/>
              </a:pPr>
              <a:t>‹#›</a:t>
            </a:fld>
            <a:endParaRPr lang="en-US"/>
          </a:p>
        </p:txBody>
      </p:sp>
    </p:spTree>
    <p:extLst>
      <p:ext uri="{BB962C8B-B14F-4D97-AF65-F5344CB8AC3E}">
        <p14:creationId xmlns:p14="http://schemas.microsoft.com/office/powerpoint/2010/main" val="160347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02920"/>
            <a:ext cx="3244096" cy="176022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086169"/>
            <a:ext cx="5092065" cy="5360988"/>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263140"/>
            <a:ext cx="3244096" cy="4192747"/>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A3A814F-84BA-439E-87EA-EA0F53DBDA12}" type="datetimeFigureOut">
              <a:rPr lang="en-US" smtClean="0"/>
              <a:pPr>
                <a:defRPr/>
              </a:pPr>
              <a:t>12/19/2024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C9BDB2F-7712-4EDB-84A0-E019B9F60F90}" type="slidenum">
              <a:rPr lang="en-US" smtClean="0"/>
              <a:pPr>
                <a:defRPr/>
              </a:pPr>
              <a:t>‹#›</a:t>
            </a:fld>
            <a:endParaRPr lang="en-US"/>
          </a:p>
        </p:txBody>
      </p:sp>
    </p:spTree>
    <p:extLst>
      <p:ext uri="{BB962C8B-B14F-4D97-AF65-F5344CB8AC3E}">
        <p14:creationId xmlns:p14="http://schemas.microsoft.com/office/powerpoint/2010/main" val="194959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01639"/>
            <a:ext cx="8675370" cy="14581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08187"/>
            <a:ext cx="8675370" cy="4786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6991986"/>
            <a:ext cx="2263140" cy="401638"/>
          </a:xfrm>
          <a:prstGeom prst="rect">
            <a:avLst/>
          </a:prstGeom>
        </p:spPr>
        <p:txBody>
          <a:bodyPr vert="horz" lIns="91440" tIns="45720" rIns="91440" bIns="45720" rtlCol="0" anchor="ctr"/>
          <a:lstStyle>
            <a:lvl1pPr algn="l">
              <a:defRPr sz="1320">
                <a:solidFill>
                  <a:schemeClr val="tx1">
                    <a:tint val="75000"/>
                  </a:schemeClr>
                </a:solidFill>
              </a:defRPr>
            </a:lvl1pPr>
          </a:lstStyle>
          <a:p>
            <a:pPr>
              <a:defRPr/>
            </a:pPr>
            <a:fld id="{72623406-B531-49FE-8247-2CA24F71035B}" type="datetimeFigureOut">
              <a:rPr lang="en-US" smtClean="0"/>
              <a:pPr>
                <a:defRPr/>
              </a:pPr>
              <a:t>12/19/2024</a:t>
            </a:fld>
            <a:endParaRPr lang="en-US"/>
          </a:p>
        </p:txBody>
      </p:sp>
      <p:sp>
        <p:nvSpPr>
          <p:cNvPr id="5" name="Footer Placeholder 4"/>
          <p:cNvSpPr>
            <a:spLocks noGrp="1"/>
          </p:cNvSpPr>
          <p:nvPr>
            <p:ph type="ftr" sz="quarter" idx="3"/>
          </p:nvPr>
        </p:nvSpPr>
        <p:spPr>
          <a:xfrm>
            <a:off x="3331845" y="6991986"/>
            <a:ext cx="3394710" cy="401638"/>
          </a:xfrm>
          <a:prstGeom prst="rect">
            <a:avLst/>
          </a:prstGeom>
        </p:spPr>
        <p:txBody>
          <a:bodyPr vert="horz" lIns="91440" tIns="45720" rIns="91440" bIns="45720" rtlCol="0" anchor="ctr"/>
          <a:lstStyle>
            <a:lvl1pPr algn="ctr">
              <a:defRPr sz="132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103745" y="6991986"/>
            <a:ext cx="2263140" cy="401638"/>
          </a:xfrm>
          <a:prstGeom prst="rect">
            <a:avLst/>
          </a:prstGeom>
        </p:spPr>
        <p:txBody>
          <a:bodyPr vert="horz" lIns="91440" tIns="45720" rIns="91440" bIns="45720" rtlCol="0" anchor="ctr"/>
          <a:lstStyle>
            <a:lvl1pPr algn="r">
              <a:defRPr sz="1320">
                <a:solidFill>
                  <a:schemeClr val="tx1">
                    <a:tint val="75000"/>
                  </a:schemeClr>
                </a:solidFill>
              </a:defRPr>
            </a:lvl1pPr>
          </a:lstStyle>
          <a:p>
            <a:pPr>
              <a:defRPr/>
            </a:pPr>
            <a:fld id="{745283E8-6F46-40CD-A388-E5BC8F04315C}" type="slidenum">
              <a:rPr lang="en-US" smtClean="0"/>
              <a:pPr>
                <a:defRPr/>
              </a:pPr>
              <a:t>‹#›</a:t>
            </a:fld>
            <a:endParaRPr lang="en-US"/>
          </a:p>
        </p:txBody>
      </p:sp>
    </p:spTree>
    <p:extLst>
      <p:ext uri="{BB962C8B-B14F-4D97-AF65-F5344CB8AC3E}">
        <p14:creationId xmlns:p14="http://schemas.microsoft.com/office/powerpoint/2010/main" val="2581328822"/>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881" r:id="rId12"/>
    <p:sldLayoutId id="2147483882" r:id="rId13"/>
    <p:sldLayoutId id="2147483883" r:id="rId14"/>
    <p:sldLayoutId id="2147483884" r:id="rId15"/>
    <p:sldLayoutId id="2147483885" r:id="rId16"/>
    <p:sldLayoutId id="2147483886" r:id="rId17"/>
    <p:sldLayoutId id="2147483887" r:id="rId18"/>
    <p:sldLayoutId id="2147483888" r:id="rId19"/>
    <p:sldLayoutId id="2147483889" r:id="rId20"/>
    <p:sldLayoutId id="2147483890" r:id="rId21"/>
    <p:sldLayoutId id="2147483891" r:id="rId22"/>
    <p:sldLayoutId id="2147483892" r:id="rId23"/>
    <p:sldLayoutId id="2147483893" r:id="rId24"/>
    <p:sldLayoutId id="2147483894" r:id="rId25"/>
    <p:sldLayoutId id="2147483895" r:id="rId26"/>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slideshare.net/slideshow/food-beverage-management-59117832/59117832"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glion.edu/hospitality-busines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tknowapp.com/product/employee-training-software" TargetMode="External"/><Relationship Id="rId2" Type="http://schemas.openxmlformats.org/officeDocument/2006/relationships/hyperlink" Target="https://www.getknowapp.com/blog/safe-food-handling-best-practices/" TargetMode="External"/><Relationship Id="rId1" Type="http://schemas.openxmlformats.org/officeDocument/2006/relationships/slideLayout" Target="../slideLayouts/slideLayout6.xml"/><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getknowapp.com/get-started?"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glion.edu/programs/bachelors-in-international-hospitality-business/"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glion.edu/magazine/luxury-hospitality-internship-bulgari-hotels-dubai/" TargetMode="External"/><Relationship Id="rId2" Type="http://schemas.openxmlformats.org/officeDocument/2006/relationships/hyperlink" Target="https://www.glion.edu/hospitality-business/hotel-management/" TargetMode="External"/><Relationship Id="rId1" Type="http://schemas.openxmlformats.org/officeDocument/2006/relationships/slideLayout" Target="../slideLayouts/slideLayout6.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glion.edu/hospitality-business/hospitality-career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905000" y="3525626"/>
            <a:ext cx="7159086" cy="1185276"/>
          </a:xfrm>
          <a:prstGeom prst="rect">
            <a:avLst/>
          </a:prstGeom>
        </p:spPr>
        <p:txBody>
          <a:bodyPr vert="horz" wrap="square" lIns="0" tIns="11001" rIns="0" bIns="0" rtlCol="0" anchor="ctr">
            <a:spAutoFit/>
          </a:bodyPr>
          <a:lstStyle/>
          <a:p>
            <a:pPr marL="1143095" marR="4191" indent="-1133142">
              <a:lnSpc>
                <a:spcPct val="100000"/>
              </a:lnSpc>
              <a:spcBef>
                <a:spcPts val="87"/>
              </a:spcBef>
            </a:pPr>
            <a:r>
              <a:rPr lang="en-US" sz="4000" b="1" dirty="0">
                <a:hlinkClick r:id="rId2"/>
              </a:rPr>
              <a:t>Food &amp; Beverage Management </a:t>
            </a:r>
            <a:br>
              <a:rPr lang="en-US" sz="4000" b="1" dirty="0"/>
            </a:br>
            <a:endParaRPr sz="3630" dirty="0">
              <a:latin typeface="Trebuchet MS"/>
              <a:cs typeface="Trebuchet MS"/>
            </a:endParaRPr>
          </a:p>
        </p:txBody>
      </p:sp>
      <p:pic>
        <p:nvPicPr>
          <p:cNvPr id="4" name="object 4"/>
          <p:cNvPicPr/>
          <p:nvPr/>
        </p:nvPicPr>
        <p:blipFill>
          <a:blip r:embed="rId3"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318226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369855" y="1932533"/>
            <a:ext cx="9459945" cy="5661886"/>
          </a:xfrm>
          <a:prstGeom prst="rect">
            <a:avLst/>
          </a:prstGeom>
        </p:spPr>
        <p:txBody>
          <a:bodyPr vert="horz" wrap="square" lIns="0" tIns="11001" rIns="0" bIns="0" rtlCol="0" anchor="ctr">
            <a:spAutoFit/>
          </a:bodyPr>
          <a:lstStyle/>
          <a:p>
            <a:r>
              <a:rPr lang="en-US" sz="2400" b="1" dirty="0"/>
              <a:t>Overview of food and beverage management</a:t>
            </a:r>
            <a:br>
              <a:rPr lang="en-US" sz="2400" b="1" dirty="0"/>
            </a:br>
            <a:r>
              <a:rPr lang="en-US" sz="2400" dirty="0"/>
              <a:t>F&amp;B management involves planning, organizing, directing, and controlling food and beverage operations. It involves overseeing kitchen operations, menu development, customer service, and financial performance. It requires a deep understanding of food and beverage preparation, menu design, customer service, cost control, and effective personnel management.</a:t>
            </a:r>
            <a:br>
              <a:rPr lang="en-US" sz="2400" dirty="0"/>
            </a:br>
            <a:r>
              <a:rPr lang="en-US" sz="2400" dirty="0"/>
              <a:t>A successful food and beverage manager should have a combination of culinary knowledge, business skills, and leadership abilities. </a:t>
            </a:r>
            <a:br>
              <a:rPr lang="en-US" sz="2400" dirty="0"/>
            </a:br>
            <a:r>
              <a:rPr lang="en-US" sz="2400" dirty="0"/>
              <a:t>They must be able to create and manage a menu that appeals to customers, ensure that the kitchen and dining areas are well-run, and maintain a positive working environment. They must also have a strong understanding of food and beverage cost control and be able to manage budgets and profitability.</a:t>
            </a:r>
            <a:br>
              <a:rPr lang="en-US" sz="2400" dirty="0"/>
            </a:br>
            <a:r>
              <a:rPr lang="en-US" sz="2400" dirty="0"/>
              <a:t>Food and beverage managers must also stay up-to-date with</a:t>
            </a:r>
            <a:r>
              <a:rPr lang="en-US" sz="2400" dirty="0">
                <a:hlinkClick r:id="rId2"/>
              </a:rPr>
              <a:t> hospitality business</a:t>
            </a:r>
            <a:r>
              <a:rPr lang="en-US" sz="2400" dirty="0"/>
              <a:t> and industry trends and adapt to changing customer preferences. Having a thorough understanding of food safety regulations is also important to ensure hospitality business compliance.</a:t>
            </a:r>
            <a:br>
              <a:rPr lang="en-US" sz="2400" dirty="0"/>
            </a:br>
            <a:endParaRPr sz="2400" dirty="0">
              <a:latin typeface="Trebuchet MS"/>
              <a:cs typeface="Trebuchet MS"/>
            </a:endParaRPr>
          </a:p>
        </p:txBody>
      </p:sp>
      <p:pic>
        <p:nvPicPr>
          <p:cNvPr id="4" name="object 4"/>
          <p:cNvPicPr/>
          <p:nvPr/>
        </p:nvPicPr>
        <p:blipFill>
          <a:blip r:embed="rId3" cstate="print"/>
          <a:stretch>
            <a:fillRect/>
          </a:stretch>
        </p:blipFill>
        <p:spPr>
          <a:xfrm>
            <a:off x="4953000" y="495300"/>
            <a:ext cx="4238358" cy="822273"/>
          </a:xfrm>
          <a:prstGeom prst="rect">
            <a:avLst/>
          </a:prstGeom>
        </p:spPr>
      </p:pic>
    </p:spTree>
    <p:extLst>
      <p:ext uri="{BB962C8B-B14F-4D97-AF65-F5344CB8AC3E}">
        <p14:creationId xmlns:p14="http://schemas.microsoft.com/office/powerpoint/2010/main" val="2374430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52400" y="3844970"/>
            <a:ext cx="9982200" cy="1673102"/>
          </a:xfrm>
          <a:prstGeom prst="rect">
            <a:avLst/>
          </a:prstGeom>
        </p:spPr>
        <p:txBody>
          <a:bodyPr vert="horz" wrap="square" lIns="0" tIns="11001" rIns="0" bIns="0" rtlCol="0" anchor="ctr">
            <a:spAutoFit/>
          </a:bodyPr>
          <a:lstStyle/>
          <a:p>
            <a:r>
              <a:rPr lang="en-US" sz="2400" b="1" dirty="0"/>
              <a:t>What is the job of a food and beverage manager?</a:t>
            </a:r>
            <a:br>
              <a:rPr lang="en-US" sz="2400" b="1" dirty="0"/>
            </a:br>
            <a:r>
              <a:rPr lang="en-US" sz="2400" dirty="0"/>
              <a:t>The job of a food and beverage manager can vary depending on the type of hospitality business, specific role, and level of responsibility; but generally, the main tasks and responsibilities are these:</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04135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52400" y="4343567"/>
            <a:ext cx="9982200" cy="675906"/>
          </a:xfrm>
          <a:prstGeom prst="rect">
            <a:avLst/>
          </a:prstGeom>
        </p:spPr>
        <p:txBody>
          <a:bodyPr vert="horz" wrap="square" lIns="0" tIns="11001" rIns="0" bIns="0" rtlCol="0" anchor="ctr">
            <a:spAutoFit/>
          </a:bodyPr>
          <a:lstStyle/>
          <a:p>
            <a:r>
              <a:rPr lang="en-US" sz="2400" b="1" dirty="0"/>
              <a:t>Key Responsibilities of F&amp;B Management</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430435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369855" y="1384343"/>
            <a:ext cx="9383745" cy="5056657"/>
          </a:xfrm>
          <a:prstGeom prst="rect">
            <a:avLst/>
          </a:prstGeom>
        </p:spPr>
        <p:txBody>
          <a:bodyPr vert="horz" wrap="square" lIns="0" tIns="11001" rIns="0" bIns="0" rtlCol="0" anchor="ctr">
            <a:spAutoFit/>
          </a:bodyPr>
          <a:lstStyle/>
          <a:p>
            <a:r>
              <a:rPr lang="en-US" sz="4000" b="1" dirty="0"/>
              <a:t>. </a:t>
            </a:r>
            <a:r>
              <a:rPr lang="en-US" sz="2400" b="1" dirty="0"/>
              <a:t>Menu Planning and Development</a:t>
            </a:r>
            <a:br>
              <a:rPr lang="en-US" sz="2400" dirty="0"/>
            </a:br>
            <a:r>
              <a:rPr lang="en-US" sz="2400" dirty="0"/>
              <a:t>Crafting an appealing and diverse menu is a major responsibility of F&amp;B managers. A successful menu should not only be visually appealing but also</a:t>
            </a:r>
            <a:br>
              <a:rPr lang="en-US" sz="2400" dirty="0"/>
            </a:br>
            <a:r>
              <a:rPr lang="en-US" sz="2400" dirty="0"/>
              <a:t> cater to various customer preferences, including dietary restrictions and trending tastes.</a:t>
            </a:r>
            <a:br>
              <a:rPr lang="en-US" sz="2400" dirty="0"/>
            </a:br>
            <a:r>
              <a:rPr lang="en-US" sz="2400" dirty="0"/>
              <a:t>Key points to consider include:</a:t>
            </a:r>
            <a:br>
              <a:rPr lang="en-US" sz="2400" dirty="0"/>
            </a:br>
            <a:r>
              <a:rPr lang="en-US" sz="2400" dirty="0"/>
              <a:t>Creating a balanced selection that appeals to different tastes</a:t>
            </a:r>
            <a:br>
              <a:rPr lang="en-US" sz="2400" dirty="0"/>
            </a:br>
            <a:r>
              <a:rPr lang="en-US" sz="2400" dirty="0"/>
              <a:t>Incorporating options for specific diets and allergies</a:t>
            </a:r>
            <a:br>
              <a:rPr lang="en-US" sz="2400" dirty="0"/>
            </a:br>
            <a:r>
              <a:rPr lang="en-US" sz="2400" dirty="0"/>
              <a:t>Using seasonal ingredients to keep offerings fresh</a:t>
            </a:r>
            <a:br>
              <a:rPr lang="en-US" sz="2400" dirty="0"/>
            </a:br>
            <a:r>
              <a:rPr lang="en-US" sz="2400" dirty="0"/>
              <a:t>Staying informed on culinary trends</a:t>
            </a:r>
            <a:br>
              <a:rPr lang="en-US" sz="2400" dirty="0"/>
            </a:br>
            <a:r>
              <a:rPr lang="en-US" sz="2400" dirty="0"/>
              <a:t>Designing visually attractive menu layouts</a:t>
            </a:r>
            <a:br>
              <a:rPr lang="en-US" sz="2400" dirty="0"/>
            </a:br>
            <a:r>
              <a:rPr lang="en-US" sz="2400" dirty="0"/>
              <a:t>A well-crafted menu elevates the dining experience and encourages repeat </a:t>
            </a:r>
            <a:br>
              <a:rPr lang="en-US" sz="2400" dirty="0"/>
            </a:br>
            <a:r>
              <a:rPr lang="en-US" sz="2400" dirty="0"/>
              <a:t>visits.</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5257800" y="647700"/>
            <a:ext cx="4238358" cy="822273"/>
          </a:xfrm>
          <a:prstGeom prst="rect">
            <a:avLst/>
          </a:prstGeom>
        </p:spPr>
      </p:pic>
    </p:spTree>
    <p:extLst>
      <p:ext uri="{BB962C8B-B14F-4D97-AF65-F5344CB8AC3E}">
        <p14:creationId xmlns:p14="http://schemas.microsoft.com/office/powerpoint/2010/main" val="50941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369855" y="1882944"/>
            <a:ext cx="9383745" cy="4059461"/>
          </a:xfrm>
          <a:prstGeom prst="rect">
            <a:avLst/>
          </a:prstGeom>
        </p:spPr>
        <p:txBody>
          <a:bodyPr vert="horz" wrap="square" lIns="0" tIns="11001" rIns="0" bIns="0" rtlCol="0" anchor="ctr">
            <a:spAutoFit/>
          </a:bodyPr>
          <a:lstStyle/>
          <a:p>
            <a:r>
              <a:rPr lang="en-US" sz="2400" b="1" dirty="0"/>
              <a:t>Menu Planning and Development</a:t>
            </a:r>
            <a:br>
              <a:rPr lang="en-US" sz="2400" dirty="0"/>
            </a:br>
            <a:r>
              <a:rPr lang="en-US" sz="2400" dirty="0"/>
              <a:t>A well-crafted menu is more than a list of dishes—it’s a strategic tool for driving customer interest and sales. Successful F&amp;B managers keep their menus aligned with current trends, seasonal ingredients, and customer preferences.</a:t>
            </a:r>
            <a:br>
              <a:rPr lang="en-US" sz="2400" dirty="0"/>
            </a:br>
            <a:r>
              <a:rPr lang="en-US" sz="2400" dirty="0"/>
              <a:t>Effective menu management involves:</a:t>
            </a:r>
            <a:br>
              <a:rPr lang="en-US" sz="2400" dirty="0"/>
            </a:br>
            <a:r>
              <a:rPr lang="en-US" sz="2400" dirty="0"/>
              <a:t>Continuous updates to maintain excitement and relevancy.</a:t>
            </a:r>
            <a:br>
              <a:rPr lang="en-US" sz="2400" dirty="0"/>
            </a:br>
            <a:r>
              <a:rPr lang="en-US" sz="2400" dirty="0"/>
              <a:t>Balancing nutritional value and flavor to cater to a wide range of diners.</a:t>
            </a:r>
            <a:br>
              <a:rPr lang="en-US" sz="2400" dirty="0"/>
            </a:br>
            <a:r>
              <a:rPr lang="en-US" sz="2400" dirty="0"/>
              <a:t>Designing attractive layouts that encourage customers to try new offerings.</a:t>
            </a:r>
            <a:br>
              <a:rPr lang="en-US" sz="2400" dirty="0"/>
            </a:b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5257800" y="647700"/>
            <a:ext cx="4238358" cy="822273"/>
          </a:xfrm>
          <a:prstGeom prst="rect">
            <a:avLst/>
          </a:prstGeom>
        </p:spPr>
      </p:pic>
    </p:spTree>
    <p:extLst>
      <p:ext uri="{BB962C8B-B14F-4D97-AF65-F5344CB8AC3E}">
        <p14:creationId xmlns:p14="http://schemas.microsoft.com/office/powerpoint/2010/main" val="3795116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2260080"/>
            <a:ext cx="8241078" cy="2670298"/>
          </a:xfrm>
          <a:prstGeom prst="rect">
            <a:avLst/>
          </a:prstGeom>
        </p:spPr>
        <p:txBody>
          <a:bodyPr vert="horz" wrap="square" lIns="0" tIns="11001" rIns="0" bIns="0" rtlCol="0" anchor="ctr">
            <a:spAutoFit/>
          </a:bodyPr>
          <a:lstStyle/>
          <a:p>
            <a:r>
              <a:rPr lang="en-US" sz="2400" b="1" dirty="0"/>
              <a:t>Menu planning and design</a:t>
            </a:r>
            <a:br>
              <a:rPr lang="en-US" sz="2400" b="1" dirty="0"/>
            </a:br>
            <a:r>
              <a:rPr lang="en-US" sz="2400" dirty="0"/>
              <a:t>One of the key responsibilities of working in food and beverage management is menu planning and creating concepts that reflect the target market, season, and availability of ingredients. </a:t>
            </a:r>
            <a:br>
              <a:rPr lang="en-US" sz="2400" dirty="0"/>
            </a:br>
            <a:r>
              <a:rPr lang="en-US" sz="2400" dirty="0"/>
              <a:t>This involves creating and maintaining a menu that appeals to customers and is financially viable. It also requires a strong understanding of food preparation and presentation and a keen sense of what customers want.</a:t>
            </a: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249323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533400" y="3055738"/>
            <a:ext cx="8393478" cy="2005501"/>
          </a:xfrm>
          <a:prstGeom prst="rect">
            <a:avLst/>
          </a:prstGeom>
        </p:spPr>
        <p:txBody>
          <a:bodyPr vert="horz" wrap="square" lIns="0" tIns="11001" rIns="0" bIns="0" rtlCol="0" anchor="ctr">
            <a:spAutoFit/>
          </a:bodyPr>
          <a:lstStyle/>
          <a:p>
            <a:r>
              <a:rPr lang="en-US" sz="2400" b="1" dirty="0"/>
              <a:t>Procurement and Supplier Management</a:t>
            </a:r>
            <a:br>
              <a:rPr lang="en-US" sz="2400" dirty="0"/>
            </a:br>
            <a:r>
              <a:rPr lang="en-US" sz="2400" dirty="0"/>
              <a:t>Building strong supplier relationships is vital for ensuring the consistent quality of ingredients and supplies. This requires careful supplier selection, regular performance reviews, and strategic negotiations to get the best prices without compromising quality.</a:t>
            </a:r>
            <a:br>
              <a:rPr lang="en-US" sz="2400" dirty="0"/>
            </a:br>
            <a:endParaRPr lang="en-US" sz="2400" dirty="0"/>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32783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533400" y="2281888"/>
            <a:ext cx="8915400" cy="3999893"/>
          </a:xfrm>
          <a:prstGeom prst="rect">
            <a:avLst/>
          </a:prstGeom>
        </p:spPr>
        <p:txBody>
          <a:bodyPr vert="horz" wrap="square" lIns="0" tIns="11001" rIns="0" bIns="0" rtlCol="0" anchor="ctr">
            <a:spAutoFit/>
          </a:bodyPr>
          <a:lstStyle/>
          <a:p>
            <a:r>
              <a:rPr lang="en-US" sz="2400" b="1" dirty="0"/>
              <a:t>Procurement and Supply Management</a:t>
            </a:r>
            <a:br>
              <a:rPr lang="en-US" sz="2400" dirty="0"/>
            </a:br>
            <a:r>
              <a:rPr lang="en-US" sz="2400" dirty="0"/>
              <a:t>Securing high-quality suppliers is essential to maintaining consistency in food and beverage services. F&amp;B managers should build and nurture partnerships with reliable suppliers that offer premium products at competitive prices.</a:t>
            </a:r>
            <a:br>
              <a:rPr lang="en-US" sz="2400" dirty="0"/>
            </a:br>
            <a:r>
              <a:rPr lang="en-US" sz="2400" dirty="0"/>
              <a:t>Responsibilities include:</a:t>
            </a:r>
            <a:br>
              <a:rPr lang="en-US" sz="2400" dirty="0"/>
            </a:br>
            <a:r>
              <a:rPr lang="en-US" sz="2400" dirty="0"/>
              <a:t>Selecting reputable suppliers</a:t>
            </a:r>
            <a:br>
              <a:rPr lang="en-US" sz="2400" dirty="0"/>
            </a:br>
            <a:r>
              <a:rPr lang="en-US" sz="2400" dirty="0"/>
              <a:t>Negotiating favorable contracts</a:t>
            </a:r>
            <a:br>
              <a:rPr lang="en-US" sz="2400" dirty="0"/>
            </a:br>
            <a:r>
              <a:rPr lang="en-US" sz="2400" dirty="0"/>
              <a:t>Monitoring supplier performance regularly</a:t>
            </a:r>
            <a:br>
              <a:rPr lang="en-US" sz="2400" dirty="0"/>
            </a:br>
            <a:r>
              <a:rPr lang="en-US" sz="2400" dirty="0"/>
              <a:t>Ensuring a reliable supply chain</a:t>
            </a:r>
            <a:br>
              <a:rPr lang="en-US" sz="2400" dirty="0"/>
            </a:br>
            <a:r>
              <a:rPr lang="en-US" sz="2400" dirty="0"/>
              <a:t>This proactive approach helps control costs, maintain quality, and prevent supply disruptions, enabling consistent service delivery.</a:t>
            </a: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36043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295400" y="2948508"/>
            <a:ext cx="7848600" cy="2596432"/>
          </a:xfrm>
          <a:prstGeom prst="rect">
            <a:avLst/>
          </a:prstGeom>
        </p:spPr>
        <p:txBody>
          <a:bodyPr vert="horz" wrap="square" lIns="0" tIns="11001" rIns="0" bIns="0" rtlCol="0" anchor="ctr">
            <a:spAutoFit/>
          </a:bodyPr>
          <a:lstStyle/>
          <a:p>
            <a:pPr marL="1143095" marR="4191" indent="-1133142">
              <a:lnSpc>
                <a:spcPct val="100000"/>
              </a:lnSpc>
              <a:spcBef>
                <a:spcPts val="87"/>
              </a:spcBef>
            </a:pPr>
            <a:r>
              <a:rPr lang="en-US" sz="2400" b="1" dirty="0"/>
              <a:t>Kitchen management</a:t>
            </a:r>
            <a:br>
              <a:rPr lang="en-US" sz="2400" b="1" dirty="0"/>
            </a:br>
            <a:r>
              <a:rPr lang="en-US" sz="2400" dirty="0"/>
              <a:t>Kitchen operations management involves overseeing the kitchen’s day-to-day operations, including food preparation, presentation, and quality control. You must ensure that the kitchen maintains the highest quality and hygiene standards and that all food is prepared and presented to the highest standard.</a:t>
            </a: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631842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838200" y="3704574"/>
            <a:ext cx="8305800" cy="2337899"/>
          </a:xfrm>
          <a:prstGeom prst="rect">
            <a:avLst/>
          </a:prstGeom>
        </p:spPr>
        <p:txBody>
          <a:bodyPr vert="horz" wrap="square" lIns="0" tIns="11001" rIns="0" bIns="0" rtlCol="0" anchor="ctr">
            <a:spAutoFit/>
          </a:bodyPr>
          <a:lstStyle/>
          <a:p>
            <a:r>
              <a:rPr lang="en-US" sz="2400" b="1" dirty="0"/>
              <a:t>Cost control</a:t>
            </a:r>
            <a:br>
              <a:rPr lang="en-US" sz="2400" b="1" dirty="0"/>
            </a:br>
            <a:r>
              <a:rPr lang="en-US" sz="2400" dirty="0"/>
              <a:t>Financial management is a crucial area of food and beverage. It requires you to successfully manage budgets, control food and beverage costs, and monitor the business’s financial performance. This requires good financial management and budgeting skills and the ability to make informed decisions based on financial data.</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34903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457200" y="1988268"/>
            <a:ext cx="8606886" cy="5329487"/>
          </a:xfrm>
          <a:prstGeom prst="rect">
            <a:avLst/>
          </a:prstGeom>
        </p:spPr>
        <p:txBody>
          <a:bodyPr vert="horz" wrap="square" lIns="0" tIns="11001" rIns="0" bIns="0" rtlCol="0" anchor="ctr">
            <a:spAutoFit/>
          </a:bodyPr>
          <a:lstStyle/>
          <a:p>
            <a:r>
              <a:rPr lang="en-US" sz="2400" dirty="0"/>
              <a:t>The global food and beverage services market is projected to grow from $5.94 trillion in 2021 to $8.29 trillion by 2025. This immense growth presents both opportunities and challenges for those involved in the sector. Given the evolving customer expectations and innovative dining concepts, effective F&amp;B management has become critical for business success and long-term sustainability in food service operations.</a:t>
            </a:r>
            <a:br>
              <a:rPr lang="en-US" sz="2400" dirty="0"/>
            </a:br>
            <a:r>
              <a:rPr lang="en-US" sz="2400" dirty="0"/>
              <a:t>In this fast-paced industry, store managers, operations heads, and HR professionals across restaurant chains and retail outlets must stay ahead by mastering the core elements of F&amp;B management. This expertise enables them to:</a:t>
            </a:r>
            <a:br>
              <a:rPr lang="en-US" sz="2400" dirty="0"/>
            </a:br>
            <a:r>
              <a:rPr lang="en-US" sz="2400" dirty="0"/>
              <a:t>Optimize inventory processes</a:t>
            </a:r>
            <a:br>
              <a:rPr lang="en-US" sz="2400" dirty="0"/>
            </a:br>
            <a:r>
              <a:rPr lang="en-US" sz="2400" dirty="0"/>
              <a:t>Manage costs with precision</a:t>
            </a:r>
            <a:br>
              <a:rPr lang="en-US" sz="2400" dirty="0"/>
            </a:br>
            <a:r>
              <a:rPr lang="en-US" sz="2400" dirty="0"/>
              <a:t>Elevate service quality</a:t>
            </a:r>
            <a:br>
              <a:rPr lang="en-US" sz="2400" dirty="0"/>
            </a:br>
            <a:r>
              <a:rPr lang="en-US" sz="2400" dirty="0"/>
              <a:t>Implement best practices efficiently</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44078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Title 4"/>
          <p:cNvSpPr>
            <a:spLocks noGrp="1"/>
          </p:cNvSpPr>
          <p:nvPr>
            <p:ph type="title"/>
          </p:nvPr>
        </p:nvSpPr>
        <p:spPr>
          <a:xfrm>
            <a:off x="533400" y="2857500"/>
            <a:ext cx="8833485" cy="2286000"/>
          </a:xfrm>
        </p:spPr>
        <p:txBody>
          <a:bodyPr>
            <a:noAutofit/>
          </a:bodyPr>
          <a:lstStyle/>
          <a:p>
            <a:r>
              <a:rPr lang="en-US" sz="2400" b="1" dirty="0"/>
              <a:t>Cost Management</a:t>
            </a:r>
            <a:br>
              <a:rPr lang="en-US" sz="2400" dirty="0"/>
            </a:br>
            <a:r>
              <a:rPr lang="en-US" sz="2400" dirty="0"/>
              <a:t>Prudent cost management is a fundamental aspect of F&amp;B operations. F&amp;B managers should:</a:t>
            </a:r>
            <a:br>
              <a:rPr lang="en-US" sz="2400" dirty="0"/>
            </a:br>
            <a:r>
              <a:rPr lang="en-US" sz="2400" dirty="0"/>
              <a:t>Create and adhere to budgets</a:t>
            </a:r>
            <a:br>
              <a:rPr lang="en-US" sz="2400" dirty="0"/>
            </a:br>
            <a:r>
              <a:rPr lang="en-US" sz="2400" dirty="0"/>
              <a:t>Monitor daily expenses diligently</a:t>
            </a:r>
            <a:br>
              <a:rPr lang="en-US" sz="2400" dirty="0"/>
            </a:br>
            <a:r>
              <a:rPr lang="en-US" sz="2400" dirty="0"/>
              <a:t>Utilize resources efficiently</a:t>
            </a:r>
            <a:br>
              <a:rPr lang="en-US" sz="2400" dirty="0"/>
            </a:br>
            <a:r>
              <a:rPr lang="en-US" sz="2400" dirty="0"/>
              <a:t>These strategies support financial stability, minimize waste, and boost the business’s profitability.</a:t>
            </a:r>
            <a:br>
              <a:rPr lang="en-US" sz="2400" dirty="0"/>
            </a:br>
            <a:endParaRPr lang="en-US" sz="2400" dirty="0"/>
          </a:p>
        </p:txBody>
      </p:sp>
    </p:spTree>
    <p:extLst>
      <p:ext uri="{BB962C8B-B14F-4D97-AF65-F5344CB8AC3E}">
        <p14:creationId xmlns:p14="http://schemas.microsoft.com/office/powerpoint/2010/main" val="3775377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533400" y="2954783"/>
            <a:ext cx="9296400" cy="2670298"/>
          </a:xfrm>
          <a:prstGeom prst="rect">
            <a:avLst/>
          </a:prstGeom>
        </p:spPr>
        <p:txBody>
          <a:bodyPr vert="horz" wrap="square" lIns="0" tIns="11001" rIns="0" bIns="0" rtlCol="0" anchor="ctr">
            <a:spAutoFit/>
          </a:bodyPr>
          <a:lstStyle/>
          <a:p>
            <a:r>
              <a:rPr lang="en-US" sz="2400" b="1" dirty="0"/>
              <a:t>Customer service</a:t>
            </a:r>
            <a:br>
              <a:rPr lang="en-US" sz="2400" b="1" dirty="0"/>
            </a:br>
            <a:r>
              <a:rPr lang="en-US" sz="2400" dirty="0"/>
              <a:t>Customer service is a crucial component of food and beverage management, and anyone working in this sector must provide excellent customer service to ensure a positive customer dining experience. This includes providing knowledgeable and friendly service, responding to customer inquiries and complaints, and a dining area that’s clean, comfortable, and welcoming.</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800337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533400" y="2289984"/>
            <a:ext cx="9296400" cy="3999893"/>
          </a:xfrm>
          <a:prstGeom prst="rect">
            <a:avLst/>
          </a:prstGeom>
        </p:spPr>
        <p:txBody>
          <a:bodyPr vert="horz" wrap="square" lIns="0" tIns="11001" rIns="0" bIns="0" rtlCol="0" anchor="ctr">
            <a:spAutoFit/>
          </a:bodyPr>
          <a:lstStyle/>
          <a:p>
            <a:r>
              <a:rPr lang="en-US" sz="2400" b="1" dirty="0"/>
              <a:t>Customer Service and Satisfaction</a:t>
            </a:r>
            <a:br>
              <a:rPr lang="en-US" sz="2400" dirty="0"/>
            </a:br>
            <a:r>
              <a:rPr lang="en-US" sz="2400" dirty="0"/>
              <a:t>Training staff to deliver exceptional service is perhaps the most critical element of F&amp;B management. This involves developing comprehensive service protocols and ensuring employees are both knowledgeable and courteous.</a:t>
            </a:r>
            <a:br>
              <a:rPr lang="en-US" sz="2400" dirty="0"/>
            </a:br>
            <a:r>
              <a:rPr lang="en-US" sz="2400" dirty="0"/>
              <a:t>Key actions include:</a:t>
            </a:r>
            <a:br>
              <a:rPr lang="en-US" sz="2400" dirty="0"/>
            </a:br>
            <a:r>
              <a:rPr lang="en-US" sz="2400" dirty="0"/>
              <a:t>Implementing feedback systems for continuous improvement</a:t>
            </a:r>
            <a:br>
              <a:rPr lang="en-US" sz="2400" dirty="0"/>
            </a:br>
            <a:r>
              <a:rPr lang="en-US" sz="2400" dirty="0"/>
              <a:t>Ensuring staff are trained in customer interaction skills</a:t>
            </a:r>
            <a:br>
              <a:rPr lang="en-US" sz="2400" dirty="0"/>
            </a:br>
            <a:r>
              <a:rPr lang="en-US" sz="2400" dirty="0"/>
              <a:t>High customer satisfaction leads to positive reviews, repeat business, and increased revenue.</a:t>
            </a:r>
            <a:br>
              <a:rPr lang="en-US" sz="2400" dirty="0"/>
            </a:b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931907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762000" y="2919900"/>
            <a:ext cx="8839200" cy="2337899"/>
          </a:xfrm>
          <a:prstGeom prst="rect">
            <a:avLst/>
          </a:prstGeom>
        </p:spPr>
        <p:txBody>
          <a:bodyPr vert="horz" wrap="square" lIns="0" tIns="11001" rIns="0" bIns="0" rtlCol="0" anchor="ctr">
            <a:spAutoFit/>
          </a:bodyPr>
          <a:lstStyle/>
          <a:p>
            <a:r>
              <a:rPr lang="en-US" sz="2400" b="1" dirty="0"/>
              <a:t>Key Components of Effective F&amp;B Management</a:t>
            </a:r>
            <a:br>
              <a:rPr lang="en-US" sz="2400" dirty="0"/>
            </a:br>
            <a:r>
              <a:rPr lang="en-US" sz="2400" dirty="0"/>
              <a:t>To achieve seamless operations and maintain a competitive edge, F&amp;B management must focus on several core components. Excelling in these areas enables food service businesses to meet customer expectations and succeed in a demanding market.</a:t>
            </a:r>
            <a:br>
              <a:rPr lang="en-US" sz="2400" dirty="0"/>
            </a:b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429961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762000" y="3086100"/>
            <a:ext cx="8839200" cy="2005501"/>
          </a:xfrm>
          <a:prstGeom prst="rect">
            <a:avLst/>
          </a:prstGeom>
        </p:spPr>
        <p:txBody>
          <a:bodyPr vert="horz" wrap="square" lIns="0" tIns="11001" rIns="0" bIns="0" rtlCol="0" anchor="ctr">
            <a:spAutoFit/>
          </a:bodyPr>
          <a:lstStyle/>
          <a:p>
            <a:r>
              <a:rPr lang="en-US" sz="2400" b="1" dirty="0"/>
              <a:t>Staff management</a:t>
            </a:r>
            <a:br>
              <a:rPr lang="en-US" sz="2400" b="1" dirty="0"/>
            </a:br>
            <a:r>
              <a:rPr lang="en-US" sz="2400" dirty="0"/>
              <a:t>Hiring, training, and supervising food and beverage staff, including servers, bartenders, and kitchen staff, is a key part of food and beverage management. It requires effective communication and leadership skills and the ability to engage and motivate staff.</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088154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09600" y="1707904"/>
            <a:ext cx="8991600" cy="5994285"/>
          </a:xfrm>
          <a:prstGeom prst="rect">
            <a:avLst/>
          </a:prstGeom>
        </p:spPr>
        <p:txBody>
          <a:bodyPr vert="horz" wrap="square" lIns="0" tIns="11001" rIns="0" bIns="0" rtlCol="0" anchor="ctr">
            <a:spAutoFit/>
          </a:bodyPr>
          <a:lstStyle/>
          <a:p>
            <a:r>
              <a:rPr lang="en-US" sz="2400" b="1" dirty="0"/>
              <a:t>Staff Management and Training</a:t>
            </a:r>
            <a:br>
              <a:rPr lang="en-US" sz="2400" dirty="0"/>
            </a:br>
            <a:r>
              <a:rPr lang="en-US" sz="2400" dirty="0"/>
              <a:t>Employees are the backbone of any successful food and beverage operation. Investing in comprehensive training programs not only equips your team with the necessary skills but also fosters a culture of excellence. Training should cover everything from </a:t>
            </a:r>
            <a:r>
              <a:rPr lang="en-US" sz="2400" u="sng" dirty="0">
                <a:hlinkClick r:id="rId2"/>
              </a:rPr>
              <a:t>food preparation and safety</a:t>
            </a:r>
            <a:r>
              <a:rPr lang="en-US" sz="2400" dirty="0"/>
              <a:t> standards to customer service protocols. </a:t>
            </a:r>
            <a:br>
              <a:rPr lang="en-US" sz="2400" dirty="0"/>
            </a:br>
            <a:r>
              <a:rPr lang="en-US" sz="2400" dirty="0"/>
              <a:t>This can all be streamlined with a food and beverage management software like </a:t>
            </a:r>
            <a:r>
              <a:rPr lang="en-US" sz="2400" u="sng" dirty="0">
                <a:hlinkClick r:id="rId3"/>
              </a:rPr>
              <a:t>KNOW</a:t>
            </a:r>
            <a:r>
              <a:rPr lang="en-US" sz="2400" dirty="0"/>
              <a:t>. Using KNOW can transform this process by:</a:t>
            </a:r>
            <a:br>
              <a:rPr lang="en-US" sz="2400" dirty="0"/>
            </a:br>
            <a:r>
              <a:rPr lang="en-US" sz="2400" dirty="0"/>
              <a:t>Streamlining onboarding with user-friendly training modules that new hires can easily navigate.</a:t>
            </a:r>
            <a:br>
              <a:rPr lang="en-US" sz="2400" dirty="0"/>
            </a:br>
            <a:r>
              <a:rPr lang="en-US" sz="2400" dirty="0"/>
              <a:t>Ensuring consistent service quality across all locations through standardized training programs.</a:t>
            </a:r>
            <a:br>
              <a:rPr lang="en-US" sz="2400" dirty="0"/>
            </a:br>
            <a:r>
              <a:rPr lang="en-US" sz="2400" dirty="0"/>
              <a:t>Allowing managers to monitor training progress and identify areas for targeted improvement.</a:t>
            </a:r>
            <a:br>
              <a:rPr lang="en-US" sz="2400" dirty="0"/>
            </a:br>
            <a:r>
              <a:rPr lang="en-US" sz="2400" dirty="0"/>
              <a:t>Enhancing shift scheduling and attendance tracking to prevent overwork and promote team morale.</a:t>
            </a:r>
            <a:br>
              <a:rPr lang="en-US" sz="2400" dirty="0"/>
            </a:br>
            <a:br>
              <a:rPr lang="en-US" sz="2400" dirty="0"/>
            </a:br>
            <a:endParaRPr sz="2400" dirty="0">
              <a:latin typeface="Trebuchet MS"/>
              <a:cs typeface="Trebuchet MS"/>
            </a:endParaRPr>
          </a:p>
        </p:txBody>
      </p:sp>
      <p:pic>
        <p:nvPicPr>
          <p:cNvPr id="4" name="object 4"/>
          <p:cNvPicPr/>
          <p:nvPr/>
        </p:nvPicPr>
        <p:blipFill>
          <a:blip r:embed="rId4"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281243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533399" y="1986684"/>
            <a:ext cx="9905999" cy="4775490"/>
          </a:xfrm>
          <a:prstGeom prst="rect">
            <a:avLst/>
          </a:prstGeom>
        </p:spPr>
        <p:txBody>
          <a:bodyPr vert="horz" wrap="square" lIns="0" tIns="11001" rIns="0" bIns="0" rtlCol="0" anchor="ctr">
            <a:spAutoFit/>
          </a:bodyPr>
          <a:lstStyle/>
          <a:p>
            <a:r>
              <a:rPr lang="en-US" sz="2400" b="1" dirty="0"/>
              <a:t>Food and beverage manager career opportunities</a:t>
            </a:r>
            <a:br>
              <a:rPr lang="en-US" sz="2400" b="1" dirty="0"/>
            </a:br>
            <a:r>
              <a:rPr lang="en-US" sz="2000" dirty="0"/>
              <a:t>Food and beverage managers can work in various settings, including restaurants, hotels,</a:t>
            </a:r>
            <a:br>
              <a:rPr lang="en-US" sz="2000" dirty="0"/>
            </a:br>
            <a:r>
              <a:rPr lang="en-US" sz="2000" dirty="0"/>
              <a:t> and catering companies. There are many opportunities to advance, such as</a:t>
            </a:r>
            <a:br>
              <a:rPr lang="en-US" sz="2000" dirty="0"/>
            </a:br>
            <a:r>
              <a:rPr lang="en-US" sz="2000" dirty="0"/>
              <a:t> becoming a regional manager, general manager, or even owning your own food service </a:t>
            </a:r>
            <a:br>
              <a:rPr lang="en-US" sz="2000" dirty="0"/>
            </a:br>
            <a:r>
              <a:rPr lang="en-US" sz="2000" dirty="0"/>
              <a:t>business. Some of the most common career paths for food and beverage managers include:</a:t>
            </a:r>
            <a:br>
              <a:rPr lang="en-US" sz="2000" dirty="0"/>
            </a:br>
            <a:r>
              <a:rPr lang="en-US" sz="2000" dirty="0"/>
              <a:t>Restaurant manager</a:t>
            </a:r>
            <a:br>
              <a:rPr lang="en-US" sz="2000" dirty="0"/>
            </a:br>
            <a:r>
              <a:rPr lang="en-US" sz="2000" dirty="0"/>
              <a:t>banqueting manager</a:t>
            </a:r>
            <a:br>
              <a:rPr lang="en-US" sz="2000" dirty="0"/>
            </a:br>
            <a:r>
              <a:rPr lang="en-US" sz="2000" dirty="0"/>
              <a:t>Hotel food and beverage manager</a:t>
            </a:r>
            <a:br>
              <a:rPr lang="en-US" sz="2000" dirty="0"/>
            </a:br>
            <a:r>
              <a:rPr lang="en-US" sz="2000" dirty="0"/>
              <a:t>Catering manager</a:t>
            </a:r>
            <a:br>
              <a:rPr lang="en-US" sz="2000" dirty="0"/>
            </a:br>
            <a:r>
              <a:rPr lang="en-US" sz="2000" dirty="0"/>
              <a:t>Club manager</a:t>
            </a:r>
            <a:br>
              <a:rPr lang="en-US" sz="2000" dirty="0"/>
            </a:br>
            <a:r>
              <a:rPr lang="en-US" sz="2000" dirty="0"/>
              <a:t>Cruise line food and beverage manager</a:t>
            </a:r>
            <a:br>
              <a:rPr lang="en-US" sz="2000" dirty="0"/>
            </a:br>
            <a:r>
              <a:rPr lang="en-US" sz="2000" dirty="0"/>
              <a:t>Food service director</a:t>
            </a:r>
            <a:br>
              <a:rPr lang="en-US" sz="2000" dirty="0"/>
            </a:br>
            <a:r>
              <a:rPr lang="en-US" sz="2000" dirty="0"/>
              <a:t>Corporate dining manager</a:t>
            </a:r>
            <a:br>
              <a:rPr lang="en-US" sz="2000" dirty="0"/>
            </a:br>
            <a:r>
              <a:rPr lang="en-US" sz="2000" dirty="0"/>
              <a:t>Food and beverage sales manager</a:t>
            </a:r>
            <a:br>
              <a:rPr lang="en-US" sz="2000" dirty="0"/>
            </a:br>
            <a:r>
              <a:rPr lang="en-US" sz="2000" dirty="0"/>
              <a:t>Hospitality consultant.</a:t>
            </a:r>
            <a:br>
              <a:rPr lang="en-US" sz="2000" dirty="0"/>
            </a:br>
            <a:br>
              <a:rPr lang="en-US" sz="2000" b="1" dirty="0"/>
            </a:br>
            <a:endParaRPr sz="20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4078716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838200" y="3056873"/>
            <a:ext cx="8991600" cy="3002697"/>
          </a:xfrm>
          <a:prstGeom prst="rect">
            <a:avLst/>
          </a:prstGeom>
        </p:spPr>
        <p:txBody>
          <a:bodyPr vert="horz" wrap="square" lIns="0" tIns="11001" rIns="0" bIns="0" rtlCol="0" anchor="ctr">
            <a:spAutoFit/>
          </a:bodyPr>
          <a:lstStyle/>
          <a:p>
            <a:r>
              <a:rPr lang="en-US" sz="2400" b="1" dirty="0"/>
              <a:t>Key responsibilities of a food and beverage manager</a:t>
            </a:r>
            <a:br>
              <a:rPr lang="en-US" sz="2400" b="1" dirty="0"/>
            </a:br>
            <a:r>
              <a:rPr lang="en-US" sz="2400" dirty="0"/>
              <a:t>A food and beverage manager is responsible for overseeing the daily operations of a food and beverage establishment. </a:t>
            </a:r>
            <a:br>
              <a:rPr lang="en-US" sz="2400" dirty="0"/>
            </a:br>
            <a:r>
              <a:rPr lang="en-US" sz="2400" dirty="0"/>
              <a:t>This includes managing staff, creating menus, controlling inventory and food costs, ensuring customer satisfaction, and maintaining high food quality and hygiene standards. The manager must adhere to budget constraints and keep the establishment in compliance with food safety regulations.</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493313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066800" y="2347077"/>
            <a:ext cx="8077200" cy="3999893"/>
          </a:xfrm>
          <a:prstGeom prst="rect">
            <a:avLst/>
          </a:prstGeom>
        </p:spPr>
        <p:txBody>
          <a:bodyPr vert="horz" wrap="square" lIns="0" tIns="11001" rIns="0" bIns="0" rtlCol="0" anchor="ctr">
            <a:spAutoFit/>
          </a:bodyPr>
          <a:lstStyle/>
          <a:p>
            <a:r>
              <a:rPr lang="en-US" sz="2400" b="1" dirty="0"/>
              <a:t>Inventory Control</a:t>
            </a:r>
            <a:br>
              <a:rPr lang="en-US" sz="2400" dirty="0"/>
            </a:br>
            <a:r>
              <a:rPr lang="en-US" sz="2400" dirty="0"/>
              <a:t>Maintaining accurate inventory records is vital to prevent ingredient shortages and minimize waste. Effective inventory management helps businesses:</a:t>
            </a:r>
            <a:br>
              <a:rPr lang="en-US" sz="2400" dirty="0"/>
            </a:br>
            <a:r>
              <a:rPr lang="en-US" sz="2400" dirty="0"/>
              <a:t>Avoid </a:t>
            </a:r>
            <a:r>
              <a:rPr lang="en-US" sz="2400" dirty="0" err="1"/>
              <a:t>stockouts</a:t>
            </a:r>
            <a:br>
              <a:rPr lang="en-US" sz="2400" dirty="0"/>
            </a:br>
            <a:r>
              <a:rPr lang="en-US" sz="2400" dirty="0"/>
              <a:t>Reduce food spoilage</a:t>
            </a:r>
            <a:br>
              <a:rPr lang="en-US" sz="2400" dirty="0"/>
            </a:br>
            <a:r>
              <a:rPr lang="en-US" sz="2400" dirty="0"/>
              <a:t>Cut down on overall waste, leading to cost savings</a:t>
            </a:r>
            <a:br>
              <a:rPr lang="en-US" sz="2400" dirty="0"/>
            </a:br>
            <a:r>
              <a:rPr lang="en-US" sz="2400" dirty="0"/>
              <a:t>Advanced supply tracking systems offer real-time inventory visibility, trigger automatic reorder notifications, and provide best practices for efficient usage. This ensures a smoothly running kitchen and optimal stock levels.</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839586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457200" y="2044143"/>
            <a:ext cx="9067800" cy="4502659"/>
          </a:xfrm>
          <a:prstGeom prst="rect">
            <a:avLst/>
          </a:prstGeom>
        </p:spPr>
        <p:txBody>
          <a:bodyPr vert="horz" wrap="square" lIns="0" tIns="11001" rIns="0" bIns="0" rtlCol="0" anchor="ctr">
            <a:spAutoFit/>
          </a:bodyPr>
          <a:lstStyle/>
          <a:p>
            <a:r>
              <a:rPr lang="en-US" sz="2400" b="1" dirty="0"/>
              <a:t>Quality Control</a:t>
            </a:r>
            <a:br>
              <a:rPr lang="en-US" sz="2400" dirty="0"/>
            </a:br>
            <a:r>
              <a:rPr lang="en-US" sz="2400" dirty="0"/>
              <a:t>Ensuring food safety and maintaining high hygiene standards are non-negotiable in F&amp;B management. However, quality control extends beyond safety protocols to encompass the entire dining experience.</a:t>
            </a:r>
            <a:br>
              <a:rPr lang="en-US" sz="2400" dirty="0"/>
            </a:br>
            <a:r>
              <a:rPr lang="en-US" sz="2400" dirty="0"/>
              <a:t>F&amp;B managers should:</a:t>
            </a:r>
            <a:br>
              <a:rPr lang="en-US" sz="2400" dirty="0"/>
            </a:br>
            <a:r>
              <a:rPr lang="en-US" sz="2400" dirty="0"/>
              <a:t>Comply with health and safety regulations</a:t>
            </a:r>
            <a:br>
              <a:rPr lang="en-US" sz="2400" dirty="0"/>
            </a:br>
            <a:r>
              <a:rPr lang="en-US" sz="2400" dirty="0"/>
              <a:t>Conduct regular audits and inspections</a:t>
            </a:r>
            <a:br>
              <a:rPr lang="en-US" sz="2400" dirty="0"/>
            </a:br>
            <a:r>
              <a:rPr lang="en-US" sz="2400" dirty="0"/>
              <a:t>Maintain stringent food hygiene practices</a:t>
            </a:r>
            <a:br>
              <a:rPr lang="en-US" sz="2400" dirty="0"/>
            </a:br>
            <a:r>
              <a:rPr lang="en-US" sz="2400" dirty="0"/>
              <a:t>Monitor and improve service quality</a:t>
            </a:r>
            <a:br>
              <a:rPr lang="en-US" sz="2400" dirty="0"/>
            </a:br>
            <a:r>
              <a:rPr lang="en-US" sz="2400" dirty="0"/>
              <a:t>Assess restaurant ambiance and gather customer feedback</a:t>
            </a:r>
            <a:br>
              <a:rPr lang="en-US" sz="2400" dirty="0"/>
            </a:br>
            <a:r>
              <a:rPr lang="en-US" sz="2400" dirty="0"/>
              <a:t>A holistic approach to quality control ensures guests consistently enjoy a superior experience, encouraging loyalty and positive word-of-mouth.</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330665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369855" y="2004475"/>
            <a:ext cx="8694231" cy="4170260"/>
          </a:xfrm>
          <a:prstGeom prst="rect">
            <a:avLst/>
          </a:prstGeom>
        </p:spPr>
        <p:txBody>
          <a:bodyPr vert="horz" wrap="square" lIns="0" tIns="11001" rIns="0" bIns="0" rtlCol="0" anchor="ctr">
            <a:spAutoFit/>
          </a:bodyPr>
          <a:lstStyle/>
          <a:p>
            <a:r>
              <a:rPr lang="en-US" sz="2400" dirty="0"/>
              <a:t>Our comprehensive guide offers practical insights and actionable strategies to help you thrive in this competitive field. Whether you’re involved in procurement, food safety, customer service, or staff training, you’ll find valuable information here to elevate your operations.</a:t>
            </a:r>
            <a:br>
              <a:rPr lang="en-US" sz="2400" dirty="0"/>
            </a:br>
            <a:r>
              <a:rPr lang="en-US" sz="2400" dirty="0"/>
              <a:t>By applying the strategies shared in this guide, you can:</a:t>
            </a:r>
            <a:br>
              <a:rPr lang="en-US" sz="2400" dirty="0"/>
            </a:br>
            <a:r>
              <a:rPr lang="en-US" sz="2400" dirty="0"/>
              <a:t>Boost profitability</a:t>
            </a:r>
            <a:br>
              <a:rPr lang="en-US" sz="2400" dirty="0"/>
            </a:br>
            <a:r>
              <a:rPr lang="en-US" sz="2400" dirty="0"/>
              <a:t>Enhance customer satisfaction</a:t>
            </a:r>
            <a:br>
              <a:rPr lang="en-US" sz="2400" dirty="0"/>
            </a:br>
            <a:r>
              <a:rPr lang="en-US" sz="2400" dirty="0"/>
              <a:t>Streamline daily workflows</a:t>
            </a:r>
            <a:br>
              <a:rPr lang="en-US" sz="2400" dirty="0"/>
            </a:br>
            <a:r>
              <a:rPr lang="en-US" sz="2400" dirty="0"/>
              <a:t>Ensure regulatory compliance</a:t>
            </a:r>
            <a:br>
              <a:rPr lang="en-US" sz="2400" dirty="0"/>
            </a:br>
            <a:r>
              <a:rPr lang="en-US" sz="2400" dirty="0"/>
              <a:t>Let’s get started!</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036218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762000" y="3677636"/>
            <a:ext cx="8915400" cy="2005501"/>
          </a:xfrm>
          <a:prstGeom prst="rect">
            <a:avLst/>
          </a:prstGeom>
        </p:spPr>
        <p:txBody>
          <a:bodyPr vert="horz" wrap="square" lIns="0" tIns="11001" rIns="0" bIns="0" rtlCol="0" anchor="ctr">
            <a:spAutoFit/>
          </a:bodyPr>
          <a:lstStyle/>
          <a:p>
            <a:r>
              <a:rPr lang="en-US" sz="2400" b="1" dirty="0"/>
              <a:t>Financial Management</a:t>
            </a:r>
            <a:br>
              <a:rPr lang="en-US" sz="2400" dirty="0"/>
            </a:br>
            <a:r>
              <a:rPr lang="en-US" sz="2400" dirty="0"/>
              <a:t>Keeping a close eye on financial metrics is critical for any F&amp;B business. Proper budgeting and cost control measures allow managers to allocate resources efficiently and make data-driven decisions that enhance profitability.</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974157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304800" y="1554093"/>
            <a:ext cx="9601200" cy="6497051"/>
          </a:xfrm>
          <a:prstGeom prst="rect">
            <a:avLst/>
          </a:prstGeom>
        </p:spPr>
        <p:txBody>
          <a:bodyPr vert="horz" wrap="square" lIns="0" tIns="11001" rIns="0" bIns="0" rtlCol="0" anchor="ctr">
            <a:spAutoFit/>
          </a:bodyPr>
          <a:lstStyle/>
          <a:p>
            <a:r>
              <a:rPr lang="en-US" sz="2400" b="1" dirty="0"/>
              <a:t>Operations Management</a:t>
            </a:r>
            <a:br>
              <a:rPr lang="en-US" sz="2400" dirty="0"/>
            </a:br>
            <a:r>
              <a:rPr lang="en-US" sz="2400" dirty="0"/>
              <a:t>Smooth daily operations are the lifeline of any restaurant or food service business. This involves maintaining equipment, streamlining workflows, and ensuring adherence to standard operating procedures (SOPs).</a:t>
            </a:r>
            <a:br>
              <a:rPr lang="en-US" sz="2400" dirty="0"/>
            </a:br>
            <a:r>
              <a:rPr lang="en-US" sz="2400" dirty="0"/>
              <a:t>Software like KNOW for managing SOPs, shift handovers, and daily reports can improve operational efficiency. KNOW empowers managers to achieve operational excellence through:</a:t>
            </a:r>
            <a:br>
              <a:rPr lang="en-US" sz="2400" dirty="0"/>
            </a:br>
            <a:r>
              <a:rPr lang="en-US" sz="2400" dirty="0"/>
              <a:t>Centralized SOPs for quick reference, ensuring all staff members follow the same guidelines.</a:t>
            </a:r>
            <a:br>
              <a:rPr lang="en-US" sz="2400" dirty="0"/>
            </a:br>
            <a:r>
              <a:rPr lang="en-US" sz="2400" dirty="0"/>
              <a:t>Efficient shift handovers with detailed communication logs that reduce errors and maintain service continuity.</a:t>
            </a:r>
            <a:br>
              <a:rPr lang="en-US" sz="2400" dirty="0"/>
            </a:br>
            <a:r>
              <a:rPr lang="en-US" sz="2400" dirty="0"/>
              <a:t>Comprehensive daily reports that provide insights into performance and highlight areas for improvement.</a:t>
            </a:r>
            <a:br>
              <a:rPr lang="en-US" sz="2400" dirty="0"/>
            </a:br>
            <a:r>
              <a:rPr lang="en-US" sz="2400" dirty="0"/>
              <a:t>Proactive maintenance schedules that minimize equipment downtime, ensuring smooth kitchen operations.</a:t>
            </a:r>
            <a:br>
              <a:rPr lang="en-US" sz="2400" dirty="0"/>
            </a:br>
            <a:r>
              <a:rPr lang="en-US" sz="2400" dirty="0"/>
              <a:t>Digital forms and audits that simplify compliance tracking, streamline reporting and ensure accurate documentation for inspections and regulatory standards.</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035947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533400" y="2888885"/>
            <a:ext cx="9372600" cy="3002697"/>
          </a:xfrm>
          <a:prstGeom prst="rect">
            <a:avLst/>
          </a:prstGeom>
        </p:spPr>
        <p:txBody>
          <a:bodyPr vert="horz" wrap="square" lIns="0" tIns="11001" rIns="0" bIns="0" rtlCol="0" anchor="ctr">
            <a:spAutoFit/>
          </a:bodyPr>
          <a:lstStyle/>
          <a:p>
            <a:r>
              <a:rPr lang="en-US" sz="2400" b="1" dirty="0"/>
              <a:t>Enhance Customer Experience</a:t>
            </a:r>
            <a:br>
              <a:rPr lang="en-US" sz="2400" dirty="0"/>
            </a:br>
            <a:r>
              <a:rPr lang="en-US" sz="2400" dirty="0"/>
              <a:t>Customer satisfaction goes beyond serving great food. The entire dining experience, from the ambiance and cleanliness to the service quality, plays a role in creating lasting impressions. Implementing feedback systems allows F&amp;B managers to gather insights, address pain points, and develop strategies that elevate customer experiences.</a:t>
            </a:r>
            <a:br>
              <a:rPr lang="en-US" sz="2400" dirty="0"/>
            </a:br>
            <a:r>
              <a:rPr lang="en-US" sz="2400" dirty="0"/>
              <a:t>Loyalty programs and personalized services can further strengthen customer relationships, encouraging repeat visits and word-of-mouth promotion.</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261987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457200" y="2659193"/>
            <a:ext cx="9448800" cy="2397467"/>
          </a:xfrm>
          <a:prstGeom prst="rect">
            <a:avLst/>
          </a:prstGeom>
        </p:spPr>
        <p:txBody>
          <a:bodyPr vert="horz" wrap="square" lIns="0" tIns="11001" rIns="0" bIns="0" rtlCol="0" anchor="ctr">
            <a:spAutoFit/>
          </a:bodyPr>
          <a:lstStyle/>
          <a:p>
            <a:r>
              <a:rPr lang="en-US" sz="2400" b="1" dirty="0"/>
              <a:t>How KNOW Transforms Food and Beverage Management</a:t>
            </a:r>
            <a:br>
              <a:rPr lang="en-US" sz="2400" dirty="0"/>
            </a:br>
            <a:r>
              <a:rPr lang="en-US" sz="2400" dirty="0"/>
              <a:t>In today’s fast-paced food service environment, managing operations efficiently while maintaining high standards can be challenging. KNOW offers an all-in-one solution that empowers F&amp;B managers to streamline operations, enhance team coordination, and ensure compliance effortlessly</a:t>
            </a:r>
            <a:r>
              <a:rPr lang="en-US" sz="4000" dirty="0"/>
              <a:t>.</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507913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533400" y="2552885"/>
            <a:ext cx="9372600" cy="2670298"/>
          </a:xfrm>
          <a:prstGeom prst="rect">
            <a:avLst/>
          </a:prstGeom>
        </p:spPr>
        <p:txBody>
          <a:bodyPr vert="horz" wrap="square" lIns="0" tIns="11001" rIns="0" bIns="0" rtlCol="0" anchor="ctr">
            <a:spAutoFit/>
          </a:bodyPr>
          <a:lstStyle/>
          <a:p>
            <a:r>
              <a:rPr lang="en-US" sz="2400" b="1" dirty="0"/>
              <a:t>Why Choose KNOW for Your F&amp;B Management Needs?</a:t>
            </a:r>
            <a:br>
              <a:rPr lang="en-US" sz="2400" b="1" dirty="0"/>
            </a:br>
            <a:br>
              <a:rPr lang="en-US" sz="2400" dirty="0"/>
            </a:br>
            <a:r>
              <a:rPr lang="en-US" sz="2400" b="1" dirty="0"/>
              <a:t>1. Simplified Staff Scheduling and Training</a:t>
            </a:r>
            <a:br>
              <a:rPr lang="en-US" sz="2400" dirty="0"/>
            </a:br>
            <a:r>
              <a:rPr lang="en-US" sz="2400" dirty="0"/>
              <a:t>With KNOW, you can create seamless schedules that align with your business needs while avoiding staff burnout. The platform offers intuitive training tools that ensure new hires are well-prepared, and current staff remain up-to-date with the latest practices.</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538729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457200" y="2862437"/>
            <a:ext cx="9448800" cy="1894701"/>
          </a:xfrm>
          <a:prstGeom prst="rect">
            <a:avLst/>
          </a:prstGeom>
        </p:spPr>
        <p:txBody>
          <a:bodyPr vert="horz" wrap="square" lIns="0" tIns="11001" rIns="0" bIns="0" rtlCol="0" anchor="ctr">
            <a:spAutoFit/>
          </a:bodyPr>
          <a:lstStyle/>
          <a:p>
            <a:r>
              <a:rPr lang="en-US" sz="4000" b="1" dirty="0"/>
              <a:t> </a:t>
            </a:r>
            <a:r>
              <a:rPr lang="en-US" sz="2400" b="1" dirty="0"/>
              <a:t>2.Real-Time Compliance and Quality Assurance</a:t>
            </a:r>
            <a:br>
              <a:rPr lang="en-US" sz="2400" dirty="0"/>
            </a:br>
            <a:r>
              <a:rPr lang="en-US" sz="2400" dirty="0"/>
              <a:t>KNOW keeps you inspection-ready at all times by automating compliance tracking and providing instant alerts for updates. This proactive approach to quality control means your business adheres to industry regulations without the stress of last-minute preparations.</a:t>
            </a: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598952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52400" y="2423600"/>
            <a:ext cx="9753600" cy="2005501"/>
          </a:xfrm>
          <a:prstGeom prst="rect">
            <a:avLst/>
          </a:prstGeom>
        </p:spPr>
        <p:txBody>
          <a:bodyPr vert="horz" wrap="square" lIns="0" tIns="11001" rIns="0" bIns="0" rtlCol="0" anchor="ctr">
            <a:spAutoFit/>
          </a:bodyPr>
          <a:lstStyle/>
          <a:p>
            <a:r>
              <a:rPr lang="en-US" sz="2400" b="1" dirty="0"/>
              <a:t>3. Enhanced Communication and Coordination</a:t>
            </a:r>
            <a:br>
              <a:rPr lang="en-US" sz="2400" dirty="0"/>
            </a:br>
            <a:r>
              <a:rPr lang="en-US" sz="2400" dirty="0"/>
              <a:t>Miscommunications can disrupt operations and impact service quality. KNOW’s built-in communication features promote clarity, allowing teams to coordinate shifts, manage tasks, and share updates seamlessly. This results in smoother handovers and consistent service delivery.</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641094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228600" y="2445485"/>
            <a:ext cx="9677400" cy="2337899"/>
          </a:xfrm>
          <a:prstGeom prst="rect">
            <a:avLst/>
          </a:prstGeom>
        </p:spPr>
        <p:txBody>
          <a:bodyPr vert="horz" wrap="square" lIns="0" tIns="11001" rIns="0" bIns="0" rtlCol="0" anchor="ctr">
            <a:spAutoFit/>
          </a:bodyPr>
          <a:lstStyle/>
          <a:p>
            <a:r>
              <a:rPr lang="en-US" sz="2400" b="1" dirty="0"/>
              <a:t>4. Comprehensive Digital Logs and Reports</a:t>
            </a:r>
            <a:br>
              <a:rPr lang="en-US" sz="2400" dirty="0"/>
            </a:br>
            <a:r>
              <a:rPr lang="en-US" sz="2400" dirty="0"/>
              <a:t>Accessing records and generating reports becomes effortless with KNOW’s user-friendly digital tools. From daily sales logs and inventory reports to staff performance data, all crucial information is just a click away. This ensures managers can make informed decisions quickly and keep operations running smoothly.</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319211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369854" y="2423600"/>
            <a:ext cx="9536145" cy="2005501"/>
          </a:xfrm>
          <a:prstGeom prst="rect">
            <a:avLst/>
          </a:prstGeom>
        </p:spPr>
        <p:txBody>
          <a:bodyPr vert="horz" wrap="square" lIns="0" tIns="11001" rIns="0" bIns="0" rtlCol="0" anchor="ctr">
            <a:spAutoFit/>
          </a:bodyPr>
          <a:lstStyle/>
          <a:p>
            <a:r>
              <a:rPr lang="en-US" sz="2400" b="1" dirty="0"/>
              <a:t>5. Operational Visibility and Incident Management</a:t>
            </a:r>
            <a:br>
              <a:rPr lang="en-US" sz="2400" dirty="0"/>
            </a:br>
            <a:r>
              <a:rPr lang="en-US" sz="2400" dirty="0"/>
              <a:t>KNOW provides a 360-degree view of your operation, helping you spot potential issues before they escalate. With its incident management feature, any problems that do arise are resolved swiftly, reducing disruptions and maintaining service quality.</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4093102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228600" y="2234286"/>
            <a:ext cx="9677400" cy="3335095"/>
          </a:xfrm>
          <a:prstGeom prst="rect">
            <a:avLst/>
          </a:prstGeom>
        </p:spPr>
        <p:txBody>
          <a:bodyPr vert="horz" wrap="square" lIns="0" tIns="11001" rIns="0" bIns="0" rtlCol="0" anchor="ctr">
            <a:spAutoFit/>
          </a:bodyPr>
          <a:lstStyle/>
          <a:p>
            <a:r>
              <a:rPr lang="en-US" sz="2400" b="1" dirty="0"/>
              <a:t>Experience Operational Excellence with KNOW</a:t>
            </a:r>
            <a:br>
              <a:rPr lang="en-US" sz="2400" dirty="0"/>
            </a:br>
            <a:r>
              <a:rPr lang="en-US" sz="2400" dirty="0"/>
              <a:t>By integrating KNOW into your F&amp;B management strategy, you gain a powerful tool that addresses everything from staff training and compliance to daily operations and communication. This comprehensive approach not only simplifies processes but also enhances team productivity and customer satisfaction.</a:t>
            </a:r>
            <a:br>
              <a:rPr lang="en-US" sz="2400" dirty="0"/>
            </a:br>
            <a:r>
              <a:rPr lang="en-US" sz="2400" b="1" dirty="0"/>
              <a:t>Ready to elevate your food and beverage management?</a:t>
            </a:r>
            <a:r>
              <a:rPr lang="en-US" sz="2400" dirty="0"/>
              <a:t> </a:t>
            </a:r>
            <a:r>
              <a:rPr lang="en-US" sz="2400" u="sng" dirty="0">
                <a:hlinkClick r:id="rId2"/>
              </a:rPr>
              <a:t>Book a free demo</a:t>
            </a:r>
            <a:r>
              <a:rPr lang="en-US" sz="2400" dirty="0"/>
              <a:t> with our expert team today and discover how KNOW can transform your business operations.</a:t>
            </a:r>
            <a:br>
              <a:rPr lang="en-US" sz="2400" dirty="0"/>
            </a:br>
            <a:endParaRPr sz="2400" dirty="0">
              <a:latin typeface="Trebuchet MS"/>
              <a:cs typeface="Trebuchet MS"/>
            </a:endParaRPr>
          </a:p>
        </p:txBody>
      </p:sp>
      <p:pic>
        <p:nvPicPr>
          <p:cNvPr id="4" name="object 4"/>
          <p:cNvPicPr/>
          <p:nvPr/>
        </p:nvPicPr>
        <p:blipFill>
          <a:blip r:embed="rId3"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406045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pic>
        <p:nvPicPr>
          <p:cNvPr id="4" name="object 4"/>
          <p:cNvPicPr/>
          <p:nvPr/>
        </p:nvPicPr>
        <p:blipFill>
          <a:blip r:embed="rId2" cstate="print"/>
          <a:stretch>
            <a:fillRect/>
          </a:stretch>
        </p:blipFill>
        <p:spPr>
          <a:xfrm>
            <a:off x="4457128" y="266700"/>
            <a:ext cx="4238358" cy="1143001"/>
          </a:xfrm>
          <a:prstGeom prst="rect">
            <a:avLst/>
          </a:prstGeom>
        </p:spPr>
      </p:pic>
      <p:sp>
        <p:nvSpPr>
          <p:cNvPr id="5" name="Rectangle 1"/>
          <p:cNvSpPr>
            <a:spLocks noGrp="1" noChangeArrowheads="1"/>
          </p:cNvSpPr>
          <p:nvPr>
            <p:ph type="title"/>
          </p:nvPr>
        </p:nvSpPr>
        <p:spPr bwMode="auto">
          <a:xfrm>
            <a:off x="369855" y="1315668"/>
            <a:ext cx="945994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Food and beverage management is the practice of overseeing the operations of food and beverage services in a hospitality establishment. It involves a variety of tasks, including: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Menu planning</a:t>
            </a:r>
            <a:r>
              <a:rPr kumimoji="0" lang="en-US" sz="1800" b="0" i="0" u="none" strike="noStrike" cap="none" normalizeH="0" baseline="0" dirty="0">
                <a:ln>
                  <a:noFill/>
                </a:ln>
                <a:solidFill>
                  <a:schemeClr val="tx1"/>
                </a:solidFill>
                <a:effectLst/>
                <a:latin typeface="Arial" panose="020B0604020202020204" pitchFamily="34" charset="0"/>
              </a:rPr>
              <a:t>: Creating a well-structured menu that attracts customers and optimizes costs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Staffing</a:t>
            </a:r>
            <a:r>
              <a:rPr kumimoji="0" lang="en-US" sz="1800" b="0" i="0" u="none" strike="noStrike" cap="none" normalizeH="0" baseline="0" dirty="0">
                <a:ln>
                  <a:noFill/>
                </a:ln>
                <a:solidFill>
                  <a:schemeClr val="tx1"/>
                </a:solidFill>
                <a:effectLst/>
                <a:latin typeface="Arial" panose="020B0604020202020204" pitchFamily="34" charset="0"/>
              </a:rPr>
              <a:t>: Hiring, training, and supervising employees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Inventory management</a:t>
            </a:r>
            <a:r>
              <a:rPr kumimoji="0" lang="en-US" sz="1800" b="0" i="0" u="none" strike="noStrike" cap="none" normalizeH="0" baseline="0" dirty="0">
                <a:ln>
                  <a:noFill/>
                </a:ln>
                <a:solidFill>
                  <a:schemeClr val="tx1"/>
                </a:solidFill>
                <a:effectLst/>
                <a:latin typeface="Arial" panose="020B0604020202020204" pitchFamily="34" charset="0"/>
              </a:rPr>
              <a:t>: Monitoring and managing inventory levels to prevent shortages and overstocking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Customer service</a:t>
            </a:r>
            <a:r>
              <a:rPr kumimoji="0" lang="en-US" sz="1800" b="0" i="0" u="none" strike="noStrike" cap="none" normalizeH="0" baseline="0" dirty="0">
                <a:ln>
                  <a:noFill/>
                </a:ln>
                <a:solidFill>
                  <a:schemeClr val="tx1"/>
                </a:solidFill>
                <a:effectLst/>
                <a:latin typeface="Arial" panose="020B0604020202020204" pitchFamily="34" charset="0"/>
              </a:rPr>
              <a:t>: Handling customer complaints and feedback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Health and safety</a:t>
            </a:r>
            <a:r>
              <a:rPr kumimoji="0" lang="en-US" sz="1800" b="0" i="0" u="none" strike="noStrike" cap="none" normalizeH="0" baseline="0" dirty="0">
                <a:ln>
                  <a:noFill/>
                </a:ln>
                <a:solidFill>
                  <a:schemeClr val="tx1"/>
                </a:solidFill>
                <a:effectLst/>
                <a:latin typeface="Arial" panose="020B0604020202020204" pitchFamily="34" charset="0"/>
              </a:rPr>
              <a:t>: Ensuring compliance with health and safety regulations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Sanitation</a:t>
            </a:r>
            <a:r>
              <a:rPr kumimoji="0" lang="en-US" sz="1800" b="0" i="0" u="none" strike="noStrike" cap="none" normalizeH="0" baseline="0" dirty="0">
                <a:ln>
                  <a:noFill/>
                </a:ln>
                <a:solidFill>
                  <a:schemeClr val="tx1"/>
                </a:solidFill>
                <a:effectLst/>
                <a:latin typeface="Arial" panose="020B0604020202020204" pitchFamily="34" charset="0"/>
              </a:rPr>
              <a:t>: Implementing and monitoring sanitation protocols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Negotiating with suppliers</a:t>
            </a:r>
            <a:r>
              <a:rPr kumimoji="0" lang="en-US" sz="1800" b="0" i="0" u="none" strike="noStrike" cap="none" normalizeH="0" baseline="0" dirty="0">
                <a:ln>
                  <a:noFill/>
                </a:ln>
                <a:solidFill>
                  <a:schemeClr val="tx1"/>
                </a:solidFill>
                <a:effectLst/>
                <a:latin typeface="Arial" panose="020B0604020202020204" pitchFamily="34" charset="0"/>
              </a:rPr>
              <a:t>: Securing the best prices and quality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Some roles in food and beverage management include: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Banquet manager</a:t>
            </a:r>
            <a:r>
              <a:rPr kumimoji="0" lang="en-US" sz="1800" b="0" i="0" u="none" strike="noStrike" cap="none" normalizeH="0" baseline="0" dirty="0">
                <a:ln>
                  <a:noFill/>
                </a:ln>
                <a:solidFill>
                  <a:schemeClr val="tx1"/>
                </a:solidFill>
                <a:effectLst/>
                <a:latin typeface="Arial" panose="020B0604020202020204" pitchFamily="34" charset="0"/>
              </a:rPr>
              <a:t>: Coordinates the delivery of food and beverage for events and functions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Catering manager</a:t>
            </a:r>
            <a:r>
              <a:rPr kumimoji="0" lang="en-US" sz="1800" b="0" i="0" u="none" strike="noStrike" cap="none" normalizeH="0" baseline="0" dirty="0">
                <a:ln>
                  <a:noFill/>
                </a:ln>
                <a:solidFill>
                  <a:schemeClr val="tx1"/>
                </a:solidFill>
                <a:effectLst/>
                <a:latin typeface="Arial" panose="020B0604020202020204" pitchFamily="34" charset="0"/>
              </a:rPr>
              <a:t>: Plans, organizes, and implements events with food prepared by restaurants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Food and beverage manager</a:t>
            </a:r>
            <a:r>
              <a:rPr kumimoji="0" lang="en-US" sz="1800" b="0" i="0" u="none" strike="noStrike" cap="none" normalizeH="0" baseline="0" dirty="0">
                <a:ln>
                  <a:noFill/>
                </a:ln>
                <a:solidFill>
                  <a:schemeClr val="tx1"/>
                </a:solidFill>
                <a:effectLst/>
                <a:latin typeface="Arial" panose="020B0604020202020204" pitchFamily="34" charset="0"/>
              </a:rPr>
              <a:t>: Manages and oversees all food and beverage operations in a hospitality establishment </a:t>
            </a:r>
          </a:p>
        </p:txBody>
      </p:sp>
    </p:spTree>
    <p:extLst>
      <p:ext uri="{BB962C8B-B14F-4D97-AF65-F5344CB8AC3E}">
        <p14:creationId xmlns:p14="http://schemas.microsoft.com/office/powerpoint/2010/main" val="2144822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304800" y="4545681"/>
            <a:ext cx="9601200" cy="513875"/>
          </a:xfrm>
          <a:prstGeom prst="rect">
            <a:avLst/>
          </a:prstGeom>
        </p:spPr>
        <p:txBody>
          <a:bodyPr vert="horz" wrap="square" lIns="0" tIns="11001" rIns="0" bIns="0" rtlCol="0" anchor="ctr">
            <a:spAutoFit/>
          </a:bodyPr>
          <a:lstStyle/>
          <a:p>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41823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6" name="Rectangle 2"/>
          <p:cNvSpPr>
            <a:spLocks noGrp="1" noChangeArrowheads="1"/>
          </p:cNvSpPr>
          <p:nvPr>
            <p:ph type="title"/>
          </p:nvPr>
        </p:nvSpPr>
        <p:spPr bwMode="auto">
          <a:xfrm>
            <a:off x="457200" y="2438043"/>
            <a:ext cx="10896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Food and beverage management courses teach students how to manage the hospitality </a:t>
            </a:r>
            <a:br>
              <a:rPr kumimoji="0" lang="en-US" sz="1800" b="0" i="0" u="none" strike="noStrike" cap="none" normalizeH="0" baseline="0" dirty="0">
                <a:ln>
                  <a:noFill/>
                </a:ln>
                <a:solidFill>
                  <a:schemeClr val="tx1"/>
                </a:solidFill>
                <a:effectLst/>
                <a:latin typeface="Arial" panose="020B0604020202020204" pitchFamily="34" charset="0"/>
              </a:rPr>
            </a:br>
            <a:r>
              <a:rPr kumimoji="0" lang="en-US" sz="1800" b="0" i="0" u="none" strike="noStrike" cap="none" normalizeH="0" baseline="0" dirty="0">
                <a:ln>
                  <a:noFill/>
                </a:ln>
                <a:solidFill>
                  <a:schemeClr val="tx1"/>
                </a:solidFill>
                <a:effectLst/>
                <a:latin typeface="Arial" panose="020B0604020202020204" pitchFamily="34" charset="0"/>
              </a:rPr>
              <a:t>of customers and the production, presentation, and service of food and beverages.</a:t>
            </a:r>
            <a:br>
              <a:rPr kumimoji="0" lang="en-US" sz="1800" b="0" i="0" u="none" strike="noStrike" cap="none" normalizeH="0" baseline="0" dirty="0">
                <a:ln>
                  <a:noFill/>
                </a:ln>
                <a:solidFill>
                  <a:schemeClr val="tx1"/>
                </a:solidFill>
                <a:effectLst/>
                <a:latin typeface="Arial" panose="020B0604020202020204" pitchFamily="34" charset="0"/>
              </a:rPr>
            </a:br>
            <a:r>
              <a:rPr kumimoji="0" lang="en-US" sz="1800" b="0" i="0" u="none" strike="noStrike" cap="none" normalizeH="0" baseline="0" dirty="0">
                <a:ln>
                  <a:noFill/>
                </a:ln>
                <a:solidFill>
                  <a:schemeClr val="tx1"/>
                </a:solidFill>
                <a:effectLst/>
                <a:latin typeface="Arial" panose="020B0604020202020204" pitchFamily="34" charset="0"/>
              </a:rPr>
              <a:t> Some courses include: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Certificate in Food and Beverage Service</a:t>
            </a:r>
            <a:r>
              <a:rPr kumimoji="0" 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A certificate course for those interested in the food and beverage industry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Diploma in Food and Beverage Management</a:t>
            </a:r>
            <a:r>
              <a:rPr kumimoji="0" 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A specialized program that teaches students the skills and knowledge needed for careers</a:t>
            </a:r>
            <a:br>
              <a:rPr kumimoji="0" lang="en-US" sz="1800" b="0" i="0" u="none" strike="noStrike" cap="none" normalizeH="0" baseline="0" dirty="0">
                <a:ln>
                  <a:noFill/>
                </a:ln>
                <a:solidFill>
                  <a:schemeClr val="tx1"/>
                </a:solidFill>
                <a:effectLst/>
                <a:latin typeface="Arial" panose="020B0604020202020204" pitchFamily="34" charset="0"/>
              </a:rPr>
            </a:br>
            <a:r>
              <a:rPr kumimoji="0" lang="en-US" sz="1800" b="0" i="0" u="none" strike="noStrike" cap="none" normalizeH="0" baseline="0" dirty="0">
                <a:ln>
                  <a:noFill/>
                </a:ln>
                <a:solidFill>
                  <a:schemeClr val="tx1"/>
                </a:solidFill>
                <a:effectLst/>
                <a:latin typeface="Arial" panose="020B0604020202020204" pitchFamily="34" charset="0"/>
              </a:rPr>
              <a:t> in the hospitality and food service industry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Bar and Beverage Management</a:t>
            </a:r>
            <a:r>
              <a:rPr kumimoji="0" 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A course that covers topics like cost control, inventory management, marketing, and </a:t>
            </a:r>
            <a:br>
              <a:rPr kumimoji="0" lang="en-US" sz="1800" b="0" i="0" u="none" strike="noStrike" cap="none" normalizeH="0" baseline="0" dirty="0">
                <a:ln>
                  <a:noFill/>
                </a:ln>
                <a:solidFill>
                  <a:schemeClr val="tx1"/>
                </a:solidFill>
                <a:effectLst/>
                <a:latin typeface="Arial" panose="020B0604020202020204" pitchFamily="34" charset="0"/>
              </a:rPr>
            </a:br>
            <a:r>
              <a:rPr kumimoji="0" lang="en-US" sz="1800" b="0" i="0" u="none" strike="noStrike" cap="none" normalizeH="0" baseline="0" dirty="0">
                <a:ln>
                  <a:noFill/>
                </a:ln>
                <a:solidFill>
                  <a:schemeClr val="tx1"/>
                </a:solidFill>
                <a:effectLst/>
                <a:latin typeface="Arial" panose="020B0604020202020204" pitchFamily="34" charset="0"/>
              </a:rPr>
              <a:t>entrepreneurship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Food and Beverage Management - </a:t>
            </a:r>
            <a:r>
              <a:rPr kumimoji="0" lang="en-US" sz="1800" b="1" i="0" u="none" strike="noStrike" cap="none" normalizeH="0" baseline="0" dirty="0" err="1">
                <a:ln>
                  <a:noFill/>
                </a:ln>
                <a:solidFill>
                  <a:schemeClr val="tx1"/>
                </a:solidFill>
                <a:effectLst/>
                <a:latin typeface="Arial" panose="020B0604020202020204" pitchFamily="34" charset="0"/>
              </a:rPr>
              <a:t>eCornell</a:t>
            </a:r>
            <a:r>
              <a:rPr kumimoji="0" 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A program that teaches students the key concepts, strategies, and practical skills needed to</a:t>
            </a:r>
            <a:br>
              <a:rPr kumimoji="0" lang="en-US" sz="1800" b="0" i="0" u="none" strike="noStrike" cap="none" normalizeH="0" baseline="0" dirty="0">
                <a:ln>
                  <a:noFill/>
                </a:ln>
                <a:solidFill>
                  <a:schemeClr val="tx1"/>
                </a:solidFill>
                <a:effectLst/>
                <a:latin typeface="Arial" panose="020B0604020202020204" pitchFamily="34" charset="0"/>
              </a:rPr>
            </a:br>
            <a:r>
              <a:rPr kumimoji="0" lang="en-US" sz="1800" b="0" i="0" u="none" strike="noStrike" cap="none" normalizeH="0" baseline="0" dirty="0">
                <a:ln>
                  <a:noFill/>
                </a:ln>
                <a:solidFill>
                  <a:schemeClr val="tx1"/>
                </a:solidFill>
                <a:effectLst/>
                <a:latin typeface="Arial" panose="020B0604020202020204" pitchFamily="34" charset="0"/>
              </a:rPr>
              <a:t> manage, own, and operate a successful food and beverage business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Bachelor in F&amp;B and Hospitality Management</a:t>
            </a:r>
            <a:r>
              <a:rPr kumimoji="0" 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A program that combines managerial skills and technical expertise to prepare students for </a:t>
            </a:r>
            <a:br>
              <a:rPr kumimoji="0" lang="en-US" sz="1800" b="0" i="0" u="none" strike="noStrike" cap="none" normalizeH="0" baseline="0" dirty="0">
                <a:ln>
                  <a:noFill/>
                </a:ln>
                <a:solidFill>
                  <a:schemeClr val="tx1"/>
                </a:solidFill>
                <a:effectLst/>
                <a:latin typeface="Arial" panose="020B0604020202020204" pitchFamily="34" charset="0"/>
              </a:rPr>
            </a:br>
            <a:r>
              <a:rPr kumimoji="0" lang="en-US" sz="1800" b="0" i="0" u="none" strike="noStrike" cap="none" normalizeH="0" baseline="0" dirty="0">
                <a:ln>
                  <a:noFill/>
                </a:ln>
                <a:solidFill>
                  <a:schemeClr val="tx1"/>
                </a:solidFill>
                <a:effectLst/>
                <a:latin typeface="Arial" panose="020B0604020202020204" pitchFamily="34" charset="0"/>
              </a:rPr>
              <a:t>operational management positions in the international hospitality industry</a:t>
            </a:r>
          </a:p>
        </p:txBody>
      </p:sp>
    </p:spTree>
    <p:extLst>
      <p:ext uri="{BB962C8B-B14F-4D97-AF65-F5344CB8AC3E}">
        <p14:creationId xmlns:p14="http://schemas.microsoft.com/office/powerpoint/2010/main" val="71096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09600" y="1714501"/>
            <a:ext cx="9144000" cy="6285130"/>
          </a:xfrm>
          <a:prstGeom prst="rect">
            <a:avLst/>
          </a:prstGeom>
        </p:spPr>
        <p:txBody>
          <a:bodyPr vert="horz" wrap="square" lIns="0" tIns="11001" rIns="0" bIns="0" rtlCol="0" anchor="ctr">
            <a:spAutoFit/>
          </a:bodyPr>
          <a:lstStyle/>
          <a:p>
            <a:r>
              <a:rPr lang="en-US" sz="4000" b="1" dirty="0"/>
              <a:t>What is Food and Beverage Management?</a:t>
            </a:r>
            <a:br>
              <a:rPr lang="en-US" sz="4000" b="1" dirty="0"/>
            </a:br>
            <a:r>
              <a:rPr lang="en-US" sz="4000" dirty="0"/>
              <a:t>Food and beverage management involves the operation and administration of establishments such as restaurants, bars and hotels that provide food and drink services. Other businesses that have food service operations on site, such as hospitals, schools, churches or even corporate environments might also employ food and beverage managers.</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378258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799528" y="2504099"/>
            <a:ext cx="8573072" cy="3335095"/>
          </a:xfrm>
          <a:prstGeom prst="rect">
            <a:avLst/>
          </a:prstGeom>
        </p:spPr>
        <p:txBody>
          <a:bodyPr vert="horz" wrap="square" lIns="0" tIns="11001" rIns="0" bIns="0" rtlCol="0" anchor="ctr">
            <a:spAutoFit/>
          </a:bodyPr>
          <a:lstStyle/>
          <a:p>
            <a:r>
              <a:rPr lang="en-US" sz="2400" dirty="0"/>
              <a:t>Food and beverage (F&amp;B) management plays a crucial role in any</a:t>
            </a:r>
            <a:r>
              <a:rPr lang="en-US" sz="2400" dirty="0">
                <a:hlinkClick r:id="rId2"/>
              </a:rPr>
              <a:t> hospitality business</a:t>
            </a:r>
            <a:r>
              <a:rPr lang="en-US" sz="2400" dirty="0"/>
              <a:t> and offers career opportunities in a range of creative and diverse fields. F&amp;B management is a platform for various exciting and rewarding careers, from banqueting manager to restaurant manager, and you can be part of bringing people together for memorable hospitality experiences.</a:t>
            </a:r>
            <a:br>
              <a:rPr lang="en-US" sz="2400" dirty="0"/>
            </a:br>
            <a:r>
              <a:rPr lang="en-US" sz="2400" dirty="0"/>
              <a:t>In this article, we’ll examine food and beverage management in more detail, including the responsibilities of a F&amp;B manager and the skills and qualifications required to get started.</a:t>
            </a:r>
            <a:br>
              <a:rPr lang="en-US" sz="2400" dirty="0"/>
            </a:br>
            <a:endParaRPr sz="2400" dirty="0">
              <a:latin typeface="Trebuchet MS"/>
              <a:cs typeface="Trebuchet MS"/>
            </a:endParaRPr>
          </a:p>
        </p:txBody>
      </p:sp>
      <p:pic>
        <p:nvPicPr>
          <p:cNvPr id="4" name="object 4"/>
          <p:cNvPicPr/>
          <p:nvPr/>
        </p:nvPicPr>
        <p:blipFill>
          <a:blip r:embed="rId3"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981656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369855" y="1978986"/>
            <a:ext cx="9459945" cy="5499855"/>
          </a:xfrm>
          <a:prstGeom prst="rect">
            <a:avLst/>
          </a:prstGeom>
        </p:spPr>
        <p:txBody>
          <a:bodyPr vert="horz" wrap="square" lIns="0" tIns="11001" rIns="0" bIns="0" rtlCol="0" anchor="ctr">
            <a:spAutoFit/>
          </a:bodyPr>
          <a:lstStyle/>
          <a:p>
            <a:r>
              <a:rPr lang="en-US" sz="2400" dirty="0"/>
              <a:t>Studying food and beverage management will equip you with a comprehensive understanding of the food and beverage industry and the skills and knowledge needed to succeed in this dynamic and exciting field. The curriculum typically covers menu planning and development, kitchen operations management, customer service, financial management, personnel management, marketing and promotions, and industry trends.</a:t>
            </a:r>
            <a:br>
              <a:rPr lang="en-US" sz="2400" dirty="0"/>
            </a:br>
            <a:r>
              <a:rPr lang="en-US" sz="2400" dirty="0"/>
              <a:t>Better still, by studying it as part of a hospitality business degree, you can look forward to developing a deeper understanding of the industry and gaining hands-on experience through practical assignments and</a:t>
            </a:r>
            <a:r>
              <a:rPr lang="en-US" sz="2400" dirty="0">
                <a:hlinkClick r:id="rId2"/>
              </a:rPr>
              <a:t> hospitality internships</a:t>
            </a:r>
            <a:r>
              <a:rPr lang="en-US" sz="2400" dirty="0"/>
              <a:t>. </a:t>
            </a:r>
            <a:br>
              <a:rPr lang="en-US" sz="2400" dirty="0"/>
            </a:br>
            <a:r>
              <a:rPr lang="en-US" sz="2400" dirty="0"/>
              <a:t>Gaining hands-on experience, for example through a</a:t>
            </a:r>
            <a:r>
              <a:rPr lang="en-US" sz="2400" dirty="0">
                <a:hlinkClick r:id="rId3"/>
              </a:rPr>
              <a:t> hotel internship in a luxurious location like Dubai</a:t>
            </a:r>
            <a:r>
              <a:rPr lang="en-US" sz="2400" dirty="0"/>
              <a:t>, is an integral part of studying at </a:t>
            </a:r>
            <a:r>
              <a:rPr lang="en-US" sz="2400" dirty="0" err="1"/>
              <a:t>Glion</a:t>
            </a:r>
            <a:r>
              <a:rPr lang="en-US" sz="2400" dirty="0"/>
              <a:t> and will help prepare you for various careers in the food and beverage industry, including banqueting manager, restaurant manager, and food and beverage director roles.</a:t>
            </a:r>
            <a:br>
              <a:rPr lang="en-US" sz="4000" dirty="0"/>
            </a:br>
            <a:endParaRPr sz="3630" dirty="0">
              <a:latin typeface="Trebuchet MS"/>
              <a:cs typeface="Trebuchet MS"/>
            </a:endParaRPr>
          </a:p>
        </p:txBody>
      </p:sp>
      <p:pic>
        <p:nvPicPr>
          <p:cNvPr id="4" name="object 4"/>
          <p:cNvPicPr/>
          <p:nvPr/>
        </p:nvPicPr>
        <p:blipFill>
          <a:blip r:embed="rId4"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423412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2337536"/>
            <a:ext cx="8929654" cy="3667494"/>
          </a:xfrm>
          <a:prstGeom prst="rect">
            <a:avLst/>
          </a:prstGeom>
        </p:spPr>
        <p:txBody>
          <a:bodyPr vert="horz" wrap="square" lIns="0" tIns="11001" rIns="0" bIns="0" rtlCol="0" anchor="ctr">
            <a:spAutoFit/>
          </a:bodyPr>
          <a:lstStyle/>
          <a:p>
            <a:r>
              <a:rPr lang="en-US" sz="2400" dirty="0"/>
              <a:t>Studying hospitality also develops important soft skills, such as leadership, communication, teamwork, and problem-solving. These skills are highly valued by employers and essential for success in the food and beverage industry. You’ll also get to delve into the different social and cultural aspects of food and drink, such as customer preferences, food trends, and dietary and cultural requirements.</a:t>
            </a:r>
            <a:br>
              <a:rPr lang="en-US" sz="2400" dirty="0"/>
            </a:br>
            <a:r>
              <a:rPr lang="en-US" sz="2400" dirty="0"/>
              <a:t>A hospitality degree is an excellent investment for anyone interested in a food and beverage</a:t>
            </a:r>
            <a:r>
              <a:rPr lang="en-US" sz="2400" dirty="0">
                <a:hlinkClick r:id="rId2"/>
              </a:rPr>
              <a:t> hospitality career</a:t>
            </a:r>
            <a:r>
              <a:rPr lang="en-US" sz="2400" dirty="0"/>
              <a:t>. It provides the skills, knowledge, and experience needed to succeed in this competitive and rewarding field.</a:t>
            </a:r>
            <a:br>
              <a:rPr lang="en-US" sz="2400" dirty="0"/>
            </a:br>
            <a:endParaRPr sz="2400" dirty="0">
              <a:latin typeface="Trebuchet MS"/>
              <a:cs typeface="Trebuchet MS"/>
            </a:endParaRPr>
          </a:p>
        </p:txBody>
      </p:sp>
      <p:pic>
        <p:nvPicPr>
          <p:cNvPr id="4" name="object 4"/>
          <p:cNvPicPr/>
          <p:nvPr/>
        </p:nvPicPr>
        <p:blipFill>
          <a:blip r:embed="rId3"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9023997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8460</TotalTime>
  <Words>3163</Words>
  <Application>Microsoft Office PowerPoint</Application>
  <PresentationFormat>Custom</PresentationFormat>
  <Paragraphs>60</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Times New Roman</vt:lpstr>
      <vt:lpstr>Trebuchet MS</vt:lpstr>
      <vt:lpstr>Office Theme</vt:lpstr>
      <vt:lpstr>Food &amp; Beverage Management  </vt:lpstr>
      <vt:lpstr>The global food and beverage services market is projected to grow from $5.94 trillion in 2021 to $8.29 trillion by 2025. This immense growth presents both opportunities and challenges for those involved in the sector. Given the evolving customer expectations and innovative dining concepts, effective F&amp;B management has become critical for business success and long-term sustainability in food service operations. In this fast-paced industry, store managers, operations heads, and HR professionals across restaurant chains and retail outlets must stay ahead by mastering the core elements of F&amp;B management. This expertise enables them to: Optimize inventory processes Manage costs with precision Elevate service quality Implement best practices efficiently </vt:lpstr>
      <vt:lpstr>Our comprehensive guide offers practical insights and actionable strategies to help you thrive in this competitive field. Whether you’re involved in procurement, food safety, customer service, or staff training, you’ll find valuable information here to elevate your operations. By applying the strategies shared in this guide, you can: Boost profitability Enhance customer satisfaction Streamline daily workflows Ensure regulatory compliance Let’s get started! </vt:lpstr>
      <vt:lpstr>Food and beverage management is the practice of overseeing the operations of food and beverage services in a hospitality establishment. It involves a variety of tasks, including:  Menu planning: Creating a well-structured menu that attracts customers and optimizes costs  Staffing: Hiring, training, and supervising employees  Inventory management: Monitoring and managing inventory levels to prevent shortages and overstocking  Customer service: Handling customer complaints and feedback  Health and safety: Ensuring compliance with health and safety regulations  Sanitation: Implementing and monitoring sanitation protocols  Negotiating with suppliers: Securing the best prices and quality  Some roles in food and beverage management include:  Banquet manager: Coordinates the delivery of food and beverage for events and functions  Catering manager: Plans, organizes, and implements events with food prepared by restaurants  Food and beverage manager: Manages and oversees all food and beverage operations in a hospitality establishment </vt:lpstr>
      <vt:lpstr>Food and beverage management courses teach students how to manage the hospitality  of customers and the production, presentation, and service of food and beverages.  Some courses include:  Certificate in Food and Beverage Service  A certificate course for those interested in the food and beverage industry  Diploma in Food and Beverage Management  A specialized program that teaches students the skills and knowledge needed for careers  in the hospitality and food service industry  Bar and Beverage Management  A course that covers topics like cost control, inventory management, marketing, and  entrepreneurship  Food and Beverage Management - eCornell  A program that teaches students the key concepts, strategies, and practical skills needed to  manage, own, and operate a successful food and beverage business  Bachelor in F&amp;B and Hospitality Management  A program that combines managerial skills and technical expertise to prepare students for  operational management positions in the international hospitality industry</vt:lpstr>
      <vt:lpstr>What is Food and Beverage Management? Food and beverage management involves the operation and administration of establishments such as restaurants, bars and hotels that provide food and drink services. Other businesses that have food service operations on site, such as hospitals, schools, churches or even corporate environments might also employ food and beverage managers. </vt:lpstr>
      <vt:lpstr>Food and beverage (F&amp;B) management plays a crucial role in any hospitality business and offers career opportunities in a range of creative and diverse fields. F&amp;B management is a platform for various exciting and rewarding careers, from banqueting manager to restaurant manager, and you can be part of bringing people together for memorable hospitality experiences. In this article, we’ll examine food and beverage management in more detail, including the responsibilities of a F&amp;B manager and the skills and qualifications required to get started. </vt:lpstr>
      <vt:lpstr>Studying food and beverage management will equip you with a comprehensive understanding of the food and beverage industry and the skills and knowledge needed to succeed in this dynamic and exciting field. The curriculum typically covers menu planning and development, kitchen operations management, customer service, financial management, personnel management, marketing and promotions, and industry trends. Better still, by studying it as part of a hospitality business degree, you can look forward to developing a deeper understanding of the industry and gaining hands-on experience through practical assignments and hospitality internships.  Gaining hands-on experience, for example through a hotel internship in a luxurious location like Dubai, is an integral part of studying at Glion and will help prepare you for various careers in the food and beverage industry, including banqueting manager, restaurant manager, and food and beverage director roles. </vt:lpstr>
      <vt:lpstr>Studying hospitality also develops important soft skills, such as leadership, communication, teamwork, and problem-solving. These skills are highly valued by employers and essential for success in the food and beverage industry. You’ll also get to delve into the different social and cultural aspects of food and drink, such as customer preferences, food trends, and dietary and cultural requirements. A hospitality degree is an excellent investment for anyone interested in a food and beverage hospitality career. It provides the skills, knowledge, and experience needed to succeed in this competitive and rewarding field. </vt:lpstr>
      <vt:lpstr>Overview of food and beverage management F&amp;B management involves planning, organizing, directing, and controlling food and beverage operations. It involves overseeing kitchen operations, menu development, customer service, and financial performance. It requires a deep understanding of food and beverage preparation, menu design, customer service, cost control, and effective personnel management. A successful food and beverage manager should have a combination of culinary knowledge, business skills, and leadership abilities.  They must be able to create and manage a menu that appeals to customers, ensure that the kitchen and dining areas are well-run, and maintain a positive working environment. They must also have a strong understanding of food and beverage cost control and be able to manage budgets and profitability. Food and beverage managers must also stay up-to-date with hospitality business and industry trends and adapt to changing customer preferences. Having a thorough understanding of food safety regulations is also important to ensure hospitality business compliance. </vt:lpstr>
      <vt:lpstr>What is the job of a food and beverage manager? The job of a food and beverage manager can vary depending on the type of hospitality business, specific role, and level of responsibility; but generally, the main tasks and responsibilities are these: </vt:lpstr>
      <vt:lpstr>Key Responsibilities of F&amp;B Management </vt:lpstr>
      <vt:lpstr>. Menu Planning and Development Crafting an appealing and diverse menu is a major responsibility of F&amp;B managers. A successful menu should not only be visually appealing but also  cater to various customer preferences, including dietary restrictions and trending tastes. Key points to consider include: Creating a balanced selection that appeals to different tastes Incorporating options for specific diets and allergies Using seasonal ingredients to keep offerings fresh Staying informed on culinary trends Designing visually attractive menu layouts A well-crafted menu elevates the dining experience and encourages repeat  visits. </vt:lpstr>
      <vt:lpstr>Menu Planning and Development A well-crafted menu is more than a list of dishes—it’s a strategic tool for driving customer interest and sales. Successful F&amp;B managers keep their menus aligned with current trends, seasonal ingredients, and customer preferences. Effective menu management involves: Continuous updates to maintain excitement and relevancy. Balancing nutritional value and flavor to cater to a wide range of diners. Designing attractive layouts that encourage customers to try new offerings.  </vt:lpstr>
      <vt:lpstr>Menu planning and design One of the key responsibilities of working in food and beverage management is menu planning and creating concepts that reflect the target market, season, and availability of ingredients.  This involves creating and maintaining a menu that appeals to customers and is financially viable. It also requires a strong understanding of food preparation and presentation and a keen sense of what customers want.</vt:lpstr>
      <vt:lpstr>Procurement and Supplier Management Building strong supplier relationships is vital for ensuring the consistent quality of ingredients and supplies. This requires careful supplier selection, regular performance reviews, and strategic negotiations to get the best prices without compromising quality. </vt:lpstr>
      <vt:lpstr>Procurement and Supply Management Securing high-quality suppliers is essential to maintaining consistency in food and beverage services. F&amp;B managers should build and nurture partnerships with reliable suppliers that offer premium products at competitive prices. Responsibilities include: Selecting reputable suppliers Negotiating favorable contracts Monitoring supplier performance regularly Ensuring a reliable supply chain This proactive approach helps control costs, maintain quality, and prevent supply disruptions, enabling consistent service delivery.</vt:lpstr>
      <vt:lpstr>Kitchen management Kitchen operations management involves overseeing the kitchen’s day-to-day operations, including food preparation, presentation, and quality control. You must ensure that the kitchen maintains the highest quality and hygiene standards and that all food is prepared and presented to the highest standard.</vt:lpstr>
      <vt:lpstr>Cost control Financial management is a crucial area of food and beverage. It requires you to successfully manage budgets, control food and beverage costs, and monitor the business’s financial performance. This requires good financial management and budgeting skills and the ability to make informed decisions based on financial data. </vt:lpstr>
      <vt:lpstr>Cost Management Prudent cost management is a fundamental aspect of F&amp;B operations. F&amp;B managers should: Create and adhere to budgets Monitor daily expenses diligently Utilize resources efficiently These strategies support financial stability, minimize waste, and boost the business’s profitability. </vt:lpstr>
      <vt:lpstr>Customer service Customer service is a crucial component of food and beverage management, and anyone working in this sector must provide excellent customer service to ensure a positive customer dining experience. This includes providing knowledgeable and friendly service, responding to customer inquiries and complaints, and a dining area that’s clean, comfortable, and welcoming. </vt:lpstr>
      <vt:lpstr>Customer Service and Satisfaction Training staff to deliver exceptional service is perhaps the most critical element of F&amp;B management. This involves developing comprehensive service protocols and ensuring employees are both knowledgeable and courteous. Key actions include: Implementing feedback systems for continuous improvement Ensuring staff are trained in customer interaction skills High customer satisfaction leads to positive reviews, repeat business, and increased revenue.  </vt:lpstr>
      <vt:lpstr>Key Components of Effective F&amp;B Management To achieve seamless operations and maintain a competitive edge, F&amp;B management must focus on several core components. Excelling in these areas enables food service businesses to meet customer expectations and succeed in a demanding market.  </vt:lpstr>
      <vt:lpstr>Staff management Hiring, training, and supervising food and beverage staff, including servers, bartenders, and kitchen staff, is a key part of food and beverage management. It requires effective communication and leadership skills and the ability to engage and motivate staff. </vt:lpstr>
      <vt:lpstr>Staff Management and Training Employees are the backbone of any successful food and beverage operation. Investing in comprehensive training programs not only equips your team with the necessary skills but also fosters a culture of excellence. Training should cover everything from food preparation and safety standards to customer service protocols.  This can all be streamlined with a food and beverage management software like KNOW. Using KNOW can transform this process by: Streamlining onboarding with user-friendly training modules that new hires can easily navigate. Ensuring consistent service quality across all locations through standardized training programs. Allowing managers to monitor training progress and identify areas for targeted improvement. Enhancing shift scheduling and attendance tracking to prevent overwork and promote team morale.  </vt:lpstr>
      <vt:lpstr>Food and beverage manager career opportunities Food and beverage managers can work in various settings, including restaurants, hotels,  and catering companies. There are many opportunities to advance, such as  becoming a regional manager, general manager, or even owning your own food service  business. Some of the most common career paths for food and beverage managers include: Restaurant manager banqueting manager Hotel food and beverage manager Catering manager Club manager Cruise line food and beverage manager Food service director Corporate dining manager Food and beverage sales manager Hospitality consultant.  </vt:lpstr>
      <vt:lpstr>Key responsibilities of a food and beverage manager A food and beverage manager is responsible for overseeing the daily operations of a food and beverage establishment.  This includes managing staff, creating menus, controlling inventory and food costs, ensuring customer satisfaction, and maintaining high food quality and hygiene standards. The manager must adhere to budget constraints and keep the establishment in compliance with food safety regulations. </vt:lpstr>
      <vt:lpstr>Inventory Control Maintaining accurate inventory records is vital to prevent ingredient shortages and minimize waste. Effective inventory management helps businesses: Avoid stockouts Reduce food spoilage Cut down on overall waste, leading to cost savings Advanced supply tracking systems offer real-time inventory visibility, trigger automatic reorder notifications, and provide best practices for efficient usage. This ensures a smoothly running kitchen and optimal stock levels. </vt:lpstr>
      <vt:lpstr>Quality Control Ensuring food safety and maintaining high hygiene standards are non-negotiable in F&amp;B management. However, quality control extends beyond safety protocols to encompass the entire dining experience. F&amp;B managers should: Comply with health and safety regulations Conduct regular audits and inspections Maintain stringent food hygiene practices Monitor and improve service quality Assess restaurant ambiance and gather customer feedback A holistic approach to quality control ensures guests consistently enjoy a superior experience, encouraging loyalty and positive word-of-mouth. </vt:lpstr>
      <vt:lpstr>Financial Management Keeping a close eye on financial metrics is critical for any F&amp;B business. Proper budgeting and cost control measures allow managers to allocate resources efficiently and make data-driven decisions that enhance profitability. </vt:lpstr>
      <vt:lpstr>Operations Management Smooth daily operations are the lifeline of any restaurant or food service business. This involves maintaining equipment, streamlining workflows, and ensuring adherence to standard operating procedures (SOPs). Software like KNOW for managing SOPs, shift handovers, and daily reports can improve operational efficiency. KNOW empowers managers to achieve operational excellence through: Centralized SOPs for quick reference, ensuring all staff members follow the same guidelines. Efficient shift handovers with detailed communication logs that reduce errors and maintain service continuity. Comprehensive daily reports that provide insights into performance and highlight areas for improvement. Proactive maintenance schedules that minimize equipment downtime, ensuring smooth kitchen operations. Digital forms and audits that simplify compliance tracking, streamline reporting and ensure accurate documentation for inspections and regulatory standards. </vt:lpstr>
      <vt:lpstr>Enhance Customer Experience Customer satisfaction goes beyond serving great food. The entire dining experience, from the ambiance and cleanliness to the service quality, plays a role in creating lasting impressions. Implementing feedback systems allows F&amp;B managers to gather insights, address pain points, and develop strategies that elevate customer experiences. Loyalty programs and personalized services can further strengthen customer relationships, encouraging repeat visits and word-of-mouth promotion. </vt:lpstr>
      <vt:lpstr>How KNOW Transforms Food and Beverage Management In today’s fast-paced food service environment, managing operations efficiently while maintaining high standards can be challenging. KNOW offers an all-in-one solution that empowers F&amp;B managers to streamline operations, enhance team coordination, and ensure compliance effortlessly. </vt:lpstr>
      <vt:lpstr>Why Choose KNOW for Your F&amp;B Management Needs?  1. Simplified Staff Scheduling and Training With KNOW, you can create seamless schedules that align with your business needs while avoiding staff burnout. The platform offers intuitive training tools that ensure new hires are well-prepared, and current staff remain up-to-date with the latest practices. </vt:lpstr>
      <vt:lpstr> 2.Real-Time Compliance and Quality Assurance KNOW keeps you inspection-ready at all times by automating compliance tracking and providing instant alerts for updates. This proactive approach to quality control means your business adheres to industry regulations without the stress of last-minute preparations.</vt:lpstr>
      <vt:lpstr>3. Enhanced Communication and Coordination Miscommunications can disrupt operations and impact service quality. KNOW’s built-in communication features promote clarity, allowing teams to coordinate shifts, manage tasks, and share updates seamlessly. This results in smoother handovers and consistent service delivery. </vt:lpstr>
      <vt:lpstr>4. Comprehensive Digital Logs and Reports Accessing records and generating reports becomes effortless with KNOW’s user-friendly digital tools. From daily sales logs and inventory reports to staff performance data, all crucial information is just a click away. This ensures managers can make informed decisions quickly and keep operations running smoothly. </vt:lpstr>
      <vt:lpstr>5. Operational Visibility and Incident Management KNOW provides a 360-degree view of your operation, helping you spot potential issues before they escalate. With its incident management feature, any problems that do arise are resolved swiftly, reducing disruptions and maintaining service quality. </vt:lpstr>
      <vt:lpstr>Experience Operational Excellence with KNOW By integrating KNOW into your F&amp;B management strategy, you gain a powerful tool that addresses everything from staff training and compliance to daily operations and communication. This comprehensive approach not only simplifies processes but also enhances team productivity and customer satisfaction. Ready to elevate your food and beverage management? Book a free demo with our expert team today and discover how KNOW can transform your business operations. </vt:lpstr>
      <vt:lpstr>PowerPoint Presentation</vt:lpstr>
    </vt:vector>
  </TitlesOfParts>
  <Company>QGS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Guidance for Internal Audit</dc:title>
  <dc:creator>Thakur</dc:creator>
  <cp:lastModifiedBy>Venkatesan k</cp:lastModifiedBy>
  <cp:revision>1184</cp:revision>
  <cp:lastPrinted>2002-04-21T08:52:06Z</cp:lastPrinted>
  <dcterms:created xsi:type="dcterms:W3CDTF">1999-05-28T07:56:58Z</dcterms:created>
  <dcterms:modified xsi:type="dcterms:W3CDTF">2024-12-19T06:03:41Z</dcterms:modified>
</cp:coreProperties>
</file>