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96" r:id="rId1"/>
  </p:sldMasterIdLst>
  <p:notesMasterIdLst>
    <p:notesMasterId r:id="rId61"/>
  </p:notesMasterIdLst>
  <p:handoutMasterIdLst>
    <p:handoutMasterId r:id="rId62"/>
  </p:handoutMasterIdLst>
  <p:sldIdLst>
    <p:sldId id="690" r:id="rId2"/>
    <p:sldId id="693" r:id="rId3"/>
    <p:sldId id="694" r:id="rId4"/>
    <p:sldId id="712" r:id="rId5"/>
    <p:sldId id="713" r:id="rId6"/>
    <p:sldId id="715" r:id="rId7"/>
    <p:sldId id="714" r:id="rId8"/>
    <p:sldId id="695" r:id="rId9"/>
    <p:sldId id="696" r:id="rId10"/>
    <p:sldId id="697" r:id="rId11"/>
    <p:sldId id="698" r:id="rId12"/>
    <p:sldId id="699" r:id="rId13"/>
    <p:sldId id="700" r:id="rId14"/>
    <p:sldId id="701" r:id="rId15"/>
    <p:sldId id="702" r:id="rId16"/>
    <p:sldId id="703" r:id="rId17"/>
    <p:sldId id="704" r:id="rId18"/>
    <p:sldId id="705" r:id="rId19"/>
    <p:sldId id="706" r:id="rId20"/>
    <p:sldId id="709" r:id="rId21"/>
    <p:sldId id="710" r:id="rId22"/>
    <p:sldId id="716" r:id="rId23"/>
    <p:sldId id="728" r:id="rId24"/>
    <p:sldId id="727" r:id="rId25"/>
    <p:sldId id="726" r:id="rId26"/>
    <p:sldId id="725" r:id="rId27"/>
    <p:sldId id="732" r:id="rId28"/>
    <p:sldId id="731" r:id="rId29"/>
    <p:sldId id="730" r:id="rId30"/>
    <p:sldId id="729" r:id="rId31"/>
    <p:sldId id="723" r:id="rId32"/>
    <p:sldId id="722" r:id="rId33"/>
    <p:sldId id="737" r:id="rId34"/>
    <p:sldId id="736" r:id="rId35"/>
    <p:sldId id="735" r:id="rId36"/>
    <p:sldId id="734" r:id="rId37"/>
    <p:sldId id="741" r:id="rId38"/>
    <p:sldId id="740" r:id="rId39"/>
    <p:sldId id="739" r:id="rId40"/>
    <p:sldId id="744" r:id="rId41"/>
    <p:sldId id="743" r:id="rId42"/>
    <p:sldId id="738" r:id="rId43"/>
    <p:sldId id="733" r:id="rId44"/>
    <p:sldId id="721" r:id="rId45"/>
    <p:sldId id="720" r:id="rId46"/>
    <p:sldId id="752" r:id="rId47"/>
    <p:sldId id="751" r:id="rId48"/>
    <p:sldId id="749" r:id="rId49"/>
    <p:sldId id="756" r:id="rId50"/>
    <p:sldId id="755" r:id="rId51"/>
    <p:sldId id="754" r:id="rId52"/>
    <p:sldId id="753" r:id="rId53"/>
    <p:sldId id="750" r:id="rId54"/>
    <p:sldId id="746" r:id="rId55"/>
    <p:sldId id="748" r:id="rId56"/>
    <p:sldId id="747" r:id="rId57"/>
    <p:sldId id="745" r:id="rId58"/>
    <p:sldId id="718" r:id="rId59"/>
    <p:sldId id="717" r:id="rId60"/>
  </p:sldIdLst>
  <p:sldSz cx="10058400" cy="7543800"/>
  <p:notesSz cx="6648450" cy="9782175"/>
  <p:defaultTextStyle>
    <a:defPPr>
      <a:defRPr lang="en-US"/>
    </a:defPPr>
    <a:lvl1pPr algn="l" rtl="0" eaLnBrk="0" fontAlgn="base" hangingPunct="0">
      <a:spcBef>
        <a:spcPct val="0"/>
      </a:spcBef>
      <a:spcAft>
        <a:spcPct val="0"/>
      </a:spcAft>
      <a:defRPr sz="2400" u="sng"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u="sng"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u="sng"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u="sng"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u="sng" kern="1200">
        <a:solidFill>
          <a:schemeClr val="tx1"/>
        </a:solidFill>
        <a:latin typeface="Times New Roman" panose="02020603050405020304" pitchFamily="18" charset="0"/>
        <a:ea typeface="+mn-ea"/>
        <a:cs typeface="+mn-cs"/>
      </a:defRPr>
    </a:lvl5pPr>
    <a:lvl6pPr marL="2286000" algn="l" defTabSz="914400" rtl="0" eaLnBrk="1" latinLnBrk="0" hangingPunct="1">
      <a:defRPr sz="2400" u="sng" kern="1200">
        <a:solidFill>
          <a:schemeClr val="tx1"/>
        </a:solidFill>
        <a:latin typeface="Times New Roman" panose="02020603050405020304" pitchFamily="18" charset="0"/>
        <a:ea typeface="+mn-ea"/>
        <a:cs typeface="+mn-cs"/>
      </a:defRPr>
    </a:lvl6pPr>
    <a:lvl7pPr marL="2743200" algn="l" defTabSz="914400" rtl="0" eaLnBrk="1" latinLnBrk="0" hangingPunct="1">
      <a:defRPr sz="2400" u="sng" kern="1200">
        <a:solidFill>
          <a:schemeClr val="tx1"/>
        </a:solidFill>
        <a:latin typeface="Times New Roman" panose="02020603050405020304" pitchFamily="18" charset="0"/>
        <a:ea typeface="+mn-ea"/>
        <a:cs typeface="+mn-cs"/>
      </a:defRPr>
    </a:lvl7pPr>
    <a:lvl8pPr marL="3200400" algn="l" defTabSz="914400" rtl="0" eaLnBrk="1" latinLnBrk="0" hangingPunct="1">
      <a:defRPr sz="2400" u="sng" kern="1200">
        <a:solidFill>
          <a:schemeClr val="tx1"/>
        </a:solidFill>
        <a:latin typeface="Times New Roman" panose="02020603050405020304" pitchFamily="18" charset="0"/>
        <a:ea typeface="+mn-ea"/>
        <a:cs typeface="+mn-cs"/>
      </a:defRPr>
    </a:lvl8pPr>
    <a:lvl9pPr marL="3657600" algn="l" defTabSz="914400" rtl="0" eaLnBrk="1" latinLnBrk="0" hangingPunct="1">
      <a:defRPr sz="2400" u="sng"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168" userDrawn="1">
          <p15:clr>
            <a:srgbClr val="A4A3A4"/>
          </p15:clr>
        </p15:guide>
      </p15:sldGuideLst>
    </p:ext>
    <p:ext uri="{2D200454-40CA-4A62-9FC3-DE9A4176ACB9}">
      <p15:notesGuideLst xmlns:p15="http://schemas.microsoft.com/office/powerpoint/2012/main">
        <p15:guide id="1" orient="horz" pos="3082">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FF"/>
    <a:srgbClr val="00FF00"/>
    <a:srgbClr val="000038"/>
    <a:srgbClr val="FFCC00"/>
    <a:srgbClr val="009900"/>
    <a:srgbClr val="CC3300"/>
    <a:srgbClr val="D60093"/>
    <a:srgbClr val="FF9900"/>
    <a:srgbClr val="3399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07" autoAdjust="0"/>
  </p:normalViewPr>
  <p:slideViewPr>
    <p:cSldViewPr>
      <p:cViewPr varScale="1">
        <p:scale>
          <a:sx n="54" d="100"/>
          <a:sy n="54" d="100"/>
        </p:scale>
        <p:origin x="1488" y="44"/>
      </p:cViewPr>
      <p:guideLst>
        <p:guide orient="horz" pos="2376"/>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4" d="100"/>
          <a:sy n="34" d="100"/>
        </p:scale>
        <p:origin x="-1578" y="-90"/>
      </p:cViewPr>
      <p:guideLst>
        <p:guide orient="horz" pos="3082"/>
        <p:guide pos="209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884488" cy="476250"/>
          </a:xfrm>
          <a:prstGeom prst="rect">
            <a:avLst/>
          </a:prstGeom>
          <a:noFill/>
          <a:ln w="9525">
            <a:noFill/>
            <a:miter lim="800000"/>
            <a:headEnd/>
            <a:tailEnd/>
          </a:ln>
          <a:effectLst/>
        </p:spPr>
        <p:txBody>
          <a:bodyPr vert="horz" wrap="square" lIns="89904" tIns="44943" rIns="89904" bIns="44943" numCol="1" anchor="t" anchorCtr="0" compatLnSpc="1">
            <a:prstTxWarp prst="textNoShape">
              <a:avLst/>
            </a:prstTxWarp>
          </a:bodyPr>
          <a:lstStyle>
            <a:lvl1pPr defTabSz="903288">
              <a:defRPr sz="1800" u="none"/>
            </a:lvl1pPr>
          </a:lstStyle>
          <a:p>
            <a:pPr>
              <a:defRPr/>
            </a:pPr>
            <a:endParaRPr lang="en-US"/>
          </a:p>
        </p:txBody>
      </p:sp>
      <p:sp>
        <p:nvSpPr>
          <p:cNvPr id="52227" name="Rectangle 3"/>
          <p:cNvSpPr>
            <a:spLocks noGrp="1" noChangeArrowheads="1"/>
          </p:cNvSpPr>
          <p:nvPr>
            <p:ph type="dt" sz="quarter" idx="1"/>
          </p:nvPr>
        </p:nvSpPr>
        <p:spPr bwMode="auto">
          <a:xfrm>
            <a:off x="3763963" y="0"/>
            <a:ext cx="2884487" cy="476250"/>
          </a:xfrm>
          <a:prstGeom prst="rect">
            <a:avLst/>
          </a:prstGeom>
          <a:noFill/>
          <a:ln w="9525">
            <a:noFill/>
            <a:miter lim="800000"/>
            <a:headEnd/>
            <a:tailEnd/>
          </a:ln>
          <a:effectLst/>
        </p:spPr>
        <p:txBody>
          <a:bodyPr vert="horz" wrap="square" lIns="89904" tIns="44943" rIns="89904" bIns="44943" numCol="1" anchor="t" anchorCtr="0" compatLnSpc="1">
            <a:prstTxWarp prst="textNoShape">
              <a:avLst/>
            </a:prstTxWarp>
          </a:bodyPr>
          <a:lstStyle>
            <a:lvl1pPr algn="r" defTabSz="903288">
              <a:defRPr sz="1800" u="none"/>
            </a:lvl1pPr>
          </a:lstStyle>
          <a:p>
            <a:pPr>
              <a:defRPr/>
            </a:pPr>
            <a:endParaRPr lang="en-US"/>
          </a:p>
        </p:txBody>
      </p:sp>
    </p:spTree>
    <p:extLst>
      <p:ext uri="{BB962C8B-B14F-4D97-AF65-F5344CB8AC3E}">
        <p14:creationId xmlns:p14="http://schemas.microsoft.com/office/powerpoint/2010/main" val="1613386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884488" cy="476250"/>
          </a:xfrm>
          <a:prstGeom prst="rect">
            <a:avLst/>
          </a:prstGeom>
          <a:noFill/>
          <a:ln w="9525">
            <a:noFill/>
            <a:miter lim="800000"/>
            <a:headEnd/>
            <a:tailEnd/>
          </a:ln>
          <a:effectLst/>
        </p:spPr>
        <p:txBody>
          <a:bodyPr vert="horz" wrap="square" lIns="89904" tIns="44943" rIns="89904" bIns="44943" numCol="1" anchor="t" anchorCtr="0" compatLnSpc="1">
            <a:prstTxWarp prst="textNoShape">
              <a:avLst/>
            </a:prstTxWarp>
          </a:bodyPr>
          <a:lstStyle>
            <a:lvl1pPr defTabSz="903288">
              <a:defRPr sz="1800" u="none"/>
            </a:lvl1pPr>
          </a:lstStyle>
          <a:p>
            <a:pPr>
              <a:defRPr/>
            </a:pPr>
            <a:endParaRPr lang="en-US"/>
          </a:p>
        </p:txBody>
      </p:sp>
      <p:sp>
        <p:nvSpPr>
          <p:cNvPr id="9219" name="Rectangle 3"/>
          <p:cNvSpPr>
            <a:spLocks noGrp="1" noChangeArrowheads="1"/>
          </p:cNvSpPr>
          <p:nvPr>
            <p:ph type="dt" idx="1"/>
          </p:nvPr>
        </p:nvSpPr>
        <p:spPr bwMode="auto">
          <a:xfrm>
            <a:off x="3763963" y="0"/>
            <a:ext cx="2884487" cy="476250"/>
          </a:xfrm>
          <a:prstGeom prst="rect">
            <a:avLst/>
          </a:prstGeom>
          <a:noFill/>
          <a:ln w="9525">
            <a:noFill/>
            <a:miter lim="800000"/>
            <a:headEnd/>
            <a:tailEnd/>
          </a:ln>
          <a:effectLst/>
        </p:spPr>
        <p:txBody>
          <a:bodyPr vert="horz" wrap="square" lIns="89904" tIns="44943" rIns="89904" bIns="44943" numCol="1" anchor="t" anchorCtr="0" compatLnSpc="1">
            <a:prstTxWarp prst="textNoShape">
              <a:avLst/>
            </a:prstTxWarp>
          </a:bodyPr>
          <a:lstStyle>
            <a:lvl1pPr algn="r" defTabSz="903288">
              <a:defRPr sz="1800" u="none"/>
            </a:lvl1pPr>
          </a:lstStyle>
          <a:p>
            <a:pPr>
              <a:defRPr/>
            </a:pPr>
            <a:endParaRPr lang="en-US"/>
          </a:p>
        </p:txBody>
      </p:sp>
      <p:sp>
        <p:nvSpPr>
          <p:cNvPr id="19460" name="Rectangle 4"/>
          <p:cNvSpPr>
            <a:spLocks noGrp="1" noRot="1" noChangeAspect="1" noChangeArrowheads="1" noTextEdit="1"/>
          </p:cNvSpPr>
          <p:nvPr>
            <p:ph type="sldImg" idx="2"/>
          </p:nvPr>
        </p:nvSpPr>
        <p:spPr bwMode="auto">
          <a:xfrm>
            <a:off x="877888" y="747713"/>
            <a:ext cx="4891087" cy="36687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877888" y="4652963"/>
            <a:ext cx="4892675" cy="4381500"/>
          </a:xfrm>
          <a:prstGeom prst="rect">
            <a:avLst/>
          </a:prstGeom>
          <a:noFill/>
          <a:ln w="9525">
            <a:noFill/>
            <a:miter lim="800000"/>
            <a:headEnd/>
            <a:tailEnd/>
          </a:ln>
          <a:effectLst/>
        </p:spPr>
        <p:txBody>
          <a:bodyPr vert="horz" wrap="square" lIns="89904" tIns="44943" rIns="89904" bIns="4494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9305925"/>
            <a:ext cx="2884488" cy="476250"/>
          </a:xfrm>
          <a:prstGeom prst="rect">
            <a:avLst/>
          </a:prstGeom>
          <a:noFill/>
          <a:ln w="9525">
            <a:noFill/>
            <a:miter lim="800000"/>
            <a:headEnd/>
            <a:tailEnd/>
          </a:ln>
          <a:effectLst/>
        </p:spPr>
        <p:txBody>
          <a:bodyPr vert="horz" wrap="square" lIns="89904" tIns="44943" rIns="89904" bIns="44943" numCol="1" anchor="b" anchorCtr="0" compatLnSpc="1">
            <a:prstTxWarp prst="textNoShape">
              <a:avLst/>
            </a:prstTxWarp>
          </a:bodyPr>
          <a:lstStyle>
            <a:lvl1pPr defTabSz="903288">
              <a:defRPr sz="1800" u="none"/>
            </a:lvl1pPr>
          </a:lstStyle>
          <a:p>
            <a:pPr>
              <a:defRPr/>
            </a:pPr>
            <a:endParaRPr lang="en-US"/>
          </a:p>
        </p:txBody>
      </p:sp>
      <p:sp>
        <p:nvSpPr>
          <p:cNvPr id="9223" name="Rectangle 7"/>
          <p:cNvSpPr>
            <a:spLocks noGrp="1" noChangeArrowheads="1"/>
          </p:cNvSpPr>
          <p:nvPr>
            <p:ph type="sldNum" sz="quarter" idx="5"/>
          </p:nvPr>
        </p:nvSpPr>
        <p:spPr bwMode="auto">
          <a:xfrm>
            <a:off x="3763963" y="9305925"/>
            <a:ext cx="2884487" cy="476250"/>
          </a:xfrm>
          <a:prstGeom prst="rect">
            <a:avLst/>
          </a:prstGeom>
          <a:noFill/>
          <a:ln w="9525">
            <a:noFill/>
            <a:miter lim="800000"/>
            <a:headEnd/>
            <a:tailEnd/>
          </a:ln>
          <a:effectLst/>
        </p:spPr>
        <p:txBody>
          <a:bodyPr vert="horz" wrap="square" lIns="89904" tIns="44943" rIns="89904" bIns="44943" numCol="1" anchor="b" anchorCtr="0" compatLnSpc="1">
            <a:prstTxWarp prst="textNoShape">
              <a:avLst/>
            </a:prstTxWarp>
          </a:bodyPr>
          <a:lstStyle>
            <a:lvl1pPr algn="r" defTabSz="903288">
              <a:defRPr sz="1800" u="none"/>
            </a:lvl1pPr>
          </a:lstStyle>
          <a:p>
            <a:pPr>
              <a:defRPr/>
            </a:pPr>
            <a:fld id="{DB6EDD4F-A834-48F8-934A-1D36CEB5B5AA}" type="slidenum">
              <a:rPr lang="en-US"/>
              <a:pPr>
                <a:defRPr/>
              </a:pPr>
              <a:t>‹#›</a:t>
            </a:fld>
            <a:endParaRPr lang="en-US"/>
          </a:p>
        </p:txBody>
      </p:sp>
    </p:spTree>
    <p:extLst>
      <p:ext uri="{BB962C8B-B14F-4D97-AF65-F5344CB8AC3E}">
        <p14:creationId xmlns:p14="http://schemas.microsoft.com/office/powerpoint/2010/main" val="13759148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34599"/>
            <a:ext cx="8549640" cy="2626360"/>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3962242"/>
            <a:ext cx="7543800" cy="1821338"/>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2882E46A-3FCE-445B-9F7F-E315DB07F4A0}" type="datetimeFigureOut">
              <a:rPr lang="en-US" smtClean="0"/>
              <a:pPr>
                <a:defRPr/>
              </a:pPr>
              <a:t>12/19/2024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6062F86-0DDE-4470-B7B4-8A88E8CB17D4}" type="slidenum">
              <a:rPr lang="en-US" smtClean="0"/>
              <a:pPr>
                <a:defRPr/>
              </a:pPr>
              <a:t>‹#›</a:t>
            </a:fld>
            <a:endParaRPr lang="en-US"/>
          </a:p>
        </p:txBody>
      </p:sp>
    </p:spTree>
    <p:extLst>
      <p:ext uri="{BB962C8B-B14F-4D97-AF65-F5344CB8AC3E}">
        <p14:creationId xmlns:p14="http://schemas.microsoft.com/office/powerpoint/2010/main" val="3038894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17469BD-B1B4-4ECC-B9A6-BE9627E3081E}" type="datetimeFigureOut">
              <a:rPr lang="en-US" smtClean="0"/>
              <a:pPr>
                <a:defRPr/>
              </a:pPr>
              <a:t>12/19/2024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262A347-385D-42F3-881D-B7F51A4C5610}" type="slidenum">
              <a:rPr lang="en-US" smtClean="0"/>
              <a:pPr>
                <a:defRPr/>
              </a:pPr>
              <a:t>‹#›</a:t>
            </a:fld>
            <a:endParaRPr lang="en-US"/>
          </a:p>
        </p:txBody>
      </p:sp>
    </p:spTree>
    <p:extLst>
      <p:ext uri="{BB962C8B-B14F-4D97-AF65-F5344CB8AC3E}">
        <p14:creationId xmlns:p14="http://schemas.microsoft.com/office/powerpoint/2010/main" val="295239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01637"/>
            <a:ext cx="2168843" cy="63930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01637"/>
            <a:ext cx="6380798" cy="63930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B2B4671-6C6F-44BC-9552-A578F8F5161B}" type="datetimeFigureOut">
              <a:rPr lang="en-US" smtClean="0"/>
              <a:pPr>
                <a:defRPr/>
              </a:pPr>
              <a:t>12/19/2024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037D08-ED89-4EAF-874A-679E747FAF31}" type="slidenum">
              <a:rPr lang="en-US" smtClean="0"/>
              <a:pPr>
                <a:defRPr/>
              </a:pPr>
              <a:t>‹#›</a:t>
            </a:fld>
            <a:endParaRPr lang="en-US"/>
          </a:p>
        </p:txBody>
      </p:sp>
    </p:spTree>
    <p:extLst>
      <p:ext uri="{BB962C8B-B14F-4D97-AF65-F5344CB8AC3E}">
        <p14:creationId xmlns:p14="http://schemas.microsoft.com/office/powerpoint/2010/main" val="909585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idx="1"/>
          </p:nvPr>
        </p:nvSpPr>
        <p:spPr>
          <a:xfrm>
            <a:off x="971088" y="1630998"/>
            <a:ext cx="8686573" cy="5209065"/>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34739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7" y="2095500"/>
            <a:ext cx="4180328" cy="474456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5474006" y="2095500"/>
            <a:ext cx="4180329" cy="474456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2"/>
          <p:cNvSpPr>
            <a:spLocks noGrp="1"/>
          </p:cNvSpPr>
          <p:nvPr>
            <p:ph sz="half" idx="10"/>
          </p:nvPr>
        </p:nvSpPr>
        <p:spPr>
          <a:xfrm>
            <a:off x="971087" y="1634492"/>
            <a:ext cx="4180328"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6" name="Content Placeholder 3"/>
          <p:cNvSpPr>
            <a:spLocks noGrp="1"/>
          </p:cNvSpPr>
          <p:nvPr>
            <p:ph sz="half" idx="11"/>
          </p:nvPr>
        </p:nvSpPr>
        <p:spPr>
          <a:xfrm>
            <a:off x="5474006" y="1634492"/>
            <a:ext cx="4180329"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7"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863527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971087" y="447041"/>
            <a:ext cx="7954932" cy="635635"/>
          </a:xfrm>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971087" y="2095500"/>
            <a:ext cx="4180328" cy="3970974"/>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ontent Placeholder 2"/>
          <p:cNvSpPr>
            <a:spLocks noGrp="1"/>
          </p:cNvSpPr>
          <p:nvPr>
            <p:ph sz="half" idx="10"/>
          </p:nvPr>
        </p:nvSpPr>
        <p:spPr>
          <a:xfrm>
            <a:off x="971087" y="1634492"/>
            <a:ext cx="4180328"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6" name="Content Placeholder 3"/>
          <p:cNvSpPr>
            <a:spLocks noGrp="1"/>
          </p:cNvSpPr>
          <p:nvPr>
            <p:ph sz="half" idx="11"/>
          </p:nvPr>
        </p:nvSpPr>
        <p:spPr>
          <a:xfrm>
            <a:off x="5474006" y="1634492"/>
            <a:ext cx="4180329"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Picture Placeholder 7"/>
          <p:cNvSpPr>
            <a:spLocks noGrp="1"/>
          </p:cNvSpPr>
          <p:nvPr>
            <p:ph type="pic" sz="quarter" idx="12"/>
          </p:nvPr>
        </p:nvSpPr>
        <p:spPr>
          <a:xfrm>
            <a:off x="5478994" y="2095501"/>
            <a:ext cx="4175341" cy="3970973"/>
          </a:xfrm>
        </p:spPr>
        <p:txBody>
          <a:bodyPr rtlCol="0">
            <a:normAutofit/>
          </a:bodyPr>
          <a:lstStyle>
            <a:lvl1pPr>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3822441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s">
    <p:spTree>
      <p:nvGrpSpPr>
        <p:cNvPr id="1" name=""/>
        <p:cNvGrpSpPr/>
        <p:nvPr/>
      </p:nvGrpSpPr>
      <p:grpSpPr>
        <a:xfrm>
          <a:off x="0" y="0"/>
          <a:ext cx="0" cy="0"/>
          <a:chOff x="0" y="0"/>
          <a:chExt cx="0" cy="0"/>
        </a:xfrm>
      </p:grpSpPr>
      <p:sp>
        <p:nvSpPr>
          <p:cNvPr id="2" name="Title 1"/>
          <p:cNvSpPr>
            <a:spLocks noGrp="1"/>
          </p:cNvSpPr>
          <p:nvPr>
            <p:ph type="title"/>
          </p:nvPr>
        </p:nvSpPr>
        <p:spPr>
          <a:xfrm>
            <a:off x="971087" y="447041"/>
            <a:ext cx="7954932" cy="635635"/>
          </a:xfrm>
        </p:spPr>
        <p:txBody>
          <a:bodyPr/>
          <a:lstStyle>
            <a:lvl1pPr>
              <a:defRPr>
                <a:solidFill>
                  <a:schemeClr val="tx1"/>
                </a:solidFill>
              </a:defRPr>
            </a:lvl1pPr>
          </a:lstStyle>
          <a:p>
            <a:r>
              <a:rPr lang="en-US"/>
              <a:t>Click to edit Master title style</a:t>
            </a:r>
            <a:endParaRPr lang="en-GB" dirty="0"/>
          </a:p>
        </p:txBody>
      </p:sp>
      <p:sp>
        <p:nvSpPr>
          <p:cNvPr id="5" name="Content Placeholder 2"/>
          <p:cNvSpPr>
            <a:spLocks noGrp="1"/>
          </p:cNvSpPr>
          <p:nvPr>
            <p:ph sz="half" idx="10"/>
          </p:nvPr>
        </p:nvSpPr>
        <p:spPr>
          <a:xfrm>
            <a:off x="971087" y="1634492"/>
            <a:ext cx="4180328"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6" name="Content Placeholder 3"/>
          <p:cNvSpPr>
            <a:spLocks noGrp="1"/>
          </p:cNvSpPr>
          <p:nvPr>
            <p:ph sz="half" idx="11"/>
          </p:nvPr>
        </p:nvSpPr>
        <p:spPr>
          <a:xfrm>
            <a:off x="5474006" y="1634492"/>
            <a:ext cx="4180329"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Picture Placeholder 7"/>
          <p:cNvSpPr>
            <a:spLocks noGrp="1"/>
          </p:cNvSpPr>
          <p:nvPr>
            <p:ph type="pic" sz="quarter" idx="12"/>
          </p:nvPr>
        </p:nvSpPr>
        <p:spPr>
          <a:xfrm>
            <a:off x="5478994" y="2095501"/>
            <a:ext cx="4175341" cy="3970973"/>
          </a:xfrm>
        </p:spPr>
        <p:txBody>
          <a:bodyPr rtlCol="0">
            <a:normAutofit/>
          </a:bodyPr>
          <a:lstStyle>
            <a:lvl1pPr>
              <a:defRPr/>
            </a:lvl1pPr>
          </a:lstStyle>
          <a:p>
            <a:pPr lvl="0"/>
            <a:r>
              <a:rPr lang="en-US" noProof="0"/>
              <a:t>Click icon to add picture</a:t>
            </a:r>
            <a:endParaRPr lang="en-GB" noProof="0" dirty="0"/>
          </a:p>
        </p:txBody>
      </p:sp>
      <p:sp>
        <p:nvSpPr>
          <p:cNvPr id="7" name="Picture Placeholder 7"/>
          <p:cNvSpPr>
            <a:spLocks noGrp="1"/>
          </p:cNvSpPr>
          <p:nvPr>
            <p:ph type="pic" sz="quarter" idx="13"/>
          </p:nvPr>
        </p:nvSpPr>
        <p:spPr>
          <a:xfrm>
            <a:off x="987717" y="2095500"/>
            <a:ext cx="4175341" cy="3970974"/>
          </a:xfrm>
        </p:spPr>
        <p:txBody>
          <a:bodyPr rtlCol="0">
            <a:normAutofit/>
          </a:bodyPr>
          <a:lstStyle>
            <a:lvl1pPr>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308737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s alt">
    <p:spTree>
      <p:nvGrpSpPr>
        <p:cNvPr id="1" name=""/>
        <p:cNvGrpSpPr/>
        <p:nvPr/>
      </p:nvGrpSpPr>
      <p:grpSpPr>
        <a:xfrm>
          <a:off x="0" y="0"/>
          <a:ext cx="0" cy="0"/>
          <a:chOff x="0" y="0"/>
          <a:chExt cx="0" cy="0"/>
        </a:xfrm>
      </p:grpSpPr>
      <p:sp>
        <p:nvSpPr>
          <p:cNvPr id="2" name="Title 1"/>
          <p:cNvSpPr>
            <a:spLocks noGrp="1"/>
          </p:cNvSpPr>
          <p:nvPr>
            <p:ph type="title"/>
          </p:nvPr>
        </p:nvSpPr>
        <p:spPr>
          <a:xfrm>
            <a:off x="971087" y="447041"/>
            <a:ext cx="7954932" cy="635635"/>
          </a:xfrm>
        </p:spPr>
        <p:txBody>
          <a:bodyPr/>
          <a:lstStyle>
            <a:lvl1pPr>
              <a:defRPr>
                <a:solidFill>
                  <a:schemeClr val="tx1"/>
                </a:solidFill>
              </a:defRPr>
            </a:lvl1pPr>
          </a:lstStyle>
          <a:p>
            <a:r>
              <a:rPr lang="en-US"/>
              <a:t>Click to edit Master title style</a:t>
            </a:r>
            <a:endParaRPr lang="en-GB" dirty="0"/>
          </a:p>
        </p:txBody>
      </p:sp>
      <p:sp>
        <p:nvSpPr>
          <p:cNvPr id="5" name="Content Placeholder 2"/>
          <p:cNvSpPr>
            <a:spLocks noGrp="1"/>
          </p:cNvSpPr>
          <p:nvPr>
            <p:ph sz="half" idx="10"/>
          </p:nvPr>
        </p:nvSpPr>
        <p:spPr>
          <a:xfrm>
            <a:off x="971088" y="1634492"/>
            <a:ext cx="8683247"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Picture Placeholder 7"/>
          <p:cNvSpPr>
            <a:spLocks noGrp="1"/>
          </p:cNvSpPr>
          <p:nvPr>
            <p:ph type="pic" sz="quarter" idx="12"/>
          </p:nvPr>
        </p:nvSpPr>
        <p:spPr>
          <a:xfrm>
            <a:off x="5478994" y="3988436"/>
            <a:ext cx="4175341" cy="2851627"/>
          </a:xfrm>
        </p:spPr>
        <p:txBody>
          <a:bodyPr rtlCol="0">
            <a:normAutofit/>
          </a:bodyPr>
          <a:lstStyle>
            <a:lvl1pPr>
              <a:defRPr/>
            </a:lvl1pPr>
          </a:lstStyle>
          <a:p>
            <a:pPr lvl="0"/>
            <a:r>
              <a:rPr lang="en-US" noProof="0"/>
              <a:t>Click icon to add picture</a:t>
            </a:r>
            <a:endParaRPr lang="en-GB" noProof="0" dirty="0"/>
          </a:p>
        </p:txBody>
      </p:sp>
      <p:sp>
        <p:nvSpPr>
          <p:cNvPr id="7" name="Picture Placeholder 7"/>
          <p:cNvSpPr>
            <a:spLocks noGrp="1"/>
          </p:cNvSpPr>
          <p:nvPr>
            <p:ph type="pic" sz="quarter" idx="13"/>
          </p:nvPr>
        </p:nvSpPr>
        <p:spPr>
          <a:xfrm>
            <a:off x="987717" y="3988436"/>
            <a:ext cx="4175341" cy="2851627"/>
          </a:xfrm>
        </p:spPr>
        <p:txBody>
          <a:bodyPr rtlCol="0">
            <a:normAutofit/>
          </a:bodyPr>
          <a:lstStyle>
            <a:lvl1pPr>
              <a:defRPr/>
            </a:lvl1pPr>
          </a:lstStyle>
          <a:p>
            <a:pPr lvl="0"/>
            <a:r>
              <a:rPr lang="en-US" noProof="0"/>
              <a:t>Click icon to add picture</a:t>
            </a:r>
            <a:endParaRPr lang="en-GB" noProof="0" dirty="0"/>
          </a:p>
        </p:txBody>
      </p:sp>
      <p:sp>
        <p:nvSpPr>
          <p:cNvPr id="4" name="Text Placeholder 3"/>
          <p:cNvSpPr>
            <a:spLocks noGrp="1"/>
          </p:cNvSpPr>
          <p:nvPr>
            <p:ph type="body" sz="quarter" idx="14"/>
          </p:nvPr>
        </p:nvSpPr>
        <p:spPr>
          <a:xfrm>
            <a:off x="987715" y="2119948"/>
            <a:ext cx="8666619" cy="1636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987097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8" y="2095500"/>
            <a:ext cx="2660511" cy="4912202"/>
          </a:xfrm>
        </p:spPr>
        <p:txBody>
          <a:bodyPr/>
          <a:lstStyle>
            <a:lvl1pPr>
              <a:defRPr sz="1800" b="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3987443" y="2095500"/>
            <a:ext cx="2660512" cy="4912202"/>
          </a:xfrm>
        </p:spPr>
        <p:txBody>
          <a:bodyPr/>
          <a:lstStyle>
            <a:lvl1pPr>
              <a:defRPr sz="1800" b="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ontent Placeholder 3"/>
          <p:cNvSpPr>
            <a:spLocks noGrp="1"/>
          </p:cNvSpPr>
          <p:nvPr>
            <p:ph sz="half" idx="10"/>
          </p:nvPr>
        </p:nvSpPr>
        <p:spPr>
          <a:xfrm>
            <a:off x="7003800" y="2095500"/>
            <a:ext cx="2660511" cy="4912202"/>
          </a:xfrm>
        </p:spPr>
        <p:txBody>
          <a:bodyPr/>
          <a:lstStyle>
            <a:lvl1pPr>
              <a:defRPr sz="1800" b="0">
                <a:solidFill>
                  <a:schemeClr val="tx1"/>
                </a:solidFill>
              </a:defRPr>
            </a:lvl1pPr>
            <a:lvl2pPr>
              <a:defRPr sz="1800" b="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2"/>
          <p:cNvSpPr>
            <a:spLocks noGrp="1"/>
          </p:cNvSpPr>
          <p:nvPr>
            <p:ph sz="half" idx="11"/>
          </p:nvPr>
        </p:nvSpPr>
        <p:spPr>
          <a:xfrm>
            <a:off x="971089" y="1634491"/>
            <a:ext cx="2660512" cy="590931"/>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7" name="Content Placeholder 2"/>
          <p:cNvSpPr>
            <a:spLocks noGrp="1"/>
          </p:cNvSpPr>
          <p:nvPr>
            <p:ph sz="half" idx="12"/>
          </p:nvPr>
        </p:nvSpPr>
        <p:spPr>
          <a:xfrm>
            <a:off x="3987443" y="1634491"/>
            <a:ext cx="2660512" cy="590931"/>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Content Placeholder 2"/>
          <p:cNvSpPr>
            <a:spLocks noGrp="1"/>
          </p:cNvSpPr>
          <p:nvPr>
            <p:ph sz="half" idx="13"/>
          </p:nvPr>
        </p:nvSpPr>
        <p:spPr>
          <a:xfrm>
            <a:off x="7003801" y="1634491"/>
            <a:ext cx="2660512" cy="590931"/>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9"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31853109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8" y="2095500"/>
            <a:ext cx="2045266" cy="4744562"/>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3187074" y="2095500"/>
            <a:ext cx="2045267" cy="4744562"/>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ontent Placeholder 3"/>
          <p:cNvSpPr>
            <a:spLocks noGrp="1"/>
          </p:cNvSpPr>
          <p:nvPr>
            <p:ph sz="half" idx="10"/>
          </p:nvPr>
        </p:nvSpPr>
        <p:spPr>
          <a:xfrm>
            <a:off x="5403059" y="2095500"/>
            <a:ext cx="2045267" cy="4744562"/>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3"/>
          <p:cNvSpPr>
            <a:spLocks noGrp="1"/>
          </p:cNvSpPr>
          <p:nvPr>
            <p:ph sz="half" idx="11"/>
          </p:nvPr>
        </p:nvSpPr>
        <p:spPr>
          <a:xfrm>
            <a:off x="7619045" y="2095500"/>
            <a:ext cx="2045267" cy="4744562"/>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sz="half" idx="12"/>
          </p:nvPr>
        </p:nvSpPr>
        <p:spPr>
          <a:xfrm>
            <a:off x="971088" y="1634491"/>
            <a:ext cx="2045266" cy="461010"/>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Content Placeholder 3"/>
          <p:cNvSpPr>
            <a:spLocks noGrp="1"/>
          </p:cNvSpPr>
          <p:nvPr>
            <p:ph sz="half" idx="13"/>
          </p:nvPr>
        </p:nvSpPr>
        <p:spPr>
          <a:xfrm>
            <a:off x="3187074" y="1634491"/>
            <a:ext cx="2045267" cy="461010"/>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9" name="Content Placeholder 3"/>
          <p:cNvSpPr>
            <a:spLocks noGrp="1"/>
          </p:cNvSpPr>
          <p:nvPr>
            <p:ph sz="half" idx="14"/>
          </p:nvPr>
        </p:nvSpPr>
        <p:spPr>
          <a:xfrm>
            <a:off x="5403059" y="1634491"/>
            <a:ext cx="2045267" cy="461010"/>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0" name="Content Placeholder 3"/>
          <p:cNvSpPr>
            <a:spLocks noGrp="1"/>
          </p:cNvSpPr>
          <p:nvPr>
            <p:ph sz="half" idx="15"/>
          </p:nvPr>
        </p:nvSpPr>
        <p:spPr>
          <a:xfrm>
            <a:off x="7619045" y="1634491"/>
            <a:ext cx="2045267" cy="461010"/>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1"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857229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9402" y="2095500"/>
            <a:ext cx="1561941" cy="4744562"/>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2762222" y="2095500"/>
            <a:ext cx="1561942" cy="4744562"/>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ontent Placeholder 3"/>
          <p:cNvSpPr>
            <a:spLocks noGrp="1"/>
          </p:cNvSpPr>
          <p:nvPr>
            <p:ph sz="half" idx="10"/>
          </p:nvPr>
        </p:nvSpPr>
        <p:spPr>
          <a:xfrm>
            <a:off x="4536730" y="2095500"/>
            <a:ext cx="1561942" cy="4744562"/>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3"/>
          <p:cNvSpPr>
            <a:spLocks noGrp="1"/>
          </p:cNvSpPr>
          <p:nvPr>
            <p:ph sz="half" idx="11"/>
          </p:nvPr>
        </p:nvSpPr>
        <p:spPr>
          <a:xfrm>
            <a:off x="6319550" y="2095500"/>
            <a:ext cx="1561942" cy="4744562"/>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sz="half" idx="12"/>
          </p:nvPr>
        </p:nvSpPr>
        <p:spPr>
          <a:xfrm>
            <a:off x="8102371" y="2095500"/>
            <a:ext cx="1561941" cy="4744562"/>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sz="half" idx="13"/>
          </p:nvPr>
        </p:nvSpPr>
        <p:spPr>
          <a:xfrm>
            <a:off x="971088" y="1634491"/>
            <a:ext cx="1561941"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9" name="Content Placeholder 3"/>
          <p:cNvSpPr>
            <a:spLocks noGrp="1"/>
          </p:cNvSpPr>
          <p:nvPr>
            <p:ph sz="half" idx="14"/>
          </p:nvPr>
        </p:nvSpPr>
        <p:spPr>
          <a:xfrm>
            <a:off x="2753908" y="1634491"/>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0" name="Content Placeholder 3"/>
          <p:cNvSpPr>
            <a:spLocks noGrp="1"/>
          </p:cNvSpPr>
          <p:nvPr>
            <p:ph sz="half" idx="15"/>
          </p:nvPr>
        </p:nvSpPr>
        <p:spPr>
          <a:xfrm>
            <a:off x="4536730" y="1634491"/>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1" name="Content Placeholder 3"/>
          <p:cNvSpPr>
            <a:spLocks noGrp="1"/>
          </p:cNvSpPr>
          <p:nvPr>
            <p:ph sz="half" idx="16"/>
          </p:nvPr>
        </p:nvSpPr>
        <p:spPr>
          <a:xfrm>
            <a:off x="6319550" y="1634491"/>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2" name="Content Placeholder 2"/>
          <p:cNvSpPr>
            <a:spLocks noGrp="1"/>
          </p:cNvSpPr>
          <p:nvPr>
            <p:ph sz="half" idx="17"/>
          </p:nvPr>
        </p:nvSpPr>
        <p:spPr>
          <a:xfrm>
            <a:off x="8102371" y="1634491"/>
            <a:ext cx="1561941"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3"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423676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4239944-3AC5-4D13-B275-CA550990467C}" type="datetimeFigureOut">
              <a:rPr lang="en-US" smtClean="0"/>
              <a:pPr>
                <a:defRPr/>
              </a:pPr>
              <a:t>12/19/2024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2F5ED4C-8E29-4F68-8441-9F43C3EE1164}" type="slidenum">
              <a:rPr lang="en-US" smtClean="0"/>
              <a:pPr>
                <a:defRPr/>
              </a:pPr>
              <a:t>‹#›</a:t>
            </a:fld>
            <a:endParaRPr lang="en-US"/>
          </a:p>
        </p:txBody>
      </p:sp>
    </p:spTree>
    <p:extLst>
      <p:ext uri="{BB962C8B-B14F-4D97-AF65-F5344CB8AC3E}">
        <p14:creationId xmlns:p14="http://schemas.microsoft.com/office/powerpoint/2010/main" val="25535115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7" y="2095500"/>
            <a:ext cx="4180328"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474006" y="2095500"/>
            <a:ext cx="4180329"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0"/>
          </p:nvPr>
        </p:nvSpPr>
        <p:spPr>
          <a:xfrm>
            <a:off x="971087" y="4431982"/>
            <a:ext cx="4180328"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5474006" y="4431982"/>
            <a:ext cx="4180329"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2"/>
          </p:nvPr>
        </p:nvSpPr>
        <p:spPr>
          <a:xfrm>
            <a:off x="971087" y="1634492"/>
            <a:ext cx="4180328"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Content Placeholder 3"/>
          <p:cNvSpPr>
            <a:spLocks noGrp="1"/>
          </p:cNvSpPr>
          <p:nvPr>
            <p:ph sz="half" idx="13"/>
          </p:nvPr>
        </p:nvSpPr>
        <p:spPr>
          <a:xfrm>
            <a:off x="5474006" y="1634492"/>
            <a:ext cx="4180329"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9" name="Content Placeholder 2"/>
          <p:cNvSpPr>
            <a:spLocks noGrp="1"/>
          </p:cNvSpPr>
          <p:nvPr>
            <p:ph sz="half" idx="14"/>
          </p:nvPr>
        </p:nvSpPr>
        <p:spPr>
          <a:xfrm>
            <a:off x="971087" y="3970974"/>
            <a:ext cx="4180328"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0" name="Content Placeholder 3"/>
          <p:cNvSpPr>
            <a:spLocks noGrp="1"/>
          </p:cNvSpPr>
          <p:nvPr>
            <p:ph sz="half" idx="15"/>
          </p:nvPr>
        </p:nvSpPr>
        <p:spPr>
          <a:xfrm>
            <a:off x="5474006" y="3970974"/>
            <a:ext cx="4180329"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1"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1500845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ntent alt">
    <p:spTree>
      <p:nvGrpSpPr>
        <p:cNvPr id="1" name=""/>
        <p:cNvGrpSpPr/>
        <p:nvPr/>
      </p:nvGrpSpPr>
      <p:grpSpPr>
        <a:xfrm>
          <a:off x="0" y="0"/>
          <a:ext cx="0" cy="0"/>
          <a:chOff x="0" y="0"/>
          <a:chExt cx="0" cy="0"/>
        </a:xfrm>
      </p:grpSpPr>
      <p:sp>
        <p:nvSpPr>
          <p:cNvPr id="2" name="Title 1"/>
          <p:cNvSpPr>
            <a:spLocks noGrp="1"/>
          </p:cNvSpPr>
          <p:nvPr>
            <p:ph type="title"/>
          </p:nvPr>
        </p:nvSpPr>
        <p:spPr>
          <a:xfrm>
            <a:off x="971087" y="447041"/>
            <a:ext cx="7954932" cy="635635"/>
          </a:xfrm>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971087" y="2095500"/>
            <a:ext cx="4180328"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474006" y="2095500"/>
            <a:ext cx="4180329"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0"/>
          </p:nvPr>
        </p:nvSpPr>
        <p:spPr>
          <a:xfrm>
            <a:off x="971087" y="4431982"/>
            <a:ext cx="4180328"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2"/>
          </p:nvPr>
        </p:nvSpPr>
        <p:spPr>
          <a:xfrm>
            <a:off x="971087" y="1634492"/>
            <a:ext cx="4180328"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Content Placeholder 3"/>
          <p:cNvSpPr>
            <a:spLocks noGrp="1"/>
          </p:cNvSpPr>
          <p:nvPr>
            <p:ph sz="half" idx="13"/>
          </p:nvPr>
        </p:nvSpPr>
        <p:spPr>
          <a:xfrm>
            <a:off x="5474006" y="1634492"/>
            <a:ext cx="4180329"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9" name="Content Placeholder 2"/>
          <p:cNvSpPr>
            <a:spLocks noGrp="1"/>
          </p:cNvSpPr>
          <p:nvPr>
            <p:ph sz="half" idx="14"/>
          </p:nvPr>
        </p:nvSpPr>
        <p:spPr>
          <a:xfrm>
            <a:off x="971087" y="3970974"/>
            <a:ext cx="4180328"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0" name="Content Placeholder 3"/>
          <p:cNvSpPr>
            <a:spLocks noGrp="1"/>
          </p:cNvSpPr>
          <p:nvPr>
            <p:ph sz="half" idx="15"/>
          </p:nvPr>
        </p:nvSpPr>
        <p:spPr>
          <a:xfrm>
            <a:off x="5474006" y="3970974"/>
            <a:ext cx="4180329"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2" name="Picture Placeholder 11"/>
          <p:cNvSpPr>
            <a:spLocks noGrp="1"/>
          </p:cNvSpPr>
          <p:nvPr>
            <p:ph type="pic" sz="quarter" idx="16"/>
          </p:nvPr>
        </p:nvSpPr>
        <p:spPr>
          <a:xfrm>
            <a:off x="5474005" y="4431984"/>
            <a:ext cx="4190307" cy="1637983"/>
          </a:xfrm>
        </p:spPr>
        <p:txBody>
          <a:bodyPr rtlCol="0">
            <a:normAutofit/>
          </a:bodyPr>
          <a:lstStyle>
            <a:lvl1pPr>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6828564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x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8" y="2095500"/>
            <a:ext cx="2660511" cy="1643224"/>
          </a:xfrm>
        </p:spPr>
        <p:txBody>
          <a:bodyPr/>
          <a:lstStyle>
            <a:lvl1pPr>
              <a:defRPr sz="1800" b="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987443" y="2095500"/>
            <a:ext cx="2660511" cy="1643224"/>
          </a:xfrm>
        </p:spPr>
        <p:txBody>
          <a:bodyPr/>
          <a:lstStyle>
            <a:lvl1pPr>
              <a:defRPr sz="1800" b="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3"/>
          <p:cNvSpPr>
            <a:spLocks noGrp="1"/>
          </p:cNvSpPr>
          <p:nvPr>
            <p:ph sz="half" idx="10"/>
          </p:nvPr>
        </p:nvSpPr>
        <p:spPr>
          <a:xfrm>
            <a:off x="7003800" y="2095500"/>
            <a:ext cx="2660511" cy="1643224"/>
          </a:xfrm>
        </p:spPr>
        <p:txBody>
          <a:bodyPr/>
          <a:lstStyle>
            <a:lvl1pPr>
              <a:defRPr sz="1800" b="0">
                <a:solidFill>
                  <a:schemeClr val="tx1"/>
                </a:solidFill>
              </a:defRPr>
            </a:lvl1pPr>
            <a:lvl2pPr>
              <a:defRPr sz="1800" b="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sz="half" idx="11"/>
          </p:nvPr>
        </p:nvSpPr>
        <p:spPr>
          <a:xfrm>
            <a:off x="971088" y="4431981"/>
            <a:ext cx="2660511" cy="1643224"/>
          </a:xfrm>
        </p:spPr>
        <p:txBody>
          <a:bodyPr/>
          <a:lstStyle>
            <a:lvl1pPr>
              <a:defRPr sz="1800" b="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2"/>
          </p:nvPr>
        </p:nvSpPr>
        <p:spPr>
          <a:xfrm>
            <a:off x="3987443" y="4431981"/>
            <a:ext cx="2660511" cy="1643224"/>
          </a:xfrm>
        </p:spPr>
        <p:txBody>
          <a:bodyPr/>
          <a:lstStyle>
            <a:lvl1pPr>
              <a:defRPr sz="1800" b="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3"/>
          </p:nvPr>
        </p:nvSpPr>
        <p:spPr>
          <a:xfrm>
            <a:off x="7003800" y="4431981"/>
            <a:ext cx="2660511" cy="1643224"/>
          </a:xfrm>
        </p:spPr>
        <p:txBody>
          <a:bodyPr/>
          <a:lstStyle>
            <a:lvl1pPr>
              <a:defRPr sz="1800" b="0">
                <a:solidFill>
                  <a:schemeClr val="tx1"/>
                </a:solidFill>
              </a:defRPr>
            </a:lvl1pPr>
            <a:lvl2pPr>
              <a:defRPr sz="1800" b="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2"/>
          <p:cNvSpPr>
            <a:spLocks noGrp="1"/>
          </p:cNvSpPr>
          <p:nvPr>
            <p:ph sz="half" idx="14"/>
          </p:nvPr>
        </p:nvSpPr>
        <p:spPr>
          <a:xfrm>
            <a:off x="971088" y="1634491"/>
            <a:ext cx="2660511" cy="461010"/>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0" name="Content Placeholder 3"/>
          <p:cNvSpPr>
            <a:spLocks noGrp="1"/>
          </p:cNvSpPr>
          <p:nvPr>
            <p:ph sz="half" idx="15"/>
          </p:nvPr>
        </p:nvSpPr>
        <p:spPr>
          <a:xfrm>
            <a:off x="3987443" y="1634491"/>
            <a:ext cx="2660511" cy="461010"/>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1" name="Content Placeholder 3"/>
          <p:cNvSpPr>
            <a:spLocks noGrp="1"/>
          </p:cNvSpPr>
          <p:nvPr>
            <p:ph sz="half" idx="16"/>
          </p:nvPr>
        </p:nvSpPr>
        <p:spPr>
          <a:xfrm>
            <a:off x="7003800" y="1634491"/>
            <a:ext cx="2660511" cy="461010"/>
          </a:xfrm>
        </p:spPr>
        <p:txBody>
          <a:bodyPr/>
          <a:lstStyle>
            <a:lvl1pPr>
              <a:defRPr sz="1800" b="1">
                <a:solidFill>
                  <a:schemeClr val="tx1"/>
                </a:solidFill>
              </a:defRPr>
            </a:lvl1pPr>
            <a:lvl2pPr>
              <a:defRPr sz="1800" b="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2" name="Content Placeholder 2"/>
          <p:cNvSpPr>
            <a:spLocks noGrp="1"/>
          </p:cNvSpPr>
          <p:nvPr>
            <p:ph sz="half" idx="17"/>
          </p:nvPr>
        </p:nvSpPr>
        <p:spPr>
          <a:xfrm>
            <a:off x="971088" y="3970973"/>
            <a:ext cx="2660511" cy="461010"/>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3" name="Content Placeholder 3"/>
          <p:cNvSpPr>
            <a:spLocks noGrp="1"/>
          </p:cNvSpPr>
          <p:nvPr>
            <p:ph sz="half" idx="18"/>
          </p:nvPr>
        </p:nvSpPr>
        <p:spPr>
          <a:xfrm>
            <a:off x="3987443" y="3970973"/>
            <a:ext cx="2660511" cy="461010"/>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4" name="Content Placeholder 3"/>
          <p:cNvSpPr>
            <a:spLocks noGrp="1"/>
          </p:cNvSpPr>
          <p:nvPr>
            <p:ph sz="half" idx="19"/>
          </p:nvPr>
        </p:nvSpPr>
        <p:spPr>
          <a:xfrm>
            <a:off x="7003800" y="3970973"/>
            <a:ext cx="2660511" cy="461010"/>
          </a:xfrm>
        </p:spPr>
        <p:txBody>
          <a:bodyPr/>
          <a:lstStyle>
            <a:lvl1pPr>
              <a:defRPr sz="1800" b="1">
                <a:solidFill>
                  <a:schemeClr val="tx1"/>
                </a:solidFill>
              </a:defRPr>
            </a:lvl1pPr>
            <a:lvl2pPr>
              <a:defRPr sz="1800" b="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5"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12665904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ight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8" y="2095500"/>
            <a:ext cx="2045266"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187074" y="2095500"/>
            <a:ext cx="2045267"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3"/>
          <p:cNvSpPr>
            <a:spLocks noGrp="1"/>
          </p:cNvSpPr>
          <p:nvPr>
            <p:ph sz="half" idx="10"/>
          </p:nvPr>
        </p:nvSpPr>
        <p:spPr>
          <a:xfrm>
            <a:off x="5403059" y="2095500"/>
            <a:ext cx="2045267"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7619045" y="2095500"/>
            <a:ext cx="2045267"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2"/>
          </p:nvPr>
        </p:nvSpPr>
        <p:spPr>
          <a:xfrm>
            <a:off x="971088" y="4431981"/>
            <a:ext cx="2045266"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3"/>
          </p:nvPr>
        </p:nvSpPr>
        <p:spPr>
          <a:xfrm>
            <a:off x="3187074" y="4431981"/>
            <a:ext cx="2045267"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3"/>
          <p:cNvSpPr>
            <a:spLocks noGrp="1"/>
          </p:cNvSpPr>
          <p:nvPr>
            <p:ph sz="half" idx="14"/>
          </p:nvPr>
        </p:nvSpPr>
        <p:spPr>
          <a:xfrm>
            <a:off x="5403059" y="4431981"/>
            <a:ext cx="2045267"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15"/>
          </p:nvPr>
        </p:nvSpPr>
        <p:spPr>
          <a:xfrm>
            <a:off x="7619045" y="4431981"/>
            <a:ext cx="2045267"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2"/>
          <p:cNvSpPr>
            <a:spLocks noGrp="1"/>
          </p:cNvSpPr>
          <p:nvPr>
            <p:ph sz="half" idx="16"/>
          </p:nvPr>
        </p:nvSpPr>
        <p:spPr>
          <a:xfrm>
            <a:off x="971088" y="1634492"/>
            <a:ext cx="2045266"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2" name="Content Placeholder 3"/>
          <p:cNvSpPr>
            <a:spLocks noGrp="1"/>
          </p:cNvSpPr>
          <p:nvPr>
            <p:ph sz="half" idx="17"/>
          </p:nvPr>
        </p:nvSpPr>
        <p:spPr>
          <a:xfrm>
            <a:off x="3187074" y="1634492"/>
            <a:ext cx="2045267"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3" name="Content Placeholder 3"/>
          <p:cNvSpPr>
            <a:spLocks noGrp="1"/>
          </p:cNvSpPr>
          <p:nvPr>
            <p:ph sz="half" idx="18"/>
          </p:nvPr>
        </p:nvSpPr>
        <p:spPr>
          <a:xfrm>
            <a:off x="5403059" y="1634492"/>
            <a:ext cx="2045267"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4" name="Content Placeholder 3"/>
          <p:cNvSpPr>
            <a:spLocks noGrp="1"/>
          </p:cNvSpPr>
          <p:nvPr>
            <p:ph sz="half" idx="19"/>
          </p:nvPr>
        </p:nvSpPr>
        <p:spPr>
          <a:xfrm>
            <a:off x="7619045" y="1634492"/>
            <a:ext cx="2045267"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5" name="Content Placeholder 2"/>
          <p:cNvSpPr>
            <a:spLocks noGrp="1"/>
          </p:cNvSpPr>
          <p:nvPr>
            <p:ph sz="half" idx="20"/>
          </p:nvPr>
        </p:nvSpPr>
        <p:spPr>
          <a:xfrm>
            <a:off x="971088" y="3970974"/>
            <a:ext cx="2045266"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6" name="Content Placeholder 3"/>
          <p:cNvSpPr>
            <a:spLocks noGrp="1"/>
          </p:cNvSpPr>
          <p:nvPr>
            <p:ph sz="half" idx="21"/>
          </p:nvPr>
        </p:nvSpPr>
        <p:spPr>
          <a:xfrm>
            <a:off x="3187074" y="3970974"/>
            <a:ext cx="2045267"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7" name="Content Placeholder 3"/>
          <p:cNvSpPr>
            <a:spLocks noGrp="1"/>
          </p:cNvSpPr>
          <p:nvPr>
            <p:ph sz="half" idx="22"/>
          </p:nvPr>
        </p:nvSpPr>
        <p:spPr>
          <a:xfrm>
            <a:off x="5403059" y="3970974"/>
            <a:ext cx="2045267"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8" name="Content Placeholder 3"/>
          <p:cNvSpPr>
            <a:spLocks noGrp="1"/>
          </p:cNvSpPr>
          <p:nvPr>
            <p:ph sz="half" idx="23"/>
          </p:nvPr>
        </p:nvSpPr>
        <p:spPr>
          <a:xfrm>
            <a:off x="7619045" y="3970974"/>
            <a:ext cx="2045267"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9"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39784069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n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8" y="2095500"/>
            <a:ext cx="1561941"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2753908" y="2095500"/>
            <a:ext cx="1561942"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3"/>
          <p:cNvSpPr>
            <a:spLocks noGrp="1"/>
          </p:cNvSpPr>
          <p:nvPr>
            <p:ph sz="half" idx="10"/>
          </p:nvPr>
        </p:nvSpPr>
        <p:spPr>
          <a:xfrm>
            <a:off x="4536730" y="2095500"/>
            <a:ext cx="1561942"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319550" y="2095500"/>
            <a:ext cx="1561942"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2"/>
          </p:nvPr>
        </p:nvSpPr>
        <p:spPr>
          <a:xfrm>
            <a:off x="8102371" y="2095500"/>
            <a:ext cx="1561941"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971088" y="4431981"/>
            <a:ext cx="1561941"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3"/>
          <p:cNvSpPr>
            <a:spLocks noGrp="1"/>
          </p:cNvSpPr>
          <p:nvPr>
            <p:ph sz="half" idx="14"/>
          </p:nvPr>
        </p:nvSpPr>
        <p:spPr>
          <a:xfrm>
            <a:off x="2753908" y="4431981"/>
            <a:ext cx="1561942"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15"/>
          </p:nvPr>
        </p:nvSpPr>
        <p:spPr>
          <a:xfrm>
            <a:off x="4536730" y="4431981"/>
            <a:ext cx="1561942"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16"/>
          </p:nvPr>
        </p:nvSpPr>
        <p:spPr>
          <a:xfrm>
            <a:off x="6319550" y="4431981"/>
            <a:ext cx="1561942"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2"/>
          <p:cNvSpPr>
            <a:spLocks noGrp="1"/>
          </p:cNvSpPr>
          <p:nvPr>
            <p:ph sz="half" idx="17"/>
          </p:nvPr>
        </p:nvSpPr>
        <p:spPr>
          <a:xfrm>
            <a:off x="8102371" y="4431981"/>
            <a:ext cx="1561941"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2"/>
          <p:cNvSpPr>
            <a:spLocks noGrp="1"/>
          </p:cNvSpPr>
          <p:nvPr>
            <p:ph sz="half" idx="18"/>
          </p:nvPr>
        </p:nvSpPr>
        <p:spPr>
          <a:xfrm>
            <a:off x="971088" y="1634491"/>
            <a:ext cx="1561941"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4" name="Content Placeholder 3"/>
          <p:cNvSpPr>
            <a:spLocks noGrp="1"/>
          </p:cNvSpPr>
          <p:nvPr>
            <p:ph sz="half" idx="19"/>
          </p:nvPr>
        </p:nvSpPr>
        <p:spPr>
          <a:xfrm>
            <a:off x="2753908" y="1634491"/>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5" name="Content Placeholder 3"/>
          <p:cNvSpPr>
            <a:spLocks noGrp="1"/>
          </p:cNvSpPr>
          <p:nvPr>
            <p:ph sz="half" idx="20"/>
          </p:nvPr>
        </p:nvSpPr>
        <p:spPr>
          <a:xfrm>
            <a:off x="4536730" y="1634491"/>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6" name="Content Placeholder 3"/>
          <p:cNvSpPr>
            <a:spLocks noGrp="1"/>
          </p:cNvSpPr>
          <p:nvPr>
            <p:ph sz="half" idx="21"/>
          </p:nvPr>
        </p:nvSpPr>
        <p:spPr>
          <a:xfrm>
            <a:off x="6319550" y="1634491"/>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7" name="Content Placeholder 2"/>
          <p:cNvSpPr>
            <a:spLocks noGrp="1"/>
          </p:cNvSpPr>
          <p:nvPr>
            <p:ph sz="half" idx="22"/>
          </p:nvPr>
        </p:nvSpPr>
        <p:spPr>
          <a:xfrm>
            <a:off x="8102371" y="1634491"/>
            <a:ext cx="1561941"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8" name="Content Placeholder 2"/>
          <p:cNvSpPr>
            <a:spLocks noGrp="1"/>
          </p:cNvSpPr>
          <p:nvPr>
            <p:ph sz="half" idx="23"/>
          </p:nvPr>
        </p:nvSpPr>
        <p:spPr>
          <a:xfrm>
            <a:off x="971088" y="3970973"/>
            <a:ext cx="1561941"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9" name="Content Placeholder 3"/>
          <p:cNvSpPr>
            <a:spLocks noGrp="1"/>
          </p:cNvSpPr>
          <p:nvPr>
            <p:ph sz="half" idx="24"/>
          </p:nvPr>
        </p:nvSpPr>
        <p:spPr>
          <a:xfrm>
            <a:off x="2753908" y="3970973"/>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20" name="Content Placeholder 3"/>
          <p:cNvSpPr>
            <a:spLocks noGrp="1"/>
          </p:cNvSpPr>
          <p:nvPr>
            <p:ph sz="half" idx="25"/>
          </p:nvPr>
        </p:nvSpPr>
        <p:spPr>
          <a:xfrm>
            <a:off x="4536730" y="3970973"/>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21" name="Content Placeholder 3"/>
          <p:cNvSpPr>
            <a:spLocks noGrp="1"/>
          </p:cNvSpPr>
          <p:nvPr>
            <p:ph sz="half" idx="26"/>
          </p:nvPr>
        </p:nvSpPr>
        <p:spPr>
          <a:xfrm>
            <a:off x="6319550" y="3970973"/>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22" name="Content Placeholder 2"/>
          <p:cNvSpPr>
            <a:spLocks noGrp="1"/>
          </p:cNvSpPr>
          <p:nvPr>
            <p:ph sz="half" idx="27"/>
          </p:nvPr>
        </p:nvSpPr>
        <p:spPr>
          <a:xfrm>
            <a:off x="8102371" y="3970973"/>
            <a:ext cx="1561941"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23"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5519857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sp>
        <p:nvSpPr>
          <p:cNvPr id="4" name="Chart Placeholder 3"/>
          <p:cNvSpPr>
            <a:spLocks noGrp="1"/>
          </p:cNvSpPr>
          <p:nvPr>
            <p:ph type="chart" sz="quarter" idx="10"/>
          </p:nvPr>
        </p:nvSpPr>
        <p:spPr>
          <a:xfrm>
            <a:off x="971086" y="2769554"/>
            <a:ext cx="7966573" cy="3695065"/>
          </a:xfrm>
        </p:spPr>
        <p:txBody>
          <a:bodyPr rtlCol="0">
            <a:normAutofit/>
          </a:bodyPr>
          <a:lstStyle>
            <a:lvl1pPr>
              <a:defRPr>
                <a:solidFill>
                  <a:schemeClr val="tx1"/>
                </a:solidFill>
              </a:defRPr>
            </a:lvl1pPr>
          </a:lstStyle>
          <a:p>
            <a:pPr lvl="0"/>
            <a:r>
              <a:rPr lang="en-US" noProof="0"/>
              <a:t>Click icon to add chart</a:t>
            </a:r>
            <a:endParaRPr lang="en-GB" noProof="0" dirty="0"/>
          </a:p>
        </p:txBody>
      </p:sp>
      <p:sp>
        <p:nvSpPr>
          <p:cNvPr id="6" name="Vertical Text Placeholder 5"/>
          <p:cNvSpPr>
            <a:spLocks noGrp="1"/>
          </p:cNvSpPr>
          <p:nvPr>
            <p:ph type="body" orient="vert" sz="quarter" idx="11"/>
          </p:nvPr>
        </p:nvSpPr>
        <p:spPr>
          <a:xfrm>
            <a:off x="586976" y="2769554"/>
            <a:ext cx="384111" cy="3695065"/>
          </a:xfrm>
        </p:spPr>
        <p:txBody>
          <a:bodyPr vert="vert270" anchor="b"/>
          <a:lstStyle>
            <a:lvl1pPr marL="0" indent="0" algn="ctr">
              <a:buFontTx/>
              <a:buNone/>
              <a:defRPr sz="1300">
                <a:solidFill>
                  <a:schemeClr val="tx1"/>
                </a:solidFill>
              </a:defRPr>
            </a:lvl1pPr>
          </a:lstStyle>
          <a:p>
            <a:pPr lvl="0"/>
            <a:r>
              <a:rPr lang="en-US"/>
              <a:t>Click to edit Master text styles</a:t>
            </a:r>
          </a:p>
        </p:txBody>
      </p:sp>
      <p:sp>
        <p:nvSpPr>
          <p:cNvPr id="8" name="Text Placeholder 7"/>
          <p:cNvSpPr>
            <a:spLocks noGrp="1"/>
          </p:cNvSpPr>
          <p:nvPr>
            <p:ph type="body" sz="quarter" idx="12"/>
          </p:nvPr>
        </p:nvSpPr>
        <p:spPr>
          <a:xfrm>
            <a:off x="971087" y="6529814"/>
            <a:ext cx="7966573" cy="417354"/>
          </a:xfrm>
        </p:spPr>
        <p:txBody>
          <a:bodyPr/>
          <a:lstStyle>
            <a:lvl1pPr marL="0" indent="0" algn="ctr">
              <a:buFontTx/>
              <a:buNone/>
              <a:defRPr sz="1300">
                <a:solidFill>
                  <a:schemeClr val="tx1"/>
                </a:solidFill>
              </a:defRPr>
            </a:lvl1pPr>
          </a:lstStyle>
          <a:p>
            <a:pPr lvl="0"/>
            <a:r>
              <a:rPr lang="en-US"/>
              <a:t>Click to edit Master text styles</a:t>
            </a:r>
          </a:p>
        </p:txBody>
      </p:sp>
      <p:sp>
        <p:nvSpPr>
          <p:cNvPr id="10" name="Text Placeholder 9"/>
          <p:cNvSpPr>
            <a:spLocks noGrp="1"/>
          </p:cNvSpPr>
          <p:nvPr>
            <p:ph type="body" sz="quarter" idx="13"/>
          </p:nvPr>
        </p:nvSpPr>
        <p:spPr>
          <a:xfrm>
            <a:off x="971087" y="1632745"/>
            <a:ext cx="8693224" cy="965676"/>
          </a:xfrm>
        </p:spPr>
        <p:txBody>
          <a:bodyPr/>
          <a:lstStyle>
            <a:lvl1pPr>
              <a:defRPr>
                <a:solidFill>
                  <a:schemeClr val="tx1"/>
                </a:solidFill>
              </a:defRPr>
            </a:lvl1pPr>
            <a:lvl2pPr>
              <a:defRPr>
                <a:solidFill>
                  <a:schemeClr val="tx1"/>
                </a:solidFill>
              </a:defRPr>
            </a:lvl2pPr>
          </a:lstStyle>
          <a:p>
            <a:pPr lvl="0"/>
            <a:r>
              <a:rPr lang="en-US"/>
              <a:t>Click to edit Master text styles</a:t>
            </a:r>
          </a:p>
          <a:p>
            <a:pPr lvl="1"/>
            <a:r>
              <a:rPr lang="en-US"/>
              <a:t>Second level</a:t>
            </a:r>
          </a:p>
        </p:txBody>
      </p:sp>
      <p:sp>
        <p:nvSpPr>
          <p:cNvPr id="12" name="Text Placeholder 11"/>
          <p:cNvSpPr>
            <a:spLocks noGrp="1"/>
          </p:cNvSpPr>
          <p:nvPr>
            <p:ph type="body" sz="quarter" idx="14"/>
          </p:nvPr>
        </p:nvSpPr>
        <p:spPr>
          <a:xfrm>
            <a:off x="6904030" y="4781232"/>
            <a:ext cx="2760282" cy="1168242"/>
          </a:xfrm>
        </p:spPr>
        <p:txBody>
          <a:bodyPr/>
          <a:lstStyle>
            <a:lvl1pPr marL="0" indent="0">
              <a:buFontTx/>
              <a:buNone/>
              <a:defRPr sz="1100" b="0">
                <a:solidFill>
                  <a:schemeClr val="tx1"/>
                </a:solidFill>
              </a:defRPr>
            </a:lvl1pPr>
            <a:lvl2pPr marL="141097" indent="0">
              <a:buFontTx/>
              <a:buNone/>
              <a:defRPr sz="1100">
                <a:solidFill>
                  <a:schemeClr val="tx1"/>
                </a:solidFill>
              </a:defRPr>
            </a:lvl2pPr>
            <a:lvl3pPr marL="400363" indent="0">
              <a:buFontTx/>
              <a:buNone/>
              <a:defRPr sz="1100"/>
            </a:lvl3pPr>
            <a:lvl4pPr marL="693138" indent="0">
              <a:buFontTx/>
              <a:buNone/>
              <a:defRPr sz="1100"/>
            </a:lvl4pPr>
            <a:lvl5pPr marL="1008844" indent="0">
              <a:buFontTx/>
              <a:buNone/>
              <a:defRPr sz="11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910080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sp>
        <p:nvSpPr>
          <p:cNvPr id="4" name="Picture Placeholder 3"/>
          <p:cNvSpPr>
            <a:spLocks noGrp="1"/>
          </p:cNvSpPr>
          <p:nvPr>
            <p:ph type="pic" sz="quarter" idx="10"/>
          </p:nvPr>
        </p:nvSpPr>
        <p:spPr>
          <a:xfrm>
            <a:off x="976077" y="1332391"/>
            <a:ext cx="8691561" cy="5678805"/>
          </a:xfrm>
        </p:spPr>
        <p:txBody>
          <a:bodyPr rtlCol="0">
            <a:normAutofit/>
          </a:bodyPr>
          <a:lstStyle>
            <a:lvl1pPr>
              <a:defRPr>
                <a:solidFill>
                  <a:schemeClr val="tx1"/>
                </a:solidFill>
              </a:defRPr>
            </a:lvl1pPr>
          </a:lstStyle>
          <a:p>
            <a:pPr lvl="0"/>
            <a:r>
              <a:rPr lang="en-US" noProof="0"/>
              <a:t>Click icon to add picture</a:t>
            </a:r>
            <a:endParaRPr lang="en-GB" noProof="0"/>
          </a:p>
        </p:txBody>
      </p:sp>
    </p:spTree>
    <p:extLst>
      <p:ext uri="{BB962C8B-B14F-4D97-AF65-F5344CB8AC3E}">
        <p14:creationId xmlns:p14="http://schemas.microsoft.com/office/powerpoint/2010/main" val="2021667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880713"/>
            <a:ext cx="8675370" cy="3138011"/>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048411"/>
            <a:ext cx="8675370" cy="1650206"/>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31E0E26-D9AA-4842-89E4-0799ADB9CC22}" type="datetimeFigureOut">
              <a:rPr lang="en-US" smtClean="0"/>
              <a:pPr>
                <a:defRPr/>
              </a:pPr>
              <a:t>12/19/2024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E963165-3DD2-4BA2-B5F0-A6E5E42D3C03}" type="slidenum">
              <a:rPr lang="en-US" smtClean="0"/>
              <a:pPr>
                <a:defRPr/>
              </a:pPr>
              <a:t>‹#›</a:t>
            </a:fld>
            <a:endParaRPr lang="en-US"/>
          </a:p>
        </p:txBody>
      </p:sp>
    </p:spTree>
    <p:extLst>
      <p:ext uri="{BB962C8B-B14F-4D97-AF65-F5344CB8AC3E}">
        <p14:creationId xmlns:p14="http://schemas.microsoft.com/office/powerpoint/2010/main" val="187843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08187"/>
            <a:ext cx="4274820" cy="478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08187"/>
            <a:ext cx="4274820" cy="478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D6B612F2-E67B-4288-8192-95F72928F174}" type="datetimeFigureOut">
              <a:rPr lang="en-US" smtClean="0"/>
              <a:pPr>
                <a:defRPr/>
              </a:pPr>
              <a:t>12/19/2024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2A327C7-F35F-48F1-9D0F-F656569B85C4}" type="slidenum">
              <a:rPr lang="en-US" smtClean="0"/>
              <a:pPr>
                <a:defRPr/>
              </a:pPr>
              <a:t>‹#›</a:t>
            </a:fld>
            <a:endParaRPr lang="en-US"/>
          </a:p>
        </p:txBody>
      </p:sp>
    </p:spTree>
    <p:extLst>
      <p:ext uri="{BB962C8B-B14F-4D97-AF65-F5344CB8AC3E}">
        <p14:creationId xmlns:p14="http://schemas.microsoft.com/office/powerpoint/2010/main" val="3871108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01639"/>
            <a:ext cx="8675370" cy="14581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849279"/>
            <a:ext cx="4255174" cy="906303"/>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755582"/>
            <a:ext cx="4255174" cy="405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849279"/>
            <a:ext cx="4276130" cy="906303"/>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755582"/>
            <a:ext cx="4276130" cy="405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4D9E5998-A231-4C41-BB4B-97A0F07E9E59}" type="datetimeFigureOut">
              <a:rPr lang="en-US" smtClean="0"/>
              <a:pPr>
                <a:defRPr/>
              </a:pPr>
              <a:t>12/19/2024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EC0C4E5-7C92-4ABB-99AC-F3D6B06FE7BD}" type="slidenum">
              <a:rPr lang="en-US" smtClean="0"/>
              <a:pPr>
                <a:defRPr/>
              </a:pPr>
              <a:t>‹#›</a:t>
            </a:fld>
            <a:endParaRPr lang="en-US"/>
          </a:p>
        </p:txBody>
      </p:sp>
    </p:spTree>
    <p:extLst>
      <p:ext uri="{BB962C8B-B14F-4D97-AF65-F5344CB8AC3E}">
        <p14:creationId xmlns:p14="http://schemas.microsoft.com/office/powerpoint/2010/main" val="1349508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8E7C9638-B325-4C34-8974-ECBBF290223B}" type="datetimeFigureOut">
              <a:rPr lang="en-US" smtClean="0"/>
              <a:pPr>
                <a:defRPr/>
              </a:pPr>
              <a:t>12/19/2024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4B6B419-5CF1-4AC4-B1AC-CDF63CF8331A}" type="slidenum">
              <a:rPr lang="en-US" smtClean="0"/>
              <a:pPr>
                <a:defRPr/>
              </a:pPr>
              <a:t>‹#›</a:t>
            </a:fld>
            <a:endParaRPr lang="en-US"/>
          </a:p>
        </p:txBody>
      </p:sp>
    </p:spTree>
    <p:extLst>
      <p:ext uri="{BB962C8B-B14F-4D97-AF65-F5344CB8AC3E}">
        <p14:creationId xmlns:p14="http://schemas.microsoft.com/office/powerpoint/2010/main" val="224924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9F20200-81E9-491C-A68F-946CD68ED09C}" type="datetimeFigureOut">
              <a:rPr lang="en-US" smtClean="0"/>
              <a:pPr>
                <a:defRPr/>
              </a:pPr>
              <a:t>12/19/2024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F5807AC8-62A3-49D9-8E73-039D26897022}" type="slidenum">
              <a:rPr lang="en-US" smtClean="0"/>
              <a:pPr>
                <a:defRPr/>
              </a:pPr>
              <a:t>‹#›</a:t>
            </a:fld>
            <a:endParaRPr lang="en-US"/>
          </a:p>
        </p:txBody>
      </p:sp>
    </p:spTree>
    <p:extLst>
      <p:ext uri="{BB962C8B-B14F-4D97-AF65-F5344CB8AC3E}">
        <p14:creationId xmlns:p14="http://schemas.microsoft.com/office/powerpoint/2010/main" val="333546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02920"/>
            <a:ext cx="3244096" cy="176022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086169"/>
            <a:ext cx="5092065" cy="5360988"/>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263140"/>
            <a:ext cx="3244096" cy="4192747"/>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2FD949D-C225-4F31-88D4-D18540B059B7}" type="datetimeFigureOut">
              <a:rPr lang="en-US" smtClean="0"/>
              <a:pPr>
                <a:defRPr/>
              </a:pPr>
              <a:t>12/19/2024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EF09CAE-4602-44F2-B7BB-A7449869B6C1}" type="slidenum">
              <a:rPr lang="en-US" smtClean="0"/>
              <a:pPr>
                <a:defRPr/>
              </a:pPr>
              <a:t>‹#›</a:t>
            </a:fld>
            <a:endParaRPr lang="en-US"/>
          </a:p>
        </p:txBody>
      </p:sp>
    </p:spTree>
    <p:extLst>
      <p:ext uri="{BB962C8B-B14F-4D97-AF65-F5344CB8AC3E}">
        <p14:creationId xmlns:p14="http://schemas.microsoft.com/office/powerpoint/2010/main" val="1603470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02920"/>
            <a:ext cx="3244096" cy="176022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086169"/>
            <a:ext cx="5092065" cy="5360988"/>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263140"/>
            <a:ext cx="3244096" cy="4192747"/>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A3A814F-84BA-439E-87EA-EA0F53DBDA12}" type="datetimeFigureOut">
              <a:rPr lang="en-US" smtClean="0"/>
              <a:pPr>
                <a:defRPr/>
              </a:pPr>
              <a:t>12/19/2024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C9BDB2F-7712-4EDB-84A0-E019B9F60F90}" type="slidenum">
              <a:rPr lang="en-US" smtClean="0"/>
              <a:pPr>
                <a:defRPr/>
              </a:pPr>
              <a:t>‹#›</a:t>
            </a:fld>
            <a:endParaRPr lang="en-US"/>
          </a:p>
        </p:txBody>
      </p:sp>
    </p:spTree>
    <p:extLst>
      <p:ext uri="{BB962C8B-B14F-4D97-AF65-F5344CB8AC3E}">
        <p14:creationId xmlns:p14="http://schemas.microsoft.com/office/powerpoint/2010/main" val="1949595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01639"/>
            <a:ext cx="8675370" cy="145811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08187"/>
            <a:ext cx="8675370" cy="4786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6991986"/>
            <a:ext cx="2263140" cy="401638"/>
          </a:xfrm>
          <a:prstGeom prst="rect">
            <a:avLst/>
          </a:prstGeom>
        </p:spPr>
        <p:txBody>
          <a:bodyPr vert="horz" lIns="91440" tIns="45720" rIns="91440" bIns="45720" rtlCol="0" anchor="ctr"/>
          <a:lstStyle>
            <a:lvl1pPr algn="l">
              <a:defRPr sz="1320">
                <a:solidFill>
                  <a:schemeClr val="tx1">
                    <a:tint val="75000"/>
                  </a:schemeClr>
                </a:solidFill>
              </a:defRPr>
            </a:lvl1pPr>
          </a:lstStyle>
          <a:p>
            <a:pPr>
              <a:defRPr/>
            </a:pPr>
            <a:fld id="{72623406-B531-49FE-8247-2CA24F71035B}" type="datetimeFigureOut">
              <a:rPr lang="en-US" smtClean="0"/>
              <a:pPr>
                <a:defRPr/>
              </a:pPr>
              <a:t>12/19/2024</a:t>
            </a:fld>
            <a:endParaRPr lang="en-US"/>
          </a:p>
        </p:txBody>
      </p:sp>
      <p:sp>
        <p:nvSpPr>
          <p:cNvPr id="5" name="Footer Placeholder 4"/>
          <p:cNvSpPr>
            <a:spLocks noGrp="1"/>
          </p:cNvSpPr>
          <p:nvPr>
            <p:ph type="ftr" sz="quarter" idx="3"/>
          </p:nvPr>
        </p:nvSpPr>
        <p:spPr>
          <a:xfrm>
            <a:off x="3331845" y="6991986"/>
            <a:ext cx="3394710" cy="401638"/>
          </a:xfrm>
          <a:prstGeom prst="rect">
            <a:avLst/>
          </a:prstGeom>
        </p:spPr>
        <p:txBody>
          <a:bodyPr vert="horz" lIns="91440" tIns="45720" rIns="91440" bIns="45720" rtlCol="0" anchor="ctr"/>
          <a:lstStyle>
            <a:lvl1pPr algn="ctr">
              <a:defRPr sz="132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103745" y="6991986"/>
            <a:ext cx="2263140" cy="401638"/>
          </a:xfrm>
          <a:prstGeom prst="rect">
            <a:avLst/>
          </a:prstGeom>
        </p:spPr>
        <p:txBody>
          <a:bodyPr vert="horz" lIns="91440" tIns="45720" rIns="91440" bIns="45720" rtlCol="0" anchor="ctr"/>
          <a:lstStyle>
            <a:lvl1pPr algn="r">
              <a:defRPr sz="1320">
                <a:solidFill>
                  <a:schemeClr val="tx1">
                    <a:tint val="75000"/>
                  </a:schemeClr>
                </a:solidFill>
              </a:defRPr>
            </a:lvl1pPr>
          </a:lstStyle>
          <a:p>
            <a:pPr>
              <a:defRPr/>
            </a:pPr>
            <a:fld id="{745283E8-6F46-40CD-A388-E5BC8F04315C}" type="slidenum">
              <a:rPr lang="en-US" smtClean="0"/>
              <a:pPr>
                <a:defRPr/>
              </a:pPr>
              <a:t>‹#›</a:t>
            </a:fld>
            <a:endParaRPr lang="en-US"/>
          </a:p>
        </p:txBody>
      </p:sp>
    </p:spTree>
    <p:extLst>
      <p:ext uri="{BB962C8B-B14F-4D97-AF65-F5344CB8AC3E}">
        <p14:creationId xmlns:p14="http://schemas.microsoft.com/office/powerpoint/2010/main" val="2581328822"/>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881" r:id="rId12"/>
    <p:sldLayoutId id="2147483882" r:id="rId13"/>
    <p:sldLayoutId id="2147483883" r:id="rId14"/>
    <p:sldLayoutId id="2147483884" r:id="rId15"/>
    <p:sldLayoutId id="2147483885" r:id="rId16"/>
    <p:sldLayoutId id="2147483886" r:id="rId17"/>
    <p:sldLayoutId id="2147483887" r:id="rId18"/>
    <p:sldLayoutId id="2147483888" r:id="rId19"/>
    <p:sldLayoutId id="2147483889" r:id="rId20"/>
    <p:sldLayoutId id="2147483890" r:id="rId21"/>
    <p:sldLayoutId id="2147483891" r:id="rId22"/>
    <p:sldLayoutId id="2147483892" r:id="rId23"/>
    <p:sldLayoutId id="2147483893" r:id="rId24"/>
    <p:sldLayoutId id="2147483894" r:id="rId25"/>
    <p:sldLayoutId id="2147483895" r:id="rId26"/>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1661208" y="3018338"/>
            <a:ext cx="7177992" cy="569723"/>
          </a:xfrm>
          <a:prstGeom prst="rect">
            <a:avLst/>
          </a:prstGeom>
        </p:spPr>
        <p:txBody>
          <a:bodyPr vert="horz" wrap="square" lIns="0" tIns="11001" rIns="0" bIns="0" rtlCol="0" anchor="ctr">
            <a:spAutoFit/>
          </a:bodyPr>
          <a:lstStyle/>
          <a:p>
            <a:pPr marL="1143095" marR="4191" indent="-1133142">
              <a:lnSpc>
                <a:spcPct val="100000"/>
              </a:lnSpc>
              <a:spcBef>
                <a:spcPts val="87"/>
              </a:spcBef>
            </a:pPr>
            <a:r>
              <a:rPr lang="en-US" sz="3630" dirty="0">
                <a:latin typeface="Trebuchet MS"/>
                <a:cs typeface="Trebuchet MS"/>
              </a:rPr>
              <a:t>FRONT OFFICE MANAGEMENT</a:t>
            </a: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144822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762000" y="2087276"/>
            <a:ext cx="9067800" cy="3999893"/>
          </a:xfrm>
          <a:prstGeom prst="rect">
            <a:avLst/>
          </a:prstGeom>
        </p:spPr>
        <p:txBody>
          <a:bodyPr vert="horz" wrap="square" lIns="0" tIns="11001" rIns="0" bIns="0" rtlCol="0" anchor="ctr">
            <a:spAutoFit/>
          </a:bodyPr>
          <a:lstStyle/>
          <a:p>
            <a:r>
              <a:rPr lang="en-US" sz="2400" b="1" dirty="0"/>
              <a:t>Front Office Communication</a:t>
            </a:r>
            <a:br>
              <a:rPr lang="en-US" sz="2400" b="1" dirty="0"/>
            </a:br>
            <a:r>
              <a:rPr lang="en-US" sz="2400" dirty="0"/>
              <a:t>The front office staff needs to communicate with the staff of the same as well as all other departments of the hotel. This is termed as </a:t>
            </a:r>
            <a:r>
              <a:rPr lang="en-US" sz="2400" b="1" dirty="0"/>
              <a:t>internal</a:t>
            </a:r>
            <a:r>
              <a:rPr lang="en-US" sz="2400" dirty="0"/>
              <a:t> communication. It mostly relies upon the PBX or IP-PBX system.</a:t>
            </a:r>
            <a:br>
              <a:rPr lang="en-US" sz="2400" dirty="0"/>
            </a:br>
            <a:r>
              <a:rPr lang="en-US" sz="2400" dirty="0"/>
              <a:t>When the front office communicates with the potential customers outside the hotel, corporate offices, and other ancillary service providers, then it is an </a:t>
            </a:r>
            <a:r>
              <a:rPr lang="en-US" sz="2400" b="1" dirty="0"/>
              <a:t>external</a:t>
            </a:r>
            <a:r>
              <a:rPr lang="en-US" sz="2400" dirty="0"/>
              <a:t> communication.</a:t>
            </a:r>
            <a:br>
              <a:rPr lang="en-US" sz="2400" dirty="0"/>
            </a:br>
            <a:r>
              <a:rPr lang="en-US" sz="2400" dirty="0"/>
              <a:t>Any formal communication outside the hotel is mostly carried out using e-mails and phone calls. For sending coupons or other promotional material, renewing agreements with travel agents or airlines, the front office staff may opt for postal mail.</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1249323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533400" y="2588282"/>
            <a:ext cx="9372600" cy="3837862"/>
          </a:xfrm>
          <a:prstGeom prst="rect">
            <a:avLst/>
          </a:prstGeom>
        </p:spPr>
        <p:txBody>
          <a:bodyPr vert="horz" wrap="square" lIns="0" tIns="11001" rIns="0" bIns="0" rtlCol="0" anchor="ctr">
            <a:spAutoFit/>
          </a:bodyPr>
          <a:lstStyle/>
          <a:p>
            <a:r>
              <a:rPr lang="en-US" sz="2400" b="1" dirty="0"/>
              <a:t>Back-House Operations</a:t>
            </a:r>
            <a:br>
              <a:rPr lang="en-US" sz="2400" b="1" dirty="0"/>
            </a:br>
            <a:r>
              <a:rPr lang="en-US" sz="2400" dirty="0"/>
              <a:t>Front Office staff conducts these operations in the absence of the guests or when the guest’s involvement is not required. These operations involve activities such as −</a:t>
            </a:r>
            <a:br>
              <a:rPr lang="en-US" sz="2400" dirty="0"/>
            </a:br>
            <a:r>
              <a:rPr lang="en-US" sz="2400" dirty="0"/>
              <a:t>Determining the type of guest (fresh/repeat) by checking the database.</a:t>
            </a:r>
            <a:br>
              <a:rPr lang="en-US" sz="2400" dirty="0"/>
            </a:br>
            <a:r>
              <a:rPr lang="en-US" sz="2400" dirty="0"/>
              <a:t>Ensuring preferences of the guest to give a personal touch to the service.</a:t>
            </a:r>
            <a:br>
              <a:rPr lang="en-US" sz="2400" dirty="0"/>
            </a:br>
            <a:r>
              <a:rPr lang="en-US" sz="2400" dirty="0"/>
              <a:t>Maintaining guest’s account with the accounting system.</a:t>
            </a:r>
            <a:br>
              <a:rPr lang="en-US" sz="2400" dirty="0"/>
            </a:br>
            <a:r>
              <a:rPr lang="en-US" sz="2400" dirty="0"/>
              <a:t>Preparing the guest’s bill.</a:t>
            </a:r>
            <a:br>
              <a:rPr lang="en-US" sz="2400" dirty="0"/>
            </a:br>
            <a:r>
              <a:rPr lang="en-US" sz="2400" dirty="0"/>
              <a:t>Collecting the balance amount of guest bills.</a:t>
            </a:r>
            <a:br>
              <a:rPr lang="en-US" sz="2400" dirty="0"/>
            </a:br>
            <a:r>
              <a:rPr lang="en-US" sz="2400" dirty="0"/>
              <a:t>Generating reports.</a:t>
            </a:r>
            <a:br>
              <a:rPr lang="en-US" sz="4000" dirty="0"/>
            </a:b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63184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838200" y="2037785"/>
            <a:ext cx="8991600" cy="4502659"/>
          </a:xfrm>
          <a:prstGeom prst="rect">
            <a:avLst/>
          </a:prstGeom>
        </p:spPr>
        <p:txBody>
          <a:bodyPr vert="horz" wrap="square" lIns="0" tIns="11001" rIns="0" bIns="0" rtlCol="0" anchor="ctr">
            <a:spAutoFit/>
          </a:bodyPr>
          <a:lstStyle/>
          <a:p>
            <a:r>
              <a:rPr lang="en-US" sz="2400" b="1" dirty="0"/>
              <a:t>Guest Cycle in Hotel</a:t>
            </a:r>
            <a:br>
              <a:rPr lang="en-US" sz="2400" b="1" dirty="0"/>
            </a:br>
            <a:r>
              <a:rPr lang="en-US" sz="2400" dirty="0"/>
              <a:t>Generally, a guest’s interaction with the hotel is divided into the following four sequential phases −</a:t>
            </a:r>
            <a:br>
              <a:rPr lang="en-US" sz="2400" dirty="0"/>
            </a:br>
            <a:r>
              <a:rPr lang="en-US" sz="2400" b="1" dirty="0"/>
              <a:t>Pre-arrival</a:t>
            </a:r>
            <a:br>
              <a:rPr lang="en-US" sz="2400" b="1" dirty="0"/>
            </a:br>
            <a:r>
              <a:rPr lang="en-US" sz="2400" dirty="0"/>
              <a:t>It is the stage when the customer is planning to avail an accommodation in the hotel. In this first stage, the customer or the prospective guest enquires about the availability of the desired type of accommodation and its amenities via telephonic call or an e-mail. The customer also tries to find out more information about the hotel by visiting its website.</a:t>
            </a:r>
            <a:br>
              <a:rPr lang="en-US" sz="2400" dirty="0"/>
            </a:br>
            <a:r>
              <a:rPr lang="en-US" sz="2400" dirty="0"/>
              <a:t>At the hotel end, the front office accounting system captures the guest’s information such as name, age, contact numbers, probable duration of stay for room reservation and so on.</a:t>
            </a:r>
            <a:br>
              <a:rPr lang="en-US" sz="4000" dirty="0"/>
            </a:b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349030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762000" y="2557137"/>
            <a:ext cx="8305800" cy="3335095"/>
          </a:xfrm>
          <a:prstGeom prst="rect">
            <a:avLst/>
          </a:prstGeom>
        </p:spPr>
        <p:txBody>
          <a:bodyPr vert="horz" wrap="square" lIns="0" tIns="11001" rIns="0" bIns="0" rtlCol="0" anchor="ctr">
            <a:spAutoFit/>
          </a:bodyPr>
          <a:lstStyle/>
          <a:p>
            <a:r>
              <a:rPr lang="en-US" sz="2400" b="1" dirty="0"/>
              <a:t>Arrival</a:t>
            </a:r>
            <a:br>
              <a:rPr lang="en-US" sz="2400" b="1" dirty="0"/>
            </a:br>
            <a:r>
              <a:rPr lang="en-US" sz="2400" dirty="0"/>
              <a:t>The front office reception staff receives the guest in the reception. The porters bring in the guest luggage. For the guest with confirmed reservation, the front office clerk hands over a Guest Registration Card (GRC) to the guest and requests the guest to fill in personal information regarding the stay in the hotel. The clerk then registers the guest in the database thereby creating a guest record and a guest account along with it. Later, the clerk hands over a welcome kit and keys of the accommodation. After the procedure of registration, the guest can start occupying the accommodation.</a:t>
            </a: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800337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762000" y="2173674"/>
            <a:ext cx="8839200" cy="3335095"/>
          </a:xfrm>
          <a:prstGeom prst="rect">
            <a:avLst/>
          </a:prstGeom>
        </p:spPr>
        <p:txBody>
          <a:bodyPr vert="horz" wrap="square" lIns="0" tIns="11001" rIns="0" bIns="0" rtlCol="0" anchor="ctr">
            <a:spAutoFit/>
          </a:bodyPr>
          <a:lstStyle/>
          <a:p>
            <a:r>
              <a:rPr lang="en-US" sz="2400" b="1" dirty="0"/>
              <a:t>Occupancy</a:t>
            </a:r>
            <a:br>
              <a:rPr lang="en-US" sz="2400" b="1" dirty="0"/>
            </a:br>
            <a:r>
              <a:rPr lang="en-US" sz="2400" dirty="0"/>
              <a:t>During occupancy, a front office accounting system is responsible for tracking guest charges against his/her purchases from the hotel restaurants, room service, bar, or any outgoing telephone calls made via the hotel’s communication systems. The front office staff is responsible to manage and issue the right keys of the accommodations to the right guests. On guests’ request, the staff also makes arrangement for transportation, babysitting, or local touring while the guest is staying in the hotel.</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429961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457200" y="1989239"/>
            <a:ext cx="8839200" cy="3667494"/>
          </a:xfrm>
          <a:prstGeom prst="rect">
            <a:avLst/>
          </a:prstGeom>
        </p:spPr>
        <p:txBody>
          <a:bodyPr vert="horz" wrap="square" lIns="0" tIns="11001" rIns="0" bIns="0" rtlCol="0" anchor="ctr">
            <a:spAutoFit/>
          </a:bodyPr>
          <a:lstStyle/>
          <a:p>
            <a:r>
              <a:rPr lang="en-US" sz="2400" b="1" dirty="0"/>
              <a:t>Departure</a:t>
            </a:r>
            <a:br>
              <a:rPr lang="en-US" sz="2400" b="1" dirty="0"/>
            </a:br>
            <a:r>
              <a:rPr lang="en-US" sz="2400" dirty="0"/>
              <a:t>During guest departure, the front office accounting system ensures payment for goods and services provided. If a guest’s bill is not completely paid, the balance is transferred from guest to non-guest records. When this occurs, collection becomes the responsibility of the back office accounting division.</a:t>
            </a:r>
            <a:br>
              <a:rPr lang="en-US" sz="2400" dirty="0"/>
            </a:br>
            <a:r>
              <a:rPr lang="en-US" sz="2400" dirty="0"/>
              <a:t>At the time of guest departure, the front office staff thanks the guest for giving an opportunity to serve and arrange for handling luggage. In addition, if the guest requires airport or other drop service, the front office bell desk fulfils it.</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4234123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533400" y="1779940"/>
            <a:ext cx="9372600" cy="934438"/>
          </a:xfrm>
          <a:prstGeom prst="rect">
            <a:avLst/>
          </a:prstGeom>
        </p:spPr>
        <p:txBody>
          <a:bodyPr vert="horz" wrap="square" lIns="0" tIns="11001" rIns="0" bIns="0" rtlCol="0" anchor="ctr">
            <a:spAutoFit/>
          </a:bodyPr>
          <a:lstStyle/>
          <a:p>
            <a:pPr marL="1143095" marR="4191" indent="-1133142">
              <a:lnSpc>
                <a:spcPct val="100000"/>
              </a:lnSpc>
              <a:spcBef>
                <a:spcPts val="87"/>
              </a:spcBef>
            </a:pPr>
            <a:r>
              <a:rPr lang="en-US" sz="2000" dirty="0"/>
              <a:t>Following are some common terms used in relation to the front office department −</a:t>
            </a:r>
            <a:br>
              <a:rPr lang="en-US" sz="2000" dirty="0"/>
            </a:br>
            <a:br>
              <a:rPr lang="en-US" sz="2000" dirty="0"/>
            </a:br>
            <a:endParaRPr sz="20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322388083"/>
              </p:ext>
            </p:extLst>
          </p:nvPr>
        </p:nvGraphicFramePr>
        <p:xfrm>
          <a:off x="609599" y="2400299"/>
          <a:ext cx="8458200" cy="5727594"/>
        </p:xfrm>
        <a:graphic>
          <a:graphicData uri="http://schemas.openxmlformats.org/drawingml/2006/table">
            <a:tbl>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293525">
                <a:tc>
                  <a:txBody>
                    <a:bodyPr/>
                    <a:lstStyle/>
                    <a:p>
                      <a:pPr algn="ctr"/>
                      <a:r>
                        <a:rPr lang="en-US" sz="1000" dirty="0">
                          <a:effectLst/>
                        </a:rPr>
                        <a:t>S. No.</a:t>
                      </a:r>
                    </a:p>
                  </a:txBody>
                  <a:tcPr marL="46155" marR="46155" marT="23078" marB="23078" anchor="ctr">
                    <a:lnL>
                      <a:noFill/>
                    </a:lnL>
                    <a:lnR>
                      <a:noFill/>
                    </a:lnR>
                    <a:lnT>
                      <a:noFill/>
                    </a:lnT>
                    <a:lnB>
                      <a:noFill/>
                    </a:lnB>
                  </a:tcPr>
                </a:tc>
                <a:tc>
                  <a:txBody>
                    <a:bodyPr/>
                    <a:lstStyle/>
                    <a:p>
                      <a:pPr algn="ctr"/>
                      <a:r>
                        <a:rPr lang="en-US" sz="1000">
                          <a:effectLst/>
                        </a:rPr>
                        <a:t>Term &amp; Meaning</a:t>
                      </a:r>
                    </a:p>
                  </a:txBody>
                  <a:tcPr marL="46155" marR="46155" marT="23078" marB="23078" anchor="ctr">
                    <a:lnL>
                      <a:noFill/>
                    </a:lnL>
                    <a:lnR>
                      <a:noFill/>
                    </a:lnR>
                    <a:lnT>
                      <a:noFill/>
                    </a:lnT>
                    <a:lnB>
                      <a:noFill/>
                    </a:lnB>
                  </a:tcPr>
                </a:tc>
                <a:extLst>
                  <a:ext uri="{0D108BD9-81ED-4DB2-BD59-A6C34878D82A}">
                    <a16:rowId xmlns:a16="http://schemas.microsoft.com/office/drawing/2014/main" val="10000"/>
                  </a:ext>
                </a:extLst>
              </a:tr>
              <a:tr h="969404">
                <a:tc>
                  <a:txBody>
                    <a:bodyPr/>
                    <a:lstStyle/>
                    <a:p>
                      <a:r>
                        <a:rPr lang="en-US" sz="1000" dirty="0"/>
                        <a:t>1</a:t>
                      </a:r>
                    </a:p>
                  </a:txBody>
                  <a:tcPr marL="46155" marR="46155" marT="23078" marB="23078" anchor="ctr">
                    <a:lnL>
                      <a:noFill/>
                    </a:lnL>
                    <a:lnR>
                      <a:noFill/>
                    </a:lnR>
                    <a:lnT>
                      <a:noFill/>
                    </a:lnT>
                    <a:lnB>
                      <a:noFill/>
                    </a:lnB>
                  </a:tcPr>
                </a:tc>
                <a:tc>
                  <a:txBody>
                    <a:bodyPr/>
                    <a:lstStyle/>
                    <a:p>
                      <a:r>
                        <a:rPr lang="en-US" sz="1000" b="1"/>
                        <a:t>Account receivables</a:t>
                      </a:r>
                      <a:endParaRPr lang="en-US" sz="1000"/>
                    </a:p>
                    <a:p>
                      <a:r>
                        <a:rPr lang="en-US" sz="1000"/>
                        <a:t>The amount of money an organization has the right to receive within some specified period (say 30 days) against the delivery of products/services.</a:t>
                      </a:r>
                    </a:p>
                  </a:txBody>
                  <a:tcPr marL="46155" marR="46155" marT="23078" marB="23078" anchor="ctr">
                    <a:lnL>
                      <a:noFill/>
                    </a:lnL>
                    <a:lnR>
                      <a:noFill/>
                    </a:lnR>
                    <a:lnT>
                      <a:noFill/>
                    </a:lnT>
                    <a:lnB>
                      <a:noFill/>
                    </a:lnB>
                  </a:tcPr>
                </a:tc>
                <a:extLst>
                  <a:ext uri="{0D108BD9-81ED-4DB2-BD59-A6C34878D82A}">
                    <a16:rowId xmlns:a16="http://schemas.microsoft.com/office/drawing/2014/main" val="10001"/>
                  </a:ext>
                </a:extLst>
              </a:tr>
              <a:tr h="744111">
                <a:tc>
                  <a:txBody>
                    <a:bodyPr/>
                    <a:lstStyle/>
                    <a:p>
                      <a:r>
                        <a:rPr lang="en-US" sz="1000"/>
                        <a:t>2</a:t>
                      </a:r>
                    </a:p>
                  </a:txBody>
                  <a:tcPr marL="46155" marR="46155" marT="23078" marB="23078" anchor="ctr">
                    <a:lnL>
                      <a:noFill/>
                    </a:lnL>
                    <a:lnR>
                      <a:noFill/>
                    </a:lnR>
                    <a:lnT>
                      <a:noFill/>
                    </a:lnT>
                    <a:lnB>
                      <a:noFill/>
                    </a:lnB>
                  </a:tcPr>
                </a:tc>
                <a:tc>
                  <a:txBody>
                    <a:bodyPr/>
                    <a:lstStyle/>
                    <a:p>
                      <a:r>
                        <a:rPr lang="en-US" sz="1000" b="1"/>
                        <a:t>Bell desk</a:t>
                      </a:r>
                      <a:endParaRPr lang="en-US" sz="1000"/>
                    </a:p>
                    <a:p>
                      <a:r>
                        <a:rPr lang="en-US" sz="1000"/>
                        <a:t>An extension of front desk that deals with personalized guest services.</a:t>
                      </a:r>
                    </a:p>
                  </a:txBody>
                  <a:tcPr marL="46155" marR="46155" marT="23078" marB="23078" anchor="ctr">
                    <a:lnL>
                      <a:noFill/>
                    </a:lnL>
                    <a:lnR>
                      <a:noFill/>
                    </a:lnR>
                    <a:lnT>
                      <a:noFill/>
                    </a:lnT>
                    <a:lnB>
                      <a:noFill/>
                    </a:lnB>
                  </a:tcPr>
                </a:tc>
                <a:extLst>
                  <a:ext uri="{0D108BD9-81ED-4DB2-BD59-A6C34878D82A}">
                    <a16:rowId xmlns:a16="http://schemas.microsoft.com/office/drawing/2014/main" val="10002"/>
                  </a:ext>
                </a:extLst>
              </a:tr>
              <a:tr h="969404">
                <a:tc>
                  <a:txBody>
                    <a:bodyPr/>
                    <a:lstStyle/>
                    <a:p>
                      <a:r>
                        <a:rPr lang="en-US" sz="1000"/>
                        <a:t>3</a:t>
                      </a:r>
                    </a:p>
                  </a:txBody>
                  <a:tcPr marL="46155" marR="46155" marT="23078" marB="23078" anchor="ctr">
                    <a:lnL>
                      <a:noFill/>
                    </a:lnL>
                    <a:lnR>
                      <a:noFill/>
                    </a:lnR>
                    <a:lnT>
                      <a:noFill/>
                    </a:lnT>
                    <a:lnB>
                      <a:noFill/>
                    </a:lnB>
                  </a:tcPr>
                </a:tc>
                <a:tc>
                  <a:txBody>
                    <a:bodyPr/>
                    <a:lstStyle/>
                    <a:p>
                      <a:r>
                        <a:rPr lang="en-US" sz="1000" b="1"/>
                        <a:t>Cancellation charges</a:t>
                      </a:r>
                      <a:endParaRPr lang="en-US" sz="1000"/>
                    </a:p>
                    <a:p>
                      <a:r>
                        <a:rPr lang="en-US" sz="1000"/>
                        <a:t>They are the charges borne by the guest on cancellation of a confirmed reservation or for not showing-up on confirmed reservation.</a:t>
                      </a:r>
                    </a:p>
                  </a:txBody>
                  <a:tcPr marL="46155" marR="46155" marT="23078" marB="23078" anchor="ctr">
                    <a:lnL>
                      <a:noFill/>
                    </a:lnL>
                    <a:lnR>
                      <a:noFill/>
                    </a:lnR>
                    <a:lnT>
                      <a:noFill/>
                    </a:lnT>
                    <a:lnB>
                      <a:noFill/>
                    </a:lnB>
                  </a:tcPr>
                </a:tc>
                <a:extLst>
                  <a:ext uri="{0D108BD9-81ED-4DB2-BD59-A6C34878D82A}">
                    <a16:rowId xmlns:a16="http://schemas.microsoft.com/office/drawing/2014/main" val="10003"/>
                  </a:ext>
                </a:extLst>
              </a:tr>
              <a:tr h="744111">
                <a:tc>
                  <a:txBody>
                    <a:bodyPr/>
                    <a:lstStyle/>
                    <a:p>
                      <a:r>
                        <a:rPr lang="en-US" sz="1000"/>
                        <a:t>4</a:t>
                      </a:r>
                    </a:p>
                  </a:txBody>
                  <a:tcPr marL="46155" marR="46155" marT="23078" marB="23078" anchor="ctr">
                    <a:lnL>
                      <a:noFill/>
                    </a:lnL>
                    <a:lnR>
                      <a:noFill/>
                    </a:lnR>
                    <a:lnT>
                      <a:noFill/>
                    </a:lnT>
                    <a:lnB>
                      <a:noFill/>
                    </a:lnB>
                  </a:tcPr>
                </a:tc>
                <a:tc>
                  <a:txBody>
                    <a:bodyPr/>
                    <a:lstStyle/>
                    <a:p>
                      <a:r>
                        <a:rPr lang="en-US" sz="1000" b="1"/>
                        <a:t>Concierge</a:t>
                      </a:r>
                      <a:endParaRPr lang="en-US" sz="1000"/>
                    </a:p>
                    <a:p>
                      <a:r>
                        <a:rPr lang="en-US" sz="1000"/>
                        <a:t>Information desk that assists guests for transportation, booking of events outside the hotel.</a:t>
                      </a:r>
                    </a:p>
                  </a:txBody>
                  <a:tcPr marL="46155" marR="46155" marT="23078" marB="23078" anchor="ctr">
                    <a:lnL>
                      <a:noFill/>
                    </a:lnL>
                    <a:lnR>
                      <a:noFill/>
                    </a:lnR>
                    <a:lnT>
                      <a:noFill/>
                    </a:lnT>
                    <a:lnB>
                      <a:noFill/>
                    </a:lnB>
                  </a:tcPr>
                </a:tc>
                <a:extLst>
                  <a:ext uri="{0D108BD9-81ED-4DB2-BD59-A6C34878D82A}">
                    <a16:rowId xmlns:a16="http://schemas.microsoft.com/office/drawing/2014/main" val="10004"/>
                  </a:ext>
                </a:extLst>
              </a:tr>
              <a:tr h="744111">
                <a:tc>
                  <a:txBody>
                    <a:bodyPr/>
                    <a:lstStyle/>
                    <a:p>
                      <a:r>
                        <a:rPr lang="en-US" sz="1000"/>
                        <a:t>5</a:t>
                      </a:r>
                    </a:p>
                  </a:txBody>
                  <a:tcPr marL="46155" marR="46155" marT="23078" marB="23078" anchor="ctr">
                    <a:lnL>
                      <a:noFill/>
                    </a:lnL>
                    <a:lnR>
                      <a:noFill/>
                    </a:lnR>
                    <a:lnT>
                      <a:noFill/>
                    </a:lnT>
                    <a:lnB>
                      <a:noFill/>
                    </a:lnB>
                  </a:tcPr>
                </a:tc>
                <a:tc>
                  <a:txBody>
                    <a:bodyPr/>
                    <a:lstStyle/>
                    <a:p>
                      <a:r>
                        <a:rPr lang="en-US" sz="1000" b="1"/>
                        <a:t>GRC</a:t>
                      </a:r>
                      <a:endParaRPr lang="en-US" sz="1000"/>
                    </a:p>
                    <a:p>
                      <a:r>
                        <a:rPr lang="en-US" sz="1000"/>
                        <a:t>Guest Registration Card, which the guest needs to fill in with personal formation at the time of registration.</a:t>
                      </a:r>
                    </a:p>
                  </a:txBody>
                  <a:tcPr marL="46155" marR="46155" marT="23078" marB="23078" anchor="ctr">
                    <a:lnL>
                      <a:noFill/>
                    </a:lnL>
                    <a:lnR>
                      <a:noFill/>
                    </a:lnR>
                    <a:lnT>
                      <a:noFill/>
                    </a:lnT>
                    <a:lnB>
                      <a:noFill/>
                    </a:lnB>
                  </a:tcPr>
                </a:tc>
                <a:extLst>
                  <a:ext uri="{0D108BD9-81ED-4DB2-BD59-A6C34878D82A}">
                    <a16:rowId xmlns:a16="http://schemas.microsoft.com/office/drawing/2014/main" val="10005"/>
                  </a:ext>
                </a:extLst>
              </a:tr>
              <a:tr h="518817">
                <a:tc>
                  <a:txBody>
                    <a:bodyPr/>
                    <a:lstStyle/>
                    <a:p>
                      <a:r>
                        <a:rPr lang="en-US" sz="1000"/>
                        <a:t>6</a:t>
                      </a:r>
                    </a:p>
                  </a:txBody>
                  <a:tcPr marL="46155" marR="46155" marT="23078" marB="23078" anchor="ctr">
                    <a:lnL>
                      <a:noFill/>
                    </a:lnL>
                    <a:lnR>
                      <a:noFill/>
                    </a:lnR>
                    <a:lnT>
                      <a:noFill/>
                    </a:lnT>
                    <a:lnB>
                      <a:noFill/>
                    </a:lnB>
                  </a:tcPr>
                </a:tc>
                <a:tc>
                  <a:txBody>
                    <a:bodyPr/>
                    <a:lstStyle/>
                    <a:p>
                      <a:r>
                        <a:rPr lang="en-US" sz="1000" b="1"/>
                        <a:t>Guest</a:t>
                      </a:r>
                      <a:endParaRPr lang="en-US" sz="1000"/>
                    </a:p>
                    <a:p>
                      <a:r>
                        <a:rPr lang="en-US" sz="1000"/>
                        <a:t>Customer of the hotel business being served.</a:t>
                      </a:r>
                    </a:p>
                  </a:txBody>
                  <a:tcPr marL="46155" marR="46155" marT="23078" marB="23078" anchor="ctr">
                    <a:lnL>
                      <a:noFill/>
                    </a:lnL>
                    <a:lnR>
                      <a:noFill/>
                    </a:lnR>
                    <a:lnT>
                      <a:noFill/>
                    </a:lnT>
                    <a:lnB>
                      <a:noFill/>
                    </a:lnB>
                  </a:tcPr>
                </a:tc>
                <a:extLst>
                  <a:ext uri="{0D108BD9-81ED-4DB2-BD59-A6C34878D82A}">
                    <a16:rowId xmlns:a16="http://schemas.microsoft.com/office/drawing/2014/main" val="10006"/>
                  </a:ext>
                </a:extLst>
              </a:tr>
              <a:tr h="744111">
                <a:tc>
                  <a:txBody>
                    <a:bodyPr/>
                    <a:lstStyle/>
                    <a:p>
                      <a:endParaRPr lang="en-US" sz="1000" dirty="0"/>
                    </a:p>
                  </a:txBody>
                  <a:tcPr marL="46155" marR="46155" marT="23078" marB="23078" anchor="ctr">
                    <a:lnL>
                      <a:noFill/>
                    </a:lnL>
                    <a:lnR>
                      <a:noFill/>
                    </a:lnR>
                    <a:lnT>
                      <a:noFill/>
                    </a:lnT>
                    <a:lnB>
                      <a:noFill/>
                    </a:lnB>
                  </a:tcPr>
                </a:tc>
                <a:tc>
                  <a:txBody>
                    <a:bodyPr/>
                    <a:lstStyle/>
                    <a:p>
                      <a:endParaRPr lang="en-US" sz="1000" dirty="0"/>
                    </a:p>
                  </a:txBody>
                  <a:tcPr marL="46155" marR="46155" marT="23078" marB="23078" anchor="ctr">
                    <a:lnL>
                      <a:noFill/>
                    </a:lnL>
                    <a:lnR>
                      <a:noFill/>
                    </a:lnR>
                    <a:lnT>
                      <a:noFill/>
                    </a:lnT>
                    <a:lnB>
                      <a:noFill/>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02399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1661208" y="3018338"/>
            <a:ext cx="4888278" cy="569723"/>
          </a:xfrm>
          <a:prstGeom prst="rect">
            <a:avLst/>
          </a:prstGeom>
        </p:spPr>
        <p:txBody>
          <a:bodyPr vert="horz" wrap="square" lIns="0" tIns="11001" rIns="0" bIns="0" rtlCol="0" anchor="ctr">
            <a:spAutoFit/>
          </a:bodyPr>
          <a:lstStyle/>
          <a:p>
            <a:pPr marL="1143095" marR="4191" indent="-1133142">
              <a:lnSpc>
                <a:spcPct val="100000"/>
              </a:lnSpc>
              <a:spcBef>
                <a:spcPts val="87"/>
              </a:spcBef>
            </a:pP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036818866"/>
              </p:ext>
            </p:extLst>
          </p:nvPr>
        </p:nvGraphicFramePr>
        <p:xfrm>
          <a:off x="369851" y="1943100"/>
          <a:ext cx="9231348" cy="4851401"/>
        </p:xfrm>
        <a:graphic>
          <a:graphicData uri="http://schemas.openxmlformats.org/drawingml/2006/table">
            <a:tbl>
              <a:tblPr/>
              <a:tblGrid>
                <a:gridCol w="4615674">
                  <a:extLst>
                    <a:ext uri="{9D8B030D-6E8A-4147-A177-3AD203B41FA5}">
                      <a16:colId xmlns:a16="http://schemas.microsoft.com/office/drawing/2014/main" val="20000"/>
                    </a:ext>
                  </a:extLst>
                </a:gridCol>
                <a:gridCol w="4615674">
                  <a:extLst>
                    <a:ext uri="{9D8B030D-6E8A-4147-A177-3AD203B41FA5}">
                      <a16:colId xmlns:a16="http://schemas.microsoft.com/office/drawing/2014/main" val="20001"/>
                    </a:ext>
                  </a:extLst>
                </a:gridCol>
              </a:tblGrid>
              <a:tr h="1069719">
                <a:tc>
                  <a:txBody>
                    <a:bodyPr/>
                    <a:lstStyle/>
                    <a:p>
                      <a:r>
                        <a:rPr lang="en-US" sz="1600"/>
                        <a:t>7</a:t>
                      </a:r>
                    </a:p>
                  </a:txBody>
                  <a:tcPr marL="74322" marR="74322" marT="37161" marB="37161" anchor="ctr">
                    <a:lnL>
                      <a:noFill/>
                    </a:lnL>
                    <a:lnR>
                      <a:noFill/>
                    </a:lnR>
                    <a:lnT>
                      <a:noFill/>
                    </a:lnT>
                    <a:lnB>
                      <a:noFill/>
                    </a:lnB>
                  </a:tcPr>
                </a:tc>
                <a:tc>
                  <a:txBody>
                    <a:bodyPr/>
                    <a:lstStyle/>
                    <a:p>
                      <a:r>
                        <a:rPr lang="en-US" sz="1600" b="1"/>
                        <a:t>IP-PBX</a:t>
                      </a:r>
                      <a:endParaRPr lang="en-US" sz="1600"/>
                    </a:p>
                    <a:p>
                      <a:r>
                        <a:rPr lang="en-US" sz="1600"/>
                        <a:t>Internet Protocol Private Branch Exchange, where internet protocol is used for call transmission.</a:t>
                      </a:r>
                    </a:p>
                  </a:txBody>
                  <a:tcPr marL="74322" marR="74322" marT="37161" marB="37161" anchor="ctr">
                    <a:lnL>
                      <a:noFill/>
                    </a:lnL>
                    <a:lnR>
                      <a:noFill/>
                    </a:lnR>
                    <a:lnT>
                      <a:noFill/>
                    </a:lnT>
                    <a:lnB>
                      <a:noFill/>
                    </a:lnB>
                  </a:tcPr>
                </a:tc>
                <a:extLst>
                  <a:ext uri="{0D108BD9-81ED-4DB2-BD59-A6C34878D82A}">
                    <a16:rowId xmlns:a16="http://schemas.microsoft.com/office/drawing/2014/main" val="10000"/>
                  </a:ext>
                </a:extLst>
              </a:tr>
              <a:tr h="821122">
                <a:tc>
                  <a:txBody>
                    <a:bodyPr/>
                    <a:lstStyle/>
                    <a:p>
                      <a:r>
                        <a:rPr lang="en-US" sz="1600"/>
                        <a:t>8</a:t>
                      </a:r>
                    </a:p>
                  </a:txBody>
                  <a:tcPr marL="74322" marR="74322" marT="37161" marB="37161" anchor="ctr">
                    <a:lnL>
                      <a:noFill/>
                    </a:lnL>
                    <a:lnR>
                      <a:noFill/>
                    </a:lnR>
                    <a:lnT>
                      <a:noFill/>
                    </a:lnT>
                    <a:lnB>
                      <a:noFill/>
                    </a:lnB>
                  </a:tcPr>
                </a:tc>
                <a:tc>
                  <a:txBody>
                    <a:bodyPr/>
                    <a:lstStyle/>
                    <a:p>
                      <a:r>
                        <a:rPr lang="en-US" sz="1600" b="1"/>
                        <a:t>MICE</a:t>
                      </a:r>
                      <a:endParaRPr lang="en-US" sz="1600"/>
                    </a:p>
                    <a:p>
                      <a:r>
                        <a:rPr lang="en-US" sz="1600"/>
                        <a:t>Acronym for Meetings, Incentives, Conferences, and Exhibitions.</a:t>
                      </a:r>
                    </a:p>
                  </a:txBody>
                  <a:tcPr marL="74322" marR="74322" marT="37161" marB="37161" anchor="ctr">
                    <a:lnL>
                      <a:noFill/>
                    </a:lnL>
                    <a:lnR>
                      <a:noFill/>
                    </a:lnR>
                    <a:lnT>
                      <a:noFill/>
                    </a:lnT>
                    <a:lnB>
                      <a:noFill/>
                    </a:lnB>
                  </a:tcPr>
                </a:tc>
                <a:extLst>
                  <a:ext uri="{0D108BD9-81ED-4DB2-BD59-A6C34878D82A}">
                    <a16:rowId xmlns:a16="http://schemas.microsoft.com/office/drawing/2014/main" val="10001"/>
                  </a:ext>
                </a:extLst>
              </a:tr>
              <a:tr h="821122">
                <a:tc>
                  <a:txBody>
                    <a:bodyPr/>
                    <a:lstStyle/>
                    <a:p>
                      <a:r>
                        <a:rPr lang="en-US" sz="1600"/>
                        <a:t>9</a:t>
                      </a:r>
                    </a:p>
                  </a:txBody>
                  <a:tcPr marL="74322" marR="74322" marT="37161" marB="37161" anchor="ctr">
                    <a:lnL>
                      <a:noFill/>
                    </a:lnL>
                    <a:lnR>
                      <a:noFill/>
                    </a:lnR>
                    <a:lnT>
                      <a:noFill/>
                    </a:lnT>
                    <a:lnB>
                      <a:noFill/>
                    </a:lnB>
                  </a:tcPr>
                </a:tc>
                <a:tc>
                  <a:txBody>
                    <a:bodyPr/>
                    <a:lstStyle/>
                    <a:p>
                      <a:r>
                        <a:rPr lang="en-US" sz="1600" b="1" dirty="0"/>
                        <a:t>Non-guest</a:t>
                      </a:r>
                      <a:endParaRPr lang="en-US" sz="1600" dirty="0"/>
                    </a:p>
                    <a:p>
                      <a:r>
                        <a:rPr lang="en-US" sz="1600" dirty="0"/>
                        <a:t>Customer of a hotel business not being served at the moment.</a:t>
                      </a:r>
                    </a:p>
                  </a:txBody>
                  <a:tcPr marL="74322" marR="74322" marT="37161" marB="37161" anchor="ctr">
                    <a:lnL>
                      <a:noFill/>
                    </a:lnL>
                    <a:lnR>
                      <a:noFill/>
                    </a:lnR>
                    <a:lnT>
                      <a:noFill/>
                    </a:lnT>
                    <a:lnB>
                      <a:noFill/>
                    </a:lnB>
                  </a:tcPr>
                </a:tc>
                <a:extLst>
                  <a:ext uri="{0D108BD9-81ED-4DB2-BD59-A6C34878D82A}">
                    <a16:rowId xmlns:a16="http://schemas.microsoft.com/office/drawing/2014/main" val="10002"/>
                  </a:ext>
                </a:extLst>
              </a:tr>
              <a:tr h="1069719">
                <a:tc>
                  <a:txBody>
                    <a:bodyPr/>
                    <a:lstStyle/>
                    <a:p>
                      <a:r>
                        <a:rPr lang="en-US" sz="1600" dirty="0"/>
                        <a:t>10</a:t>
                      </a:r>
                    </a:p>
                  </a:txBody>
                  <a:tcPr marL="74322" marR="74322" marT="37161" marB="37161" anchor="ctr">
                    <a:lnL>
                      <a:noFill/>
                    </a:lnL>
                    <a:lnR>
                      <a:noFill/>
                    </a:lnR>
                    <a:lnT>
                      <a:noFill/>
                    </a:lnT>
                    <a:lnB>
                      <a:noFill/>
                    </a:lnB>
                  </a:tcPr>
                </a:tc>
                <a:tc>
                  <a:txBody>
                    <a:bodyPr/>
                    <a:lstStyle/>
                    <a:p>
                      <a:r>
                        <a:rPr lang="en-US" sz="1600" b="1"/>
                        <a:t>No-show</a:t>
                      </a:r>
                      <a:endParaRPr lang="en-US" sz="1600"/>
                    </a:p>
                    <a:p>
                      <a:r>
                        <a:rPr lang="en-US" sz="1600"/>
                        <a:t>A guest who has reserved an accommodation neither turns up nor cancels it.</a:t>
                      </a:r>
                    </a:p>
                  </a:txBody>
                  <a:tcPr marL="74322" marR="74322" marT="37161" marB="37161" anchor="ctr">
                    <a:lnL>
                      <a:noFill/>
                    </a:lnL>
                    <a:lnR>
                      <a:noFill/>
                    </a:lnR>
                    <a:lnT>
                      <a:noFill/>
                    </a:lnT>
                    <a:lnB>
                      <a:noFill/>
                    </a:lnB>
                  </a:tcPr>
                </a:tc>
                <a:extLst>
                  <a:ext uri="{0D108BD9-81ED-4DB2-BD59-A6C34878D82A}">
                    <a16:rowId xmlns:a16="http://schemas.microsoft.com/office/drawing/2014/main" val="10003"/>
                  </a:ext>
                </a:extLst>
              </a:tr>
              <a:tr h="1069719">
                <a:tc>
                  <a:txBody>
                    <a:bodyPr/>
                    <a:lstStyle/>
                    <a:p>
                      <a:r>
                        <a:rPr lang="en-US" sz="1600"/>
                        <a:t>11</a:t>
                      </a:r>
                    </a:p>
                  </a:txBody>
                  <a:tcPr marL="74322" marR="74322" marT="37161" marB="37161" anchor="ctr">
                    <a:lnL>
                      <a:noFill/>
                    </a:lnL>
                    <a:lnR>
                      <a:noFill/>
                    </a:lnR>
                    <a:lnT>
                      <a:noFill/>
                    </a:lnT>
                    <a:lnB>
                      <a:noFill/>
                    </a:lnB>
                  </a:tcPr>
                </a:tc>
                <a:tc>
                  <a:txBody>
                    <a:bodyPr/>
                    <a:lstStyle/>
                    <a:p>
                      <a:r>
                        <a:rPr lang="en-US" sz="1600" b="1" dirty="0"/>
                        <a:t>OHMS</a:t>
                      </a:r>
                      <a:endParaRPr lang="en-US" sz="1600" dirty="0"/>
                    </a:p>
                    <a:p>
                      <a:r>
                        <a:rPr lang="en-US" sz="1600" dirty="0"/>
                        <a:t>Online Hotel Management System, a software system to manage all back-office operations of a hotel.</a:t>
                      </a:r>
                    </a:p>
                  </a:txBody>
                  <a:tcPr marL="74322" marR="74322" marT="37161" marB="37161"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78716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1661208" y="3018338"/>
            <a:ext cx="4888278" cy="569723"/>
          </a:xfrm>
          <a:prstGeom prst="rect">
            <a:avLst/>
          </a:prstGeom>
        </p:spPr>
        <p:txBody>
          <a:bodyPr vert="horz" wrap="square" lIns="0" tIns="11001" rIns="0" bIns="0" rtlCol="0" anchor="ctr">
            <a:spAutoFit/>
          </a:bodyPr>
          <a:lstStyle/>
          <a:p>
            <a:pPr marL="1143095" marR="4191" indent="-1133142">
              <a:lnSpc>
                <a:spcPct val="100000"/>
              </a:lnSpc>
              <a:spcBef>
                <a:spcPts val="87"/>
              </a:spcBef>
            </a:pP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839574658"/>
              </p:ext>
            </p:extLst>
          </p:nvPr>
        </p:nvGraphicFramePr>
        <p:xfrm>
          <a:off x="369853" y="1943099"/>
          <a:ext cx="9383746" cy="4851401"/>
        </p:xfrm>
        <a:graphic>
          <a:graphicData uri="http://schemas.openxmlformats.org/drawingml/2006/table">
            <a:tbl>
              <a:tblPr/>
              <a:tblGrid>
                <a:gridCol w="4691873">
                  <a:extLst>
                    <a:ext uri="{9D8B030D-6E8A-4147-A177-3AD203B41FA5}">
                      <a16:colId xmlns:a16="http://schemas.microsoft.com/office/drawing/2014/main" val="20000"/>
                    </a:ext>
                  </a:extLst>
                </a:gridCol>
                <a:gridCol w="4691873">
                  <a:extLst>
                    <a:ext uri="{9D8B030D-6E8A-4147-A177-3AD203B41FA5}">
                      <a16:colId xmlns:a16="http://schemas.microsoft.com/office/drawing/2014/main" val="20001"/>
                    </a:ext>
                  </a:extLst>
                </a:gridCol>
              </a:tblGrid>
              <a:tr h="553333">
                <a:tc>
                  <a:txBody>
                    <a:bodyPr/>
                    <a:lstStyle/>
                    <a:p>
                      <a:r>
                        <a:rPr lang="en-US" sz="1100" dirty="0"/>
                        <a:t>12</a:t>
                      </a:r>
                    </a:p>
                  </a:txBody>
                  <a:tcPr marL="38444" marR="38444" marT="19222" marB="19222" anchor="ctr">
                    <a:lnL>
                      <a:noFill/>
                    </a:lnL>
                    <a:lnR>
                      <a:noFill/>
                    </a:lnR>
                    <a:lnT>
                      <a:noFill/>
                    </a:lnT>
                    <a:lnB>
                      <a:noFill/>
                    </a:lnB>
                  </a:tcPr>
                </a:tc>
                <a:tc>
                  <a:txBody>
                    <a:bodyPr/>
                    <a:lstStyle/>
                    <a:p>
                      <a:r>
                        <a:rPr lang="en-US" sz="1100" b="1" dirty="0"/>
                        <a:t>PBX</a:t>
                      </a:r>
                      <a:endParaRPr lang="en-US" sz="1100" dirty="0"/>
                    </a:p>
                    <a:p>
                      <a:r>
                        <a:rPr lang="en-US" sz="1100" dirty="0"/>
                        <a:t>Private Branch Exchange, a private network of telephones within an organization.</a:t>
                      </a:r>
                    </a:p>
                  </a:txBody>
                  <a:tcPr marL="38444" marR="38444" marT="19222" marB="19222" anchor="ctr">
                    <a:lnL>
                      <a:noFill/>
                    </a:lnL>
                    <a:lnR>
                      <a:noFill/>
                    </a:lnR>
                    <a:lnT>
                      <a:noFill/>
                    </a:lnT>
                    <a:lnB>
                      <a:noFill/>
                    </a:lnB>
                  </a:tcPr>
                </a:tc>
                <a:extLst>
                  <a:ext uri="{0D108BD9-81ED-4DB2-BD59-A6C34878D82A}">
                    <a16:rowId xmlns:a16="http://schemas.microsoft.com/office/drawing/2014/main" val="10000"/>
                  </a:ext>
                </a:extLst>
              </a:tr>
              <a:tr h="681924">
                <a:tc>
                  <a:txBody>
                    <a:bodyPr/>
                    <a:lstStyle/>
                    <a:p>
                      <a:r>
                        <a:rPr lang="en-US" sz="1100"/>
                        <a:t>13</a:t>
                      </a:r>
                    </a:p>
                  </a:txBody>
                  <a:tcPr marL="38444" marR="38444" marT="19222" marB="19222" anchor="ctr">
                    <a:lnL>
                      <a:noFill/>
                    </a:lnL>
                    <a:lnR>
                      <a:noFill/>
                    </a:lnR>
                    <a:lnT>
                      <a:noFill/>
                    </a:lnT>
                    <a:lnB>
                      <a:noFill/>
                    </a:lnB>
                  </a:tcPr>
                </a:tc>
                <a:tc>
                  <a:txBody>
                    <a:bodyPr/>
                    <a:lstStyle/>
                    <a:p>
                      <a:r>
                        <a:rPr lang="en-US" sz="1100" b="1" dirty="0"/>
                        <a:t>POS</a:t>
                      </a:r>
                      <a:endParaRPr lang="en-US" sz="1100" dirty="0"/>
                    </a:p>
                    <a:p>
                      <a:r>
                        <a:rPr lang="en-US" sz="1100" dirty="0"/>
                        <a:t>Acronym for Point of Sale. It is the revenue generating place in the hotel where retail transactions are carried out.</a:t>
                      </a:r>
                    </a:p>
                  </a:txBody>
                  <a:tcPr marL="38444" marR="38444" marT="19222" marB="19222" anchor="ctr">
                    <a:lnL>
                      <a:noFill/>
                    </a:lnL>
                    <a:lnR>
                      <a:noFill/>
                    </a:lnR>
                    <a:lnT>
                      <a:noFill/>
                    </a:lnT>
                    <a:lnB>
                      <a:noFill/>
                    </a:lnB>
                  </a:tcPr>
                </a:tc>
                <a:extLst>
                  <a:ext uri="{0D108BD9-81ED-4DB2-BD59-A6C34878D82A}">
                    <a16:rowId xmlns:a16="http://schemas.microsoft.com/office/drawing/2014/main" val="10001"/>
                  </a:ext>
                </a:extLst>
              </a:tr>
              <a:tr h="424741">
                <a:tc>
                  <a:txBody>
                    <a:bodyPr/>
                    <a:lstStyle/>
                    <a:p>
                      <a:r>
                        <a:rPr lang="en-US" sz="1100"/>
                        <a:t>14</a:t>
                      </a:r>
                    </a:p>
                  </a:txBody>
                  <a:tcPr marL="38444" marR="38444" marT="19222" marB="19222" anchor="ctr">
                    <a:lnL>
                      <a:noFill/>
                    </a:lnL>
                    <a:lnR>
                      <a:noFill/>
                    </a:lnR>
                    <a:lnT>
                      <a:noFill/>
                    </a:lnT>
                    <a:lnB>
                      <a:noFill/>
                    </a:lnB>
                  </a:tcPr>
                </a:tc>
                <a:tc>
                  <a:txBody>
                    <a:bodyPr/>
                    <a:lstStyle/>
                    <a:p>
                      <a:r>
                        <a:rPr lang="en-US" sz="1100" b="1" dirty="0"/>
                        <a:t>Rack rate</a:t>
                      </a:r>
                      <a:endParaRPr lang="en-US" sz="1100" dirty="0"/>
                    </a:p>
                    <a:p>
                      <a:r>
                        <a:rPr lang="en-US" sz="1100" dirty="0"/>
                        <a:t>The price at which the hotel rooms are sold before applying discount.</a:t>
                      </a:r>
                    </a:p>
                  </a:txBody>
                  <a:tcPr marL="38444" marR="38444" marT="19222" marB="19222" anchor="ctr">
                    <a:lnL>
                      <a:noFill/>
                    </a:lnL>
                    <a:lnR>
                      <a:noFill/>
                    </a:lnR>
                    <a:lnT>
                      <a:noFill/>
                    </a:lnT>
                    <a:lnB>
                      <a:noFill/>
                    </a:lnB>
                  </a:tcPr>
                </a:tc>
                <a:extLst>
                  <a:ext uri="{0D108BD9-81ED-4DB2-BD59-A6C34878D82A}">
                    <a16:rowId xmlns:a16="http://schemas.microsoft.com/office/drawing/2014/main" val="10002"/>
                  </a:ext>
                </a:extLst>
              </a:tr>
              <a:tr h="424741">
                <a:tc>
                  <a:txBody>
                    <a:bodyPr/>
                    <a:lstStyle/>
                    <a:p>
                      <a:r>
                        <a:rPr lang="en-US" sz="1100"/>
                        <a:t>15</a:t>
                      </a:r>
                    </a:p>
                  </a:txBody>
                  <a:tcPr marL="38444" marR="38444" marT="19222" marB="19222" anchor="ctr">
                    <a:lnL>
                      <a:noFill/>
                    </a:lnL>
                    <a:lnR>
                      <a:noFill/>
                    </a:lnR>
                    <a:lnT>
                      <a:noFill/>
                    </a:lnT>
                    <a:lnB>
                      <a:noFill/>
                    </a:lnB>
                  </a:tcPr>
                </a:tc>
                <a:tc>
                  <a:txBody>
                    <a:bodyPr/>
                    <a:lstStyle/>
                    <a:p>
                      <a:r>
                        <a:rPr lang="en-US" sz="1100" b="1" dirty="0"/>
                        <a:t>SMERF</a:t>
                      </a:r>
                      <a:endParaRPr lang="en-US" sz="1100" dirty="0"/>
                    </a:p>
                    <a:p>
                      <a:r>
                        <a:rPr lang="en-US" sz="1100" dirty="0"/>
                        <a:t>Acronym for Social, Military, Educational, Religious, and Fraternal.</a:t>
                      </a:r>
                    </a:p>
                  </a:txBody>
                  <a:tcPr marL="38444" marR="38444" marT="19222" marB="19222" anchor="ctr">
                    <a:lnL>
                      <a:noFill/>
                    </a:lnL>
                    <a:lnR>
                      <a:noFill/>
                    </a:lnR>
                    <a:lnT>
                      <a:noFill/>
                    </a:lnT>
                    <a:lnB>
                      <a:noFill/>
                    </a:lnB>
                  </a:tcPr>
                </a:tc>
                <a:extLst>
                  <a:ext uri="{0D108BD9-81ED-4DB2-BD59-A6C34878D82A}">
                    <a16:rowId xmlns:a16="http://schemas.microsoft.com/office/drawing/2014/main" val="10003"/>
                  </a:ext>
                </a:extLst>
              </a:tr>
              <a:tr h="681924">
                <a:tc>
                  <a:txBody>
                    <a:bodyPr/>
                    <a:lstStyle/>
                    <a:p>
                      <a:r>
                        <a:rPr lang="en-US" sz="1100" dirty="0"/>
                        <a:t>16</a:t>
                      </a:r>
                    </a:p>
                  </a:txBody>
                  <a:tcPr marL="38444" marR="38444" marT="19222" marB="19222" anchor="ctr">
                    <a:lnL>
                      <a:noFill/>
                    </a:lnL>
                    <a:lnR>
                      <a:noFill/>
                    </a:lnR>
                    <a:lnT>
                      <a:noFill/>
                    </a:lnT>
                    <a:lnB>
                      <a:noFill/>
                    </a:lnB>
                  </a:tcPr>
                </a:tc>
                <a:tc>
                  <a:txBody>
                    <a:bodyPr/>
                    <a:lstStyle/>
                    <a:p>
                      <a:r>
                        <a:rPr lang="en-US" sz="1100" b="1" dirty="0"/>
                        <a:t>Trial balance</a:t>
                      </a:r>
                      <a:endParaRPr lang="en-US" sz="1100" dirty="0"/>
                    </a:p>
                    <a:p>
                      <a:r>
                        <a:rPr lang="en-US" sz="1100" dirty="0"/>
                        <a:t>It is a report of accounts that represents ending balance of each account in the list. It is prepared at the end of an accounting period.</a:t>
                      </a:r>
                    </a:p>
                  </a:txBody>
                  <a:tcPr marL="38444" marR="38444" marT="19222" marB="19222" anchor="ctr">
                    <a:lnL>
                      <a:noFill/>
                    </a:lnL>
                    <a:lnR>
                      <a:noFill/>
                    </a:lnR>
                    <a:lnT>
                      <a:noFill/>
                    </a:lnT>
                    <a:lnB>
                      <a:noFill/>
                    </a:lnB>
                  </a:tcPr>
                </a:tc>
                <a:extLst>
                  <a:ext uri="{0D108BD9-81ED-4DB2-BD59-A6C34878D82A}">
                    <a16:rowId xmlns:a16="http://schemas.microsoft.com/office/drawing/2014/main" val="10004"/>
                  </a:ext>
                </a:extLst>
              </a:tr>
              <a:tr h="424741">
                <a:tc>
                  <a:txBody>
                    <a:bodyPr/>
                    <a:lstStyle/>
                    <a:p>
                      <a:r>
                        <a:rPr lang="en-US" sz="1100"/>
                        <a:t>17</a:t>
                      </a:r>
                    </a:p>
                  </a:txBody>
                  <a:tcPr marL="38444" marR="38444" marT="19222" marB="19222" anchor="ctr">
                    <a:lnL>
                      <a:noFill/>
                    </a:lnL>
                    <a:lnR>
                      <a:noFill/>
                    </a:lnR>
                    <a:lnT>
                      <a:noFill/>
                    </a:lnT>
                    <a:lnB>
                      <a:noFill/>
                    </a:lnB>
                  </a:tcPr>
                </a:tc>
                <a:tc>
                  <a:txBody>
                    <a:bodyPr/>
                    <a:lstStyle/>
                    <a:p>
                      <a:r>
                        <a:rPr lang="en-US" sz="1100" b="1" dirty="0"/>
                        <a:t>Uniformed services</a:t>
                      </a:r>
                      <a:endParaRPr lang="en-US" sz="1100" dirty="0"/>
                    </a:p>
                    <a:p>
                      <a:r>
                        <a:rPr lang="en-US" sz="1100" dirty="0"/>
                        <a:t>Personalized services provided to the guests.</a:t>
                      </a:r>
                    </a:p>
                  </a:txBody>
                  <a:tcPr marL="38444" marR="38444" marT="19222" marB="19222" anchor="ctr">
                    <a:lnL>
                      <a:noFill/>
                    </a:lnL>
                    <a:lnR>
                      <a:noFill/>
                    </a:lnR>
                    <a:lnT>
                      <a:noFill/>
                    </a:lnT>
                    <a:lnB>
                      <a:noFill/>
                    </a:lnB>
                  </a:tcPr>
                </a:tc>
                <a:extLst>
                  <a:ext uri="{0D108BD9-81ED-4DB2-BD59-A6C34878D82A}">
                    <a16:rowId xmlns:a16="http://schemas.microsoft.com/office/drawing/2014/main" val="10005"/>
                  </a:ext>
                </a:extLst>
              </a:tr>
              <a:tr h="424741">
                <a:tc>
                  <a:txBody>
                    <a:bodyPr/>
                    <a:lstStyle/>
                    <a:p>
                      <a:r>
                        <a:rPr lang="en-US" sz="1100"/>
                        <a:t>18</a:t>
                      </a:r>
                    </a:p>
                  </a:txBody>
                  <a:tcPr marL="38444" marR="38444" marT="19222" marB="19222" anchor="ctr">
                    <a:lnL>
                      <a:noFill/>
                    </a:lnL>
                    <a:lnR>
                      <a:noFill/>
                    </a:lnR>
                    <a:lnT>
                      <a:noFill/>
                    </a:lnT>
                    <a:lnB>
                      <a:noFill/>
                    </a:lnB>
                  </a:tcPr>
                </a:tc>
                <a:tc>
                  <a:txBody>
                    <a:bodyPr/>
                    <a:lstStyle/>
                    <a:p>
                      <a:r>
                        <a:rPr lang="en-US" sz="1100" b="1" dirty="0"/>
                        <a:t>Valet</a:t>
                      </a:r>
                      <a:endParaRPr lang="en-US" sz="1100" dirty="0"/>
                    </a:p>
                    <a:p>
                      <a:r>
                        <a:rPr lang="en-US" sz="1100" dirty="0"/>
                        <a:t>A male attendant to park and clean the car.</a:t>
                      </a:r>
                    </a:p>
                  </a:txBody>
                  <a:tcPr marL="38444" marR="38444" marT="19222" marB="19222" anchor="ctr">
                    <a:lnL>
                      <a:noFill/>
                    </a:lnL>
                    <a:lnR>
                      <a:noFill/>
                    </a:lnR>
                    <a:lnT>
                      <a:noFill/>
                    </a:lnT>
                    <a:lnB>
                      <a:noFill/>
                    </a:lnB>
                  </a:tcPr>
                </a:tc>
                <a:extLst>
                  <a:ext uri="{0D108BD9-81ED-4DB2-BD59-A6C34878D82A}">
                    <a16:rowId xmlns:a16="http://schemas.microsoft.com/office/drawing/2014/main" val="10006"/>
                  </a:ext>
                </a:extLst>
              </a:tr>
              <a:tr h="424741">
                <a:tc>
                  <a:txBody>
                    <a:bodyPr/>
                    <a:lstStyle/>
                    <a:p>
                      <a:r>
                        <a:rPr lang="en-US" sz="1100"/>
                        <a:t>19</a:t>
                      </a:r>
                    </a:p>
                  </a:txBody>
                  <a:tcPr marL="38444" marR="38444" marT="19222" marB="19222" anchor="ctr">
                    <a:lnL>
                      <a:noFill/>
                    </a:lnL>
                    <a:lnR>
                      <a:noFill/>
                    </a:lnR>
                    <a:lnT>
                      <a:noFill/>
                    </a:lnT>
                    <a:lnB>
                      <a:noFill/>
                    </a:lnB>
                  </a:tcPr>
                </a:tc>
                <a:tc>
                  <a:txBody>
                    <a:bodyPr/>
                    <a:lstStyle/>
                    <a:p>
                      <a:r>
                        <a:rPr lang="en-US" sz="1100" b="1" dirty="0"/>
                        <a:t>Whitney System</a:t>
                      </a:r>
                      <a:endParaRPr lang="en-US" sz="1100" dirty="0"/>
                    </a:p>
                    <a:p>
                      <a:r>
                        <a:rPr lang="en-US" sz="1100" dirty="0"/>
                        <a:t>An old reservation system for hotel accommodations.</a:t>
                      </a:r>
                    </a:p>
                  </a:txBody>
                  <a:tcPr marL="38444" marR="38444" marT="19222" marB="19222" anchor="ctr">
                    <a:lnL>
                      <a:noFill/>
                    </a:lnL>
                    <a:lnR>
                      <a:noFill/>
                    </a:lnR>
                    <a:lnT>
                      <a:noFill/>
                    </a:lnT>
                    <a:lnB>
                      <a:noFill/>
                    </a:lnB>
                  </a:tcPr>
                </a:tc>
                <a:extLst>
                  <a:ext uri="{0D108BD9-81ED-4DB2-BD59-A6C34878D82A}">
                    <a16:rowId xmlns:a16="http://schemas.microsoft.com/office/drawing/2014/main" val="10007"/>
                  </a:ext>
                </a:extLst>
              </a:tr>
              <a:tr h="810515">
                <a:tc>
                  <a:txBody>
                    <a:bodyPr/>
                    <a:lstStyle/>
                    <a:p>
                      <a:r>
                        <a:rPr lang="en-US" sz="1100"/>
                        <a:t>20</a:t>
                      </a:r>
                    </a:p>
                  </a:txBody>
                  <a:tcPr marL="38444" marR="38444" marT="19222" marB="19222" anchor="ctr">
                    <a:lnL>
                      <a:noFill/>
                    </a:lnL>
                    <a:lnR>
                      <a:noFill/>
                    </a:lnR>
                    <a:lnT>
                      <a:noFill/>
                    </a:lnT>
                    <a:lnB>
                      <a:noFill/>
                    </a:lnB>
                  </a:tcPr>
                </a:tc>
                <a:tc>
                  <a:txBody>
                    <a:bodyPr/>
                    <a:lstStyle/>
                    <a:p>
                      <a:r>
                        <a:rPr lang="en-US" sz="1100" b="1" dirty="0"/>
                        <a:t>Yield Management</a:t>
                      </a:r>
                      <a:endParaRPr lang="en-US" sz="1100" dirty="0"/>
                    </a:p>
                    <a:p>
                      <a:r>
                        <a:rPr lang="en-US" sz="1100" dirty="0"/>
                        <a:t>A variable pricing strategy, based on understanding, anticipating and influencing consumer behavior in order to maximize revenue from a fixed, perishable resource.</a:t>
                      </a:r>
                    </a:p>
                  </a:txBody>
                  <a:tcPr marL="38444" marR="38444" marT="19222" marB="19222"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93313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09600" y="2305375"/>
            <a:ext cx="8915400" cy="2670298"/>
          </a:xfrm>
          <a:prstGeom prst="rect">
            <a:avLst/>
          </a:prstGeom>
        </p:spPr>
        <p:txBody>
          <a:bodyPr vert="horz" wrap="square" lIns="0" tIns="11001" rIns="0" bIns="0" rtlCol="0" anchor="ctr">
            <a:spAutoFit/>
          </a:bodyPr>
          <a:lstStyle/>
          <a:p>
            <a:r>
              <a:rPr lang="en-US" sz="2400" dirty="0"/>
              <a:t>Front office area is commonly termed as ‘Reception’, as it is the place where the guests are received when they arrive at the hotel. It is the first point of interaction between the hotel and the guests. Being the prime interface between the hotel services and the guests, the front office is located near the main entrance of the hotel.</a:t>
            </a:r>
            <a:br>
              <a:rPr lang="en-US" sz="2400" dirty="0"/>
            </a:br>
            <a:r>
              <a:rPr lang="en-US" sz="2400" dirty="0"/>
              <a:t>The front office structure can be viewed in two ways: the physical setup and the operational structure of the department.</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509417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6" name="Rectangle 2"/>
          <p:cNvSpPr>
            <a:spLocks noGrp="1" noChangeArrowheads="1"/>
          </p:cNvSpPr>
          <p:nvPr>
            <p:ph type="title"/>
          </p:nvPr>
        </p:nvSpPr>
        <p:spPr bwMode="auto">
          <a:xfrm>
            <a:off x="304800" y="1924000"/>
            <a:ext cx="960119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rPr>
              <a:t>Front office management in a hotel is the management of the reception and reservation areas, and is responsible for the guest experience from arrival to departure: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a:ln>
                  <a:noFill/>
                </a:ln>
                <a:solidFill>
                  <a:schemeClr val="tx1"/>
                </a:solidFill>
                <a:effectLst/>
                <a:latin typeface="Arial" panose="020B0604020202020204" pitchFamily="34" charset="0"/>
              </a:rPr>
              <a:t>Guest interactions</a:t>
            </a:r>
            <a:r>
              <a:rPr kumimoji="0" 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rPr>
              <a:t>The front office is the face of the hotel and is responsible for all guest-facing interactions, including greeting guests, addressing inquiries, and providing information.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a:ln>
                  <a:noFill/>
                </a:ln>
                <a:solidFill>
                  <a:schemeClr val="tx1"/>
                </a:solidFill>
                <a:effectLst/>
                <a:latin typeface="Arial" panose="020B0604020202020204" pitchFamily="34" charset="0"/>
              </a:rPr>
              <a:t>Reservations</a:t>
            </a:r>
            <a:r>
              <a:rPr kumimoji="0" 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rPr>
              <a:t>The front office handles reservations, including receiving requests, checking availability, and making room assignments.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a:ln>
                  <a:noFill/>
                </a:ln>
                <a:solidFill>
                  <a:schemeClr val="tx1"/>
                </a:solidFill>
                <a:effectLst/>
                <a:latin typeface="Arial" panose="020B0604020202020204" pitchFamily="34" charset="0"/>
              </a:rPr>
              <a:t>Check-ins and check-outs</a:t>
            </a:r>
            <a:r>
              <a:rPr kumimoji="0" 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rPr>
              <a:t>The front office is responsible for check-ins, check-outs, and processing payments.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a:ln>
                  <a:noFill/>
                </a:ln>
                <a:solidFill>
                  <a:schemeClr val="tx1"/>
                </a:solidFill>
                <a:effectLst/>
                <a:latin typeface="Arial" panose="020B0604020202020204" pitchFamily="34" charset="0"/>
              </a:rPr>
              <a:t>Guest accounts</a:t>
            </a:r>
            <a:r>
              <a:rPr kumimoji="0" 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rPr>
              <a:t>The front office maintains guest accounts and records information such as billing details.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a:ln>
                  <a:noFill/>
                </a:ln>
                <a:solidFill>
                  <a:schemeClr val="tx1"/>
                </a:solidFill>
                <a:effectLst/>
                <a:latin typeface="Arial" panose="020B0604020202020204" pitchFamily="34" charset="0"/>
              </a:rPr>
              <a:t>Guest services</a:t>
            </a:r>
            <a:r>
              <a:rPr kumimoji="0" 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rPr>
              <a:t>The front office coordinates with other departments to provide guest services, such as handling complaints and providing prompt service.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a:ln>
                  <a:noFill/>
                </a:ln>
                <a:solidFill>
                  <a:schemeClr val="tx1"/>
                </a:solidFill>
                <a:effectLst/>
                <a:latin typeface="Arial" panose="020B0604020202020204" pitchFamily="34" charset="0"/>
              </a:rPr>
              <a:t>Security</a:t>
            </a:r>
            <a:r>
              <a:rPr kumimoji="0" 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rPr>
              <a:t>The front office is responsible for the security of the hotel and guests, including safe deposit lockers and key control systems.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a:ln>
                  <a:noFill/>
                </a:ln>
                <a:solidFill>
                  <a:schemeClr val="tx1"/>
                </a:solidFill>
                <a:effectLst/>
                <a:latin typeface="Arial" panose="020B0604020202020204" pitchFamily="34" charset="0"/>
              </a:rPr>
              <a:t>Overbooking</a:t>
            </a:r>
            <a:r>
              <a:rPr kumimoji="0" 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rPr>
              <a:t>The front office must handle overbooking situations, such as by offering upgrades or arranging alternative accommodations.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a:ln>
                  <a:noFill/>
                </a:ln>
                <a:solidFill>
                  <a:schemeClr val="tx1"/>
                </a:solidFill>
                <a:effectLst/>
                <a:latin typeface="Arial" panose="020B0604020202020204" pitchFamily="34" charset="0"/>
              </a:rPr>
              <a:t>Front office management is a critical component of hotel operations, as it directly impacts guest satisfaction and loyalty. </a:t>
            </a:r>
          </a:p>
        </p:txBody>
      </p:sp>
    </p:spTree>
    <p:extLst>
      <p:ext uri="{BB962C8B-B14F-4D97-AF65-F5344CB8AC3E}">
        <p14:creationId xmlns:p14="http://schemas.microsoft.com/office/powerpoint/2010/main" val="3182263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1661208" y="3018338"/>
            <a:ext cx="4888278" cy="569723"/>
          </a:xfrm>
          <a:prstGeom prst="rect">
            <a:avLst/>
          </a:prstGeom>
        </p:spPr>
        <p:txBody>
          <a:bodyPr vert="horz" wrap="square" lIns="0" tIns="11001" rIns="0" bIns="0" rtlCol="0" anchor="ctr">
            <a:spAutoFit/>
          </a:bodyPr>
          <a:lstStyle/>
          <a:p>
            <a:pPr marL="1143095" marR="4191" indent="-1133142">
              <a:lnSpc>
                <a:spcPct val="100000"/>
              </a:lnSpc>
              <a:spcBef>
                <a:spcPts val="87"/>
              </a:spcBef>
            </a:pP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1"/>
          <p:cNvSpPr>
            <a:spLocks noChangeArrowheads="1"/>
          </p:cNvSpPr>
          <p:nvPr/>
        </p:nvSpPr>
        <p:spPr bwMode="auto">
          <a:xfrm>
            <a:off x="0" y="-4141804"/>
            <a:ext cx="9631163" cy="8740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Arial" panose="020B0604020202020204" pitchFamily="34" charset="0"/>
              </a:rPr>
              <a:t>Reservation Manager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anose="020B0604020202020204" pitchFamily="34" charset="0"/>
              </a:rPr>
              <a:t>In the context of hotel, the term reservation is used for booking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anose="020B0604020202020204" pitchFamily="34" charset="0"/>
              </a:rPr>
              <a:t>particular accommodation in the hotel by a guest for a period of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anose="020B0604020202020204" pitchFamily="34" charset="0"/>
              </a:rPr>
              <a:t>Reservation section does not directly deal with the guests.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974157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2783273"/>
            <a:ext cx="8382000" cy="3667494"/>
          </a:xfrm>
          <a:prstGeom prst="rect">
            <a:avLst/>
          </a:prstGeom>
        </p:spPr>
        <p:txBody>
          <a:bodyPr vert="horz" wrap="square" lIns="0" tIns="11001" rIns="0" bIns="0" rtlCol="0" anchor="ctr">
            <a:spAutoFit/>
          </a:bodyPr>
          <a:lstStyle/>
          <a:p>
            <a:r>
              <a:rPr lang="en-US" sz="2400" dirty="0"/>
              <a:t>Some important tasks a reservation manager is responsible for are −</a:t>
            </a:r>
            <a:br>
              <a:rPr lang="en-US" sz="2400" dirty="0"/>
            </a:br>
            <a:r>
              <a:rPr lang="en-US" sz="2400" dirty="0"/>
              <a:t>Having knowledge about the reservation systems.</a:t>
            </a:r>
            <a:br>
              <a:rPr lang="en-US" sz="2400" dirty="0"/>
            </a:br>
            <a:r>
              <a:rPr lang="en-US" sz="2400" dirty="0"/>
              <a:t>Providing and updating information on tours, prices, and itineraries.</a:t>
            </a:r>
            <a:br>
              <a:rPr lang="en-US" sz="2400" dirty="0"/>
            </a:br>
            <a:r>
              <a:rPr lang="en-US" sz="2400" dirty="0"/>
              <a:t>Reviewing daily hotel reservations.</a:t>
            </a:r>
            <a:br>
              <a:rPr lang="en-US" sz="2400" dirty="0"/>
            </a:br>
            <a:r>
              <a:rPr lang="en-US" sz="2400" dirty="0"/>
              <a:t>Preparing occupancy forecast.</a:t>
            </a:r>
            <a:br>
              <a:rPr lang="en-US" sz="2400" dirty="0"/>
            </a:br>
            <a:r>
              <a:rPr lang="en-US" sz="2400" dirty="0"/>
              <a:t>Updating travel agent rates in the system.</a:t>
            </a:r>
            <a:br>
              <a:rPr lang="en-US" sz="2400" dirty="0"/>
            </a:br>
            <a:r>
              <a:rPr lang="en-US" sz="2400" dirty="0"/>
              <a:t>Handling correspondence with outside travel agencies.</a:t>
            </a:r>
            <a:br>
              <a:rPr lang="en-US" sz="2400" dirty="0"/>
            </a:br>
            <a:r>
              <a:rPr lang="en-US" sz="2400" dirty="0"/>
              <a:t>Allocating daily tasks to the reservation staff.</a:t>
            </a:r>
            <a:br>
              <a:rPr lang="en-US" sz="2400" dirty="0"/>
            </a:br>
            <a:r>
              <a:rPr lang="en-US" sz="2400" dirty="0"/>
              <a:t>Ensuring special deals with repeat guests, VIPs, or guest groups.</a:t>
            </a:r>
            <a:br>
              <a:rPr lang="en-US" sz="2400" dirty="0"/>
            </a:br>
            <a:r>
              <a:rPr lang="en-US" sz="2400" dirty="0"/>
              <a:t>Training the staff under hand.</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035947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533400" y="2324100"/>
            <a:ext cx="8991600" cy="1200329"/>
          </a:xfrm>
          <a:prstGeom prst="rect">
            <a:avLst/>
          </a:prstGeom>
        </p:spPr>
        <p:txBody>
          <a:bodyPr wrap="square">
            <a:spAutoFit/>
          </a:bodyPr>
          <a:lstStyle/>
          <a:p>
            <a:r>
              <a:rPr lang="en-US" b="1" dirty="0"/>
              <a:t>Reception Manager</a:t>
            </a:r>
          </a:p>
          <a:p>
            <a:r>
              <a:rPr lang="en-US" dirty="0"/>
              <a:t>Following are some prominent roles and responsibilities of the reception manager −</a:t>
            </a:r>
          </a:p>
        </p:txBody>
      </p:sp>
    </p:spTree>
    <p:extLst>
      <p:ext uri="{BB962C8B-B14F-4D97-AF65-F5344CB8AC3E}">
        <p14:creationId xmlns:p14="http://schemas.microsoft.com/office/powerpoint/2010/main" val="1972004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457199" y="2324100"/>
            <a:ext cx="9448801" cy="4247317"/>
          </a:xfrm>
          <a:prstGeom prst="rect">
            <a:avLst/>
          </a:prstGeom>
        </p:spPr>
        <p:txBody>
          <a:bodyPr wrap="square">
            <a:spAutoFit/>
          </a:bodyPr>
          <a:lstStyle/>
          <a:p>
            <a:pPr lvl="0">
              <a:buFontTx/>
              <a:buChar char="•"/>
            </a:pPr>
            <a:r>
              <a:rPr lang="en-US" sz="1800" u="none" dirty="0">
                <a:latin typeface="Arial" panose="020B0604020202020204" pitchFamily="34" charset="0"/>
              </a:rPr>
              <a:t>Dealing with arrival and departure of the guests.</a:t>
            </a:r>
          </a:p>
          <a:p>
            <a:pPr lvl="0">
              <a:buFontTx/>
              <a:buChar char="•"/>
            </a:pPr>
            <a:r>
              <a:rPr lang="en-US" sz="1800" u="none" dirty="0">
                <a:latin typeface="Arial" panose="020B0604020202020204" pitchFamily="34" charset="0"/>
              </a:rPr>
              <a:t>Welcoming the guests, escorting them to the room, and seeing them off.</a:t>
            </a:r>
          </a:p>
          <a:p>
            <a:pPr lvl="0">
              <a:buFontTx/>
              <a:buChar char="•"/>
            </a:pPr>
            <a:r>
              <a:rPr lang="en-US" sz="1800" u="none" dirty="0">
                <a:latin typeface="Arial" panose="020B0604020202020204" pitchFamily="34" charset="0"/>
              </a:rPr>
              <a:t>Ensuring professional greeting of clients, visitors, and guests.</a:t>
            </a:r>
          </a:p>
          <a:p>
            <a:pPr lvl="0">
              <a:buFontTx/>
              <a:buChar char="•"/>
            </a:pPr>
            <a:r>
              <a:rPr lang="en-US" sz="1800" u="none" dirty="0">
                <a:latin typeface="Arial" panose="020B0604020202020204" pitchFamily="34" charset="0"/>
              </a:rPr>
              <a:t>Coordination with housekeeping department for cleaning rooms.</a:t>
            </a:r>
          </a:p>
          <a:p>
            <a:pPr lvl="0">
              <a:buFontTx/>
              <a:buChar char="•"/>
            </a:pPr>
            <a:r>
              <a:rPr lang="en-US" sz="1800" u="none" dirty="0">
                <a:latin typeface="Arial" panose="020B0604020202020204" pitchFamily="34" charset="0"/>
              </a:rPr>
              <a:t>Filling registration cards for the guests with reserved accommodation or help the guests</a:t>
            </a:r>
          </a:p>
          <a:p>
            <a:pPr lvl="0"/>
            <a:r>
              <a:rPr lang="en-US" sz="1800" u="none" dirty="0">
                <a:latin typeface="Arial" panose="020B0604020202020204" pitchFamily="34" charset="0"/>
              </a:rPr>
              <a:t>  to fill it up.</a:t>
            </a:r>
          </a:p>
          <a:p>
            <a:pPr lvl="0">
              <a:buFontTx/>
              <a:buChar char="•"/>
            </a:pPr>
            <a:r>
              <a:rPr lang="en-US" sz="1800" u="none" dirty="0">
                <a:latin typeface="Arial" panose="020B0604020202020204" pitchFamily="34" charset="0"/>
              </a:rPr>
              <a:t>Arranging surprise gift for the guests on their special days.</a:t>
            </a:r>
          </a:p>
          <a:p>
            <a:pPr lvl="0">
              <a:buFontTx/>
              <a:buChar char="•"/>
            </a:pPr>
            <a:r>
              <a:rPr lang="en-US" sz="1800" u="none" dirty="0">
                <a:latin typeface="Arial" panose="020B0604020202020204" pitchFamily="34" charset="0"/>
              </a:rPr>
              <a:t>Training of receptionists.</a:t>
            </a:r>
          </a:p>
          <a:p>
            <a:pPr lvl="0">
              <a:buFontTx/>
              <a:buChar char="•"/>
            </a:pPr>
            <a:r>
              <a:rPr lang="en-US" sz="1800" u="none" dirty="0">
                <a:latin typeface="Arial" panose="020B0604020202020204" pitchFamily="34" charset="0"/>
              </a:rPr>
              <a:t>Handling appraisals and performance rewards of the staff.</a:t>
            </a:r>
          </a:p>
          <a:p>
            <a:pPr lvl="0">
              <a:buFontTx/>
              <a:buChar char="•"/>
            </a:pPr>
            <a:r>
              <a:rPr lang="en-US" sz="1800" u="none" dirty="0">
                <a:latin typeface="Arial" panose="020B0604020202020204" pitchFamily="34" charset="0"/>
              </a:rPr>
              <a:t>Reviewing current standards of front office services and procedures, and implementing new practices if required.</a:t>
            </a:r>
          </a:p>
          <a:p>
            <a:pPr lvl="0">
              <a:buFontTx/>
              <a:buChar char="•"/>
            </a:pPr>
            <a:r>
              <a:rPr lang="en-US" sz="1800" u="none" dirty="0">
                <a:latin typeface="Arial" panose="020B0604020202020204" pitchFamily="34" charset="0"/>
              </a:rPr>
              <a:t>Ensuring and Scheduling front office desk staff.</a:t>
            </a:r>
          </a:p>
          <a:p>
            <a:pPr lvl="0">
              <a:buFontTx/>
              <a:buChar char="•"/>
            </a:pPr>
            <a:r>
              <a:rPr lang="en-US" sz="1800" u="none" dirty="0">
                <a:latin typeface="Arial" panose="020B0604020202020204" pitchFamily="34" charset="0"/>
              </a:rPr>
              <a:t>Managing VIP functions and events taking place in the hotel.</a:t>
            </a:r>
          </a:p>
          <a:p>
            <a:pPr lvl="0">
              <a:buFontTx/>
              <a:buChar char="•"/>
            </a:pPr>
            <a:r>
              <a:rPr lang="en-US" sz="1800" u="none" dirty="0">
                <a:latin typeface="Arial" panose="020B0604020202020204" pitchFamily="34" charset="0"/>
              </a:rPr>
              <a:t>Upgrading software if required.</a:t>
            </a:r>
          </a:p>
          <a:p>
            <a:pPr lvl="0">
              <a:buFontTx/>
              <a:buChar char="•"/>
            </a:pPr>
            <a:r>
              <a:rPr lang="en-US" sz="1800" u="none" dirty="0">
                <a:latin typeface="Arial" panose="020B0604020202020204" pitchFamily="34" charset="0"/>
              </a:rPr>
              <a:t>Updating backup database regularly.</a:t>
            </a:r>
          </a:p>
        </p:txBody>
      </p:sp>
    </p:spTree>
    <p:extLst>
      <p:ext uri="{BB962C8B-B14F-4D97-AF65-F5344CB8AC3E}">
        <p14:creationId xmlns:p14="http://schemas.microsoft.com/office/powerpoint/2010/main" val="1071377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685800" y="2628900"/>
            <a:ext cx="9067800" cy="3416320"/>
          </a:xfrm>
          <a:prstGeom prst="rect">
            <a:avLst/>
          </a:prstGeom>
        </p:spPr>
        <p:txBody>
          <a:bodyPr wrap="square">
            <a:spAutoFit/>
          </a:bodyPr>
          <a:lstStyle/>
          <a:p>
            <a:r>
              <a:rPr lang="en-US" b="1" dirty="0"/>
              <a:t>Guest Services Manager</a:t>
            </a:r>
          </a:p>
          <a:p>
            <a:r>
              <a:rPr lang="en-US" dirty="0"/>
              <a:t>The responsibilities of the guest service manager include −</a:t>
            </a:r>
          </a:p>
          <a:p>
            <a:pPr>
              <a:buFont typeface="Arial" panose="020B0604020202020204" pitchFamily="34" charset="0"/>
              <a:buChar char="•"/>
            </a:pPr>
            <a:r>
              <a:rPr lang="en-US" dirty="0"/>
              <a:t>Handling guest mails, letters, and couriers.</a:t>
            </a:r>
          </a:p>
          <a:p>
            <a:pPr>
              <a:buFont typeface="Arial" panose="020B0604020202020204" pitchFamily="34" charset="0"/>
              <a:buChar char="•"/>
            </a:pPr>
            <a:r>
              <a:rPr lang="en-US" dirty="0"/>
              <a:t>Ensuring guest messages are delivered at the right time.</a:t>
            </a:r>
          </a:p>
          <a:p>
            <a:pPr>
              <a:buFont typeface="Arial" panose="020B0604020202020204" pitchFamily="34" charset="0"/>
              <a:buChar char="•"/>
            </a:pPr>
            <a:r>
              <a:rPr lang="en-US" dirty="0"/>
              <a:t>Training the guest service staff such as concierges, bell staff, wallet parking staff, and porters.</a:t>
            </a:r>
          </a:p>
          <a:p>
            <a:pPr>
              <a:buFont typeface="Arial" panose="020B0604020202020204" pitchFamily="34" charset="0"/>
              <a:buChar char="•"/>
            </a:pPr>
            <a:r>
              <a:rPr lang="en-US" dirty="0"/>
              <a:t>Maintaining guest service suggestion cards and guest complaints.</a:t>
            </a:r>
          </a:p>
          <a:p>
            <a:pPr>
              <a:buFont typeface="Arial" panose="020B0604020202020204" pitchFamily="34" charset="0"/>
              <a:buChar char="•"/>
            </a:pPr>
            <a:r>
              <a:rPr lang="en-US" dirty="0"/>
              <a:t>Scheduling and appraising guest service staff.</a:t>
            </a:r>
          </a:p>
          <a:p>
            <a:pPr>
              <a:buFont typeface="Arial" panose="020B0604020202020204" pitchFamily="34" charset="0"/>
              <a:buChar char="•"/>
            </a:pPr>
            <a:r>
              <a:rPr lang="en-US" dirty="0"/>
              <a:t>Ensuring the staff delivers services, accurately and timely.</a:t>
            </a:r>
          </a:p>
        </p:txBody>
      </p:sp>
    </p:spTree>
    <p:extLst>
      <p:ext uri="{BB962C8B-B14F-4D97-AF65-F5344CB8AC3E}">
        <p14:creationId xmlns:p14="http://schemas.microsoft.com/office/powerpoint/2010/main" val="3118842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369855" y="2095500"/>
            <a:ext cx="9002745" cy="3046988"/>
          </a:xfrm>
          <a:prstGeom prst="rect">
            <a:avLst/>
          </a:prstGeom>
        </p:spPr>
        <p:txBody>
          <a:bodyPr wrap="square">
            <a:spAutoFit/>
          </a:bodyPr>
          <a:lstStyle/>
          <a:p>
            <a:r>
              <a:rPr lang="en-US" b="1" dirty="0"/>
              <a:t>Night Audit Manager</a:t>
            </a:r>
          </a:p>
          <a:p>
            <a:r>
              <a:rPr lang="en-US" dirty="0"/>
              <a:t>This manager works during the night hours. The typical responsibilities of a night audit manager are &amp;</a:t>
            </a:r>
            <a:r>
              <a:rPr lang="en-US" dirty="0" err="1"/>
              <a:t>mnus</a:t>
            </a:r>
            <a:r>
              <a:rPr lang="en-US" dirty="0"/>
              <a:t>;</a:t>
            </a:r>
          </a:p>
          <a:p>
            <a:pPr>
              <a:buFont typeface="Arial" panose="020B0604020202020204" pitchFamily="34" charset="0"/>
              <a:buChar char="•"/>
            </a:pPr>
            <a:r>
              <a:rPr lang="en-US" dirty="0"/>
              <a:t>Posting accommodation charges, taxes, and other paid services such as restaurant, Internet charges to each guest's account accurately.</a:t>
            </a:r>
          </a:p>
          <a:p>
            <a:pPr>
              <a:buFont typeface="Arial" panose="020B0604020202020204" pitchFamily="34" charset="0"/>
              <a:buChar char="•"/>
            </a:pPr>
            <a:r>
              <a:rPr lang="en-US" dirty="0"/>
              <a:t>Taking the responsibility as a duty manager for night shift.</a:t>
            </a:r>
          </a:p>
          <a:p>
            <a:pPr>
              <a:buFont typeface="Arial" panose="020B0604020202020204" pitchFamily="34" charset="0"/>
              <a:buChar char="•"/>
            </a:pPr>
            <a:r>
              <a:rPr lang="en-US" dirty="0"/>
              <a:t>Settling guest accounts if required.</a:t>
            </a:r>
          </a:p>
          <a:p>
            <a:pPr>
              <a:buFont typeface="Arial" panose="020B0604020202020204" pitchFamily="34" charset="0"/>
              <a:buChar char="•"/>
            </a:pPr>
            <a:r>
              <a:rPr lang="en-US" dirty="0"/>
              <a:t>Authoring security of the hotel during night shift.</a:t>
            </a:r>
          </a:p>
        </p:txBody>
      </p:sp>
    </p:spTree>
    <p:extLst>
      <p:ext uri="{BB962C8B-B14F-4D97-AF65-F5344CB8AC3E}">
        <p14:creationId xmlns:p14="http://schemas.microsoft.com/office/powerpoint/2010/main" val="2477077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685800" y="1869605"/>
            <a:ext cx="8915400" cy="3416320"/>
          </a:xfrm>
          <a:prstGeom prst="rect">
            <a:avLst/>
          </a:prstGeom>
        </p:spPr>
        <p:txBody>
          <a:bodyPr wrap="square">
            <a:spAutoFit/>
          </a:bodyPr>
          <a:lstStyle/>
          <a:p>
            <a:r>
              <a:rPr lang="en-US" b="1" dirty="0"/>
              <a:t>Communication Manager</a:t>
            </a:r>
          </a:p>
          <a:p>
            <a:r>
              <a:rPr lang="en-US" dirty="0"/>
              <a:t>The communication manager is responsible for −</a:t>
            </a:r>
          </a:p>
          <a:p>
            <a:pPr>
              <a:buFont typeface="Arial" panose="020B0604020202020204" pitchFamily="34" charset="0"/>
              <a:buChar char="•"/>
            </a:pPr>
            <a:r>
              <a:rPr lang="en-US" dirty="0"/>
              <a:t>Keeping in check all communication facilities such as PBX, facsimile, internet in the hotel.</a:t>
            </a:r>
          </a:p>
          <a:p>
            <a:pPr>
              <a:buFont typeface="Arial" panose="020B0604020202020204" pitchFamily="34" charset="0"/>
              <a:buChar char="•"/>
            </a:pPr>
            <a:r>
              <a:rPr lang="en-US" dirty="0"/>
              <a:t>Training and scheduling telephone operators in case of large hotels.</a:t>
            </a:r>
          </a:p>
          <a:p>
            <a:pPr>
              <a:buFont typeface="Arial" panose="020B0604020202020204" pitchFamily="34" charset="0"/>
              <a:buChar char="•"/>
            </a:pPr>
            <a:r>
              <a:rPr lang="en-US" dirty="0"/>
              <a:t>Ensuring immediate delivery of fax to the guests, if required.</a:t>
            </a:r>
          </a:p>
          <a:p>
            <a:pPr>
              <a:buFont typeface="Arial" panose="020B0604020202020204" pitchFamily="34" charset="0"/>
              <a:buChar char="•"/>
            </a:pPr>
            <a:r>
              <a:rPr lang="en-US" dirty="0"/>
              <a:t>Appraising telephone operators.</a:t>
            </a:r>
          </a:p>
          <a:p>
            <a:pPr>
              <a:buFont typeface="Arial" panose="020B0604020202020204" pitchFamily="34" charset="0"/>
              <a:buChar char="•"/>
            </a:pPr>
            <a:r>
              <a:rPr lang="en-US" dirty="0"/>
              <a:t>Changing the communication systems to the latest technology for easy use.</a:t>
            </a:r>
          </a:p>
        </p:txBody>
      </p:sp>
    </p:spTree>
    <p:extLst>
      <p:ext uri="{BB962C8B-B14F-4D97-AF65-F5344CB8AC3E}">
        <p14:creationId xmlns:p14="http://schemas.microsoft.com/office/powerpoint/2010/main" val="1386211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533400" y="1869605"/>
            <a:ext cx="9372600" cy="5262979"/>
          </a:xfrm>
          <a:prstGeom prst="rect">
            <a:avLst/>
          </a:prstGeom>
        </p:spPr>
        <p:txBody>
          <a:bodyPr wrap="square">
            <a:spAutoFit/>
          </a:bodyPr>
          <a:lstStyle/>
          <a:p>
            <a:r>
              <a:rPr lang="en-US" b="1" dirty="0"/>
              <a:t>Front Office - Staff Qualities and Competencies</a:t>
            </a:r>
          </a:p>
          <a:p>
            <a:r>
              <a:rPr lang="en-US" dirty="0"/>
              <a:t>Being a part of the service industry, the front office staff needs to have the following qualities and competencies. The front office staff members are required to −</a:t>
            </a:r>
          </a:p>
          <a:p>
            <a:pPr>
              <a:buFont typeface="Arial" panose="020B0604020202020204" pitchFamily="34" charset="0"/>
              <a:buChar char="•"/>
            </a:pPr>
            <a:r>
              <a:rPr lang="en-US" dirty="0"/>
              <a:t>Understand their respective roles and responsibilities in the hotel and front office as an operation.</a:t>
            </a:r>
          </a:p>
          <a:p>
            <a:pPr>
              <a:buFont typeface="Arial" panose="020B0604020202020204" pitchFamily="34" charset="0"/>
              <a:buChar char="•"/>
            </a:pPr>
            <a:r>
              <a:rPr lang="en-US" dirty="0"/>
              <a:t>Equip themselves with basic etiquettes and mannerism.</a:t>
            </a:r>
          </a:p>
          <a:p>
            <a:pPr>
              <a:buFont typeface="Arial" panose="020B0604020202020204" pitchFamily="34" charset="0"/>
              <a:buChar char="•"/>
            </a:pPr>
            <a:r>
              <a:rPr lang="en-US" dirty="0"/>
              <a:t>Possess pleasant, polite, and cordial personality.</a:t>
            </a:r>
          </a:p>
          <a:p>
            <a:pPr>
              <a:buFont typeface="Arial" panose="020B0604020202020204" pitchFamily="34" charset="0"/>
              <a:buChar char="•"/>
            </a:pPr>
            <a:r>
              <a:rPr lang="en-US" dirty="0"/>
              <a:t>Wear clean and neat uniform with same accessories and footwear.</a:t>
            </a:r>
          </a:p>
          <a:p>
            <a:pPr>
              <a:buFont typeface="Arial" panose="020B0604020202020204" pitchFamily="34" charset="0"/>
              <a:buChar char="•"/>
            </a:pPr>
            <a:r>
              <a:rPr lang="en-US" dirty="0"/>
              <a:t>Conduct themselves with professionalism, positive attitude, and cooperative nature.</a:t>
            </a:r>
          </a:p>
          <a:p>
            <a:pPr>
              <a:buFont typeface="Arial" panose="020B0604020202020204" pitchFamily="34" charset="0"/>
              <a:buChar char="•"/>
            </a:pPr>
            <a:r>
              <a:rPr lang="en-US" dirty="0"/>
              <a:t>Possess extraordinary communication skills.</a:t>
            </a:r>
          </a:p>
          <a:p>
            <a:pPr>
              <a:buFont typeface="Arial" panose="020B0604020202020204" pitchFamily="34" charset="0"/>
              <a:buChar char="•"/>
            </a:pPr>
            <a:r>
              <a:rPr lang="en-US" dirty="0"/>
              <a:t>Be a team player.</a:t>
            </a:r>
          </a:p>
          <a:p>
            <a:pPr>
              <a:buFont typeface="Arial" panose="020B0604020202020204" pitchFamily="34" charset="0"/>
              <a:buChar char="•"/>
            </a:pPr>
            <a:r>
              <a:rPr lang="en-US" dirty="0"/>
              <a:t>Possess the ability to tackle tricky situations.</a:t>
            </a:r>
          </a:p>
        </p:txBody>
      </p:sp>
    </p:spTree>
    <p:extLst>
      <p:ext uri="{BB962C8B-B14F-4D97-AF65-F5344CB8AC3E}">
        <p14:creationId xmlns:p14="http://schemas.microsoft.com/office/powerpoint/2010/main" val="340228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609600" y="1869605"/>
            <a:ext cx="9296400" cy="4154984"/>
          </a:xfrm>
          <a:prstGeom prst="rect">
            <a:avLst/>
          </a:prstGeom>
        </p:spPr>
        <p:txBody>
          <a:bodyPr wrap="square">
            <a:spAutoFit/>
          </a:bodyPr>
          <a:lstStyle/>
          <a:p>
            <a:r>
              <a:rPr lang="en-US" dirty="0"/>
              <a:t>Reservation of the hotel accommodation is one of the important responsibilities of the front office department. A potential guest contacts a hotel for availability of the desired type of accommodation and any allied services that the hotel offers. The front office department needs to react to the enquiry of the guests.</a:t>
            </a:r>
          </a:p>
          <a:p>
            <a:r>
              <a:rPr lang="en-US" dirty="0"/>
              <a:t>For a guest, reservation increases the chances of a better deal for assured accommodation on arrival. For a hotel, reservation can enable a better management of guest experience during usual as well as peak seasons. Reservation procedure varies depending on the size and brand of the hotel and the reservation system employed.</a:t>
            </a:r>
          </a:p>
          <a:p>
            <a:r>
              <a:rPr lang="en-US" dirty="0"/>
              <a:t>Let us know the details how the front office handles reservations.</a:t>
            </a:r>
          </a:p>
        </p:txBody>
      </p:sp>
    </p:spTree>
    <p:extLst>
      <p:ext uri="{BB962C8B-B14F-4D97-AF65-F5344CB8AC3E}">
        <p14:creationId xmlns:p14="http://schemas.microsoft.com/office/powerpoint/2010/main" val="18070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762000" y="3086100"/>
            <a:ext cx="8458200" cy="1569660"/>
          </a:xfrm>
          <a:prstGeom prst="rect">
            <a:avLst/>
          </a:prstGeom>
        </p:spPr>
        <p:txBody>
          <a:bodyPr wrap="square">
            <a:spAutoFit/>
          </a:bodyPr>
          <a:lstStyle/>
          <a:p>
            <a:r>
              <a:rPr lang="en-US" b="1" dirty="0"/>
              <a:t>Types of Hotel Reservation Systems</a:t>
            </a:r>
          </a:p>
          <a:p>
            <a:r>
              <a:rPr lang="en-US" dirty="0"/>
              <a:t>An efficient and effective reservation system is what adds to the hotel’s profitability. Following are the most popular reservation systems −</a:t>
            </a:r>
          </a:p>
        </p:txBody>
      </p:sp>
    </p:spTree>
    <p:extLst>
      <p:ext uri="{BB962C8B-B14F-4D97-AF65-F5344CB8AC3E}">
        <p14:creationId xmlns:p14="http://schemas.microsoft.com/office/powerpoint/2010/main" val="3055886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1592619" y="6402657"/>
            <a:ext cx="3958875" cy="45719"/>
          </a:xfrm>
          <a:prstGeom prst="rect">
            <a:avLst/>
          </a:prstGeom>
        </p:spPr>
        <p:txBody>
          <a:bodyPr vert="horz" wrap="square" lIns="0" tIns="11001" rIns="0" bIns="0" rtlCol="0" anchor="ctr">
            <a:spAutoFit/>
          </a:bodyPr>
          <a:lstStyle/>
          <a:p>
            <a:pPr marL="1143095" marR="4191" indent="-1133142">
              <a:lnSpc>
                <a:spcPct val="100000"/>
              </a:lnSpc>
              <a:spcBef>
                <a:spcPts val="87"/>
              </a:spcBef>
            </a:pP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1"/>
          <p:cNvSpPr>
            <a:spLocks noChangeArrowheads="1"/>
          </p:cNvSpPr>
          <p:nvPr/>
        </p:nvSpPr>
        <p:spPr bwMode="auto">
          <a:xfrm>
            <a:off x="914400" y="1774195"/>
            <a:ext cx="8146008"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anose="020B0604020202020204" pitchFamily="34" charset="0"/>
              </a:rPr>
              <a:t>Operational Structure of Front Office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rPr>
              <a:t>There are lot of staff working under front office manager. The structure of the front office department changes according to the size of the hotel business, physical size of the hotel, and the hotel management policies. Following is the general structure of the front office department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rPr>
              <a:t>  </a:t>
            </a:r>
            <a:r>
              <a:rPr kumimoji="0" lang="en-US" sz="26400" b="0" i="0" u="none" strike="noStrike" cap="none" normalizeH="0" baseline="0" dirty="0">
                <a:ln>
                  <a:noFill/>
                </a:ln>
                <a:solidFill>
                  <a:schemeClr val="tx1"/>
                </a:solidFill>
                <a:effectLst/>
                <a:latin typeface="Arial" panose="020B0604020202020204" pitchFamily="34" charset="0"/>
              </a:rPr>
              <a:t> </a:t>
            </a:r>
            <a:endParaRPr kumimoji="0" 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Operational Structure of Front Off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411" y="3314700"/>
            <a:ext cx="4373172" cy="313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656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609600" y="1943100"/>
            <a:ext cx="8991600" cy="4893647"/>
          </a:xfrm>
          <a:prstGeom prst="rect">
            <a:avLst/>
          </a:prstGeom>
        </p:spPr>
        <p:txBody>
          <a:bodyPr wrap="square">
            <a:spAutoFit/>
          </a:bodyPr>
          <a:lstStyle/>
          <a:p>
            <a:r>
              <a:rPr lang="en-US" sz="2000" b="1" dirty="0"/>
              <a:t>Whitney System of Reservation</a:t>
            </a:r>
          </a:p>
          <a:p>
            <a:r>
              <a:rPr lang="en-US" sz="2000" dirty="0"/>
              <a:t>It was developed in 1940 by Whitney Paper Corporation from New York, hence the name. This is a conventional manual reservation system the hotels used to follow during pre-computer days in the hotels. It contains the following setup for reservation −</a:t>
            </a:r>
          </a:p>
          <a:p>
            <a:pPr>
              <a:buFont typeface="Arial" panose="020B0604020202020204" pitchFamily="34" charset="0"/>
              <a:buChar char="•"/>
            </a:pPr>
            <a:r>
              <a:rPr lang="en-US" sz="2000" dirty="0"/>
              <a:t>Slip for request of accommodation reservation</a:t>
            </a:r>
          </a:p>
          <a:p>
            <a:pPr>
              <a:buFont typeface="Arial" panose="020B0604020202020204" pitchFamily="34" charset="0"/>
              <a:buChar char="•"/>
            </a:pPr>
            <a:r>
              <a:rPr lang="en-US" sz="2000" dirty="0"/>
              <a:t>Whitney slip that records guest name, accommodation type, number, and duration of stay</a:t>
            </a:r>
          </a:p>
          <a:p>
            <a:pPr>
              <a:buFont typeface="Arial" panose="020B0604020202020204" pitchFamily="34" charset="0"/>
              <a:buChar char="•"/>
            </a:pPr>
            <a:r>
              <a:rPr lang="en-US" sz="2000" dirty="0"/>
              <a:t>Temporary/Permanent arrival slip</a:t>
            </a:r>
          </a:p>
          <a:p>
            <a:pPr>
              <a:buFont typeface="Arial" panose="020B0604020202020204" pitchFamily="34" charset="0"/>
              <a:buChar char="•"/>
            </a:pPr>
            <a:r>
              <a:rPr lang="en-US" sz="2000" dirty="0"/>
              <a:t>Guest bill</a:t>
            </a:r>
          </a:p>
          <a:p>
            <a:pPr>
              <a:buFont typeface="Arial" panose="020B0604020202020204" pitchFamily="34" charset="0"/>
              <a:buChar char="•"/>
            </a:pPr>
            <a:r>
              <a:rPr lang="en-US" sz="2000" dirty="0"/>
              <a:t>Guest registration card</a:t>
            </a:r>
          </a:p>
          <a:p>
            <a:pPr>
              <a:buFont typeface="Arial" panose="020B0604020202020204" pitchFamily="34" charset="0"/>
              <a:buChar char="•"/>
            </a:pPr>
            <a:r>
              <a:rPr lang="en-US" sz="2000" dirty="0"/>
              <a:t>Correspondence file</a:t>
            </a:r>
          </a:p>
          <a:p>
            <a:pPr>
              <a:buFont typeface="Arial" panose="020B0604020202020204" pitchFamily="34" charset="0"/>
              <a:buChar char="•"/>
            </a:pPr>
            <a:r>
              <a:rPr lang="en-US" sz="2000" dirty="0"/>
              <a:t>Bedroom journal that records daily occupancy of the guest with date, </a:t>
            </a:r>
            <a:r>
              <a:rPr lang="en-US" dirty="0"/>
              <a:t>guest name, room type, and room number</a:t>
            </a:r>
          </a:p>
          <a:p>
            <a:r>
              <a:rPr lang="en-US" dirty="0"/>
              <a:t>Let us see how a Whitney slip and the bedroom journal looks like.</a:t>
            </a:r>
          </a:p>
        </p:txBody>
      </p:sp>
    </p:spTree>
    <p:extLst>
      <p:ext uri="{BB962C8B-B14F-4D97-AF65-F5344CB8AC3E}">
        <p14:creationId xmlns:p14="http://schemas.microsoft.com/office/powerpoint/2010/main" val="330807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graphicFrame>
        <p:nvGraphicFramePr>
          <p:cNvPr id="5" name="Table 4"/>
          <p:cNvGraphicFramePr>
            <a:graphicFrameLocks noGrp="1"/>
          </p:cNvGraphicFramePr>
          <p:nvPr/>
        </p:nvGraphicFramePr>
        <p:xfrm>
          <a:off x="692150" y="3464084"/>
          <a:ext cx="8674100" cy="1874520"/>
        </p:xfrm>
        <a:graphic>
          <a:graphicData uri="http://schemas.openxmlformats.org/drawingml/2006/table">
            <a:tbl>
              <a:tblPr/>
              <a:tblGrid>
                <a:gridCol w="1734820">
                  <a:extLst>
                    <a:ext uri="{9D8B030D-6E8A-4147-A177-3AD203B41FA5}">
                      <a16:colId xmlns:a16="http://schemas.microsoft.com/office/drawing/2014/main" val="20000"/>
                    </a:ext>
                  </a:extLst>
                </a:gridCol>
                <a:gridCol w="1734820">
                  <a:extLst>
                    <a:ext uri="{9D8B030D-6E8A-4147-A177-3AD203B41FA5}">
                      <a16:colId xmlns:a16="http://schemas.microsoft.com/office/drawing/2014/main" val="20001"/>
                    </a:ext>
                  </a:extLst>
                </a:gridCol>
                <a:gridCol w="1734820">
                  <a:extLst>
                    <a:ext uri="{9D8B030D-6E8A-4147-A177-3AD203B41FA5}">
                      <a16:colId xmlns:a16="http://schemas.microsoft.com/office/drawing/2014/main" val="20002"/>
                    </a:ext>
                  </a:extLst>
                </a:gridCol>
                <a:gridCol w="1734820">
                  <a:extLst>
                    <a:ext uri="{9D8B030D-6E8A-4147-A177-3AD203B41FA5}">
                      <a16:colId xmlns:a16="http://schemas.microsoft.com/office/drawing/2014/main" val="20003"/>
                    </a:ext>
                  </a:extLst>
                </a:gridCol>
                <a:gridCol w="1734820">
                  <a:extLst>
                    <a:ext uri="{9D8B030D-6E8A-4147-A177-3AD203B41FA5}">
                      <a16:colId xmlns:a16="http://schemas.microsoft.com/office/drawing/2014/main" val="20004"/>
                    </a:ext>
                  </a:extLst>
                </a:gridCol>
              </a:tblGrid>
              <a:tr h="0">
                <a:tc>
                  <a:txBody>
                    <a:bodyPr/>
                    <a:lstStyle/>
                    <a:p>
                      <a:r>
                        <a:rPr lang="en-US"/>
                        <a:t>Guest Name</a:t>
                      </a:r>
                    </a:p>
                  </a:txBody>
                  <a:tcPr anchor="ctr">
                    <a:lnL>
                      <a:noFill/>
                    </a:lnL>
                    <a:lnR>
                      <a:noFill/>
                    </a:lnR>
                    <a:lnT>
                      <a:noFill/>
                    </a:lnT>
                    <a:lnB>
                      <a:noFill/>
                    </a:lnB>
                  </a:tcPr>
                </a:tc>
                <a:tc>
                  <a:txBody>
                    <a:bodyPr/>
                    <a:lstStyle/>
                    <a:p>
                      <a:r>
                        <a:rPr lang="en-US"/>
                        <a:t>Date of Arrival</a:t>
                      </a:r>
                    </a:p>
                  </a:txBody>
                  <a:tcPr anchor="ctr">
                    <a:lnL>
                      <a:noFill/>
                    </a:lnL>
                    <a:lnR>
                      <a:noFill/>
                    </a:lnR>
                    <a:lnT>
                      <a:noFill/>
                    </a:lnT>
                    <a:lnB>
                      <a:noFill/>
                    </a:lnB>
                  </a:tcPr>
                </a:tc>
                <a:tc>
                  <a:txBody>
                    <a:bodyPr/>
                    <a:lstStyle/>
                    <a:p>
                      <a:r>
                        <a:rPr lang="en-US"/>
                        <a:t>Room Type</a:t>
                      </a:r>
                    </a:p>
                  </a:txBody>
                  <a:tcPr anchor="ctr">
                    <a:lnL>
                      <a:noFill/>
                    </a:lnL>
                    <a:lnR>
                      <a:noFill/>
                    </a:lnR>
                    <a:lnT>
                      <a:noFill/>
                    </a:lnT>
                    <a:lnB>
                      <a:noFill/>
                    </a:lnB>
                  </a:tcPr>
                </a:tc>
                <a:tc>
                  <a:txBody>
                    <a:bodyPr/>
                    <a:lstStyle/>
                    <a:p>
                      <a:r>
                        <a:rPr lang="en-US"/>
                        <a:t>Room Rate</a:t>
                      </a:r>
                    </a:p>
                  </a:txBody>
                  <a:tcPr anchor="ctr">
                    <a:lnL>
                      <a:noFill/>
                    </a:lnL>
                    <a:lnR>
                      <a:noFill/>
                    </a:lnR>
                    <a:lnT>
                      <a:noFill/>
                    </a:lnT>
                    <a:lnB>
                      <a:noFill/>
                    </a:lnB>
                  </a:tcPr>
                </a:tc>
                <a:tc>
                  <a:txBody>
                    <a:bodyPr/>
                    <a:lstStyle/>
                    <a:p>
                      <a:r>
                        <a:rPr lang="en-US"/>
                        <a:t>Date of Departure</a:t>
                      </a:r>
                    </a:p>
                  </a:txBody>
                  <a:tcPr anchor="ctr">
                    <a:lnL>
                      <a:noFill/>
                    </a:lnL>
                    <a:lnR>
                      <a:noFill/>
                    </a:lnR>
                    <a:lnT>
                      <a:noFill/>
                    </a:lnT>
                    <a:lnB>
                      <a:noFill/>
                    </a:lnB>
                  </a:tcPr>
                </a:tc>
                <a:extLst>
                  <a:ext uri="{0D108BD9-81ED-4DB2-BD59-A6C34878D82A}">
                    <a16:rowId xmlns:a16="http://schemas.microsoft.com/office/drawing/2014/main" val="10000"/>
                  </a:ext>
                </a:extLst>
              </a:tr>
              <a:tr h="0">
                <a:tc gridSpan="2">
                  <a:txBody>
                    <a:bodyPr/>
                    <a:lstStyle/>
                    <a:p>
                      <a:r>
                        <a:rPr lang="en-US"/>
                        <a:t>Mode of Reservation</a:t>
                      </a:r>
                    </a:p>
                  </a:txBody>
                  <a:tcPr anchor="ctr">
                    <a:lnL>
                      <a:noFill/>
                    </a:lnL>
                    <a:lnR>
                      <a:noFill/>
                    </a:lnR>
                    <a:lnT>
                      <a:noFill/>
                    </a:lnT>
                    <a:lnB>
                      <a:noFill/>
                    </a:lnB>
                  </a:tcPr>
                </a:tc>
                <a:tc hMerge="1">
                  <a:txBody>
                    <a:bodyPr/>
                    <a:lstStyle/>
                    <a:p>
                      <a:endParaRPr lang="en-US"/>
                    </a:p>
                  </a:txBody>
                  <a:tcPr/>
                </a:tc>
                <a:tc gridSpan="2">
                  <a:txBody>
                    <a:bodyPr/>
                    <a:lstStyle/>
                    <a:p>
                      <a:r>
                        <a:rPr lang="en-US"/>
                        <a:t>Reserved By</a:t>
                      </a:r>
                    </a:p>
                  </a:txBody>
                  <a:tcPr anchor="ctr">
                    <a:lnL>
                      <a:noFill/>
                    </a:lnL>
                    <a:lnR>
                      <a:noFill/>
                    </a:lnR>
                    <a:lnT>
                      <a:noFill/>
                    </a:lnT>
                    <a:lnB>
                      <a:noFill/>
                    </a:lnB>
                  </a:tcPr>
                </a:tc>
                <a:tc hMerge="1">
                  <a:txBody>
                    <a:bodyPr/>
                    <a:lstStyle/>
                    <a:p>
                      <a:endParaRPr lang="en-US"/>
                    </a:p>
                  </a:txBody>
                  <a:tcPr/>
                </a:tc>
                <a:tc>
                  <a:txBody>
                    <a:bodyPr/>
                    <a:lstStyle/>
                    <a:p>
                      <a:r>
                        <a:rPr lang="en-US"/>
                        <a:t>Date Received</a:t>
                      </a:r>
                    </a:p>
                  </a:txBody>
                  <a:tcPr anchor="ctr">
                    <a:lnL>
                      <a:noFill/>
                    </a:lnL>
                    <a:lnR>
                      <a:noFill/>
                    </a:lnR>
                    <a:lnT>
                      <a:noFill/>
                    </a:lnT>
                    <a:lnB>
                      <a:noFill/>
                    </a:lnB>
                  </a:tcPr>
                </a:tc>
                <a:extLst>
                  <a:ext uri="{0D108BD9-81ED-4DB2-BD59-A6C34878D82A}">
                    <a16:rowId xmlns:a16="http://schemas.microsoft.com/office/drawing/2014/main" val="10001"/>
                  </a:ext>
                </a:extLst>
              </a:tr>
              <a:tr h="0">
                <a:tc gridSpan="5">
                  <a:txBody>
                    <a:bodyPr/>
                    <a:lstStyle/>
                    <a:p>
                      <a:r>
                        <a:rPr lang="en-US"/>
                        <a:t>Reservation Agency if Any:</a:t>
                      </a:r>
                    </a:p>
                  </a:txBody>
                  <a:tcPr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0">
                <a:tc gridSpan="3">
                  <a:txBody>
                    <a:bodyPr/>
                    <a:lstStyle/>
                    <a:p>
                      <a:r>
                        <a:rPr lang="en-US"/>
                        <a:t>Billing Instructions</a:t>
                      </a:r>
                    </a:p>
                  </a:txBody>
                  <a:tcPr anchor="ctr">
                    <a:lnL>
                      <a:noFill/>
                    </a:lnL>
                    <a:lnR>
                      <a:noFill/>
                    </a:lnR>
                    <a:lnT>
                      <a:noFill/>
                    </a:lnT>
                    <a:lnB>
                      <a:noFill/>
                    </a:lnB>
                  </a:tcPr>
                </a:tc>
                <a:tc hMerge="1">
                  <a:txBody>
                    <a:bodyPr/>
                    <a:lstStyle/>
                    <a:p>
                      <a:endParaRPr lang="en-US"/>
                    </a:p>
                  </a:txBody>
                  <a:tcPr/>
                </a:tc>
                <a:tc hMerge="1">
                  <a:txBody>
                    <a:bodyPr/>
                    <a:lstStyle/>
                    <a:p>
                      <a:endParaRPr lang="en-US"/>
                    </a:p>
                  </a:txBody>
                  <a:tcPr/>
                </a:tc>
                <a:tc gridSpan="2">
                  <a:txBody>
                    <a:bodyPr/>
                    <a:lstStyle/>
                    <a:p>
                      <a:r>
                        <a:rPr lang="en-US"/>
                        <a:t>Date of Confirmation</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55165460"/>
              </p:ext>
            </p:extLst>
          </p:nvPr>
        </p:nvGraphicFramePr>
        <p:xfrm>
          <a:off x="333069" y="2577530"/>
          <a:ext cx="8674101" cy="2377440"/>
        </p:xfrm>
        <a:graphic>
          <a:graphicData uri="http://schemas.openxmlformats.org/drawingml/2006/table">
            <a:tbl>
              <a:tblPr/>
              <a:tblGrid>
                <a:gridCol w="2891367">
                  <a:extLst>
                    <a:ext uri="{9D8B030D-6E8A-4147-A177-3AD203B41FA5}">
                      <a16:colId xmlns:a16="http://schemas.microsoft.com/office/drawing/2014/main" val="20000"/>
                    </a:ext>
                  </a:extLst>
                </a:gridCol>
                <a:gridCol w="2891367">
                  <a:extLst>
                    <a:ext uri="{9D8B030D-6E8A-4147-A177-3AD203B41FA5}">
                      <a16:colId xmlns:a16="http://schemas.microsoft.com/office/drawing/2014/main" val="20001"/>
                    </a:ext>
                  </a:extLst>
                </a:gridCol>
                <a:gridCol w="2891367">
                  <a:extLst>
                    <a:ext uri="{9D8B030D-6E8A-4147-A177-3AD203B41FA5}">
                      <a16:colId xmlns:a16="http://schemas.microsoft.com/office/drawing/2014/main" val="20002"/>
                    </a:ext>
                  </a:extLst>
                </a:gridCol>
              </a:tblGrid>
              <a:tr h="173470">
                <a:tc gridSpan="3">
                  <a:txBody>
                    <a:bodyPr/>
                    <a:lstStyle/>
                    <a:p>
                      <a:r>
                        <a:rPr lang="en-US" sz="2000"/>
                        <a:t>Date: ___________</a:t>
                      </a:r>
                    </a:p>
                  </a:txBody>
                  <a:tcPr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73470">
                <a:tc>
                  <a:txBody>
                    <a:bodyPr/>
                    <a:lstStyle/>
                    <a:p>
                      <a:pPr algn="ctr"/>
                      <a:r>
                        <a:rPr lang="en-US" sz="2000">
                          <a:effectLst/>
                        </a:rPr>
                        <a:t>Guest Name</a:t>
                      </a:r>
                    </a:p>
                  </a:txBody>
                  <a:tcPr anchor="ctr">
                    <a:lnL>
                      <a:noFill/>
                    </a:lnL>
                    <a:lnR>
                      <a:noFill/>
                    </a:lnR>
                    <a:lnT>
                      <a:noFill/>
                    </a:lnT>
                    <a:lnB>
                      <a:noFill/>
                    </a:lnB>
                  </a:tcPr>
                </a:tc>
                <a:tc>
                  <a:txBody>
                    <a:bodyPr/>
                    <a:lstStyle/>
                    <a:p>
                      <a:pPr algn="ctr"/>
                      <a:r>
                        <a:rPr lang="en-US" sz="2000">
                          <a:effectLst/>
                        </a:rPr>
                        <a:t>Room Number</a:t>
                      </a:r>
                    </a:p>
                  </a:txBody>
                  <a:tcPr anchor="ctr">
                    <a:lnL>
                      <a:noFill/>
                    </a:lnL>
                    <a:lnR>
                      <a:noFill/>
                    </a:lnR>
                    <a:lnT>
                      <a:noFill/>
                    </a:lnT>
                    <a:lnB>
                      <a:noFill/>
                    </a:lnB>
                  </a:tcPr>
                </a:tc>
                <a:tc>
                  <a:txBody>
                    <a:bodyPr/>
                    <a:lstStyle/>
                    <a:p>
                      <a:pPr algn="ctr"/>
                      <a:r>
                        <a:rPr lang="en-US" sz="2000">
                          <a:effectLst/>
                        </a:rPr>
                        <a:t>Room Particulars</a:t>
                      </a:r>
                    </a:p>
                  </a:txBody>
                  <a:tcPr anchor="ctr">
                    <a:lnL>
                      <a:noFill/>
                    </a:lnL>
                    <a:lnR>
                      <a:noFill/>
                    </a:lnR>
                    <a:lnT>
                      <a:noFill/>
                    </a:lnT>
                    <a:lnB>
                      <a:noFill/>
                    </a:lnB>
                  </a:tcPr>
                </a:tc>
                <a:extLst>
                  <a:ext uri="{0D108BD9-81ED-4DB2-BD59-A6C34878D82A}">
                    <a16:rowId xmlns:a16="http://schemas.microsoft.com/office/drawing/2014/main" val="10001"/>
                  </a:ext>
                </a:extLst>
              </a:tr>
              <a:tr h="173470">
                <a:tc>
                  <a:txBody>
                    <a:bodyPr/>
                    <a:lstStyle/>
                    <a:p>
                      <a:endParaRPr lang="en-US" sz="2000"/>
                    </a:p>
                  </a:txBody>
                  <a:tcPr anchor="ctr">
                    <a:lnL>
                      <a:noFill/>
                    </a:lnL>
                    <a:lnR>
                      <a:noFill/>
                    </a:lnR>
                    <a:lnT>
                      <a:noFill/>
                    </a:lnT>
                    <a:lnB>
                      <a:noFill/>
                    </a:lnB>
                  </a:tcPr>
                </a:tc>
                <a:tc>
                  <a:txBody>
                    <a:bodyPr/>
                    <a:lstStyle/>
                    <a:p>
                      <a:endParaRPr lang="en-US" sz="2000"/>
                    </a:p>
                  </a:txBody>
                  <a:tcPr anchor="ctr">
                    <a:lnL>
                      <a:noFill/>
                    </a:lnL>
                    <a:lnR>
                      <a:noFill/>
                    </a:lnR>
                    <a:lnT>
                      <a:noFill/>
                    </a:lnT>
                    <a:lnB>
                      <a:noFill/>
                    </a:lnB>
                  </a:tcPr>
                </a:tc>
                <a:tc>
                  <a:txBody>
                    <a:bodyPr/>
                    <a:lstStyle/>
                    <a:p>
                      <a:endParaRPr lang="en-US" sz="2000"/>
                    </a:p>
                  </a:txBody>
                  <a:tcPr anchor="ctr">
                    <a:lnL>
                      <a:noFill/>
                    </a:lnL>
                    <a:lnR>
                      <a:noFill/>
                    </a:lnR>
                    <a:lnT>
                      <a:noFill/>
                    </a:lnT>
                    <a:lnB>
                      <a:noFill/>
                    </a:lnB>
                  </a:tcPr>
                </a:tc>
                <a:extLst>
                  <a:ext uri="{0D108BD9-81ED-4DB2-BD59-A6C34878D82A}">
                    <a16:rowId xmlns:a16="http://schemas.microsoft.com/office/drawing/2014/main" val="10002"/>
                  </a:ext>
                </a:extLst>
              </a:tr>
              <a:tr h="173470">
                <a:tc>
                  <a:txBody>
                    <a:bodyPr/>
                    <a:lstStyle/>
                    <a:p>
                      <a:endParaRPr lang="en-US" sz="2000"/>
                    </a:p>
                  </a:txBody>
                  <a:tcPr anchor="ctr">
                    <a:lnL>
                      <a:noFill/>
                    </a:lnL>
                    <a:lnR>
                      <a:noFill/>
                    </a:lnR>
                    <a:lnT>
                      <a:noFill/>
                    </a:lnT>
                    <a:lnB>
                      <a:noFill/>
                    </a:lnB>
                  </a:tcPr>
                </a:tc>
                <a:tc>
                  <a:txBody>
                    <a:bodyPr/>
                    <a:lstStyle/>
                    <a:p>
                      <a:endParaRPr lang="en-US" sz="2000"/>
                    </a:p>
                  </a:txBody>
                  <a:tcPr anchor="ctr">
                    <a:lnL>
                      <a:noFill/>
                    </a:lnL>
                    <a:lnR>
                      <a:noFill/>
                    </a:lnR>
                    <a:lnT>
                      <a:noFill/>
                    </a:lnT>
                    <a:lnB>
                      <a:noFill/>
                    </a:lnB>
                  </a:tcPr>
                </a:tc>
                <a:tc>
                  <a:txBody>
                    <a:bodyPr/>
                    <a:lstStyle/>
                    <a:p>
                      <a:endParaRPr lang="en-US" sz="2000"/>
                    </a:p>
                  </a:txBody>
                  <a:tcPr anchor="ctr">
                    <a:lnL>
                      <a:noFill/>
                    </a:lnL>
                    <a:lnR>
                      <a:noFill/>
                    </a:lnR>
                    <a:lnT>
                      <a:noFill/>
                    </a:lnT>
                    <a:lnB>
                      <a:noFill/>
                    </a:lnB>
                  </a:tcPr>
                </a:tc>
                <a:extLst>
                  <a:ext uri="{0D108BD9-81ED-4DB2-BD59-A6C34878D82A}">
                    <a16:rowId xmlns:a16="http://schemas.microsoft.com/office/drawing/2014/main" val="10003"/>
                  </a:ext>
                </a:extLst>
              </a:tr>
              <a:tr h="173470">
                <a:tc>
                  <a:txBody>
                    <a:bodyPr/>
                    <a:lstStyle/>
                    <a:p>
                      <a:endParaRPr lang="en-US" sz="2000"/>
                    </a:p>
                  </a:txBody>
                  <a:tcPr anchor="ctr">
                    <a:lnL>
                      <a:noFill/>
                    </a:lnL>
                    <a:lnR>
                      <a:noFill/>
                    </a:lnR>
                    <a:lnT>
                      <a:noFill/>
                    </a:lnT>
                    <a:lnB>
                      <a:noFill/>
                    </a:lnB>
                  </a:tcPr>
                </a:tc>
                <a:tc>
                  <a:txBody>
                    <a:bodyPr/>
                    <a:lstStyle/>
                    <a:p>
                      <a:endParaRPr lang="en-US" sz="2000"/>
                    </a:p>
                  </a:txBody>
                  <a:tcPr anchor="ctr">
                    <a:lnL>
                      <a:noFill/>
                    </a:lnL>
                    <a:lnR>
                      <a:noFill/>
                    </a:lnR>
                    <a:lnT>
                      <a:noFill/>
                    </a:lnT>
                    <a:lnB>
                      <a:noFill/>
                    </a:lnB>
                  </a:tcPr>
                </a:tc>
                <a:tc>
                  <a:txBody>
                    <a:bodyPr/>
                    <a:lstStyle/>
                    <a:p>
                      <a:endParaRPr lang="en-US" sz="2000"/>
                    </a:p>
                  </a:txBody>
                  <a:tcPr anchor="ctr">
                    <a:lnL>
                      <a:noFill/>
                    </a:lnL>
                    <a:lnR>
                      <a:noFill/>
                    </a:lnR>
                    <a:lnT>
                      <a:noFill/>
                    </a:lnT>
                    <a:lnB>
                      <a:noFill/>
                    </a:lnB>
                  </a:tcPr>
                </a:tc>
                <a:extLst>
                  <a:ext uri="{0D108BD9-81ED-4DB2-BD59-A6C34878D82A}">
                    <a16:rowId xmlns:a16="http://schemas.microsoft.com/office/drawing/2014/main" val="10004"/>
                  </a:ext>
                </a:extLst>
              </a:tr>
              <a:tr h="173470">
                <a:tc>
                  <a:txBody>
                    <a:bodyPr/>
                    <a:lstStyle/>
                    <a:p>
                      <a:endParaRPr lang="en-US" sz="2000"/>
                    </a:p>
                  </a:txBody>
                  <a:tcPr anchor="ctr">
                    <a:lnL>
                      <a:noFill/>
                    </a:lnL>
                    <a:lnR>
                      <a:noFill/>
                    </a:lnR>
                    <a:lnT>
                      <a:noFill/>
                    </a:lnT>
                    <a:lnB>
                      <a:noFill/>
                    </a:lnB>
                  </a:tcPr>
                </a:tc>
                <a:tc>
                  <a:txBody>
                    <a:bodyPr/>
                    <a:lstStyle/>
                    <a:p>
                      <a:endParaRPr lang="en-US" sz="2000"/>
                    </a:p>
                  </a:txBody>
                  <a:tcPr anchor="ctr">
                    <a:lnL>
                      <a:noFill/>
                    </a:lnL>
                    <a:lnR>
                      <a:noFill/>
                    </a:lnR>
                    <a:lnT>
                      <a:noFill/>
                    </a:lnT>
                    <a:lnB>
                      <a:noFill/>
                    </a:lnB>
                  </a:tcPr>
                </a:tc>
                <a:tc>
                  <a:txBody>
                    <a:bodyPr/>
                    <a:lstStyle/>
                    <a:p>
                      <a:endParaRPr lang="en-US" sz="2000" dirty="0"/>
                    </a:p>
                  </a:txBody>
                  <a:tcPr anchor="ctr">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7" name="Rectangle 1"/>
          <p:cNvSpPr>
            <a:spLocks noChangeArrowheads="1"/>
          </p:cNvSpPr>
          <p:nvPr/>
        </p:nvSpPr>
        <p:spPr bwMode="auto">
          <a:xfrm>
            <a:off x="304800" y="1533437"/>
            <a:ext cx="1008666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anose="020B0604020202020204" pitchFamily="34" charset="0"/>
              </a:rPr>
              <a:t>Whitney Slip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anose="020B0604020202020204" pitchFamily="34" charset="0"/>
              </a:rPr>
              <a:t>Bedroom Journal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rPr>
              <a:t>Though this system proved efficient, it generated a lot of paperwork with occasional scope for errors. The drawbacks were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rPr>
              <a:t>overcome by the central reservation system.</a:t>
            </a:r>
          </a:p>
        </p:txBody>
      </p:sp>
    </p:spTree>
    <p:extLst>
      <p:ext uri="{BB962C8B-B14F-4D97-AF65-F5344CB8AC3E}">
        <p14:creationId xmlns:p14="http://schemas.microsoft.com/office/powerpoint/2010/main" val="2731321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838201" y="2095499"/>
            <a:ext cx="8545544" cy="4154984"/>
          </a:xfrm>
          <a:prstGeom prst="rect">
            <a:avLst/>
          </a:prstGeom>
        </p:spPr>
        <p:txBody>
          <a:bodyPr wrap="square">
            <a:spAutoFit/>
          </a:bodyPr>
          <a:lstStyle/>
          <a:p>
            <a:r>
              <a:rPr lang="en-US" b="1" dirty="0"/>
              <a:t>Central Reservation System (CRS)</a:t>
            </a:r>
          </a:p>
          <a:p>
            <a:r>
              <a:rPr lang="en-US" dirty="0"/>
              <a:t>It is a computerized reservation system that reduces paperwork and can handle large amount of reservation data effortlessly.</a:t>
            </a:r>
          </a:p>
          <a:p>
            <a:r>
              <a:rPr lang="en-US" dirty="0"/>
              <a:t>In this system, since the guest data and reservation data are stored on the storage disks of the computers, it can be accessed at wish. It is stored in the form of a database of collection of records which can enable searching, adding, removing, or updating any guest related data.</a:t>
            </a:r>
          </a:p>
          <a:p>
            <a:r>
              <a:rPr lang="en-US" dirty="0"/>
              <a:t>The computerized reservation system not only helps to make guest reservations but also helps to forecast how many accommodations can be reserved in an upcoming time period.</a:t>
            </a:r>
          </a:p>
        </p:txBody>
      </p:sp>
    </p:spTree>
    <p:extLst>
      <p:ext uri="{BB962C8B-B14F-4D97-AF65-F5344CB8AC3E}">
        <p14:creationId xmlns:p14="http://schemas.microsoft.com/office/powerpoint/2010/main" val="190582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6" name="Rectangle 5"/>
          <p:cNvSpPr/>
          <p:nvPr/>
        </p:nvSpPr>
        <p:spPr>
          <a:xfrm>
            <a:off x="685800" y="2019300"/>
            <a:ext cx="8991600" cy="4154984"/>
          </a:xfrm>
          <a:prstGeom prst="rect">
            <a:avLst/>
          </a:prstGeom>
        </p:spPr>
        <p:txBody>
          <a:bodyPr wrap="square">
            <a:spAutoFit/>
          </a:bodyPr>
          <a:lstStyle/>
          <a:p>
            <a:r>
              <a:rPr lang="en-US" b="1" dirty="0"/>
              <a:t>The Role of Internet in Reservation</a:t>
            </a:r>
          </a:p>
          <a:p>
            <a:r>
              <a:rPr lang="en-US" dirty="0"/>
              <a:t>The Internet has brought a momentum in the hospitality business as well. It facilitates seamless management of a hotel’s offices located at various places and their various departments.</a:t>
            </a:r>
          </a:p>
          <a:p>
            <a:r>
              <a:rPr lang="en-US" dirty="0"/>
              <a:t>The hotel businesses are actively working on the Internet 24 hours a day, seven days a week. The Internet has simplified complex system of reservations. It enables Online Hotel Management Systems (OHMS) such as </a:t>
            </a:r>
            <a:r>
              <a:rPr lang="en-US" b="1" dirty="0" err="1"/>
              <a:t>Hotelogix</a:t>
            </a:r>
            <a:r>
              <a:rPr lang="en-US" dirty="0"/>
              <a:t> to help guests reserve accommodation of their choice fast and conveniently. The guests of the hotel can access rate charts, accommodation availability, check-in and check-out timings, details about the restaurants, and so on, at their own convenience.</a:t>
            </a:r>
          </a:p>
        </p:txBody>
      </p:sp>
    </p:spTree>
    <p:extLst>
      <p:ext uri="{BB962C8B-B14F-4D97-AF65-F5344CB8AC3E}">
        <p14:creationId xmlns:p14="http://schemas.microsoft.com/office/powerpoint/2010/main" val="3090638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369855" y="1714500"/>
            <a:ext cx="9536145" cy="4708981"/>
          </a:xfrm>
          <a:prstGeom prst="rect">
            <a:avLst/>
          </a:prstGeom>
        </p:spPr>
        <p:txBody>
          <a:bodyPr wrap="square">
            <a:spAutoFit/>
          </a:bodyPr>
          <a:lstStyle/>
          <a:p>
            <a:r>
              <a:rPr lang="en-US" sz="2000" b="1" dirty="0"/>
              <a:t>Sources of Reservations</a:t>
            </a:r>
          </a:p>
          <a:p>
            <a:r>
              <a:rPr lang="en-US" sz="2000" dirty="0"/>
              <a:t>People travel for various reasons such as personal as well as for MICE. There are various sources from whom the requests of reservation pour in −</a:t>
            </a:r>
          </a:p>
          <a:p>
            <a:pPr>
              <a:buFont typeface="Arial" panose="020B0604020202020204" pitchFamily="34" charset="0"/>
              <a:buChar char="•"/>
            </a:pPr>
            <a:r>
              <a:rPr lang="en-US" sz="2000" b="1" dirty="0"/>
              <a:t>Direct Request from Guests</a:t>
            </a:r>
            <a:r>
              <a:rPr lang="en-US" sz="2000" dirty="0"/>
              <a:t> − The prospective guests can approach individually to the hotel for reservation of accommodation mostly when they are single travelers or family travelers.</a:t>
            </a:r>
          </a:p>
          <a:p>
            <a:pPr>
              <a:buFont typeface="Arial" panose="020B0604020202020204" pitchFamily="34" charset="0"/>
              <a:buChar char="•"/>
            </a:pPr>
            <a:r>
              <a:rPr lang="en-US" sz="2000" b="1" dirty="0"/>
              <a:t>Request from Travel Agent</a:t>
            </a:r>
            <a:r>
              <a:rPr lang="en-US" sz="2000" dirty="0"/>
              <a:t> − They can approach the hotel for booking accommodations for group travelers.</a:t>
            </a:r>
          </a:p>
          <a:p>
            <a:pPr>
              <a:buFont typeface="Arial" panose="020B0604020202020204" pitchFamily="34" charset="0"/>
              <a:buChar char="•"/>
            </a:pPr>
            <a:r>
              <a:rPr lang="en-US" sz="2000" b="1" dirty="0"/>
              <a:t>Request from Corporate Agent</a:t>
            </a:r>
            <a:r>
              <a:rPr lang="en-US" sz="2000" dirty="0"/>
              <a:t> − An organization can request a hotel to reserve accommodations for their employees, clients, or visitors.</a:t>
            </a:r>
          </a:p>
          <a:p>
            <a:pPr>
              <a:buFont typeface="Arial" panose="020B0604020202020204" pitchFamily="34" charset="0"/>
              <a:buChar char="•"/>
            </a:pPr>
            <a:r>
              <a:rPr lang="en-US" sz="2000" b="1" dirty="0"/>
              <a:t>Request from Airlines</a:t>
            </a:r>
            <a:r>
              <a:rPr lang="en-US" sz="2000" dirty="0"/>
              <a:t> − The airlines can reserve accommodations for their working staff for routine stay as well as in case of flight cancellations.</a:t>
            </a:r>
          </a:p>
          <a:p>
            <a:pPr>
              <a:buFont typeface="Arial" panose="020B0604020202020204" pitchFamily="34" charset="0"/>
              <a:buChar char="•"/>
            </a:pPr>
            <a:r>
              <a:rPr lang="en-US" sz="2000" b="1" dirty="0"/>
              <a:t>Request from Institutions</a:t>
            </a:r>
            <a:r>
              <a:rPr lang="en-US" sz="2000" dirty="0"/>
              <a:t> − Various SMERF or NGO institutions request to reserve hotels for sports people, delegations of embassies, or performing-art program groups, workshop groups, and alike who travel to different location.</a:t>
            </a:r>
          </a:p>
        </p:txBody>
      </p:sp>
    </p:spTree>
    <p:extLst>
      <p:ext uri="{BB962C8B-B14F-4D97-AF65-F5344CB8AC3E}">
        <p14:creationId xmlns:p14="http://schemas.microsoft.com/office/powerpoint/2010/main" val="4286958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457200" y="2171700"/>
            <a:ext cx="9448800" cy="4401205"/>
          </a:xfrm>
          <a:prstGeom prst="rect">
            <a:avLst/>
          </a:prstGeom>
        </p:spPr>
        <p:txBody>
          <a:bodyPr wrap="square">
            <a:spAutoFit/>
          </a:bodyPr>
          <a:lstStyle/>
          <a:p>
            <a:r>
              <a:rPr lang="en-US" sz="2000" b="1" dirty="0"/>
              <a:t>Managing Reservations</a:t>
            </a:r>
          </a:p>
          <a:p>
            <a:r>
              <a:rPr lang="en-US" sz="2000" dirty="0"/>
              <a:t>The first step in reserving an accommodation is to check if the requested kind of accommodation is available for selling for a specific period of time. It is done by checking forecast boards or computerized systems.</a:t>
            </a:r>
          </a:p>
          <a:p>
            <a:r>
              <a:rPr lang="en-US" sz="2000" b="1" dirty="0"/>
              <a:t>Accepting Reservation of Accommodation</a:t>
            </a:r>
          </a:p>
          <a:p>
            <a:r>
              <a:rPr lang="en-US" sz="2000" dirty="0"/>
              <a:t>Reservation of an accommodation is accepted if the desired type of accommodation is available in the hotel for selling. If it is not available during a rush season or if the guest is in urgent need, the staff member suggests for almost similar alternative accommodation by stating its amenities and facilities.</a:t>
            </a:r>
          </a:p>
          <a:p>
            <a:r>
              <a:rPr lang="en-US" sz="2000" dirty="0"/>
              <a:t>Reservation is accepted in the following cases in conjunction with the availability of the accommodation −</a:t>
            </a:r>
          </a:p>
          <a:p>
            <a:pPr>
              <a:buFont typeface="Arial" panose="020B0604020202020204" pitchFamily="34" charset="0"/>
              <a:buChar char="•"/>
            </a:pPr>
            <a:r>
              <a:rPr lang="en-US" sz="2000" dirty="0"/>
              <a:t>Is the guest new to the hotel?</a:t>
            </a:r>
          </a:p>
          <a:p>
            <a:pPr>
              <a:buFont typeface="Arial" panose="020B0604020202020204" pitchFamily="34" charset="0"/>
              <a:buChar char="•"/>
            </a:pPr>
            <a:r>
              <a:rPr lang="en-US" sz="2000" dirty="0"/>
              <a:t>Does the guest have good credentials with the hotel regarding payment and behavior?</a:t>
            </a:r>
          </a:p>
          <a:p>
            <a:pPr>
              <a:buFont typeface="Arial" panose="020B0604020202020204" pitchFamily="34" charset="0"/>
              <a:buChar char="•"/>
            </a:pPr>
            <a:r>
              <a:rPr lang="en-US" sz="2000" dirty="0"/>
              <a:t>Is the guest a VIP?</a:t>
            </a:r>
          </a:p>
        </p:txBody>
      </p:sp>
    </p:spTree>
    <p:extLst>
      <p:ext uri="{BB962C8B-B14F-4D97-AF65-F5344CB8AC3E}">
        <p14:creationId xmlns:p14="http://schemas.microsoft.com/office/powerpoint/2010/main" val="3544198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762000" y="1869604"/>
            <a:ext cx="9067800" cy="5078313"/>
          </a:xfrm>
          <a:prstGeom prst="rect">
            <a:avLst/>
          </a:prstGeom>
        </p:spPr>
        <p:txBody>
          <a:bodyPr wrap="square">
            <a:spAutoFit/>
          </a:bodyPr>
          <a:lstStyle/>
          <a:p>
            <a:r>
              <a:rPr lang="en-US" sz="2000" b="1" dirty="0"/>
              <a:t>Denying Reservation of Accommodation</a:t>
            </a:r>
          </a:p>
          <a:p>
            <a:r>
              <a:rPr lang="en-US" sz="2000" dirty="0"/>
              <a:t>Denial of reservation directly means loss of revenue. But there are certain situations when the reservation staff turns down the reservation for the guests or agents. The potential causes of denying reservation are −</a:t>
            </a:r>
          </a:p>
          <a:p>
            <a:pPr>
              <a:buFont typeface="Arial" panose="020B0604020202020204" pitchFamily="34" charset="0"/>
              <a:buChar char="•"/>
            </a:pPr>
            <a:r>
              <a:rPr lang="en-US" sz="2000" b="1" dirty="0"/>
              <a:t>All accommodations in hotel booked</a:t>
            </a:r>
            <a:r>
              <a:rPr lang="en-US" sz="2000" dirty="0"/>
              <a:t> − In such case, the reservation staff refuses the reservation politely and suggests an alternative hotel in the same area or different property of the same owner in a nearby area.</a:t>
            </a:r>
          </a:p>
          <a:p>
            <a:pPr>
              <a:buFont typeface="Arial" panose="020B0604020202020204" pitchFamily="34" charset="0"/>
              <a:buChar char="•"/>
            </a:pPr>
            <a:r>
              <a:rPr lang="en-US" sz="2000" b="1" dirty="0"/>
              <a:t>Requested type of accommodation not available</a:t>
            </a:r>
            <a:r>
              <a:rPr lang="en-US" sz="2000" dirty="0"/>
              <a:t> − In such case, the reservation staff suggests an alternate accommodation.</a:t>
            </a:r>
          </a:p>
          <a:p>
            <a:pPr>
              <a:buFont typeface="Arial" panose="020B0604020202020204" pitchFamily="34" charset="0"/>
              <a:buChar char="•"/>
            </a:pPr>
            <a:r>
              <a:rPr lang="en-US" sz="2000" b="1" dirty="0"/>
              <a:t>Guest/Agent blacklisted</a:t>
            </a:r>
            <a:r>
              <a:rPr lang="en-US" sz="2000" dirty="0"/>
              <a:t> − Some guests or agents are blacklisted due to their history of payment dues against the hotel. In such case, the reservation clerk seeks for reservation manager’s advice.</a:t>
            </a:r>
          </a:p>
          <a:p>
            <a:r>
              <a:rPr lang="en-US" sz="2000" dirty="0"/>
              <a:t>Finally, the reservation section of the front office prepares the list of the reservations for the day and sends it to the front desk. The list also contains vital information such as if the guest is new or repeat, guest preferences about room location or décor. The rooms are </a:t>
            </a:r>
            <a:r>
              <a:rPr lang="en-US" dirty="0"/>
              <a:t>then prepared by housekeeping.</a:t>
            </a:r>
          </a:p>
        </p:txBody>
      </p:sp>
    </p:spTree>
    <p:extLst>
      <p:ext uri="{BB962C8B-B14F-4D97-AF65-F5344CB8AC3E}">
        <p14:creationId xmlns:p14="http://schemas.microsoft.com/office/powerpoint/2010/main" val="2686258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533400" y="1869605"/>
            <a:ext cx="9144000" cy="4662342"/>
          </a:xfrm>
          <a:prstGeom prst="rect">
            <a:avLst/>
          </a:prstGeom>
        </p:spPr>
        <p:txBody>
          <a:bodyPr wrap="square">
            <a:spAutoFit/>
          </a:bodyPr>
          <a:lstStyle/>
          <a:p>
            <a:r>
              <a:rPr lang="en-US" b="1" dirty="0"/>
              <a:t>Cancelling a Reservation of Accommodation</a:t>
            </a:r>
          </a:p>
          <a:p>
            <a:r>
              <a:rPr lang="en-US" dirty="0"/>
              <a:t>This is yet another event when the hotel loses business with a guest. Though the fact is overt loss of revenue, the front office staff must react to it politely and gracefully. The staff member also needs to convey any cancellation charges the guest must pay while cancelling the reservation. Cancellation is done in the following steps −</a:t>
            </a:r>
          </a:p>
          <a:p>
            <a:pPr>
              <a:buFont typeface="Arial" panose="020B0604020202020204" pitchFamily="34" charset="0"/>
              <a:buChar char="•"/>
            </a:pPr>
            <a:r>
              <a:rPr lang="en-US" dirty="0"/>
              <a:t>Finding out details of the guest and respective reserved accommodation.</a:t>
            </a:r>
          </a:p>
          <a:p>
            <a:pPr>
              <a:buFont typeface="Arial" panose="020B0604020202020204" pitchFamily="34" charset="0"/>
              <a:buChar char="•"/>
            </a:pPr>
            <a:r>
              <a:rPr lang="en-US" dirty="0"/>
              <a:t>Verifying charges of cancellation, if any.</a:t>
            </a:r>
          </a:p>
          <a:p>
            <a:pPr>
              <a:buFont typeface="Arial" panose="020B0604020202020204" pitchFamily="34" charset="0"/>
              <a:buChar char="•"/>
            </a:pPr>
            <a:r>
              <a:rPr lang="en-US" dirty="0"/>
              <a:t>Notifying the guest about cancellation charges.</a:t>
            </a:r>
          </a:p>
          <a:p>
            <a:pPr>
              <a:buFont typeface="Arial" panose="020B0604020202020204" pitchFamily="34" charset="0"/>
              <a:buChar char="•"/>
            </a:pPr>
            <a:r>
              <a:rPr lang="en-US" dirty="0"/>
              <a:t>Cancelling the reservation in the system.</a:t>
            </a:r>
          </a:p>
          <a:p>
            <a:pPr>
              <a:buFont typeface="Arial" panose="020B0604020202020204" pitchFamily="34" charset="0"/>
              <a:buChar char="•"/>
            </a:pPr>
            <a:r>
              <a:rPr lang="en-US" dirty="0"/>
              <a:t>Updating the system for accommodation availability.</a:t>
            </a:r>
          </a:p>
          <a:p>
            <a:pPr>
              <a:buFont typeface="Arial" panose="020B0604020202020204" pitchFamily="34" charset="0"/>
              <a:buChar char="•"/>
            </a:pPr>
            <a:r>
              <a:rPr lang="en-US" dirty="0"/>
              <a:t>Confirming the guest about the cancellation.</a:t>
            </a:r>
          </a:p>
        </p:txBody>
      </p:sp>
    </p:spTree>
    <p:extLst>
      <p:ext uri="{BB962C8B-B14F-4D97-AF65-F5344CB8AC3E}">
        <p14:creationId xmlns:p14="http://schemas.microsoft.com/office/powerpoint/2010/main" val="1059283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685800" y="2324100"/>
            <a:ext cx="8382000" cy="3046988"/>
          </a:xfrm>
          <a:prstGeom prst="rect">
            <a:avLst/>
          </a:prstGeom>
        </p:spPr>
        <p:txBody>
          <a:bodyPr wrap="square">
            <a:spAutoFit/>
          </a:bodyPr>
          <a:lstStyle/>
          <a:p>
            <a:r>
              <a:rPr lang="en-US" b="1" dirty="0"/>
              <a:t>Generating Reservation Report</a:t>
            </a:r>
          </a:p>
          <a:p>
            <a:r>
              <a:rPr lang="en-US" dirty="0"/>
              <a:t>Reservation reports are generated for the sake of helping the management find trends and making forecast about business.</a:t>
            </a:r>
          </a:p>
          <a:p>
            <a:r>
              <a:rPr lang="en-US" dirty="0"/>
              <a:t>The reports typically are of the following types −</a:t>
            </a:r>
          </a:p>
          <a:p>
            <a:pPr>
              <a:buFont typeface="Arial" panose="020B0604020202020204" pitchFamily="34" charset="0"/>
              <a:buChar char="•"/>
            </a:pPr>
            <a:r>
              <a:rPr lang="en-US" dirty="0"/>
              <a:t>Occupancy report</a:t>
            </a:r>
          </a:p>
          <a:p>
            <a:pPr>
              <a:buFont typeface="Arial" panose="020B0604020202020204" pitchFamily="34" charset="0"/>
              <a:buChar char="•"/>
            </a:pPr>
            <a:r>
              <a:rPr lang="en-US" dirty="0"/>
              <a:t>Special arrival report</a:t>
            </a:r>
          </a:p>
          <a:p>
            <a:pPr>
              <a:buFont typeface="Arial" panose="020B0604020202020204" pitchFamily="34" charset="0"/>
              <a:buChar char="•"/>
            </a:pPr>
            <a:r>
              <a:rPr lang="en-US" dirty="0"/>
              <a:t>Revenue forecast report</a:t>
            </a:r>
          </a:p>
          <a:p>
            <a:pPr>
              <a:buFont typeface="Arial" panose="020B0604020202020204" pitchFamily="34" charset="0"/>
              <a:buChar char="•"/>
            </a:pPr>
            <a:r>
              <a:rPr lang="en-US" dirty="0" err="1"/>
              <a:t>Turnaway</a:t>
            </a:r>
            <a:r>
              <a:rPr lang="en-US" dirty="0"/>
              <a:t> report</a:t>
            </a:r>
          </a:p>
        </p:txBody>
      </p:sp>
    </p:spTree>
    <p:extLst>
      <p:ext uri="{BB962C8B-B14F-4D97-AF65-F5344CB8AC3E}">
        <p14:creationId xmlns:p14="http://schemas.microsoft.com/office/powerpoint/2010/main" val="1314168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609600" y="2171700"/>
            <a:ext cx="8991600" cy="4154984"/>
          </a:xfrm>
          <a:prstGeom prst="rect">
            <a:avLst/>
          </a:prstGeom>
        </p:spPr>
        <p:txBody>
          <a:bodyPr wrap="square">
            <a:spAutoFit/>
          </a:bodyPr>
          <a:lstStyle/>
          <a:p>
            <a:r>
              <a:rPr lang="en-US" dirty="0"/>
              <a:t>Guest registration is nothing but recording the guest’s information for official purposes. At the time of reservation, the front office staff asks the guests to enter their personal information on the GRC.</a:t>
            </a:r>
          </a:p>
          <a:p>
            <a:r>
              <a:rPr lang="en-US" dirty="0"/>
              <a:t>Registration activity is mandatory for both; the guest with reserved accommodation as well as for the walk-in guest. During registration, the guest is required to enter important information on the GRC such as guest name, contact number, purpose of stay at the hotel, and passport and visa details in case of foreign guest. It is the responsibility of the front office staff not to reveal the guest information to unauthorized persons.</a:t>
            </a:r>
          </a:p>
          <a:p>
            <a:r>
              <a:rPr lang="en-US" dirty="0"/>
              <a:t>Let us learn more about registration.</a:t>
            </a:r>
          </a:p>
        </p:txBody>
      </p:sp>
    </p:spTree>
    <p:extLst>
      <p:ext uri="{BB962C8B-B14F-4D97-AF65-F5344CB8AC3E}">
        <p14:creationId xmlns:p14="http://schemas.microsoft.com/office/powerpoint/2010/main" val="154823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369855" y="2723520"/>
            <a:ext cx="9002745" cy="2840666"/>
          </a:xfrm>
          <a:prstGeom prst="rect">
            <a:avLst/>
          </a:prstGeom>
        </p:spPr>
        <p:txBody>
          <a:bodyPr vert="horz" wrap="square" lIns="0" tIns="11001" rIns="0" bIns="0" rtlCol="0" anchor="ctr">
            <a:spAutoFit/>
          </a:bodyPr>
          <a:lstStyle/>
          <a:p>
            <a:r>
              <a:rPr lang="en-US" sz="2400" b="1" dirty="0"/>
              <a:t>What is Front Office Department?</a:t>
            </a:r>
            <a:br>
              <a:rPr lang="en-US" sz="2400" b="1" dirty="0"/>
            </a:br>
            <a:r>
              <a:rPr lang="en-US" sz="2400" dirty="0"/>
              <a:t>It is the one of the many departments of the hotel business which directly interacts with the customers when they first arrive at the hotel. The staff of this department is very visible to the guests.</a:t>
            </a:r>
            <a:br>
              <a:rPr lang="en-US" sz="2400" dirty="0"/>
            </a:br>
            <a:r>
              <a:rPr lang="en-US" sz="2400" dirty="0"/>
              <a:t>Front office staff handles the transactions between the hotel and its guests. The staff receives the guests, handles their requests, and strikes the first impression about the hotel into their minds.</a:t>
            </a:r>
            <a:br>
              <a:rPr lang="en-US" sz="4000" dirty="0"/>
            </a:b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117185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685800" y="2171700"/>
            <a:ext cx="8839200" cy="3416320"/>
          </a:xfrm>
          <a:prstGeom prst="rect">
            <a:avLst/>
          </a:prstGeom>
        </p:spPr>
        <p:txBody>
          <a:bodyPr wrap="square">
            <a:spAutoFit/>
          </a:bodyPr>
          <a:lstStyle/>
          <a:p>
            <a:r>
              <a:rPr lang="en-US" b="1" dirty="0"/>
              <a:t>Pre-registration Procedure</a:t>
            </a:r>
          </a:p>
          <a:p>
            <a:r>
              <a:rPr lang="en-US" dirty="0"/>
              <a:t>This procedure involves the prospective guests enquiring about the availability of desired type of accommodation. Registration can also be conducted in advance before arrival. It can be done via telephonic conversation in case of frequent guests, VIPs, or group guests.</a:t>
            </a:r>
          </a:p>
          <a:p>
            <a:r>
              <a:rPr lang="en-US" dirty="0"/>
              <a:t>In case of new walk-in guest, pre-registration is absent as there is no prior interaction between the guest and the hotel. Pre-registration activity accelerates the actual registration process where the desired accommodation is marked as reserved.</a:t>
            </a:r>
          </a:p>
        </p:txBody>
      </p:sp>
    </p:spTree>
    <p:extLst>
      <p:ext uri="{BB962C8B-B14F-4D97-AF65-F5344CB8AC3E}">
        <p14:creationId xmlns:p14="http://schemas.microsoft.com/office/powerpoint/2010/main" val="1441529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609600" y="2247900"/>
            <a:ext cx="8686800" cy="3785652"/>
          </a:xfrm>
          <a:prstGeom prst="rect">
            <a:avLst/>
          </a:prstGeom>
        </p:spPr>
        <p:txBody>
          <a:bodyPr wrap="square">
            <a:spAutoFit/>
          </a:bodyPr>
          <a:lstStyle/>
          <a:p>
            <a:r>
              <a:rPr lang="en-US" b="1" dirty="0"/>
              <a:t>Verifying Guest's Identity</a:t>
            </a:r>
          </a:p>
          <a:p>
            <a:r>
              <a:rPr lang="en-US" dirty="0"/>
              <a:t>Since terror attacks on 9/11, the hotels are mandatorily verifying guests’ identities. The staff verifies guest’s identity first by politely asking the guest’s name. The staff member then requests to show a photo ID such as driving license or a valid identity card from a well-known organization where the guest is working. If the guests are from a foreign country, the staff requests them to show passport. The staff member is authorized to ask any verifying questions politely.</a:t>
            </a:r>
          </a:p>
          <a:p>
            <a:r>
              <a:rPr lang="en-US" dirty="0"/>
              <a:t>The true copies of the passport or ID card are made to verify the guest’s identity and to prepare guest database.</a:t>
            </a:r>
          </a:p>
        </p:txBody>
      </p:sp>
    </p:spTree>
    <p:extLst>
      <p:ext uri="{BB962C8B-B14F-4D97-AF65-F5344CB8AC3E}">
        <p14:creationId xmlns:p14="http://schemas.microsoft.com/office/powerpoint/2010/main" val="413132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838199" y="2019300"/>
            <a:ext cx="8545545" cy="3785652"/>
          </a:xfrm>
          <a:prstGeom prst="rect">
            <a:avLst/>
          </a:prstGeom>
        </p:spPr>
        <p:txBody>
          <a:bodyPr wrap="square">
            <a:spAutoFit/>
          </a:bodyPr>
          <a:lstStyle/>
          <a:p>
            <a:r>
              <a:rPr lang="en-US" b="1" dirty="0"/>
              <a:t>Creating Registration Record</a:t>
            </a:r>
          </a:p>
          <a:p>
            <a:r>
              <a:rPr lang="en-US" dirty="0"/>
              <a:t>When the guests arrive at the hotel, the front desk staff hands over the GRC to the guest to fill up the information. In case of VIPs, the staff enters the information on the card and receives the guest’s signature.</a:t>
            </a:r>
          </a:p>
          <a:p>
            <a:r>
              <a:rPr lang="en-US" dirty="0"/>
              <a:t>The staff then creates a registration record of the guest, countersigns, attaches the true copies of the passport or other ID cards, and files this set in the guest history file. The guest reservation record is created as a registration record in the software system.</a:t>
            </a:r>
          </a:p>
        </p:txBody>
      </p:sp>
    </p:spTree>
    <p:extLst>
      <p:ext uri="{BB962C8B-B14F-4D97-AF65-F5344CB8AC3E}">
        <p14:creationId xmlns:p14="http://schemas.microsoft.com/office/powerpoint/2010/main" val="26756013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1066799" y="2171700"/>
            <a:ext cx="8316945" cy="4154984"/>
          </a:xfrm>
          <a:prstGeom prst="rect">
            <a:avLst/>
          </a:prstGeom>
        </p:spPr>
        <p:txBody>
          <a:bodyPr wrap="square">
            <a:spAutoFit/>
          </a:bodyPr>
          <a:lstStyle/>
          <a:p>
            <a:r>
              <a:rPr lang="en-US" b="1" dirty="0"/>
              <a:t>Establishing Payment Method</a:t>
            </a:r>
          </a:p>
          <a:p>
            <a:r>
              <a:rPr lang="en-US" dirty="0"/>
              <a:t>Guests can pay in advance or at the time of checking-out. Those who have paid in advance are put under Paid-In-Advance (PIA) list. There are various modes of payment out of which a mode that guest prefers is recorded at the time of registration. Following payment methods are available −</a:t>
            </a:r>
          </a:p>
          <a:p>
            <a:pPr>
              <a:buFont typeface="Arial" panose="020B0604020202020204" pitchFamily="34" charset="0"/>
              <a:buChar char="•"/>
            </a:pPr>
            <a:r>
              <a:rPr lang="en-US" dirty="0"/>
              <a:t>Cash Payment (which also include money order, travelers’ </a:t>
            </a:r>
            <a:r>
              <a:rPr lang="en-US" dirty="0" err="1"/>
              <a:t>cheque</a:t>
            </a:r>
            <a:r>
              <a:rPr lang="en-US" dirty="0"/>
              <a:t>).</a:t>
            </a:r>
          </a:p>
          <a:p>
            <a:pPr>
              <a:buFont typeface="Arial" panose="020B0604020202020204" pitchFamily="34" charset="0"/>
              <a:buChar char="•"/>
            </a:pPr>
            <a:r>
              <a:rPr lang="en-US" dirty="0"/>
              <a:t>Credit Card/Debit Card Payment (which are accepted only if the cards have not expired).</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852584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369855" y="1790700"/>
            <a:ext cx="9383745" cy="5632311"/>
          </a:xfrm>
          <a:prstGeom prst="rect">
            <a:avLst/>
          </a:prstGeom>
        </p:spPr>
        <p:txBody>
          <a:bodyPr wrap="square">
            <a:spAutoFit/>
          </a:bodyPr>
          <a:lstStyle/>
          <a:p>
            <a:r>
              <a:rPr lang="en-US" b="1" dirty="0"/>
              <a:t>Assigning an Accommodation</a:t>
            </a:r>
          </a:p>
          <a:p>
            <a:r>
              <a:rPr lang="en-US" dirty="0"/>
              <a:t>The front office staff assigns an accommodation to the guest only when the registration is complete. The staff member records the accommodation number into the PMS and describes about its positive attributes briefly.</a:t>
            </a:r>
          </a:p>
          <a:p>
            <a:r>
              <a:rPr lang="en-US" dirty="0"/>
              <a:t>The reservations staff also informs the bell-boy to take the guest luggage.</a:t>
            </a:r>
          </a:p>
          <a:p>
            <a:r>
              <a:rPr lang="en-US" b="1" dirty="0"/>
              <a:t>Issuing Room Keys or Access Code</a:t>
            </a:r>
          </a:p>
          <a:p>
            <a:r>
              <a:rPr lang="en-US" dirty="0"/>
              <a:t>After the accommodation is assigned, the front office staff gives away the keys or the computerized secret code keys for accessing the accommodation.</a:t>
            </a:r>
          </a:p>
          <a:p>
            <a:r>
              <a:rPr lang="en-US" dirty="0"/>
              <a:t>It is a general practice to not to speak anything about the room number or the computerized key loudly while giving it to the guest. The bell attendant then assists the guest with luggage handling to the accommodation and explaining the accommodation features. The attendant then gives the keys to the guest, greets for best stay, and leaves the accommodation by closing the door.</a:t>
            </a:r>
          </a:p>
        </p:txBody>
      </p:sp>
    </p:spTree>
    <p:extLst>
      <p:ext uri="{BB962C8B-B14F-4D97-AF65-F5344CB8AC3E}">
        <p14:creationId xmlns:p14="http://schemas.microsoft.com/office/powerpoint/2010/main" val="5292124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304800" y="1485900"/>
            <a:ext cx="9220200" cy="6001643"/>
          </a:xfrm>
          <a:prstGeom prst="rect">
            <a:avLst/>
          </a:prstGeom>
        </p:spPr>
        <p:txBody>
          <a:bodyPr wrap="square">
            <a:spAutoFit/>
          </a:bodyPr>
          <a:lstStyle/>
          <a:p>
            <a:r>
              <a:rPr lang="en-US" b="1" dirty="0"/>
              <a:t>Handling Special Requests</a:t>
            </a:r>
          </a:p>
          <a:p>
            <a:r>
              <a:rPr lang="en-US" dirty="0"/>
              <a:t>If the guest is not satisfied with the accommodation for any unsatisfactory or unpleasant reasons, the bell attendant can bring this to the notice of the front desk staff. In addition, if the guest has special requirements such as a cradle for a baby or hot water bag or a shaving kit and alike, the front office staff is obliged to fulfil the request on time. Accounting section of any business or organization tracks, records, and manages the financial transactions of the business with its customers and clients. The accounting department handles the financial health and tracks the performance of any business directly. It is helpful for the management to take appropriate decisions.</a:t>
            </a:r>
          </a:p>
          <a:p>
            <a:r>
              <a:rPr lang="en-US" dirty="0"/>
              <a:t>When it comes to a hotel business, accounting is managing expenses and revenue. It provides a clear information to the guests thereby avoiding any unpleasant surprises to the guests. Let us know more about the accounts section of front office.</a:t>
            </a:r>
          </a:p>
          <a:p>
            <a:endParaRPr lang="en-US" dirty="0"/>
          </a:p>
        </p:txBody>
      </p:sp>
    </p:spTree>
    <p:extLst>
      <p:ext uri="{BB962C8B-B14F-4D97-AF65-F5344CB8AC3E}">
        <p14:creationId xmlns:p14="http://schemas.microsoft.com/office/powerpoint/2010/main" val="3541383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369855" y="1562101"/>
            <a:ext cx="9155145" cy="5632311"/>
          </a:xfrm>
          <a:prstGeom prst="rect">
            <a:avLst/>
          </a:prstGeom>
        </p:spPr>
        <p:txBody>
          <a:bodyPr wrap="square">
            <a:spAutoFit/>
          </a:bodyPr>
          <a:lstStyle/>
          <a:p>
            <a:r>
              <a:rPr lang="en-US" b="1" dirty="0"/>
              <a:t>Folios and Types</a:t>
            </a:r>
          </a:p>
          <a:p>
            <a:r>
              <a:rPr lang="en-US" dirty="0"/>
              <a:t>A folio is a statement of all transaction that has taken place in a single account.</a:t>
            </a:r>
          </a:p>
          <a:p>
            <a:r>
              <a:rPr lang="en-US" dirty="0"/>
              <a:t>The front office staff records all the transactions between the guest and the hotel on the folio. The folio is opened with zero initial balance. The balance in the folio then increases or decreases depending upon the transactions. At the time of check-out, the folio balance must return to zero on settlement of payment.</a:t>
            </a:r>
          </a:p>
          <a:p>
            <a:r>
              <a:rPr lang="en-US" b="1" dirty="0"/>
              <a:t>Types of Folios</a:t>
            </a:r>
          </a:p>
          <a:p>
            <a:r>
              <a:rPr lang="en-US" dirty="0"/>
              <a:t>There are following major types of folios −</a:t>
            </a:r>
          </a:p>
          <a:p>
            <a:pPr>
              <a:buFont typeface="Arial" panose="020B0604020202020204" pitchFamily="34" charset="0"/>
              <a:buChar char="•"/>
            </a:pPr>
            <a:r>
              <a:rPr lang="en-US" b="1" dirty="0"/>
              <a:t>Guest</a:t>
            </a:r>
            <a:r>
              <a:rPr lang="en-US" dirty="0"/>
              <a:t> − Assigned to charge for individual guests.</a:t>
            </a:r>
          </a:p>
          <a:p>
            <a:pPr>
              <a:buFont typeface="Arial" panose="020B0604020202020204" pitchFamily="34" charset="0"/>
              <a:buChar char="•"/>
            </a:pPr>
            <a:r>
              <a:rPr lang="en-US" b="1" dirty="0"/>
              <a:t>Master</a:t>
            </a:r>
            <a:r>
              <a:rPr lang="en-US" dirty="0"/>
              <a:t> − Assigned charge for group/organization.</a:t>
            </a:r>
          </a:p>
          <a:p>
            <a:pPr>
              <a:buFont typeface="Arial" panose="020B0604020202020204" pitchFamily="34" charset="0"/>
              <a:buChar char="•"/>
            </a:pPr>
            <a:r>
              <a:rPr lang="en-US" b="1" dirty="0"/>
              <a:t>Non-guest</a:t>
            </a:r>
            <a:r>
              <a:rPr lang="en-US" dirty="0"/>
              <a:t> − Assigned for non-resident guest.</a:t>
            </a:r>
          </a:p>
          <a:p>
            <a:pPr>
              <a:buFont typeface="Arial" panose="020B0604020202020204" pitchFamily="34" charset="0"/>
              <a:buChar char="•"/>
            </a:pPr>
            <a:r>
              <a:rPr lang="en-US" b="1" dirty="0"/>
              <a:t>Employee</a:t>
            </a:r>
            <a:r>
              <a:rPr lang="en-US" dirty="0"/>
              <a:t> − Assigned for hotel employee to charge against coffee shop privileges.</a:t>
            </a:r>
          </a:p>
        </p:txBody>
      </p:sp>
    </p:spTree>
    <p:extLst>
      <p:ext uri="{BB962C8B-B14F-4D97-AF65-F5344CB8AC3E}">
        <p14:creationId xmlns:p14="http://schemas.microsoft.com/office/powerpoint/2010/main" val="1480842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762000" y="2019300"/>
            <a:ext cx="8458200" cy="3416320"/>
          </a:xfrm>
          <a:prstGeom prst="rect">
            <a:avLst/>
          </a:prstGeom>
        </p:spPr>
        <p:txBody>
          <a:bodyPr wrap="square">
            <a:spAutoFit/>
          </a:bodyPr>
          <a:lstStyle/>
          <a:p>
            <a:r>
              <a:rPr lang="en-US" b="1" dirty="0"/>
              <a:t>Postings and Types</a:t>
            </a:r>
          </a:p>
          <a:p>
            <a:r>
              <a:rPr lang="en-US" dirty="0"/>
              <a:t>The process of recording the entries on the folio is called </a:t>
            </a:r>
            <a:r>
              <a:rPr lang="en-US" b="1" dirty="0"/>
              <a:t>‘Posting’</a:t>
            </a:r>
            <a:r>
              <a:rPr lang="en-US" dirty="0"/>
              <a:t> of transactions. There are two basic types of postings −</a:t>
            </a:r>
          </a:p>
          <a:p>
            <a:pPr>
              <a:buFont typeface="Arial" panose="020B0604020202020204" pitchFamily="34" charset="0"/>
              <a:buChar char="•"/>
            </a:pPr>
            <a:r>
              <a:rPr lang="en-US" b="1" dirty="0"/>
              <a:t>Credit</a:t>
            </a:r>
            <a:r>
              <a:rPr lang="en-US" dirty="0"/>
              <a:t> − They reduce the guest’s outstanding balance. These entries include complete or partial payment, or adjustments against tokens.</a:t>
            </a:r>
          </a:p>
          <a:p>
            <a:pPr>
              <a:buFont typeface="Arial" panose="020B0604020202020204" pitchFamily="34" charset="0"/>
              <a:buChar char="•"/>
            </a:pPr>
            <a:r>
              <a:rPr lang="en-US" b="1" dirty="0"/>
              <a:t>Debit</a:t>
            </a:r>
            <a:r>
              <a:rPr lang="en-US" dirty="0"/>
              <a:t> − They increase the outstanding balance in the guest account. Debit entries include charges under restaurant, room-service, health center/spa, laundry, telephone, and transportation.</a:t>
            </a:r>
          </a:p>
        </p:txBody>
      </p:sp>
    </p:spTree>
    <p:extLst>
      <p:ext uri="{BB962C8B-B14F-4D97-AF65-F5344CB8AC3E}">
        <p14:creationId xmlns:p14="http://schemas.microsoft.com/office/powerpoint/2010/main" val="2600341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830460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395958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838200" y="2686375"/>
            <a:ext cx="8686800" cy="2670298"/>
          </a:xfrm>
          <a:prstGeom prst="rect">
            <a:avLst/>
          </a:prstGeom>
        </p:spPr>
        <p:txBody>
          <a:bodyPr vert="horz" wrap="square" lIns="0" tIns="11001" rIns="0" bIns="0" rtlCol="0" anchor="ctr">
            <a:spAutoFit/>
          </a:bodyPr>
          <a:lstStyle/>
          <a:p>
            <a:r>
              <a:rPr lang="en-US" sz="2400" dirty="0"/>
              <a:t>Front office department includes −</a:t>
            </a:r>
            <a:br>
              <a:rPr lang="en-US" sz="2400" dirty="0"/>
            </a:br>
            <a:r>
              <a:rPr lang="en-US" sz="2400" dirty="0"/>
              <a:t>Front Desk</a:t>
            </a:r>
            <a:br>
              <a:rPr lang="en-US" sz="2400" dirty="0"/>
            </a:br>
            <a:r>
              <a:rPr lang="en-US" sz="2400" dirty="0"/>
              <a:t>Uniformed services</a:t>
            </a:r>
            <a:br>
              <a:rPr lang="en-US" sz="2400" dirty="0"/>
            </a:br>
            <a:r>
              <a:rPr lang="en-US" sz="2400" dirty="0"/>
              <a:t>Concierges</a:t>
            </a:r>
            <a:br>
              <a:rPr lang="en-US" sz="2400" dirty="0"/>
            </a:br>
            <a:r>
              <a:rPr lang="en-US" sz="2400" dirty="0"/>
              <a:t>Front Office Accounting System</a:t>
            </a:r>
            <a:br>
              <a:rPr lang="en-US" sz="2400" dirty="0"/>
            </a:br>
            <a:r>
              <a:rPr lang="en-US" sz="2400" dirty="0"/>
              <a:t>Private Branch Exchange (PBX), a private telephone network used within an organization</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850302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3416058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40692868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835630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177769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11125817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5445651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10954100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40693227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7604784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303127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1371600" y="2876875"/>
            <a:ext cx="8153400" cy="3335095"/>
          </a:xfrm>
          <a:prstGeom prst="rect">
            <a:avLst/>
          </a:prstGeom>
        </p:spPr>
        <p:txBody>
          <a:bodyPr vert="horz" wrap="square" lIns="0" tIns="11001" rIns="0" bIns="0" rtlCol="0" anchor="ctr">
            <a:spAutoFit/>
          </a:bodyPr>
          <a:lstStyle/>
          <a:p>
            <a:r>
              <a:rPr lang="en-US" sz="2400" b="1" dirty="0"/>
              <a:t>Basic Responsibilities of Front Office Department</a:t>
            </a:r>
            <a:br>
              <a:rPr lang="en-US" sz="2400" b="1" dirty="0"/>
            </a:br>
            <a:r>
              <a:rPr lang="en-US" sz="2400" dirty="0"/>
              <a:t>Following are the most basic responsibilities a front office can handle.</a:t>
            </a:r>
            <a:br>
              <a:rPr lang="en-US" sz="2400" dirty="0"/>
            </a:br>
            <a:r>
              <a:rPr lang="en-US" sz="2400" dirty="0"/>
              <a:t>Creating guest database</a:t>
            </a:r>
            <a:br>
              <a:rPr lang="en-US" sz="2400" dirty="0"/>
            </a:br>
            <a:r>
              <a:rPr lang="en-US" sz="2400" dirty="0"/>
              <a:t>Handling guest accounts</a:t>
            </a:r>
            <a:br>
              <a:rPr lang="en-US" sz="2400" dirty="0"/>
            </a:br>
            <a:r>
              <a:rPr lang="en-US" sz="2400" dirty="0"/>
              <a:t>Coordinating guest service</a:t>
            </a:r>
            <a:br>
              <a:rPr lang="en-US" sz="2400" dirty="0"/>
            </a:br>
            <a:r>
              <a:rPr lang="en-US" sz="2400" dirty="0"/>
              <a:t>Trying to sell a service</a:t>
            </a:r>
            <a:br>
              <a:rPr lang="en-US" sz="2400" dirty="0"/>
            </a:br>
            <a:r>
              <a:rPr lang="en-US" sz="2400" dirty="0"/>
              <a:t>Ensuring guest satisfaction</a:t>
            </a:r>
            <a:br>
              <a:rPr lang="en-US" sz="2400" dirty="0"/>
            </a:br>
            <a:r>
              <a:rPr lang="en-US" sz="2400" dirty="0"/>
              <a:t>Handling in-house communication through PBX</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161127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09600" y="2392093"/>
            <a:ext cx="8991600" cy="4332291"/>
          </a:xfrm>
          <a:prstGeom prst="rect">
            <a:avLst/>
          </a:prstGeom>
        </p:spPr>
        <p:txBody>
          <a:bodyPr vert="horz" wrap="square" lIns="0" tIns="11001" rIns="0" bIns="0" rtlCol="0" anchor="ctr">
            <a:spAutoFit/>
          </a:bodyPr>
          <a:lstStyle/>
          <a:p>
            <a:r>
              <a:rPr lang="en-US" sz="2400" b="1" dirty="0"/>
              <a:t>Front Office Operations</a:t>
            </a:r>
            <a:br>
              <a:rPr lang="en-US" sz="2400" b="1" dirty="0"/>
            </a:br>
            <a:r>
              <a:rPr lang="en-US" sz="2400" dirty="0"/>
              <a:t>There are two categories of Front Office Operations −</a:t>
            </a:r>
            <a:br>
              <a:rPr lang="en-US" sz="2400" dirty="0"/>
            </a:br>
            <a:r>
              <a:rPr lang="en-US" sz="2400" b="1" dirty="0"/>
              <a:t>Front-House Operations</a:t>
            </a:r>
            <a:br>
              <a:rPr lang="en-US" sz="2400" b="1" dirty="0"/>
            </a:br>
            <a:r>
              <a:rPr lang="en-US" sz="2400" dirty="0"/>
              <a:t>These operations are visible to the guests of the hotel. The guests can interact and see these operations, hence, the name Front-House operations. Few of these operations include −</a:t>
            </a:r>
            <a:br>
              <a:rPr lang="en-US" sz="2400" dirty="0"/>
            </a:br>
            <a:r>
              <a:rPr lang="en-US" sz="2400" dirty="0"/>
              <a:t>Interacting with the guests to handle request for an accommodation.</a:t>
            </a:r>
            <a:br>
              <a:rPr lang="en-US" sz="2400" dirty="0"/>
            </a:br>
            <a:r>
              <a:rPr lang="en-US" sz="2400" dirty="0"/>
              <a:t>Checking accommodation availability and assigning it to the guest.</a:t>
            </a:r>
            <a:br>
              <a:rPr lang="en-US" sz="2400" dirty="0"/>
            </a:br>
            <a:r>
              <a:rPr lang="en-US" sz="2400" dirty="0"/>
              <a:t>Collecting detail information while guest registration.</a:t>
            </a:r>
            <a:br>
              <a:rPr lang="en-US" sz="2400" dirty="0"/>
            </a:br>
            <a:r>
              <a:rPr lang="en-US" sz="2400" dirty="0"/>
              <a:t>Creating a guest’s account with the FO accounting system.</a:t>
            </a:r>
            <a:br>
              <a:rPr lang="en-US" sz="2400" dirty="0"/>
            </a:br>
            <a:r>
              <a:rPr lang="en-US" sz="2400" dirty="0"/>
              <a:t>Issuing accommodation keys to the guest.</a:t>
            </a:r>
            <a:br>
              <a:rPr lang="en-US" sz="2400" dirty="0"/>
            </a:br>
            <a:r>
              <a:rPr lang="en-US" sz="2400" dirty="0"/>
              <a:t>Settling guest payment at the time of check-out.</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1522261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1581778"/>
            <a:ext cx="8763000" cy="5994285"/>
          </a:xfrm>
          <a:prstGeom prst="rect">
            <a:avLst/>
          </a:prstGeom>
        </p:spPr>
        <p:txBody>
          <a:bodyPr vert="horz" wrap="square" lIns="0" tIns="11001" rIns="0" bIns="0" rtlCol="0" anchor="ctr">
            <a:spAutoFit/>
          </a:bodyPr>
          <a:lstStyle/>
          <a:p>
            <a:r>
              <a:rPr lang="en-US" sz="2400" b="1" dirty="0"/>
              <a:t>Hotel Front Office Sections</a:t>
            </a:r>
            <a:br>
              <a:rPr lang="en-US" sz="2400" b="1" dirty="0"/>
            </a:br>
            <a:r>
              <a:rPr lang="en-US" sz="2400" dirty="0"/>
              <a:t>Front office department manager heads the team of staff working on various activities and responsibilities in the front office department. Few prominent activities that the front office staff is involved in are −</a:t>
            </a:r>
            <a:br>
              <a:rPr lang="en-US" sz="2400" dirty="0"/>
            </a:br>
            <a:r>
              <a:rPr lang="en-US" sz="2400" b="1" dirty="0"/>
              <a:t>Reservation</a:t>
            </a:r>
            <a:r>
              <a:rPr lang="en-US" sz="2400" dirty="0"/>
              <a:t> − It includes handling request of customers for reserving accommodations.</a:t>
            </a:r>
            <a:br>
              <a:rPr lang="en-US" sz="2400" dirty="0"/>
            </a:br>
            <a:r>
              <a:rPr lang="en-US" sz="2400" b="1" dirty="0"/>
              <a:t>Reception</a:t>
            </a:r>
            <a:r>
              <a:rPr lang="en-US" sz="2400" dirty="0"/>
              <a:t> − It includes receiving the guests according to the highest standards and registering them appropriately. It also includes bidding the guests off.</a:t>
            </a:r>
            <a:br>
              <a:rPr lang="en-US" sz="2400" dirty="0"/>
            </a:br>
            <a:r>
              <a:rPr lang="en-US" sz="2400" b="1" dirty="0"/>
              <a:t>Guest Services</a:t>
            </a:r>
            <a:r>
              <a:rPr lang="en-US" sz="2400" dirty="0"/>
              <a:t> − They are also known as Uniformed Services. It includes personalized guest services such as −</a:t>
            </a:r>
            <a:br>
              <a:rPr lang="en-US" sz="2400" dirty="0"/>
            </a:br>
            <a:r>
              <a:rPr lang="en-US" sz="2400" dirty="0"/>
              <a:t>Handling guest luggage.</a:t>
            </a:r>
            <a:br>
              <a:rPr lang="en-US" sz="2400" dirty="0"/>
            </a:br>
            <a:r>
              <a:rPr lang="en-US" sz="2400" dirty="0"/>
              <a:t>Handling guest mail.</a:t>
            </a:r>
            <a:br>
              <a:rPr lang="en-US" sz="2400" dirty="0"/>
            </a:br>
            <a:r>
              <a:rPr lang="en-US" sz="2400" dirty="0"/>
              <a:t>Delivering newspapers in accommodations.</a:t>
            </a:r>
            <a:br>
              <a:rPr lang="en-US" sz="2400" dirty="0"/>
            </a:br>
            <a:r>
              <a:rPr lang="en-US" sz="2400" dirty="0"/>
              <a:t>Paging the guest inside the hotel (locating the guest in the hotel).</a:t>
            </a:r>
            <a:br>
              <a:rPr lang="en-US" sz="2400" dirty="0"/>
            </a:br>
            <a:r>
              <a:rPr lang="en-US" sz="2400" dirty="0"/>
              <a:t>Arranging for a doctor in emergency.</a:t>
            </a:r>
            <a:br>
              <a:rPr lang="en-US" sz="2400" dirty="0"/>
            </a:br>
            <a:r>
              <a:rPr lang="en-US" sz="2400" dirty="0"/>
              <a:t>Parking guest’s automobiles.</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374430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09600" y="1615386"/>
            <a:ext cx="9144000" cy="6164652"/>
          </a:xfrm>
          <a:prstGeom prst="rect">
            <a:avLst/>
          </a:prstGeom>
        </p:spPr>
        <p:txBody>
          <a:bodyPr vert="horz" wrap="square" lIns="0" tIns="11001" rIns="0" bIns="0" rtlCol="0" anchor="ctr">
            <a:spAutoFit/>
          </a:bodyPr>
          <a:lstStyle/>
          <a:p>
            <a:r>
              <a:rPr lang="en-US" sz="2400" b="1" dirty="0"/>
              <a:t>Physical Setup of Front Office</a:t>
            </a:r>
            <a:br>
              <a:rPr lang="en-US" sz="2400" b="1" dirty="0"/>
            </a:br>
            <a:r>
              <a:rPr lang="en-US" sz="2400" dirty="0"/>
              <a:t>The physical setup includes key-hanging boards, bell desk and guest-mail handling register. The front desk is equipped with various compartments, the computerized property management system, and an in-house communication system.</a:t>
            </a:r>
            <a:br>
              <a:rPr lang="en-US" sz="2400" dirty="0"/>
            </a:br>
            <a:r>
              <a:rPr lang="en-US" sz="2400" b="1" dirty="0"/>
              <a:t>Positioning the Front Desk</a:t>
            </a:r>
            <a:br>
              <a:rPr lang="en-US" sz="2400" b="1" dirty="0"/>
            </a:br>
            <a:r>
              <a:rPr lang="en-US" sz="2400" dirty="0"/>
              <a:t>The front desk is where the guests temporarily await to find an accommodation or to clear their bill. Hence, it needs to be positioned appropriately such that the staff and the guests can use them conveniently. The front desk needs to be −</a:t>
            </a:r>
            <a:br>
              <a:rPr lang="en-US" sz="2400" dirty="0"/>
            </a:br>
            <a:r>
              <a:rPr lang="en-US" sz="2400" dirty="0"/>
              <a:t>Positioned at an adequate height and reach.</a:t>
            </a:r>
            <a:br>
              <a:rPr lang="en-US" sz="2400" dirty="0"/>
            </a:br>
            <a:r>
              <a:rPr lang="en-US" sz="2400" dirty="0"/>
              <a:t>An adequately lit-up area.</a:t>
            </a:r>
            <a:br>
              <a:rPr lang="en-US" sz="2400" dirty="0"/>
            </a:br>
            <a:r>
              <a:rPr lang="en-US" sz="2400" dirty="0"/>
              <a:t>Aesthetically furnished.</a:t>
            </a:r>
            <a:br>
              <a:rPr lang="en-US" sz="2400" dirty="0"/>
            </a:br>
            <a:r>
              <a:rPr lang="en-US" sz="2400" dirty="0"/>
              <a:t>Preferably near the hotel lobby and lift.</a:t>
            </a:r>
            <a:br>
              <a:rPr lang="en-US" sz="2400" dirty="0"/>
            </a:br>
            <a:r>
              <a:rPr lang="en-US" sz="2400" dirty="0"/>
              <a:t>Preferably near the sitting area.</a:t>
            </a:r>
            <a:br>
              <a:rPr lang="en-US" sz="2400" dirty="0"/>
            </a:br>
            <a:r>
              <a:rPr lang="en-US" sz="2400" dirty="0"/>
              <a:t>Wide enough to make the staff member communicate with the guests across the desk.</a:t>
            </a:r>
            <a:br>
              <a:rPr lang="en-US" sz="4000" dirty="0"/>
            </a:b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0413561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8412</TotalTime>
  <Words>4824</Words>
  <Application>Microsoft Office PowerPoint</Application>
  <PresentationFormat>Custom</PresentationFormat>
  <Paragraphs>337</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Times New Roman</vt:lpstr>
      <vt:lpstr>Trebuchet MS</vt:lpstr>
      <vt:lpstr>Office Theme</vt:lpstr>
      <vt:lpstr>FRONT OFFICE MANAGEMENT</vt:lpstr>
      <vt:lpstr>Front office management in a hotel is the management of the reception and reservation areas, and is responsible for the guest experience from arrival to departure:  Guest interactions  The front office is the face of the hotel and is responsible for all guest-facing interactions, including greeting guests, addressing inquiries, and providing information.  Reservations  The front office handles reservations, including receiving requests, checking availability, and making room assignments.  Check-ins and check-outs  The front office is responsible for check-ins, check-outs, and processing payments.  Guest accounts  The front office maintains guest accounts and records information such as billing details.  Guest services  The front office coordinates with other departments to provide guest services, such as handling complaints and providing prompt service.  Security  The front office is responsible for the security of the hotel and guests, including safe deposit lockers and key control systems.  Overbooking  The front office must handle overbooking situations, such as by offering upgrades or arranging alternative accommodations.  Front office management is a critical component of hotel operations, as it directly impacts guest satisfaction and loyalty. </vt:lpstr>
      <vt:lpstr>PowerPoint Presentation</vt:lpstr>
      <vt:lpstr>What is Front Office Department? It is the one of the many departments of the hotel business which directly interacts with the customers when they first arrive at the hotel. The staff of this department is very visible to the guests. Front office staff handles the transactions between the hotel and its guests. The staff receives the guests, handles their requests, and strikes the first impression about the hotel into their minds. </vt:lpstr>
      <vt:lpstr>Front office department includes − Front Desk Uniformed services Concierges Front Office Accounting System Private Branch Exchange (PBX), a private telephone network used within an organization </vt:lpstr>
      <vt:lpstr>Basic Responsibilities of Front Office Department Following are the most basic responsibilities a front office can handle. Creating guest database Handling guest accounts Coordinating guest service Trying to sell a service Ensuring guest satisfaction Handling in-house communication through PBX </vt:lpstr>
      <vt:lpstr>Front Office Operations There are two categories of Front Office Operations − Front-House Operations These operations are visible to the guests of the hotel. The guests can interact and see these operations, hence, the name Front-House operations. Few of these operations include − Interacting with the guests to handle request for an accommodation. Checking accommodation availability and assigning it to the guest. Collecting detail information while guest registration. Creating a guest’s account with the FO accounting system. Issuing accommodation keys to the guest. Settling guest payment at the time of check-out. </vt:lpstr>
      <vt:lpstr>Hotel Front Office Sections Front office department manager heads the team of staff working on various activities and responsibilities in the front office department. Few prominent activities that the front office staff is involved in are − Reservation − It includes handling request of customers for reserving accommodations. Reception − It includes receiving the guests according to the highest standards and registering them appropriately. It also includes bidding the guests off. Guest Services − They are also known as Uniformed Services. It includes personalized guest services such as − Handling guest luggage. Handling guest mail. Delivering newspapers in accommodations. Paging the guest inside the hotel (locating the guest in the hotel). Arranging for a doctor in emergency. Parking guest’s automobiles. </vt:lpstr>
      <vt:lpstr>Physical Setup of Front Office The physical setup includes key-hanging boards, bell desk and guest-mail handling register. The front desk is equipped with various compartments, the computerized property management system, and an in-house communication system. Positioning the Front Desk The front desk is where the guests temporarily await to find an accommodation or to clear their bill. Hence, it needs to be positioned appropriately such that the staff and the guests can use them conveniently. The front desk needs to be − Positioned at an adequate height and reach. An adequately lit-up area. Aesthetically furnished. Preferably near the hotel lobby and lift. Preferably near the sitting area. Wide enough to make the staff member communicate with the guests across the desk. </vt:lpstr>
      <vt:lpstr>Front Office Communication The front office staff needs to communicate with the staff of the same as well as all other departments of the hotel. This is termed as internal communication. It mostly relies upon the PBX or IP-PBX system. When the front office communicates with the potential customers outside the hotel, corporate offices, and other ancillary service providers, then it is an external communication. Any formal communication outside the hotel is mostly carried out using e-mails and phone calls. For sending coupons or other promotional material, renewing agreements with travel agents or airlines, the front office staff may opt for postal mail. </vt:lpstr>
      <vt:lpstr>Back-House Operations Front Office staff conducts these operations in the absence of the guests or when the guest’s involvement is not required. These operations involve activities such as − Determining the type of guest (fresh/repeat) by checking the database. Ensuring preferences of the guest to give a personal touch to the service. Maintaining guest’s account with the accounting system. Preparing the guest’s bill. Collecting the balance amount of guest bills. Generating reports. </vt:lpstr>
      <vt:lpstr>Guest Cycle in Hotel Generally, a guest’s interaction with the hotel is divided into the following four sequential phases − Pre-arrival It is the stage when the customer is planning to avail an accommodation in the hotel. In this first stage, the customer or the prospective guest enquires about the availability of the desired type of accommodation and its amenities via telephonic call or an e-mail. The customer also tries to find out more information about the hotel by visiting its website. At the hotel end, the front office accounting system captures the guest’s information such as name, age, contact numbers, probable duration of stay for room reservation and so on. </vt:lpstr>
      <vt:lpstr>Arrival The front office reception staff receives the guest in the reception. The porters bring in the guest luggage. For the guest with confirmed reservation, the front office clerk hands over a Guest Registration Card (GRC) to the guest and requests the guest to fill in personal information regarding the stay in the hotel. The clerk then registers the guest in the database thereby creating a guest record and a guest account along with it. Later, the clerk hands over a welcome kit and keys of the accommodation. After the procedure of registration, the guest can start occupying the accommodation.</vt:lpstr>
      <vt:lpstr>Occupancy During occupancy, a front office accounting system is responsible for tracking guest charges against his/her purchases from the hotel restaurants, room service, bar, or any outgoing telephone calls made via the hotel’s communication systems. The front office staff is responsible to manage and issue the right keys of the accommodations to the right guests. On guests’ request, the staff also makes arrangement for transportation, babysitting, or local touring while the guest is staying in the hotel. </vt:lpstr>
      <vt:lpstr>Departure During guest departure, the front office accounting system ensures payment for goods and services provided. If a guest’s bill is not completely paid, the balance is transferred from guest to non-guest records. When this occurs, collection becomes the responsibility of the back office accounting division. At the time of guest departure, the front office staff thanks the guest for giving an opportunity to serve and arrange for handling luggage. In addition, if the guest requires airport or other drop service, the front office bell desk fulfils it. </vt:lpstr>
      <vt:lpstr>Following are some common terms used in relation to the front office department −  </vt:lpstr>
      <vt:lpstr>PowerPoint Presentation</vt:lpstr>
      <vt:lpstr>PowerPoint Presentation</vt:lpstr>
      <vt:lpstr>Front office area is commonly termed as ‘Reception’, as it is the place where the guests are received when they arrive at the hotel. It is the first point of interaction between the hotel and the guests. Being the prime interface between the hotel services and the guests, the front office is located near the main entrance of the hotel. The front office structure can be viewed in two ways: the physical setup and the operational structure of the department. </vt:lpstr>
      <vt:lpstr>PowerPoint Presentation</vt:lpstr>
      <vt:lpstr>Some important tasks a reservation manager is responsible for are − Having knowledge about the reservation systems. Providing and updating information on tours, prices, and itineraries. Reviewing daily hotel reservations. Preparing occupancy forecast. Updating travel agent rates in the system. Handling correspondence with outside travel agencies. Allocating daily tasks to the reservation staff. Ensuring special deals with repeat guests, VIPs, or guest groups. Training the staff under hand.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QGS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Guidance for Internal Audit</dc:title>
  <dc:creator>Thakur</dc:creator>
  <cp:lastModifiedBy>Venkatesan k</cp:lastModifiedBy>
  <cp:revision>1180</cp:revision>
  <cp:lastPrinted>2002-04-21T08:52:06Z</cp:lastPrinted>
  <dcterms:created xsi:type="dcterms:W3CDTF">1999-05-28T07:56:58Z</dcterms:created>
  <dcterms:modified xsi:type="dcterms:W3CDTF">2024-12-19T11:14:54Z</dcterms:modified>
</cp:coreProperties>
</file>