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4"/>
  </p:notesMasterIdLst>
  <p:handoutMasterIdLst>
    <p:handoutMasterId r:id="rId95"/>
  </p:handoutMasterIdLst>
  <p:sldIdLst>
    <p:sldId id="258" r:id="rId2"/>
    <p:sldId id="259" r:id="rId3"/>
    <p:sldId id="340" r:id="rId4"/>
    <p:sldId id="341" r:id="rId5"/>
    <p:sldId id="342" r:id="rId6"/>
    <p:sldId id="343" r:id="rId7"/>
    <p:sldId id="344" r:id="rId8"/>
    <p:sldId id="345" r:id="rId9"/>
    <p:sldId id="346" r:id="rId10"/>
    <p:sldId id="347" r:id="rId11"/>
    <p:sldId id="348" r:id="rId12"/>
    <p:sldId id="260" r:id="rId13"/>
    <p:sldId id="261" r:id="rId14"/>
    <p:sldId id="339"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350" r:id="rId33"/>
    <p:sldId id="351" r:id="rId34"/>
    <p:sldId id="352" r:id="rId35"/>
    <p:sldId id="353" r:id="rId36"/>
    <p:sldId id="279" r:id="rId37"/>
    <p:sldId id="280" r:id="rId38"/>
    <p:sldId id="281" r:id="rId39"/>
    <p:sldId id="282" r:id="rId40"/>
    <p:sldId id="283" r:id="rId41"/>
    <p:sldId id="284" r:id="rId42"/>
    <p:sldId id="285" r:id="rId43"/>
    <p:sldId id="286" r:id="rId44"/>
    <p:sldId id="288" r:id="rId45"/>
    <p:sldId id="290" r:id="rId46"/>
    <p:sldId id="291" r:id="rId47"/>
    <p:sldId id="292" r:id="rId48"/>
    <p:sldId id="293" r:id="rId49"/>
    <p:sldId id="294" r:id="rId50"/>
    <p:sldId id="295" r:id="rId51"/>
    <p:sldId id="296" r:id="rId52"/>
    <p:sldId id="297" r:id="rId53"/>
    <p:sldId id="298" r:id="rId54"/>
    <p:sldId id="299" r:id="rId55"/>
    <p:sldId id="300"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620AC6-4F37-491A-82A8-E77FA3E7871C}" type="datetimeFigureOut">
              <a:rPr lang="en-US" smtClean="0"/>
              <a:t>4/2/2024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5FC0C-8C83-45B9-AA92-7C87A882CA2C}" type="slidenum">
              <a:rPr lang="en-US" smtClean="0"/>
              <a:t>‹#›</a:t>
            </a:fld>
            <a:endParaRPr lang="en-US"/>
          </a:p>
        </p:txBody>
      </p:sp>
    </p:spTree>
    <p:extLst>
      <p:ext uri="{BB962C8B-B14F-4D97-AF65-F5344CB8AC3E}">
        <p14:creationId xmlns:p14="http://schemas.microsoft.com/office/powerpoint/2010/main" val="1180350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75702-0C2E-48D3-AFE5-88DC8DBAE12A}" type="datetimeFigureOut">
              <a:rPr lang="en-US" smtClean="0"/>
              <a:t>4/2/2024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3E870-2E9E-4EFD-B05F-BC1F35982335}" type="slidenum">
              <a:rPr lang="en-US" smtClean="0"/>
              <a:t>‹#›</a:t>
            </a:fld>
            <a:endParaRPr lang="en-US"/>
          </a:p>
        </p:txBody>
      </p:sp>
    </p:spTree>
    <p:extLst>
      <p:ext uri="{BB962C8B-B14F-4D97-AF65-F5344CB8AC3E}">
        <p14:creationId xmlns:p14="http://schemas.microsoft.com/office/powerpoint/2010/main" val="357846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 ensure that the students know the difference</a:t>
            </a:r>
            <a:r>
              <a:rPr lang="en-GB" baseline="0" dirty="0" smtClean="0"/>
              <a:t> between respirators and BA, and the fact that respirators can’t be used in an environment where there may be oxygen deficiency, or where the contaminant is very toxic.  The respirator can only remove contaminant, it can’t add oxygen.  Also the respirator by suffer “break through” and allow contaminants into the breathing air of the user.  There is no indicator to warn that the filters are saturated.</a:t>
            </a:r>
            <a:endParaRPr lang="en-GB" dirty="0"/>
          </a:p>
        </p:txBody>
      </p:sp>
      <p:sp>
        <p:nvSpPr>
          <p:cNvPr id="4" name="Slide Number Placeholder 3"/>
          <p:cNvSpPr>
            <a:spLocks noGrp="1"/>
          </p:cNvSpPr>
          <p:nvPr>
            <p:ph type="sldNum" sz="quarter" idx="10"/>
          </p:nvPr>
        </p:nvSpPr>
        <p:spPr/>
        <p:txBody>
          <a:bodyPr/>
          <a:lstStyle/>
          <a:p>
            <a:fld id="{0955F727-92BB-4EA7-9824-B044DF52C2BE}" type="slidenum">
              <a:rPr lang="en-GB" smtClean="0"/>
              <a:pPr/>
              <a:t>32</a:t>
            </a:fld>
            <a:endParaRPr lang="en-GB" dirty="0"/>
          </a:p>
        </p:txBody>
      </p:sp>
    </p:spTree>
    <p:extLst>
      <p:ext uri="{BB962C8B-B14F-4D97-AF65-F5344CB8AC3E}">
        <p14:creationId xmlns:p14="http://schemas.microsoft.com/office/powerpoint/2010/main" val="120665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8D4497E8-19D8-46CC-A412-CD02C9D375B3}" type="slidenum">
              <a:rPr lang="en-US"/>
              <a:pPr/>
              <a:t>54</a:t>
            </a:fld>
            <a:endParaRPr lang="en-US"/>
          </a:p>
        </p:txBody>
      </p:sp>
      <p:sp>
        <p:nvSpPr>
          <p:cNvPr id="162818" name="Rectangle 2"/>
          <p:cNvSpPr>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62819" name="Rectangle 3"/>
          <p:cNvSpPr>
            <a:spLocks noGrp="1" noChangeArrowheads="1"/>
          </p:cNvSpPr>
          <p:nvPr>
            <p:ph type="body" idx="1"/>
          </p:nvPr>
        </p:nvSpPr>
        <p:spPr bwMode="auto">
          <a:xfrm>
            <a:off x="914400" y="4343755"/>
            <a:ext cx="5029200" cy="411472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97722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D5B0AF74-8AA1-4EE8-91D2-20037164B5EE}" type="slidenum">
              <a:rPr lang="en-US"/>
              <a:pPr/>
              <a:t>57</a:t>
            </a:fld>
            <a:endParaRPr lang="en-US"/>
          </a:p>
        </p:txBody>
      </p:sp>
      <p:sp>
        <p:nvSpPr>
          <p:cNvPr id="181250" name="Rectangle 2"/>
          <p:cNvSpPr>
            <a:spLocks noGrp="1" noRot="1" noChangeAspect="1" noChangeArrowheads="1"/>
          </p:cNvSpPr>
          <p:nvPr>
            <p:ph type="sldImg"/>
          </p:nvPr>
        </p:nvSpPr>
        <p:spPr bwMode="auto">
          <a:xfrm>
            <a:off x="1166813" y="719138"/>
            <a:ext cx="4524375" cy="33924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1" name="Rectangle 3"/>
          <p:cNvSpPr>
            <a:spLocks noGrp="1" noChangeArrowheads="1"/>
          </p:cNvSpPr>
          <p:nvPr>
            <p:ph type="body" idx="1"/>
          </p:nvPr>
        </p:nvSpPr>
        <p:spPr bwMode="auto">
          <a:xfrm>
            <a:off x="914400" y="4345335"/>
            <a:ext cx="5029200" cy="4086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278816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1E2C856C-6BCD-4469-A70F-4A1930B8D64A}" type="slidenum">
              <a:rPr lang="en-US"/>
              <a:pPr/>
              <a:t>58</a:t>
            </a:fld>
            <a:endParaRPr lang="en-US"/>
          </a:p>
        </p:txBody>
      </p:sp>
      <p:sp>
        <p:nvSpPr>
          <p:cNvPr id="183298" name="Rectangle 2"/>
          <p:cNvSpPr>
            <a:spLocks noGrp="1" noRot="1" noChangeAspect="1" noChangeArrowheads="1"/>
          </p:cNvSpPr>
          <p:nvPr>
            <p:ph type="sldImg"/>
          </p:nvPr>
        </p:nvSpPr>
        <p:spPr bwMode="auto">
          <a:xfrm>
            <a:off x="1166813" y="719138"/>
            <a:ext cx="4524375" cy="33924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9" name="Rectangle 3"/>
          <p:cNvSpPr>
            <a:spLocks noGrp="1" noChangeArrowheads="1"/>
          </p:cNvSpPr>
          <p:nvPr>
            <p:ph type="body" idx="1"/>
          </p:nvPr>
        </p:nvSpPr>
        <p:spPr bwMode="auto">
          <a:xfrm>
            <a:off x="914400" y="4345335"/>
            <a:ext cx="5029200" cy="4086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4027512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1E416B1E-4B1D-4409-AC8A-DC20F9AD2E2B}" type="slidenum">
              <a:rPr lang="en-US"/>
              <a:pPr/>
              <a:t>59</a:t>
            </a:fld>
            <a:endParaRPr lang="en-US"/>
          </a:p>
        </p:txBody>
      </p:sp>
      <p:sp>
        <p:nvSpPr>
          <p:cNvPr id="185346" name="Rectangle 2"/>
          <p:cNvSpPr>
            <a:spLocks noGrp="1" noRot="1" noChangeAspect="1" noChangeArrowheads="1"/>
          </p:cNvSpPr>
          <p:nvPr>
            <p:ph type="sldImg"/>
          </p:nvPr>
        </p:nvSpPr>
        <p:spPr bwMode="auto">
          <a:xfrm>
            <a:off x="1166813" y="719138"/>
            <a:ext cx="4524375" cy="33924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7" name="Rectangle 3"/>
          <p:cNvSpPr>
            <a:spLocks noGrp="1" noChangeArrowheads="1"/>
          </p:cNvSpPr>
          <p:nvPr>
            <p:ph type="body" idx="1"/>
          </p:nvPr>
        </p:nvSpPr>
        <p:spPr bwMode="auto">
          <a:xfrm>
            <a:off x="914400" y="4345335"/>
            <a:ext cx="5029200" cy="4086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296010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EF410FC2-FC08-4E1D-A93D-40B1F7CB3A58}" type="slidenum">
              <a:rPr lang="en-US"/>
              <a:pPr/>
              <a:t>62</a:t>
            </a:fld>
            <a:endParaRPr lang="en-US"/>
          </a:p>
        </p:txBody>
      </p:sp>
      <p:sp>
        <p:nvSpPr>
          <p:cNvPr id="168962" name="Rectangle 2"/>
          <p:cNvSpPr>
            <a:spLocks noGrp="1" noRot="1" noChangeAspect="1" noChangeArrowheads="1"/>
          </p:cNvSpPr>
          <p:nvPr>
            <p:ph type="sldImg"/>
          </p:nvPr>
        </p:nvSpPr>
        <p:spPr bwMode="auto">
          <a:xfrm>
            <a:off x="1141413" y="684213"/>
            <a:ext cx="4575175" cy="3430587"/>
          </a:xfrm>
          <a:prstGeom prst="rect">
            <a:avLst/>
          </a:prstGeom>
          <a:solidFill>
            <a:srgbClr val="FFFFFF"/>
          </a:solidFill>
          <a:ln>
            <a:solidFill>
              <a:srgbClr val="000000"/>
            </a:solidFill>
            <a:miter lim="800000"/>
            <a:headEnd/>
            <a:tailEnd/>
          </a:ln>
        </p:spPr>
      </p:sp>
      <p:sp>
        <p:nvSpPr>
          <p:cNvPr id="168963" name="Rectangle 3"/>
          <p:cNvSpPr>
            <a:spLocks noGrp="1" noChangeArrowheads="1"/>
          </p:cNvSpPr>
          <p:nvPr>
            <p:ph type="body" idx="1"/>
          </p:nvPr>
        </p:nvSpPr>
        <p:spPr bwMode="auto">
          <a:xfrm>
            <a:off x="381000" y="4343755"/>
            <a:ext cx="6096000" cy="4460642"/>
          </a:xfrm>
          <a:prstGeom prst="rect">
            <a:avLst/>
          </a:prstGeom>
          <a:solidFill>
            <a:srgbClr val="FFFFFF"/>
          </a:solidFill>
          <a:ln>
            <a:solidFill>
              <a:srgbClr val="000000"/>
            </a:solidFill>
            <a:miter lim="800000"/>
            <a:headEnd/>
            <a:tailEnd/>
          </a:ln>
        </p:spPr>
        <p:txBody>
          <a:bodyPr/>
          <a:lstStyle/>
          <a:p>
            <a:pPr>
              <a:buFontTx/>
              <a:buChar char="•"/>
            </a:pPr>
            <a:r>
              <a:rPr lang="en-US" sz="1400">
                <a:latin typeface="Arial" charset="0"/>
              </a:rPr>
              <a:t> NEED:  Inhalation - info and particle sizes of dusts,  fumes, mists, and airborne hazards at KOPPERS </a:t>
            </a:r>
          </a:p>
          <a:p>
            <a:pPr>
              <a:buFontTx/>
              <a:buChar char="•"/>
            </a:pPr>
            <a:endParaRPr lang="en-US" sz="1400">
              <a:latin typeface="Arial" charset="0"/>
            </a:endParaRPr>
          </a:p>
          <a:p>
            <a:pPr>
              <a:buFontTx/>
              <a:buChar char="•"/>
            </a:pPr>
            <a:r>
              <a:rPr lang="en-US" sz="1400">
                <a:latin typeface="Arial" charset="0"/>
              </a:rPr>
              <a:t> Skin absorption - What are “four possible actions?</a:t>
            </a:r>
          </a:p>
          <a:p>
            <a:r>
              <a:rPr lang="en-US" sz="1400">
                <a:latin typeface="Arial" charset="0"/>
              </a:rPr>
              <a:t>_____________________________</a:t>
            </a:r>
          </a:p>
          <a:p>
            <a:r>
              <a:rPr lang="en-US" sz="1400">
                <a:latin typeface="Arial" charset="0"/>
              </a:rPr>
              <a:t>_____________________________              LIESA</a:t>
            </a:r>
          </a:p>
          <a:p>
            <a:r>
              <a:rPr lang="en-US" sz="1400">
                <a:latin typeface="Arial" charset="0"/>
              </a:rPr>
              <a:t>_____________________________</a:t>
            </a:r>
          </a:p>
          <a:p>
            <a:r>
              <a:rPr lang="en-US" sz="1400">
                <a:latin typeface="Arial" charset="0"/>
              </a:rPr>
              <a:t>_____________________________ </a:t>
            </a:r>
          </a:p>
          <a:p>
            <a:endParaRPr lang="en-US" sz="1400">
              <a:latin typeface="Arial" charset="0"/>
            </a:endParaRPr>
          </a:p>
          <a:p>
            <a:pPr>
              <a:buFontTx/>
              <a:buChar char="•"/>
            </a:pPr>
            <a:r>
              <a:rPr lang="en-US" sz="1600">
                <a:latin typeface="Arial" charset="0"/>
              </a:rPr>
              <a:t> In the “Right to Know “ slide we mentioned the standard requirements for the employees’ knowledge about the regulation.  This next section of slides begins the “assessing chemical hazards” part of those requirements  </a:t>
            </a:r>
          </a:p>
          <a:p>
            <a:pPr>
              <a:buFontTx/>
              <a:buChar char="•"/>
            </a:pPr>
            <a:r>
              <a:rPr lang="en-US" sz="1600">
                <a:latin typeface="Arial" charset="0"/>
              </a:rPr>
              <a:t> After introducing the regulations, now explain that chemicals can be hazardous and the ways chemicals can be hazardous</a:t>
            </a:r>
            <a:endParaRPr lang="en-US" sz="1600"/>
          </a:p>
        </p:txBody>
      </p:sp>
    </p:spTree>
    <p:extLst>
      <p:ext uri="{BB962C8B-B14F-4D97-AF65-F5344CB8AC3E}">
        <p14:creationId xmlns:p14="http://schemas.microsoft.com/office/powerpoint/2010/main" val="1100655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B2DB8C2E-D21F-4B22-838E-F23160FAE4E9}" type="slidenum">
              <a:rPr lang="en-US"/>
              <a:pPr/>
              <a:t>63</a:t>
            </a:fld>
            <a:endParaRPr lang="en-US"/>
          </a:p>
        </p:txBody>
      </p:sp>
      <p:sp>
        <p:nvSpPr>
          <p:cNvPr id="171010" name="Rectangle 2"/>
          <p:cNvSpPr>
            <a:spLocks noGrp="1" noRot="1" noChangeAspect="1" noChangeArrowheads="1"/>
          </p:cNvSpPr>
          <p:nvPr>
            <p:ph type="sldImg"/>
          </p:nvPr>
        </p:nvSpPr>
        <p:spPr bwMode="auto">
          <a:xfrm>
            <a:off x="841375" y="530225"/>
            <a:ext cx="5251450" cy="3938588"/>
          </a:xfrm>
          <a:prstGeom prst="rect">
            <a:avLst/>
          </a:prstGeom>
          <a:solidFill>
            <a:srgbClr val="FFFFFF"/>
          </a:solidFill>
          <a:ln>
            <a:solidFill>
              <a:srgbClr val="000000"/>
            </a:solidFill>
            <a:miter lim="800000"/>
            <a:headEnd/>
            <a:tailEnd/>
          </a:ln>
        </p:spPr>
      </p:sp>
      <p:sp>
        <p:nvSpPr>
          <p:cNvPr id="171011" name="Rectangle 3"/>
          <p:cNvSpPr>
            <a:spLocks noGrp="1" noChangeArrowheads="1"/>
          </p:cNvSpPr>
          <p:nvPr>
            <p:ph type="body" idx="1"/>
          </p:nvPr>
        </p:nvSpPr>
        <p:spPr bwMode="auto">
          <a:xfrm>
            <a:off x="990600" y="4544358"/>
            <a:ext cx="5029200" cy="4113141"/>
          </a:xfrm>
          <a:prstGeom prst="rect">
            <a:avLst/>
          </a:prstGeom>
          <a:solidFill>
            <a:srgbClr val="FFFFFF"/>
          </a:solidFill>
          <a:ln>
            <a:solidFill>
              <a:srgbClr val="000000"/>
            </a:solidFill>
            <a:miter lim="800000"/>
            <a:headEnd/>
            <a:tailEnd/>
          </a:ln>
        </p:spPr>
        <p:txBody>
          <a:bodyPr/>
          <a:lstStyle/>
          <a:p>
            <a:r>
              <a:rPr lang="en-US"/>
              <a:t>Several definitions are needed before we go into how the industrial hygiene process identifies personnel at risk of exposure to work-place hazards, thus defining the populations that to be enrolled in OMSEP.</a:t>
            </a:r>
          </a:p>
        </p:txBody>
      </p:sp>
    </p:spTree>
    <p:extLst>
      <p:ext uri="{BB962C8B-B14F-4D97-AF65-F5344CB8AC3E}">
        <p14:creationId xmlns:p14="http://schemas.microsoft.com/office/powerpoint/2010/main" val="3530885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D1843AF4-FF97-4937-B773-485C5D46B6D3}" type="slidenum">
              <a:rPr lang="en-US"/>
              <a:pPr/>
              <a:t>64</a:t>
            </a:fld>
            <a:endParaRPr lang="en-US"/>
          </a:p>
        </p:txBody>
      </p:sp>
      <p:sp>
        <p:nvSpPr>
          <p:cNvPr id="173058"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9" name="Rectangle 3"/>
          <p:cNvSpPr>
            <a:spLocks noGrp="1" noChangeArrowheads="1"/>
          </p:cNvSpPr>
          <p:nvPr>
            <p:ph type="body" idx="1"/>
          </p:nvPr>
        </p:nvSpPr>
        <p:spPr bwMode="auto">
          <a:xfrm>
            <a:off x="608013" y="4343755"/>
            <a:ext cx="5618162" cy="41147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750" tIns="44579" rIns="90750" bIns="44579"/>
          <a:lstStyle/>
          <a:p>
            <a:r>
              <a:rPr lang="en-US"/>
              <a:t>The eight hour Time weighted average is the “gold standard” for exposure assessment.  Most consensus and regulatory exposure limits are based on this type of measurement.</a:t>
            </a:r>
          </a:p>
          <a:p>
            <a:endParaRPr lang="en-US"/>
          </a:p>
          <a:p>
            <a:r>
              <a:rPr lang="en-US"/>
              <a:t>An example:</a:t>
            </a:r>
          </a:p>
          <a:p>
            <a:endParaRPr lang="en-US"/>
          </a:p>
          <a:p>
            <a:r>
              <a:rPr lang="en-US"/>
              <a:t>A worker is exposed to chemical A at concentration of 100 mg/m</a:t>
            </a:r>
            <a:r>
              <a:rPr lang="en-US" baseline="30000"/>
              <a:t>3</a:t>
            </a:r>
            <a:r>
              <a:rPr lang="en-US"/>
              <a:t> for 3 hours of his shift.  He takes an hour lunch (assume a 0 mg/cm</a:t>
            </a:r>
            <a:r>
              <a:rPr lang="en-US" baseline="30000"/>
              <a:t>3</a:t>
            </a:r>
            <a:r>
              <a:rPr lang="en-US"/>
              <a:t> concentration),  works two hours in which the concentration is only 50 mg/m</a:t>
            </a:r>
            <a:r>
              <a:rPr lang="en-US" baseline="30000"/>
              <a:t>3</a:t>
            </a:r>
            <a:r>
              <a:rPr lang="en-US"/>
              <a:t>, has an hour break (again assume a 0 concentration), and finishes his shift with an hour at 80 mg/m3.  The TWA would be:</a:t>
            </a:r>
          </a:p>
          <a:p>
            <a:endParaRPr lang="en-US"/>
          </a:p>
          <a:p>
            <a:r>
              <a:rPr lang="en-US"/>
              <a:t>	(100)(3)+(0)(1)+(2)(50)+(0)(1)+(80)(1)	   480</a:t>
            </a:r>
          </a:p>
          <a:p>
            <a:r>
              <a:rPr lang="en-US"/>
              <a:t>TWA =      	--------------------------------------------------- = ----------- = 60 mg/m</a:t>
            </a:r>
            <a:r>
              <a:rPr lang="en-US" baseline="30000"/>
              <a:t>3</a:t>
            </a:r>
            <a:endParaRPr lang="en-US"/>
          </a:p>
          <a:p>
            <a:r>
              <a:rPr lang="en-US"/>
              <a:t>		      8		      8</a:t>
            </a:r>
          </a:p>
        </p:txBody>
      </p:sp>
    </p:spTree>
    <p:extLst>
      <p:ext uri="{BB962C8B-B14F-4D97-AF65-F5344CB8AC3E}">
        <p14:creationId xmlns:p14="http://schemas.microsoft.com/office/powerpoint/2010/main" val="3538814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FDE49E91-8ADD-4392-89E1-396C7B3A5B13}" type="slidenum">
              <a:rPr lang="en-US"/>
              <a:pPr/>
              <a:t>65</a:t>
            </a:fld>
            <a:endParaRPr lang="en-US"/>
          </a:p>
        </p:txBody>
      </p:sp>
      <p:sp>
        <p:nvSpPr>
          <p:cNvPr id="175106" name="Rectangle 2"/>
          <p:cNvSpPr>
            <a:spLocks noGrp="1" noRot="1" noChangeAspect="1" noChangeArrowheads="1"/>
          </p:cNvSpPr>
          <p:nvPr>
            <p:ph type="sldImg"/>
          </p:nvPr>
        </p:nvSpPr>
        <p:spPr bwMode="auto">
          <a:xfrm>
            <a:off x="841375" y="530225"/>
            <a:ext cx="5251450" cy="3938588"/>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990600" y="4544358"/>
            <a:ext cx="5029200" cy="4113141"/>
          </a:xfrm>
          <a:prstGeom prst="rect">
            <a:avLst/>
          </a:prstGeom>
          <a:solidFill>
            <a:srgbClr val="FFFFFF"/>
          </a:solidFill>
          <a:ln>
            <a:solidFill>
              <a:srgbClr val="000000"/>
            </a:solidFill>
            <a:miter lim="800000"/>
            <a:headEnd/>
            <a:tailEnd/>
          </a:ln>
        </p:spPr>
        <p:txBody>
          <a:bodyPr/>
          <a:lstStyle/>
          <a:p>
            <a:r>
              <a:rPr lang="en-US"/>
              <a:t>The PEL’s are established by OSHA and are legal exposure limits.  Unfortunately, they are extremely difficult to update and many do not reflect the most recent toxicological data.</a:t>
            </a:r>
          </a:p>
        </p:txBody>
      </p:sp>
    </p:spTree>
    <p:extLst>
      <p:ext uri="{BB962C8B-B14F-4D97-AF65-F5344CB8AC3E}">
        <p14:creationId xmlns:p14="http://schemas.microsoft.com/office/powerpoint/2010/main" val="4154629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8F9BF6E7-61FB-438B-BAAD-F418EDF45CD3}" type="slidenum">
              <a:rPr lang="en-US"/>
              <a:pPr/>
              <a:t>66</a:t>
            </a:fld>
            <a:endParaRPr lang="en-US"/>
          </a:p>
        </p:txBody>
      </p:sp>
      <p:sp>
        <p:nvSpPr>
          <p:cNvPr id="177154" name="Rectangle 2"/>
          <p:cNvSpPr>
            <a:spLocks noGrp="1" noRot="1" noChangeAspect="1" noChangeArrowheads="1"/>
          </p:cNvSpPr>
          <p:nvPr>
            <p:ph type="sldImg"/>
          </p:nvPr>
        </p:nvSpPr>
        <p:spPr bwMode="auto">
          <a:xfrm>
            <a:off x="841375" y="530225"/>
            <a:ext cx="5251450" cy="3938588"/>
          </a:xfrm>
          <a:prstGeom prst="rect">
            <a:avLst/>
          </a:prstGeom>
          <a:solidFill>
            <a:srgbClr val="FFFFFF"/>
          </a:solidFill>
          <a:ln>
            <a:solidFill>
              <a:srgbClr val="000000"/>
            </a:solidFill>
            <a:miter lim="800000"/>
            <a:headEnd/>
            <a:tailEnd/>
          </a:ln>
        </p:spPr>
      </p:sp>
      <p:sp>
        <p:nvSpPr>
          <p:cNvPr id="177155" name="Rectangle 3"/>
          <p:cNvSpPr>
            <a:spLocks noGrp="1" noChangeArrowheads="1"/>
          </p:cNvSpPr>
          <p:nvPr>
            <p:ph type="body" idx="1"/>
          </p:nvPr>
        </p:nvSpPr>
        <p:spPr bwMode="auto">
          <a:xfrm>
            <a:off x="990600" y="4544358"/>
            <a:ext cx="5029200" cy="4113141"/>
          </a:xfrm>
          <a:prstGeom prst="rect">
            <a:avLst/>
          </a:prstGeom>
          <a:solidFill>
            <a:srgbClr val="FFFFFF"/>
          </a:solidFill>
          <a:ln>
            <a:solidFill>
              <a:srgbClr val="000000"/>
            </a:solidFill>
            <a:miter lim="800000"/>
            <a:headEnd/>
            <a:tailEnd/>
          </a:ln>
        </p:spPr>
        <p:txBody>
          <a:bodyPr/>
          <a:lstStyle/>
          <a:p>
            <a:r>
              <a:rPr lang="en-US"/>
              <a:t>TLV’s are set by the American Conference of Governmental Industrial Hygienists (ACGIH).  They include chemicals and physical stressors such as noise.  They are not regulatory but are updated frequently to reflect updates in scientific evidence.</a:t>
            </a:r>
          </a:p>
        </p:txBody>
      </p:sp>
    </p:spTree>
    <p:extLst>
      <p:ext uri="{BB962C8B-B14F-4D97-AF65-F5344CB8AC3E}">
        <p14:creationId xmlns:p14="http://schemas.microsoft.com/office/powerpoint/2010/main" val="4183438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030D37AE-6861-4777-9B85-F1408E6CE294}" type="slidenum">
              <a:rPr lang="en-US"/>
              <a:pPr/>
              <a:t>67</a:t>
            </a:fld>
            <a:endParaRPr lang="en-US"/>
          </a:p>
        </p:txBody>
      </p:sp>
      <p:sp>
        <p:nvSpPr>
          <p:cNvPr id="179202"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3" name="Rectangle 3"/>
          <p:cNvSpPr>
            <a:spLocks noGrp="1" noChangeArrowheads="1"/>
          </p:cNvSpPr>
          <p:nvPr>
            <p:ph type="body" idx="1"/>
          </p:nvPr>
        </p:nvSpPr>
        <p:spPr bwMode="auto">
          <a:xfrm>
            <a:off x="914400" y="4343755"/>
            <a:ext cx="5029200" cy="41147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750" tIns="44579" rIns="90750" bIns="44579"/>
          <a:lstStyle/>
          <a:p>
            <a:r>
              <a:rPr lang="en-US"/>
              <a:t>The short term exposure limit and ceiling limit are used for chemicals in which a short exposure is known to cause adverse human health effects.  PEL’s are only expressed as TWA’s.</a:t>
            </a:r>
          </a:p>
        </p:txBody>
      </p:sp>
    </p:spTree>
    <p:extLst>
      <p:ext uri="{BB962C8B-B14F-4D97-AF65-F5344CB8AC3E}">
        <p14:creationId xmlns:p14="http://schemas.microsoft.com/office/powerpoint/2010/main" val="99354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4EEE218C-C85F-4AA3-BE76-8617894AD891}" type="slidenum">
              <a:rPr lang="en-US" smtClean="0"/>
              <a:pPr/>
              <a:t>33</a:t>
            </a:fld>
            <a:endParaRPr lang="en-US" dirty="0"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773502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1D23F9E4-298D-4C8B-B12E-D2DCDF6C401C}" type="slidenum">
              <a:rPr lang="en-US"/>
              <a:pPr/>
              <a:t>71</a:t>
            </a:fld>
            <a:endParaRPr lang="en-US"/>
          </a:p>
        </p:txBody>
      </p:sp>
      <p:sp>
        <p:nvSpPr>
          <p:cNvPr id="155650" name="Rectangle 2"/>
          <p:cNvSpPr>
            <a:spLocks noGrp="1" noRot="1" noChangeAspect="1" noChangeArrowheads="1"/>
          </p:cNvSpPr>
          <p:nvPr>
            <p:ph type="sldImg"/>
          </p:nvPr>
        </p:nvSpPr>
        <p:spPr bwMode="auto">
          <a:xfrm>
            <a:off x="1166813" y="719138"/>
            <a:ext cx="4524375" cy="33924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1" name="Rectangle 3"/>
          <p:cNvSpPr>
            <a:spLocks noGrp="1" noChangeArrowheads="1"/>
          </p:cNvSpPr>
          <p:nvPr>
            <p:ph type="body" idx="1"/>
          </p:nvPr>
        </p:nvSpPr>
        <p:spPr bwMode="auto">
          <a:xfrm>
            <a:off x="914400" y="4345335"/>
            <a:ext cx="5029200" cy="4086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3257026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D7ACCD7A-4F88-47A4-97F3-AEA3929CC378}" type="slidenum">
              <a:rPr lang="en-US"/>
              <a:pPr/>
              <a:t>72</a:t>
            </a:fld>
            <a:endParaRPr lang="en-US"/>
          </a:p>
        </p:txBody>
      </p:sp>
      <p:sp>
        <p:nvSpPr>
          <p:cNvPr id="157698" name="Rectangle 2"/>
          <p:cNvSpPr>
            <a:spLocks noGrp="1" noRot="1" noChangeAspect="1" noChangeArrowheads="1"/>
          </p:cNvSpPr>
          <p:nvPr>
            <p:ph type="sldImg"/>
          </p:nvPr>
        </p:nvSpPr>
        <p:spPr bwMode="auto">
          <a:xfrm>
            <a:off x="1166813" y="719138"/>
            <a:ext cx="4524375" cy="33924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9" name="Rectangle 3"/>
          <p:cNvSpPr>
            <a:spLocks noGrp="1" noChangeArrowheads="1"/>
          </p:cNvSpPr>
          <p:nvPr>
            <p:ph type="body" idx="1"/>
          </p:nvPr>
        </p:nvSpPr>
        <p:spPr bwMode="auto">
          <a:xfrm>
            <a:off x="914400" y="4345335"/>
            <a:ext cx="5029200" cy="4086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199657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4572A859-B117-4DC6-B11F-0A91D3C5914E}" type="slidenum">
              <a:rPr lang="en-US"/>
              <a:pPr/>
              <a:t>73</a:t>
            </a:fld>
            <a:endParaRPr lang="en-US"/>
          </a:p>
        </p:txBody>
      </p:sp>
      <p:sp>
        <p:nvSpPr>
          <p:cNvPr id="159746" name="Rectangle 2"/>
          <p:cNvSpPr>
            <a:spLocks noGrp="1" noRot="1" noChangeAspect="1" noChangeArrowheads="1"/>
          </p:cNvSpPr>
          <p:nvPr>
            <p:ph type="sldImg"/>
          </p:nvPr>
        </p:nvSpPr>
        <p:spPr bwMode="auto">
          <a:xfrm>
            <a:off x="1166813" y="719138"/>
            <a:ext cx="4524375" cy="33924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7" name="Rectangle 3"/>
          <p:cNvSpPr>
            <a:spLocks noGrp="1" noChangeArrowheads="1"/>
          </p:cNvSpPr>
          <p:nvPr>
            <p:ph type="body" idx="1"/>
          </p:nvPr>
        </p:nvSpPr>
        <p:spPr bwMode="auto">
          <a:xfrm>
            <a:off x="914400" y="4345335"/>
            <a:ext cx="5029200" cy="4086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1464996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98098DA9-C552-430F-965D-95FFF825BF64}" type="slidenum">
              <a:rPr lang="en-US"/>
              <a:pPr/>
              <a:t>75</a:t>
            </a:fld>
            <a:endParaRPr lang="en-US"/>
          </a:p>
        </p:txBody>
      </p:sp>
      <p:sp>
        <p:nvSpPr>
          <p:cNvPr id="148482"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3" name="Rectangle 3"/>
          <p:cNvSpPr>
            <a:spLocks noGrp="1" noChangeArrowheads="1"/>
          </p:cNvSpPr>
          <p:nvPr>
            <p:ph type="body" idx="1"/>
          </p:nvPr>
        </p:nvSpPr>
        <p:spPr bwMode="auto">
          <a:xfrm>
            <a:off x="914400" y="4343755"/>
            <a:ext cx="5029200" cy="41147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1440639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B7233FFD-B72C-4261-AD86-ECC1CE34E101}" type="slidenum">
              <a:rPr lang="en-US"/>
              <a:pPr/>
              <a:t>78</a:t>
            </a:fld>
            <a:endParaRPr lang="en-US"/>
          </a:p>
        </p:txBody>
      </p:sp>
      <p:sp>
        <p:nvSpPr>
          <p:cNvPr id="150530"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1" name="Rectangle 3"/>
          <p:cNvSpPr>
            <a:spLocks noGrp="1" noChangeArrowheads="1"/>
          </p:cNvSpPr>
          <p:nvPr>
            <p:ph type="body" idx="1"/>
          </p:nvPr>
        </p:nvSpPr>
        <p:spPr bwMode="auto">
          <a:xfrm>
            <a:off x="914400" y="4343755"/>
            <a:ext cx="5029200" cy="41147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400"/>
              <a:t>HMIS - like NFPA (PPE codes added)</a:t>
            </a:r>
          </a:p>
        </p:txBody>
      </p:sp>
    </p:spTree>
    <p:extLst>
      <p:ext uri="{BB962C8B-B14F-4D97-AF65-F5344CB8AC3E}">
        <p14:creationId xmlns:p14="http://schemas.microsoft.com/office/powerpoint/2010/main" val="4091099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84F8FC2B-5020-499A-91DE-538F1994393A}" type="slidenum">
              <a:rPr lang="en-US"/>
              <a:pPr/>
              <a:t>86</a:t>
            </a:fld>
            <a:endParaRPr lang="en-US"/>
          </a:p>
        </p:txBody>
      </p:sp>
      <p:sp>
        <p:nvSpPr>
          <p:cNvPr id="54274" name="Rectangle 2"/>
          <p:cNvSpPr>
            <a:spLocks noGrp="1" noRot="1" noChangeAspect="1" noChangeArrowheads="1"/>
          </p:cNvSpPr>
          <p:nvPr>
            <p:ph type="sldImg"/>
          </p:nvPr>
        </p:nvSpPr>
        <p:spPr>
          <a:ln/>
        </p:spPr>
      </p:sp>
      <p:sp>
        <p:nvSpPr>
          <p:cNvPr id="54275" name="Rectangle 3"/>
          <p:cNvSpPr>
            <a:spLocks noGrp="1" noChangeArrowheads="1"/>
          </p:cNvSpPr>
          <p:nvPr>
            <p:ph type="body" idx="1"/>
          </p:nvPr>
        </p:nvSpPr>
        <p:spPr>
          <a:xfrm>
            <a:off x="838200" y="4343756"/>
            <a:ext cx="5334000" cy="4116300"/>
          </a:xfrm>
        </p:spPr>
        <p:txBody>
          <a:bodyPr/>
          <a:lstStyle/>
          <a:p>
            <a:r>
              <a:rPr lang="en-US" sz="1400">
                <a:latin typeface="Arial" charset="0"/>
              </a:rPr>
              <a:t>Speaker’s introduction to slide:</a:t>
            </a:r>
          </a:p>
          <a:p>
            <a:endParaRPr lang="en-US" sz="1400">
              <a:latin typeface="Arial" charset="0"/>
            </a:endParaRPr>
          </a:p>
          <a:p>
            <a:pPr lvl="1"/>
            <a:r>
              <a:rPr lang="en-US" sz="1400">
                <a:latin typeface="Arial" charset="0"/>
              </a:rPr>
              <a:t>“Now that we know what to look for in the way of Hazard Awareness, let’s look at how to practice Hazard Avoidance.  Here’s a small list of “rules” of keeping on the safe side of Hazard Communication and Chemical Safety.”</a:t>
            </a:r>
          </a:p>
          <a:p>
            <a:pPr lvl="1"/>
            <a:endParaRPr lang="en-US" sz="1400">
              <a:latin typeface="Arial" charset="0"/>
            </a:endParaRPr>
          </a:p>
          <a:p>
            <a:r>
              <a:rPr lang="en-US" sz="1400">
                <a:latin typeface="Arial" charset="0"/>
              </a:rPr>
              <a:t>[Add KOPPERS information here regarding examples of specific corrosives, solvents, and other chemical substances.]</a:t>
            </a:r>
          </a:p>
        </p:txBody>
      </p:sp>
    </p:spTree>
    <p:extLst>
      <p:ext uri="{BB962C8B-B14F-4D97-AF65-F5344CB8AC3E}">
        <p14:creationId xmlns:p14="http://schemas.microsoft.com/office/powerpoint/2010/main" val="388658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89C4F988-3179-4A56-B2F6-DECAA5F92CA8}" type="slidenum">
              <a:rPr lang="en-US"/>
              <a:pPr/>
              <a:t>87</a:t>
            </a:fld>
            <a:endParaRPr lang="en-US"/>
          </a:p>
        </p:txBody>
      </p:sp>
      <p:sp>
        <p:nvSpPr>
          <p:cNvPr id="52226" name="Rectangle 2"/>
          <p:cNvSpPr>
            <a:spLocks noGrp="1" noRot="1" noChangeAspect="1" noChangeArrowheads="1"/>
          </p:cNvSpPr>
          <p:nvPr>
            <p:ph type="sldImg"/>
          </p:nvPr>
        </p:nvSpPr>
        <p:spPr>
          <a:ln/>
        </p:spPr>
      </p:sp>
      <p:sp>
        <p:nvSpPr>
          <p:cNvPr id="52227" name="Rectangle 3"/>
          <p:cNvSpPr>
            <a:spLocks noGrp="1" noChangeArrowheads="1"/>
          </p:cNvSpPr>
          <p:nvPr>
            <p:ph type="body" idx="1"/>
          </p:nvPr>
        </p:nvSpPr>
        <p:spPr/>
        <p:txBody>
          <a:bodyPr/>
          <a:lstStyle/>
          <a:p>
            <a:r>
              <a:rPr lang="en-US" sz="1600">
                <a:latin typeface="Arial" charset="0"/>
              </a:rPr>
              <a:t>This slide covers what to look for in a chemical label.  </a:t>
            </a:r>
          </a:p>
          <a:p>
            <a:r>
              <a:rPr lang="en-US" sz="1600">
                <a:latin typeface="Arial" charset="0"/>
              </a:rPr>
              <a:t>Here, the instructor can explain how reading labels and (or if the audience can’t read) looking for the skull and bones symbols can keep the audience members “on the safe side.”</a:t>
            </a:r>
          </a:p>
          <a:p>
            <a:endParaRPr lang="en-US" sz="1600">
              <a:latin typeface="Arial" charset="0"/>
            </a:endParaRPr>
          </a:p>
        </p:txBody>
      </p:sp>
    </p:spTree>
    <p:extLst>
      <p:ext uri="{BB962C8B-B14F-4D97-AF65-F5344CB8AC3E}">
        <p14:creationId xmlns:p14="http://schemas.microsoft.com/office/powerpoint/2010/main" val="3585962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76DECE88-FC80-44EB-98F7-9584BA140B09}" type="slidenum">
              <a:rPr lang="en-US"/>
              <a:pPr/>
              <a:t>88</a:t>
            </a:fld>
            <a:endParaRPr lang="en-US"/>
          </a:p>
        </p:txBody>
      </p:sp>
      <p:sp>
        <p:nvSpPr>
          <p:cNvPr id="73730" name="Rectangle 2"/>
          <p:cNvSpPr>
            <a:spLocks noGrp="1" noRot="1" noChangeAspect="1" noChangeArrowheads="1"/>
          </p:cNvSpPr>
          <p:nvPr>
            <p:ph type="sldImg"/>
          </p:nvPr>
        </p:nvSpPr>
        <p:spPr>
          <a:ln/>
        </p:spPr>
      </p:sp>
      <p:sp>
        <p:nvSpPr>
          <p:cNvPr id="73731" name="Rectangle 3"/>
          <p:cNvSpPr>
            <a:spLocks noGrp="1" noChangeArrowheads="1"/>
          </p:cNvSpPr>
          <p:nvPr>
            <p:ph type="body" idx="1"/>
          </p:nvPr>
        </p:nvSpPr>
        <p:spPr/>
        <p:txBody>
          <a:bodyPr/>
          <a:lstStyle/>
          <a:p>
            <a:r>
              <a:rPr lang="en-US" sz="1600">
                <a:latin typeface="Arial" charset="0"/>
              </a:rPr>
              <a:t>This slide provides an explanation of what KOPPERS must do to comply with the requirements of the HazCom standard.</a:t>
            </a:r>
            <a:r>
              <a:rPr lang="en-US" sz="1400">
                <a:latin typeface="Arial" charset="0"/>
              </a:rPr>
              <a:t> </a:t>
            </a:r>
          </a:p>
        </p:txBody>
      </p:sp>
    </p:spTree>
    <p:extLst>
      <p:ext uri="{BB962C8B-B14F-4D97-AF65-F5344CB8AC3E}">
        <p14:creationId xmlns:p14="http://schemas.microsoft.com/office/powerpoint/2010/main" val="4062188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D6ACA74C-FB86-4461-9AE8-5D2A128A21A2}" type="slidenum">
              <a:rPr lang="en-US"/>
              <a:pPr/>
              <a:t>89</a:t>
            </a:fld>
            <a:endParaRPr lang="en-US"/>
          </a:p>
        </p:txBody>
      </p:sp>
      <p:sp>
        <p:nvSpPr>
          <p:cNvPr id="74754" name="Rectangle 2"/>
          <p:cNvSpPr>
            <a:spLocks noGrp="1" noRot="1" noChangeAspect="1" noChangeArrowheads="1"/>
          </p:cNvSpPr>
          <p:nvPr>
            <p:ph type="sldImg"/>
          </p:nvPr>
        </p:nvSpPr>
        <p:spPr>
          <a:ln/>
        </p:spPr>
      </p:sp>
      <p:sp>
        <p:nvSpPr>
          <p:cNvPr id="74755" name="Rectangle 3"/>
          <p:cNvSpPr>
            <a:spLocks noGrp="1" noChangeArrowheads="1"/>
          </p:cNvSpPr>
          <p:nvPr>
            <p:ph type="body" idx="1"/>
          </p:nvPr>
        </p:nvSpPr>
        <p:spPr/>
        <p:txBody>
          <a:bodyPr/>
          <a:lstStyle/>
          <a:p>
            <a:r>
              <a:rPr lang="en-US" sz="1600">
                <a:latin typeface="Arial" charset="0"/>
              </a:rPr>
              <a:t>This slide provides an explanation of what KOPPERS must do to comply with the requirements of the HazCom standard (continued).</a:t>
            </a:r>
            <a:r>
              <a:rPr lang="en-US" sz="1400">
                <a:latin typeface="Arial" charset="0"/>
              </a:rPr>
              <a:t> </a:t>
            </a:r>
          </a:p>
          <a:p>
            <a:endParaRPr lang="en-US"/>
          </a:p>
        </p:txBody>
      </p:sp>
    </p:spTree>
    <p:extLst>
      <p:ext uri="{BB962C8B-B14F-4D97-AF65-F5344CB8AC3E}">
        <p14:creationId xmlns:p14="http://schemas.microsoft.com/office/powerpoint/2010/main" val="2245290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F7A25315-EEF5-45D3-899B-8DC7F4047929}" type="slidenum">
              <a:rPr lang="en-US"/>
              <a:pPr/>
              <a:t>90</a:t>
            </a:fld>
            <a:endParaRPr lang="en-US"/>
          </a:p>
        </p:txBody>
      </p:sp>
      <p:sp>
        <p:nvSpPr>
          <p:cNvPr id="91138" name="Rectangle 2"/>
          <p:cNvSpPr>
            <a:spLocks noGrp="1" noRot="1" noChangeAspect="1" noChangeArrowheads="1"/>
          </p:cNvSpPr>
          <p:nvPr>
            <p:ph type="sldImg"/>
          </p:nvPr>
        </p:nvSpPr>
        <p:spPr>
          <a:xfrm>
            <a:off x="1143000" y="684213"/>
            <a:ext cx="4575175" cy="3430587"/>
          </a:xfrm>
          <a:ln/>
        </p:spPr>
      </p:sp>
      <p:sp>
        <p:nvSpPr>
          <p:cNvPr id="91139" name="Rectangle 3"/>
          <p:cNvSpPr>
            <a:spLocks noGrp="1" noChangeArrowheads="1"/>
          </p:cNvSpPr>
          <p:nvPr>
            <p:ph type="body" idx="1"/>
          </p:nvPr>
        </p:nvSpPr>
        <p:spPr>
          <a:xfrm>
            <a:off x="914400" y="4343756"/>
            <a:ext cx="5410200" cy="4116300"/>
          </a:xfrm>
        </p:spPr>
        <p:txBody>
          <a:bodyPr lIns="89931" tIns="44966" rIns="89931" bIns="44966"/>
          <a:lstStyle/>
          <a:p>
            <a:r>
              <a:rPr lang="en-US"/>
              <a:t>When entering vessels, tanks, rail cars, or any equipment which is considered a confined space, there are required actions.</a:t>
            </a:r>
          </a:p>
          <a:p>
            <a:r>
              <a:rPr lang="en-US" b="1"/>
              <a:t>Prior to opening or entry.</a:t>
            </a:r>
            <a:endParaRPr lang="en-US"/>
          </a:p>
          <a:p>
            <a:r>
              <a:rPr lang="en-US"/>
              <a:t>1.  Notify the area supervisor and employees working in the area of the intended actions and obtain a Safety Work permit.</a:t>
            </a:r>
          </a:p>
          <a:p>
            <a:r>
              <a:rPr lang="en-US"/>
              <a:t>2.  Have the contents reduced to the minimum possible level.</a:t>
            </a:r>
          </a:p>
          <a:p>
            <a:r>
              <a:rPr lang="en-US"/>
              <a:t>3.  Secure the space by the use of the Plant Lockout/Tagout Program.  This includes disconnecting any mechanical equipment, relieving any positive or negative pressure, installing blanks in flanges or breaking all lines.  ZERO ENERGY STATE.</a:t>
            </a:r>
          </a:p>
          <a:p>
            <a:r>
              <a:rPr lang="en-US"/>
              <a:t>4.  Review the MSDS for the materials that are normally in the vessel.</a:t>
            </a:r>
          </a:p>
          <a:p>
            <a:r>
              <a:rPr lang="en-US" b="1"/>
              <a:t>At initial opening.</a:t>
            </a:r>
            <a:endParaRPr lang="en-US"/>
          </a:p>
          <a:p>
            <a:r>
              <a:rPr lang="en-US"/>
              <a:t>1.  Using the appropriate PPE open the system.  Assume until established that he exposures will require the highest level of protection.</a:t>
            </a:r>
          </a:p>
          <a:p>
            <a:r>
              <a:rPr lang="en-US"/>
              <a:t>2.  Sample the atmosphere in the area to be entered using the appropriate instrumentation.</a:t>
            </a:r>
          </a:p>
          <a:p>
            <a:r>
              <a:rPr lang="en-US"/>
              <a:t>3.  Ventilate the work space.</a:t>
            </a:r>
          </a:p>
          <a:p>
            <a:r>
              <a:rPr lang="en-US"/>
              <a:t>4.  Entry is to be made using the Plant Confined Work Space Entry program criteria for rescue, observation, and communication.</a:t>
            </a:r>
          </a:p>
          <a:p>
            <a:r>
              <a:rPr lang="en-US"/>
              <a:t>5.  Upon completion of the job, advise the area personnel and supervision that the system is to be restored.</a:t>
            </a:r>
          </a:p>
          <a:p>
            <a:endParaRPr lang="en-US"/>
          </a:p>
          <a:p>
            <a:endParaRPr lang="en-US"/>
          </a:p>
        </p:txBody>
      </p:sp>
    </p:spTree>
    <p:extLst>
      <p:ext uri="{BB962C8B-B14F-4D97-AF65-F5344CB8AC3E}">
        <p14:creationId xmlns:p14="http://schemas.microsoft.com/office/powerpoint/2010/main" val="85540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4EEE218C-C85F-4AA3-BE76-8617894AD891}" type="slidenum">
              <a:rPr lang="en-US" smtClean="0"/>
              <a:pPr/>
              <a:t>34</a:t>
            </a:fld>
            <a:endParaRPr lang="en-US" dirty="0"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595863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707E837F-7E7A-42DF-9DF1-363DBAD20230}" type="slidenum">
              <a:rPr lang="en-US"/>
              <a:pPr/>
              <a:t>91</a:t>
            </a:fld>
            <a:endParaRPr lang="en-US"/>
          </a:p>
        </p:txBody>
      </p:sp>
      <p:sp>
        <p:nvSpPr>
          <p:cNvPr id="93186" name="Rectangle 2"/>
          <p:cNvSpPr>
            <a:spLocks noGrp="1" noRot="1" noChangeAspect="1" noChangeArrowheads="1"/>
          </p:cNvSpPr>
          <p:nvPr>
            <p:ph type="sldImg"/>
          </p:nvPr>
        </p:nvSpPr>
        <p:spPr>
          <a:xfrm>
            <a:off x="1143000" y="684213"/>
            <a:ext cx="4575175" cy="3430587"/>
          </a:xfrm>
          <a:ln/>
        </p:spPr>
      </p:sp>
      <p:sp>
        <p:nvSpPr>
          <p:cNvPr id="93187" name="Rectangle 3"/>
          <p:cNvSpPr>
            <a:spLocks noGrp="1" noChangeArrowheads="1"/>
          </p:cNvSpPr>
          <p:nvPr>
            <p:ph type="body" idx="1"/>
          </p:nvPr>
        </p:nvSpPr>
        <p:spPr/>
        <p:txBody>
          <a:bodyPr lIns="89931" tIns="44966" rIns="89931" bIns="44966"/>
          <a:lstStyle/>
          <a:p>
            <a:r>
              <a:rPr lang="en-US"/>
              <a:t>When </a:t>
            </a:r>
            <a:r>
              <a:rPr lang="en-US" b="1"/>
              <a:t>working with unlabeled piping</a:t>
            </a:r>
            <a:r>
              <a:rPr lang="en-US"/>
              <a:t>.  The required actions include…</a:t>
            </a:r>
          </a:p>
          <a:p>
            <a:r>
              <a:rPr lang="en-US"/>
              <a:t>1.  Contact the appropriate supervision or operators in the area and have the contents on the piping in question verified.</a:t>
            </a:r>
          </a:p>
          <a:p>
            <a:r>
              <a:rPr lang="en-US"/>
              <a:t>2.  Seek appropriate operator assistance to remove contents or relieve any pressure before breaking any piping.</a:t>
            </a:r>
          </a:p>
          <a:p>
            <a:r>
              <a:rPr lang="en-US"/>
              <a:t>3.  Preplan he job with appropriate supervision, implementing the proper Lockout/Tagout procedures and utilizing the appropriate PPE for the potential hazards present.</a:t>
            </a:r>
          </a:p>
          <a:p>
            <a:endParaRPr lang="en-US"/>
          </a:p>
          <a:p>
            <a:r>
              <a:rPr lang="en-US"/>
              <a:t>For the </a:t>
            </a:r>
            <a:r>
              <a:rPr lang="en-US" b="1"/>
              <a:t>management of process spills or leaks</a:t>
            </a:r>
            <a:r>
              <a:rPr lang="en-US"/>
              <a:t>, the required actions include…</a:t>
            </a:r>
          </a:p>
          <a:p>
            <a:r>
              <a:rPr lang="en-US"/>
              <a:t>1.  Implementing the Plant Emergency Control Program by contacting the area supervisor and operators immediately.</a:t>
            </a:r>
          </a:p>
          <a:p>
            <a:r>
              <a:rPr lang="en-US"/>
              <a:t>2.  Depending on the character of the escaping material, remove potential sources of ignition, prevent others from entering the area, and assist in control and clean up as directed by the appropriate supervision after reviewing the associated hazards and obtaining the necessary PPE.</a:t>
            </a:r>
          </a:p>
        </p:txBody>
      </p:sp>
    </p:spTree>
    <p:extLst>
      <p:ext uri="{BB962C8B-B14F-4D97-AF65-F5344CB8AC3E}">
        <p14:creationId xmlns:p14="http://schemas.microsoft.com/office/powerpoint/2010/main" val="2354763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86A942EE-AA9B-447F-AEE3-0351528DB233}" type="slidenum">
              <a:rPr lang="en-US"/>
              <a:pPr/>
              <a:t>92</a:t>
            </a:fld>
            <a:endParaRPr lang="en-US"/>
          </a:p>
        </p:txBody>
      </p:sp>
      <p:sp>
        <p:nvSpPr>
          <p:cNvPr id="76802" name="Rectangle 2"/>
          <p:cNvSpPr>
            <a:spLocks noGrp="1" noRot="1" noChangeAspect="1" noChangeArrowheads="1"/>
          </p:cNvSpPr>
          <p:nvPr>
            <p:ph type="sldImg"/>
          </p:nvPr>
        </p:nvSpPr>
        <p:spPr>
          <a:xfrm>
            <a:off x="1150938" y="606425"/>
            <a:ext cx="4575175" cy="3430588"/>
          </a:xfrm>
          <a:ln/>
        </p:spPr>
      </p:sp>
      <p:sp>
        <p:nvSpPr>
          <p:cNvPr id="76803" name="Rectangle 3"/>
          <p:cNvSpPr>
            <a:spLocks noGrp="1" noChangeArrowheads="1"/>
          </p:cNvSpPr>
          <p:nvPr>
            <p:ph type="body" idx="1"/>
          </p:nvPr>
        </p:nvSpPr>
        <p:spPr/>
        <p:txBody>
          <a:bodyPr/>
          <a:lstStyle/>
          <a:p>
            <a:r>
              <a:rPr lang="en-US" sz="1600">
                <a:latin typeface="Arial" charset="0"/>
              </a:rPr>
              <a:t>This slide prompts the class to ask questions concerning additional information they might need.</a:t>
            </a:r>
            <a:endParaRPr lang="en-US"/>
          </a:p>
        </p:txBody>
      </p:sp>
    </p:spTree>
    <p:extLst>
      <p:ext uri="{BB962C8B-B14F-4D97-AF65-F5344CB8AC3E}">
        <p14:creationId xmlns:p14="http://schemas.microsoft.com/office/powerpoint/2010/main" val="1244799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C54C84E-A615-4921-8E65-B7F42F058B28}" type="slidenum">
              <a:rPr lang="en-US" smtClean="0"/>
              <a:pPr/>
              <a:t>35</a:t>
            </a:fld>
            <a:endParaRPr lang="en-US" dirty="0"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r>
              <a:rPr lang="en-US" dirty="0" smtClean="0"/>
              <a:t>Discuss</a:t>
            </a:r>
            <a:r>
              <a:rPr lang="en-US" baseline="0" dirty="0" smtClean="0"/>
              <a:t> here the concept of the APF</a:t>
            </a:r>
            <a:endParaRPr lang="en-US" dirty="0" smtClean="0"/>
          </a:p>
        </p:txBody>
      </p:sp>
    </p:spTree>
    <p:extLst>
      <p:ext uri="{BB962C8B-B14F-4D97-AF65-F5344CB8AC3E}">
        <p14:creationId xmlns:p14="http://schemas.microsoft.com/office/powerpoint/2010/main" val="107141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DF360D36-784D-47B3-AB37-6B557E97D39B}" type="slidenum">
              <a:rPr lang="en-US"/>
              <a:pPr/>
              <a:t>44</a:t>
            </a:fld>
            <a:endParaRPr lang="en-US"/>
          </a:p>
        </p:txBody>
      </p:sp>
      <p:sp>
        <p:nvSpPr>
          <p:cNvPr id="56322" name="Rectangle 2"/>
          <p:cNvSpPr>
            <a:spLocks noGrp="1" noRot="1" noChangeAspect="1" noChangeArrowheads="1"/>
          </p:cNvSpPr>
          <p:nvPr>
            <p:ph type="sldImg"/>
          </p:nvPr>
        </p:nvSpPr>
        <p:spPr>
          <a:ln/>
        </p:spPr>
      </p:sp>
      <p:sp>
        <p:nvSpPr>
          <p:cNvPr id="56323" name="Rectangle 3"/>
          <p:cNvSpPr>
            <a:spLocks noGrp="1" noChangeArrowheads="1"/>
          </p:cNvSpPr>
          <p:nvPr>
            <p:ph type="body" idx="1"/>
          </p:nvPr>
        </p:nvSpPr>
        <p:spPr/>
        <p:txBody>
          <a:bodyPr/>
          <a:lstStyle/>
          <a:p>
            <a:pPr>
              <a:buFontTx/>
              <a:buChar char="•"/>
            </a:pPr>
            <a:r>
              <a:rPr lang="en-US" sz="1600">
                <a:latin typeface="Arial" charset="0"/>
              </a:rPr>
              <a:t> “Right to Know Law”- the common language title of the standard (If the audience cannot remember the HazCom standard, then the “Right to Know Law” may be something that they can remember)</a:t>
            </a:r>
          </a:p>
          <a:p>
            <a:pPr>
              <a:buFontTx/>
              <a:buChar char="•"/>
            </a:pPr>
            <a:r>
              <a:rPr lang="en-US" sz="1600">
                <a:latin typeface="Arial" charset="0"/>
              </a:rPr>
              <a:t> This slide presents the common definition of the standard, that all employees have the right to know about the hazards of the chemicals they work with at their jobs</a:t>
            </a:r>
          </a:p>
        </p:txBody>
      </p:sp>
    </p:spTree>
    <p:extLst>
      <p:ext uri="{BB962C8B-B14F-4D97-AF65-F5344CB8AC3E}">
        <p14:creationId xmlns:p14="http://schemas.microsoft.com/office/powerpoint/2010/main" val="436444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509A1B31-E0A5-4BA3-96F2-06E7C0285280}" type="slidenum">
              <a:rPr lang="en-US"/>
              <a:pPr/>
              <a:t>45</a:t>
            </a:fld>
            <a:endParaRPr lang="en-US"/>
          </a:p>
        </p:txBody>
      </p:sp>
      <p:sp>
        <p:nvSpPr>
          <p:cNvPr id="61442" name="Rectangle 2"/>
          <p:cNvSpPr>
            <a:spLocks noGrp="1" noRot="1" noChangeAspect="1" noChangeArrowheads="1"/>
          </p:cNvSpPr>
          <p:nvPr>
            <p:ph type="sldImg"/>
          </p:nvPr>
        </p:nvSpPr>
        <p:spPr>
          <a:ln/>
        </p:spPr>
      </p:sp>
      <p:sp>
        <p:nvSpPr>
          <p:cNvPr id="61443" name="Rectangle 3"/>
          <p:cNvSpPr>
            <a:spLocks noGrp="1" noChangeArrowheads="1"/>
          </p:cNvSpPr>
          <p:nvPr>
            <p:ph type="body" idx="1"/>
          </p:nvPr>
        </p:nvSpPr>
        <p:spPr>
          <a:xfrm>
            <a:off x="685800" y="4343756"/>
            <a:ext cx="5638800" cy="4116300"/>
          </a:xfrm>
        </p:spPr>
        <p:txBody>
          <a:bodyPr/>
          <a:lstStyle/>
          <a:p>
            <a:r>
              <a:rPr lang="en-US" sz="1600">
                <a:latin typeface="Arial" charset="0"/>
              </a:rPr>
              <a:t>This slide tells the standard basics:</a:t>
            </a:r>
          </a:p>
          <a:p>
            <a:pPr>
              <a:buFontTx/>
              <a:buChar char="•"/>
            </a:pPr>
            <a:r>
              <a:rPr lang="en-US" sz="1600">
                <a:latin typeface="Arial" charset="0"/>
              </a:rPr>
              <a:t> Where is the standard located within the OSHA standards?</a:t>
            </a:r>
          </a:p>
          <a:p>
            <a:pPr>
              <a:buFontTx/>
              <a:buChar char="•"/>
            </a:pPr>
            <a:r>
              <a:rPr lang="en-US" sz="1600">
                <a:latin typeface="Arial" charset="0"/>
              </a:rPr>
              <a:t> What is the general intent?</a:t>
            </a:r>
          </a:p>
          <a:p>
            <a:pPr>
              <a:buFontTx/>
              <a:buChar char="•"/>
            </a:pPr>
            <a:r>
              <a:rPr lang="en-US" sz="1600">
                <a:latin typeface="Arial" charset="0"/>
              </a:rPr>
              <a:t> What is the standard all about?</a:t>
            </a:r>
            <a:endParaRPr lang="en-US" sz="1600"/>
          </a:p>
        </p:txBody>
      </p:sp>
    </p:spTree>
    <p:extLst>
      <p:ext uri="{BB962C8B-B14F-4D97-AF65-F5344CB8AC3E}">
        <p14:creationId xmlns:p14="http://schemas.microsoft.com/office/powerpoint/2010/main" val="286151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E515E6C7-CB88-493A-9247-0DFB894D6AE2}" type="slidenum">
              <a:rPr lang="en-US"/>
              <a:pPr/>
              <a:t>46</a:t>
            </a:fld>
            <a:endParaRPr lang="en-US"/>
          </a:p>
        </p:txBody>
      </p:sp>
      <p:sp>
        <p:nvSpPr>
          <p:cNvPr id="60418" name="Rectangle 2"/>
          <p:cNvSpPr>
            <a:spLocks noGrp="1" noRot="1" noChangeAspect="1" noChangeArrowheads="1"/>
          </p:cNvSpPr>
          <p:nvPr>
            <p:ph type="sldImg"/>
          </p:nvPr>
        </p:nvSpPr>
        <p:spPr>
          <a:ln/>
        </p:spPr>
      </p:sp>
      <p:sp>
        <p:nvSpPr>
          <p:cNvPr id="60419" name="Rectangle 3"/>
          <p:cNvSpPr>
            <a:spLocks noGrp="1" noChangeArrowheads="1"/>
          </p:cNvSpPr>
          <p:nvPr>
            <p:ph type="body" idx="1"/>
          </p:nvPr>
        </p:nvSpPr>
        <p:spPr/>
        <p:txBody>
          <a:bodyPr/>
          <a:lstStyle/>
          <a:p>
            <a:r>
              <a:rPr lang="en-US" sz="1600">
                <a:latin typeface="Arial" charset="0"/>
              </a:rPr>
              <a:t>[your company examples here]</a:t>
            </a:r>
            <a:endParaRPr lang="en-US"/>
          </a:p>
        </p:txBody>
      </p:sp>
    </p:spTree>
    <p:extLst>
      <p:ext uri="{BB962C8B-B14F-4D97-AF65-F5344CB8AC3E}">
        <p14:creationId xmlns:p14="http://schemas.microsoft.com/office/powerpoint/2010/main" val="3846722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4280B958-3713-4E25-A815-C935A80C6583}" type="slidenum">
              <a:rPr lang="en-US"/>
              <a:pPr/>
              <a:t>47</a:t>
            </a:fld>
            <a:endParaRPr lang="en-US"/>
          </a:p>
        </p:txBody>
      </p:sp>
      <p:sp>
        <p:nvSpPr>
          <p:cNvPr id="59394" name="Rectangle 2"/>
          <p:cNvSpPr>
            <a:spLocks noGrp="1" noRot="1" noChangeAspect="1" noChangeArrowheads="1"/>
          </p:cNvSpPr>
          <p:nvPr>
            <p:ph type="sldImg"/>
          </p:nvPr>
        </p:nvSpPr>
        <p:spPr>
          <a:ln/>
        </p:spPr>
      </p:sp>
      <p:sp>
        <p:nvSpPr>
          <p:cNvPr id="59395" name="Rectangle 3"/>
          <p:cNvSpPr>
            <a:spLocks noGrp="1" noChangeArrowheads="1"/>
          </p:cNvSpPr>
          <p:nvPr>
            <p:ph type="body" idx="1"/>
          </p:nvPr>
        </p:nvSpPr>
        <p:spPr/>
        <p:txBody>
          <a:bodyPr/>
          <a:lstStyle/>
          <a:p>
            <a:r>
              <a:rPr lang="en-US" sz="1600">
                <a:latin typeface="Arial" charset="0"/>
              </a:rPr>
              <a:t>Why is the standard necessary?</a:t>
            </a:r>
          </a:p>
          <a:p>
            <a:pPr>
              <a:buFontTx/>
              <a:buChar char="•"/>
            </a:pPr>
            <a:r>
              <a:rPr lang="en-US" sz="1600">
                <a:latin typeface="Arial" charset="0"/>
              </a:rPr>
              <a:t> KOPPERS examples:</a:t>
            </a:r>
          </a:p>
          <a:p>
            <a:pPr>
              <a:buFontTx/>
              <a:buChar char="•"/>
            </a:pPr>
            <a:r>
              <a:rPr lang="en-US" sz="1600">
                <a:latin typeface="Arial" charset="0"/>
              </a:rPr>
              <a:t> </a:t>
            </a:r>
          </a:p>
          <a:p>
            <a:pPr>
              <a:buFontTx/>
              <a:buChar char="•"/>
            </a:pPr>
            <a:endParaRPr lang="en-US" sz="1600">
              <a:latin typeface="Arial" charset="0"/>
            </a:endParaRPr>
          </a:p>
          <a:p>
            <a:pPr>
              <a:buFontTx/>
              <a:buChar char="•"/>
            </a:pPr>
            <a:endParaRPr lang="en-US" sz="1600">
              <a:latin typeface="Arial" charset="0"/>
            </a:endParaRPr>
          </a:p>
          <a:p>
            <a:pPr>
              <a:buFontTx/>
              <a:buChar char="•"/>
            </a:pPr>
            <a:r>
              <a:rPr lang="en-US" sz="1600">
                <a:latin typeface="Arial" charset="0"/>
              </a:rPr>
              <a:t> </a:t>
            </a:r>
          </a:p>
          <a:p>
            <a:pPr>
              <a:buFontTx/>
              <a:buChar char="•"/>
            </a:pPr>
            <a:endParaRPr lang="en-US" sz="1600">
              <a:latin typeface="Arial" charset="0"/>
            </a:endParaRPr>
          </a:p>
          <a:p>
            <a:pPr>
              <a:buFontTx/>
              <a:buChar char="•"/>
            </a:pPr>
            <a:endParaRPr lang="en-US" sz="1600">
              <a:latin typeface="Arial" charset="0"/>
            </a:endParaRPr>
          </a:p>
          <a:p>
            <a:pPr>
              <a:buFontTx/>
              <a:buChar char="•"/>
            </a:pPr>
            <a:r>
              <a:rPr lang="en-US" sz="1600">
                <a:latin typeface="Arial" charset="0"/>
              </a:rPr>
              <a:t>Rational of why the standard is needed</a:t>
            </a:r>
          </a:p>
          <a:p>
            <a:endParaRPr lang="en-US" sz="1600">
              <a:latin typeface="Arial" charset="0"/>
            </a:endParaRPr>
          </a:p>
        </p:txBody>
      </p:sp>
    </p:spTree>
    <p:extLst>
      <p:ext uri="{BB962C8B-B14F-4D97-AF65-F5344CB8AC3E}">
        <p14:creationId xmlns:p14="http://schemas.microsoft.com/office/powerpoint/2010/main" val="77230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t>
            </a:r>
            <a:endParaRPr lang="en-US" sz="1200" i="0"/>
          </a:p>
        </p:txBody>
      </p:sp>
      <p:sp>
        <p:nvSpPr>
          <p:cNvPr id="5" name="Rectangle 7"/>
          <p:cNvSpPr>
            <a:spLocks noGrp="1" noChangeArrowheads="1"/>
          </p:cNvSpPr>
          <p:nvPr>
            <p:ph type="sldNum" sz="quarter" idx="5"/>
          </p:nvPr>
        </p:nvSpPr>
        <p:spPr>
          <a:ln/>
        </p:spPr>
        <p:txBody>
          <a:bodyPr/>
          <a:lstStyle/>
          <a:p>
            <a:fld id="{57D7A4CE-5297-4F66-B0FE-0B98CEA3D7C1}" type="slidenum">
              <a:rPr lang="en-US"/>
              <a:pPr/>
              <a:t>48</a:t>
            </a:fld>
            <a:endParaRPr lang="en-US"/>
          </a:p>
        </p:txBody>
      </p:sp>
      <p:sp>
        <p:nvSpPr>
          <p:cNvPr id="2078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7875" name="Rectangle 3"/>
          <p:cNvSpPr>
            <a:spLocks noGrp="1" noChangeArrowheads="1"/>
          </p:cNvSpPr>
          <p:nvPr>
            <p:ph type="body" idx="1"/>
          </p:nvPr>
        </p:nvSpPr>
        <p:spPr bwMode="auto">
          <a:xfrm>
            <a:off x="914400" y="4343755"/>
            <a:ext cx="5029200" cy="4114721"/>
          </a:xfrm>
          <a:prstGeom prst="rect">
            <a:avLst/>
          </a:prstGeom>
          <a:solidFill>
            <a:srgbClr val="FFFFFF"/>
          </a:solidFill>
          <a:ln>
            <a:solidFill>
              <a:srgbClr val="000000"/>
            </a:solidFill>
            <a:miter lim="800000"/>
            <a:headEnd/>
            <a:tailEnd/>
          </a:ln>
        </p:spPr>
        <p:txBody>
          <a:bodyPr/>
          <a:lstStyle/>
          <a:p>
            <a:r>
              <a:rPr lang="en-US" b="1" u="sng"/>
              <a:t>DISCUSSION POINTS</a:t>
            </a:r>
            <a:r>
              <a:rPr lang="en-US" b="1"/>
              <a:t>											</a:t>
            </a:r>
            <a:r>
              <a:rPr lang="en-US" b="1" u="sng"/>
              <a:t>RELATED INSTRUCTOR ACTIVITES</a:t>
            </a:r>
          </a:p>
          <a:p>
            <a:pPr>
              <a:buFontTx/>
              <a:buChar char="•"/>
            </a:pPr>
            <a:endParaRPr lang="en-US"/>
          </a:p>
          <a:p>
            <a:pPr>
              <a:buFontTx/>
              <a:buChar char="•"/>
            </a:pPr>
            <a:r>
              <a:rPr lang="en-US"/>
              <a:t>There are 100s of publications that govern the transportation of HAZMAT.</a:t>
            </a:r>
          </a:p>
          <a:p>
            <a:endParaRPr lang="en-US"/>
          </a:p>
          <a:p>
            <a:pPr>
              <a:buFontTx/>
              <a:buChar char="•"/>
            </a:pPr>
            <a:r>
              <a:rPr lang="en-US"/>
              <a:t>The regulations vary by country, by company or organization, and even by</a:t>
            </a:r>
          </a:p>
          <a:p>
            <a:r>
              <a:rPr lang="en-US"/>
              <a:t>mode (aka the method by which you ship)</a:t>
            </a:r>
          </a:p>
          <a:p>
            <a:endParaRPr lang="en-US"/>
          </a:p>
          <a:p>
            <a:pPr>
              <a:buFontTx/>
              <a:buChar char="•"/>
            </a:pPr>
            <a:r>
              <a:rPr lang="en-US"/>
              <a:t>We will focus on the ones that will concern us in the military, Specifically 		</a:t>
            </a:r>
            <a:r>
              <a:rPr lang="en-US" b="1"/>
              <a:t>QUESTION: In the Navy, we have the Navy Regs, does anyone</a:t>
            </a:r>
            <a:endParaRPr lang="en-US"/>
          </a:p>
          <a:p>
            <a:r>
              <a:rPr lang="en-US"/>
              <a:t>the four publications that you will use for the next two weeks and in the daily 		</a:t>
            </a:r>
            <a:r>
              <a:rPr lang="en-US" b="1"/>
              <a:t>know what the federal government calls the compilation of all</a:t>
            </a:r>
          </a:p>
          <a:p>
            <a:r>
              <a:rPr lang="en-US"/>
              <a:t>functions of your job transporting hazardous materials. 						</a:t>
            </a:r>
            <a:r>
              <a:rPr lang="en-US" b="1"/>
              <a:t>the federal rules and regulations that apply in the United 															States?</a:t>
            </a:r>
          </a:p>
          <a:p>
            <a:pPr>
              <a:buFontTx/>
              <a:buChar char="•"/>
            </a:pPr>
            <a:r>
              <a:rPr lang="en-US"/>
              <a:t>The Code of Federal Regulations.</a:t>
            </a:r>
          </a:p>
          <a:p>
            <a:endParaRPr lang="en-US"/>
          </a:p>
          <a:p>
            <a:pPr>
              <a:buFontTx/>
              <a:buChar char="•"/>
            </a:pPr>
            <a:r>
              <a:rPr lang="en-US"/>
              <a:t>This leads us into the Federal Government’s requirements for the transportation of HAZMAT.</a:t>
            </a:r>
          </a:p>
          <a:p>
            <a:endParaRPr lang="en-US"/>
          </a:p>
        </p:txBody>
      </p:sp>
    </p:spTree>
    <p:extLst>
      <p:ext uri="{BB962C8B-B14F-4D97-AF65-F5344CB8AC3E}">
        <p14:creationId xmlns:p14="http://schemas.microsoft.com/office/powerpoint/2010/main" val="412819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0D4B8A1-5700-4EDA-9CEC-F05AF42ED3CC}" type="datetimeFigureOut">
              <a:rPr lang="en-US" smtClean="0"/>
              <a:t>4/2/2024</a:t>
            </a:fld>
            <a:endParaRPr lang="en-US"/>
          </a:p>
        </p:txBody>
      </p:sp>
      <p:sp>
        <p:nvSpPr>
          <p:cNvPr id="8" name="Slide Number Placeholder 7"/>
          <p:cNvSpPr>
            <a:spLocks noGrp="1"/>
          </p:cNvSpPr>
          <p:nvPr>
            <p:ph type="sldNum" sz="quarter" idx="11"/>
          </p:nvPr>
        </p:nvSpPr>
        <p:spPr/>
        <p:txBody>
          <a:bodyPr/>
          <a:lstStyle/>
          <a:p>
            <a:fld id="{A7C7449B-95CA-45DC-8A05-708B815D24E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4B8A1-5700-4EDA-9CEC-F05AF42ED3CC}"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4B8A1-5700-4EDA-9CEC-F05AF42ED3CC}"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1"/>
      </p:bgRef>
    </p:bg>
    <p:spTree>
      <p:nvGrpSpPr>
        <p:cNvPr id="1" name=""/>
        <p:cNvGrpSpPr/>
        <p:nvPr/>
      </p:nvGrpSpPr>
      <p:grpSpPr>
        <a:xfrm>
          <a:off x="0" y="0"/>
          <a:ext cx="0" cy="0"/>
          <a:chOff x="0" y="0"/>
          <a:chExt cx="0" cy="0"/>
        </a:xfrm>
      </p:grpSpPr>
      <p:grpSp>
        <p:nvGrpSpPr>
          <p:cNvPr id="78850" name="Group 1026"/>
          <p:cNvGrpSpPr>
            <a:grpSpLocks/>
          </p:cNvGrpSpPr>
          <p:nvPr userDrawn="1"/>
        </p:nvGrpSpPr>
        <p:grpSpPr bwMode="auto">
          <a:xfrm>
            <a:off x="0" y="117475"/>
            <a:ext cx="9142413" cy="6738938"/>
            <a:chOff x="0" y="74"/>
            <a:chExt cx="5759" cy="4245"/>
          </a:xfrm>
        </p:grpSpPr>
        <p:sp>
          <p:nvSpPr>
            <p:cNvPr id="78851" name="Rectangle 1027"/>
            <p:cNvSpPr>
              <a:spLocks noChangeArrowheads="1"/>
            </p:cNvSpPr>
            <p:nvPr/>
          </p:nvSpPr>
          <p:spPr bwMode="invGray">
            <a:xfrm>
              <a:off x="432" y="4113"/>
              <a:ext cx="2208" cy="2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2" name="Rectangle 1028"/>
            <p:cNvSpPr>
              <a:spLocks noChangeArrowheads="1"/>
            </p:cNvSpPr>
            <p:nvPr userDrawn="1"/>
          </p:nvSpPr>
          <p:spPr bwMode="invGray">
            <a:xfrm>
              <a:off x="432" y="1536"/>
              <a:ext cx="5327"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3" name="Oval 1029"/>
            <p:cNvSpPr>
              <a:spLocks noChangeArrowheads="1"/>
            </p:cNvSpPr>
            <p:nvPr/>
          </p:nvSpPr>
          <p:spPr bwMode="invGray">
            <a:xfrm>
              <a:off x="555" y="7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4" name="Oval 1030"/>
            <p:cNvSpPr>
              <a:spLocks noChangeArrowheads="1"/>
            </p:cNvSpPr>
            <p:nvPr/>
          </p:nvSpPr>
          <p:spPr bwMode="invGray">
            <a:xfrm>
              <a:off x="555" y="21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5" name="Oval 1031"/>
            <p:cNvSpPr>
              <a:spLocks noChangeArrowheads="1"/>
            </p:cNvSpPr>
            <p:nvPr/>
          </p:nvSpPr>
          <p:spPr bwMode="invGray">
            <a:xfrm>
              <a:off x="555" y="36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6" name="Oval 1032"/>
            <p:cNvSpPr>
              <a:spLocks noChangeArrowheads="1"/>
            </p:cNvSpPr>
            <p:nvPr/>
          </p:nvSpPr>
          <p:spPr bwMode="invGray">
            <a:xfrm>
              <a:off x="555" y="65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7" name="Oval 1033"/>
            <p:cNvSpPr>
              <a:spLocks noChangeArrowheads="1"/>
            </p:cNvSpPr>
            <p:nvPr/>
          </p:nvSpPr>
          <p:spPr bwMode="invGray">
            <a:xfrm>
              <a:off x="555" y="79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8" name="Oval 1034"/>
            <p:cNvSpPr>
              <a:spLocks noChangeArrowheads="1"/>
            </p:cNvSpPr>
            <p:nvPr/>
          </p:nvSpPr>
          <p:spPr bwMode="invGray">
            <a:xfrm>
              <a:off x="555" y="93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9" name="Oval 1035"/>
            <p:cNvSpPr>
              <a:spLocks noChangeArrowheads="1"/>
            </p:cNvSpPr>
            <p:nvPr/>
          </p:nvSpPr>
          <p:spPr bwMode="invGray">
            <a:xfrm>
              <a:off x="555" y="108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0" name="Oval 1036"/>
            <p:cNvSpPr>
              <a:spLocks noChangeArrowheads="1"/>
            </p:cNvSpPr>
            <p:nvPr/>
          </p:nvSpPr>
          <p:spPr bwMode="invGray">
            <a:xfrm>
              <a:off x="555" y="122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1" name="Oval 1037"/>
            <p:cNvSpPr>
              <a:spLocks noChangeArrowheads="1"/>
            </p:cNvSpPr>
            <p:nvPr/>
          </p:nvSpPr>
          <p:spPr bwMode="invGray">
            <a:xfrm>
              <a:off x="555" y="137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8862" name="Group 1038"/>
            <p:cNvGrpSpPr>
              <a:grpSpLocks/>
            </p:cNvGrpSpPr>
            <p:nvPr/>
          </p:nvGrpSpPr>
          <p:grpSpPr bwMode="auto">
            <a:xfrm>
              <a:off x="2859" y="4202"/>
              <a:ext cx="2729" cy="41"/>
              <a:chOff x="2859" y="4202"/>
              <a:chExt cx="2729" cy="41"/>
            </a:xfrm>
          </p:grpSpPr>
          <p:sp>
            <p:nvSpPr>
              <p:cNvPr id="78863" name="Oval 1039"/>
              <p:cNvSpPr>
                <a:spLocks noChangeArrowheads="1"/>
              </p:cNvSpPr>
              <p:nvPr/>
            </p:nvSpPr>
            <p:spPr bwMode="invGray">
              <a:xfrm>
                <a:off x="285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4" name="Oval 1040"/>
              <p:cNvSpPr>
                <a:spLocks noChangeArrowheads="1"/>
              </p:cNvSpPr>
              <p:nvPr/>
            </p:nvSpPr>
            <p:spPr bwMode="invGray">
              <a:xfrm>
                <a:off x="324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5" name="Oval 1041"/>
              <p:cNvSpPr>
                <a:spLocks noChangeArrowheads="1"/>
              </p:cNvSpPr>
              <p:nvPr/>
            </p:nvSpPr>
            <p:spPr bwMode="invGray">
              <a:xfrm>
                <a:off x="362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6" name="Oval 1042"/>
              <p:cNvSpPr>
                <a:spLocks noChangeArrowheads="1"/>
              </p:cNvSpPr>
              <p:nvPr/>
            </p:nvSpPr>
            <p:spPr bwMode="invGray">
              <a:xfrm>
                <a:off x="4011"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7" name="Oval 1043"/>
              <p:cNvSpPr>
                <a:spLocks noChangeArrowheads="1"/>
              </p:cNvSpPr>
              <p:nvPr/>
            </p:nvSpPr>
            <p:spPr bwMode="invGray">
              <a:xfrm>
                <a:off x="4395"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8" name="Oval 1044"/>
              <p:cNvSpPr>
                <a:spLocks noChangeArrowheads="1"/>
              </p:cNvSpPr>
              <p:nvPr/>
            </p:nvSpPr>
            <p:spPr bwMode="invGray">
              <a:xfrm>
                <a:off x="477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9" name="Oval 1045"/>
              <p:cNvSpPr>
                <a:spLocks noChangeArrowheads="1"/>
              </p:cNvSpPr>
              <p:nvPr/>
            </p:nvSpPr>
            <p:spPr bwMode="invGray">
              <a:xfrm>
                <a:off x="516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0" name="Oval 1046"/>
              <p:cNvSpPr>
                <a:spLocks noChangeArrowheads="1"/>
              </p:cNvSpPr>
              <p:nvPr/>
            </p:nvSpPr>
            <p:spPr bwMode="invGray">
              <a:xfrm>
                <a:off x="554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871" name="Oval 1047"/>
            <p:cNvSpPr>
              <a:spLocks noChangeArrowheads="1"/>
            </p:cNvSpPr>
            <p:nvPr/>
          </p:nvSpPr>
          <p:spPr bwMode="invGray">
            <a:xfrm>
              <a:off x="555" y="50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8872" name="Group 1048"/>
            <p:cNvGrpSpPr>
              <a:grpSpLocks/>
            </p:cNvGrpSpPr>
            <p:nvPr/>
          </p:nvGrpSpPr>
          <p:grpSpPr bwMode="auto">
            <a:xfrm>
              <a:off x="0" y="2327"/>
              <a:ext cx="1203" cy="1203"/>
              <a:chOff x="0" y="2327"/>
              <a:chExt cx="1203" cy="1203"/>
            </a:xfrm>
          </p:grpSpPr>
          <p:sp>
            <p:nvSpPr>
              <p:cNvPr id="78873" name="Freeform 1049"/>
              <p:cNvSpPr>
                <a:spLocks/>
              </p:cNvSpPr>
              <p:nvPr/>
            </p:nvSpPr>
            <p:spPr bwMode="invGray">
              <a:xfrm>
                <a:off x="0" y="2394"/>
                <a:ext cx="443" cy="1033"/>
              </a:xfrm>
              <a:custGeom>
                <a:avLst/>
                <a:gdLst>
                  <a:gd name="T0" fmla="*/ 290 w 443"/>
                  <a:gd name="T1" fmla="*/ 1016 h 1033"/>
                  <a:gd name="T2" fmla="*/ 316 w 443"/>
                  <a:gd name="T3" fmla="*/ 974 h 1033"/>
                  <a:gd name="T4" fmla="*/ 354 w 443"/>
                  <a:gd name="T5" fmla="*/ 920 h 1033"/>
                  <a:gd name="T6" fmla="*/ 384 w 443"/>
                  <a:gd name="T7" fmla="*/ 884 h 1033"/>
                  <a:gd name="T8" fmla="*/ 381 w 443"/>
                  <a:gd name="T9" fmla="*/ 832 h 1033"/>
                  <a:gd name="T10" fmla="*/ 370 w 443"/>
                  <a:gd name="T11" fmla="*/ 794 h 1033"/>
                  <a:gd name="T12" fmla="*/ 361 w 443"/>
                  <a:gd name="T13" fmla="*/ 760 h 1033"/>
                  <a:gd name="T14" fmla="*/ 361 w 443"/>
                  <a:gd name="T15" fmla="*/ 734 h 1033"/>
                  <a:gd name="T16" fmla="*/ 359 w 443"/>
                  <a:gd name="T17" fmla="*/ 707 h 1033"/>
                  <a:gd name="T18" fmla="*/ 373 w 443"/>
                  <a:gd name="T19" fmla="*/ 691 h 1033"/>
                  <a:gd name="T20" fmla="*/ 391 w 443"/>
                  <a:gd name="T21" fmla="*/ 686 h 1033"/>
                  <a:gd name="T22" fmla="*/ 395 w 443"/>
                  <a:gd name="T23" fmla="*/ 680 h 1033"/>
                  <a:gd name="T24" fmla="*/ 390 w 443"/>
                  <a:gd name="T25" fmla="*/ 671 h 1033"/>
                  <a:gd name="T26" fmla="*/ 386 w 443"/>
                  <a:gd name="T27" fmla="*/ 660 h 1033"/>
                  <a:gd name="T28" fmla="*/ 437 w 443"/>
                  <a:gd name="T29" fmla="*/ 635 h 1033"/>
                  <a:gd name="T30" fmla="*/ 442 w 443"/>
                  <a:gd name="T31" fmla="*/ 619 h 1033"/>
                  <a:gd name="T32" fmla="*/ 438 w 443"/>
                  <a:gd name="T33" fmla="*/ 604 h 1033"/>
                  <a:gd name="T34" fmla="*/ 400 w 443"/>
                  <a:gd name="T35" fmla="*/ 543 h 1033"/>
                  <a:gd name="T36" fmla="*/ 384 w 443"/>
                  <a:gd name="T37" fmla="*/ 474 h 1033"/>
                  <a:gd name="T38" fmla="*/ 354 w 443"/>
                  <a:gd name="T39" fmla="*/ 455 h 1033"/>
                  <a:gd name="T40" fmla="*/ 326 w 443"/>
                  <a:gd name="T41" fmla="*/ 433 h 1033"/>
                  <a:gd name="T42" fmla="*/ 312 w 443"/>
                  <a:gd name="T43" fmla="*/ 411 h 1033"/>
                  <a:gd name="T44" fmla="*/ 307 w 443"/>
                  <a:gd name="T45" fmla="*/ 391 h 1033"/>
                  <a:gd name="T46" fmla="*/ 290 w 443"/>
                  <a:gd name="T47" fmla="*/ 339 h 1033"/>
                  <a:gd name="T48" fmla="*/ 308 w 443"/>
                  <a:gd name="T49" fmla="*/ 289 h 1033"/>
                  <a:gd name="T50" fmla="*/ 298 w 443"/>
                  <a:gd name="T51" fmla="*/ 278 h 1033"/>
                  <a:gd name="T52" fmla="*/ 280 w 443"/>
                  <a:gd name="T53" fmla="*/ 307 h 1033"/>
                  <a:gd name="T54" fmla="*/ 269 w 443"/>
                  <a:gd name="T55" fmla="*/ 283 h 1033"/>
                  <a:gd name="T56" fmla="*/ 272 w 443"/>
                  <a:gd name="T57" fmla="*/ 224 h 1033"/>
                  <a:gd name="T58" fmla="*/ 280 w 443"/>
                  <a:gd name="T59" fmla="*/ 177 h 1033"/>
                  <a:gd name="T60" fmla="*/ 280 w 443"/>
                  <a:gd name="T61" fmla="*/ 146 h 1033"/>
                  <a:gd name="T62" fmla="*/ 281 w 443"/>
                  <a:gd name="T63" fmla="*/ 123 h 1033"/>
                  <a:gd name="T64" fmla="*/ 290 w 443"/>
                  <a:gd name="T65" fmla="*/ 104 h 1033"/>
                  <a:gd name="T66" fmla="*/ 296 w 443"/>
                  <a:gd name="T67" fmla="*/ 97 h 1033"/>
                  <a:gd name="T68" fmla="*/ 298 w 443"/>
                  <a:gd name="T69" fmla="*/ 94 h 1033"/>
                  <a:gd name="T70" fmla="*/ 301 w 443"/>
                  <a:gd name="T71" fmla="*/ 92 h 1033"/>
                  <a:gd name="T72" fmla="*/ 307 w 443"/>
                  <a:gd name="T73" fmla="*/ 83 h 1033"/>
                  <a:gd name="T74" fmla="*/ 317 w 443"/>
                  <a:gd name="T75" fmla="*/ 79 h 1033"/>
                  <a:gd name="T76" fmla="*/ 328 w 443"/>
                  <a:gd name="T77" fmla="*/ 77 h 1033"/>
                  <a:gd name="T78" fmla="*/ 337 w 443"/>
                  <a:gd name="T79" fmla="*/ 74 h 1033"/>
                  <a:gd name="T80" fmla="*/ 345 w 443"/>
                  <a:gd name="T81" fmla="*/ 67 h 1033"/>
                  <a:gd name="T82" fmla="*/ 337 w 443"/>
                  <a:gd name="T83" fmla="*/ 50 h 1033"/>
                  <a:gd name="T84" fmla="*/ 337 w 443"/>
                  <a:gd name="T85" fmla="*/ 47 h 1033"/>
                  <a:gd name="T86" fmla="*/ 337 w 443"/>
                  <a:gd name="T87" fmla="*/ 43 h 1033"/>
                  <a:gd name="T88" fmla="*/ 337 w 443"/>
                  <a:gd name="T89" fmla="*/ 41 h 1033"/>
                  <a:gd name="T90" fmla="*/ 334 w 443"/>
                  <a:gd name="T91" fmla="*/ 38 h 1033"/>
                  <a:gd name="T92" fmla="*/ 321 w 443"/>
                  <a:gd name="T93" fmla="*/ 21 h 1033"/>
                  <a:gd name="T94" fmla="*/ 316 w 443"/>
                  <a:gd name="T95" fmla="*/ 0 h 1033"/>
                  <a:gd name="T96" fmla="*/ 188 w 443"/>
                  <a:gd name="T97" fmla="*/ 94 h 1033"/>
                  <a:gd name="T98" fmla="*/ 88 w 443"/>
                  <a:gd name="T99" fmla="*/ 218 h 1033"/>
                  <a:gd name="T100" fmla="*/ 21 w 443"/>
                  <a:gd name="T101" fmla="*/ 366 h 1033"/>
                  <a:gd name="T102" fmla="*/ 0 w 443"/>
                  <a:gd name="T103" fmla="*/ 530 h 1033"/>
                  <a:gd name="T104" fmla="*/ 20 w 443"/>
                  <a:gd name="T105" fmla="*/ 680 h 1033"/>
                  <a:gd name="T106" fmla="*/ 74 w 443"/>
                  <a:gd name="T107" fmla="*/ 819 h 1033"/>
                  <a:gd name="T108" fmla="*/ 160 w 443"/>
                  <a:gd name="T109" fmla="*/ 938 h 1033"/>
                  <a:gd name="T110" fmla="*/ 272 w 443"/>
                  <a:gd name="T111" fmla="*/ 103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4" name="Freeform 1050"/>
              <p:cNvSpPr>
                <a:spLocks/>
              </p:cNvSpPr>
              <p:nvPr/>
            </p:nvSpPr>
            <p:spPr bwMode="invGray">
              <a:xfrm>
                <a:off x="379" y="2327"/>
                <a:ext cx="824" cy="1203"/>
              </a:xfrm>
              <a:custGeom>
                <a:avLst/>
                <a:gdLst>
                  <a:gd name="T0" fmla="*/ 796 w 824"/>
                  <a:gd name="T1" fmla="*/ 688 h 1203"/>
                  <a:gd name="T2" fmla="*/ 756 w 824"/>
                  <a:gd name="T3" fmla="*/ 641 h 1203"/>
                  <a:gd name="T4" fmla="*/ 812 w 824"/>
                  <a:gd name="T5" fmla="*/ 615 h 1203"/>
                  <a:gd name="T6" fmla="*/ 814 w 824"/>
                  <a:gd name="T7" fmla="*/ 502 h 1203"/>
                  <a:gd name="T8" fmla="*/ 705 w 824"/>
                  <a:gd name="T9" fmla="*/ 247 h 1203"/>
                  <a:gd name="T10" fmla="*/ 651 w 824"/>
                  <a:gd name="T11" fmla="*/ 262 h 1203"/>
                  <a:gd name="T12" fmla="*/ 574 w 824"/>
                  <a:gd name="T13" fmla="*/ 289 h 1203"/>
                  <a:gd name="T14" fmla="*/ 536 w 824"/>
                  <a:gd name="T15" fmla="*/ 258 h 1203"/>
                  <a:gd name="T16" fmla="*/ 563 w 824"/>
                  <a:gd name="T17" fmla="*/ 170 h 1203"/>
                  <a:gd name="T18" fmla="*/ 532 w 824"/>
                  <a:gd name="T19" fmla="*/ 81 h 1203"/>
                  <a:gd name="T20" fmla="*/ 455 w 824"/>
                  <a:gd name="T21" fmla="*/ 56 h 1203"/>
                  <a:gd name="T22" fmla="*/ 484 w 824"/>
                  <a:gd name="T23" fmla="*/ 150 h 1203"/>
                  <a:gd name="T24" fmla="*/ 465 w 824"/>
                  <a:gd name="T25" fmla="*/ 190 h 1203"/>
                  <a:gd name="T26" fmla="*/ 442 w 824"/>
                  <a:gd name="T27" fmla="*/ 200 h 1203"/>
                  <a:gd name="T28" fmla="*/ 419 w 824"/>
                  <a:gd name="T29" fmla="*/ 164 h 1203"/>
                  <a:gd name="T30" fmla="*/ 381 w 824"/>
                  <a:gd name="T31" fmla="*/ 108 h 1203"/>
                  <a:gd name="T32" fmla="*/ 406 w 824"/>
                  <a:gd name="T33" fmla="*/ 108 h 1203"/>
                  <a:gd name="T34" fmla="*/ 424 w 824"/>
                  <a:gd name="T35" fmla="*/ 72 h 1203"/>
                  <a:gd name="T36" fmla="*/ 325 w 824"/>
                  <a:gd name="T37" fmla="*/ 0 h 1203"/>
                  <a:gd name="T38" fmla="*/ 281 w 824"/>
                  <a:gd name="T39" fmla="*/ 27 h 1203"/>
                  <a:gd name="T40" fmla="*/ 240 w 824"/>
                  <a:gd name="T41" fmla="*/ 72 h 1203"/>
                  <a:gd name="T42" fmla="*/ 209 w 824"/>
                  <a:gd name="T43" fmla="*/ 114 h 1203"/>
                  <a:gd name="T44" fmla="*/ 209 w 824"/>
                  <a:gd name="T45" fmla="*/ 150 h 1203"/>
                  <a:gd name="T46" fmla="*/ 240 w 824"/>
                  <a:gd name="T47" fmla="*/ 164 h 1203"/>
                  <a:gd name="T48" fmla="*/ 209 w 824"/>
                  <a:gd name="T49" fmla="*/ 222 h 1203"/>
                  <a:gd name="T50" fmla="*/ 213 w 824"/>
                  <a:gd name="T51" fmla="*/ 242 h 1203"/>
                  <a:gd name="T52" fmla="*/ 267 w 824"/>
                  <a:gd name="T53" fmla="*/ 222 h 1203"/>
                  <a:gd name="T54" fmla="*/ 303 w 824"/>
                  <a:gd name="T55" fmla="*/ 170 h 1203"/>
                  <a:gd name="T56" fmla="*/ 354 w 824"/>
                  <a:gd name="T57" fmla="*/ 231 h 1203"/>
                  <a:gd name="T58" fmla="*/ 372 w 824"/>
                  <a:gd name="T59" fmla="*/ 291 h 1203"/>
                  <a:gd name="T60" fmla="*/ 348 w 824"/>
                  <a:gd name="T61" fmla="*/ 294 h 1203"/>
                  <a:gd name="T62" fmla="*/ 298 w 824"/>
                  <a:gd name="T63" fmla="*/ 309 h 1203"/>
                  <a:gd name="T64" fmla="*/ 323 w 824"/>
                  <a:gd name="T65" fmla="*/ 330 h 1203"/>
                  <a:gd name="T66" fmla="*/ 260 w 824"/>
                  <a:gd name="T67" fmla="*/ 339 h 1203"/>
                  <a:gd name="T68" fmla="*/ 189 w 824"/>
                  <a:gd name="T69" fmla="*/ 411 h 1203"/>
                  <a:gd name="T70" fmla="*/ 184 w 824"/>
                  <a:gd name="T71" fmla="*/ 469 h 1203"/>
                  <a:gd name="T72" fmla="*/ 148 w 824"/>
                  <a:gd name="T73" fmla="*/ 435 h 1203"/>
                  <a:gd name="T74" fmla="*/ 83 w 824"/>
                  <a:gd name="T75" fmla="*/ 402 h 1203"/>
                  <a:gd name="T76" fmla="*/ 0 w 824"/>
                  <a:gd name="T77" fmla="*/ 455 h 1203"/>
                  <a:gd name="T78" fmla="*/ 54 w 824"/>
                  <a:gd name="T79" fmla="*/ 496 h 1203"/>
                  <a:gd name="T80" fmla="*/ 74 w 824"/>
                  <a:gd name="T81" fmla="*/ 485 h 1203"/>
                  <a:gd name="T82" fmla="*/ 54 w 824"/>
                  <a:gd name="T83" fmla="*/ 608 h 1203"/>
                  <a:gd name="T84" fmla="*/ 132 w 824"/>
                  <a:gd name="T85" fmla="*/ 641 h 1203"/>
                  <a:gd name="T86" fmla="*/ 195 w 824"/>
                  <a:gd name="T87" fmla="*/ 661 h 1203"/>
                  <a:gd name="T88" fmla="*/ 249 w 824"/>
                  <a:gd name="T89" fmla="*/ 744 h 1203"/>
                  <a:gd name="T90" fmla="*/ 334 w 824"/>
                  <a:gd name="T91" fmla="*/ 886 h 1203"/>
                  <a:gd name="T92" fmla="*/ 391 w 824"/>
                  <a:gd name="T93" fmla="*/ 1007 h 1203"/>
                  <a:gd name="T94" fmla="*/ 292 w 824"/>
                  <a:gd name="T95" fmla="*/ 1052 h 1203"/>
                  <a:gd name="T96" fmla="*/ 182 w 824"/>
                  <a:gd name="T97" fmla="*/ 1105 h 1203"/>
                  <a:gd name="T98" fmla="*/ 68 w 824"/>
                  <a:gd name="T99" fmla="*/ 1180 h 1203"/>
                  <a:gd name="T100" fmla="*/ 200 w 824"/>
                  <a:gd name="T101" fmla="*/ 1202 h 1203"/>
                  <a:gd name="T102" fmla="*/ 417 w 824"/>
                  <a:gd name="T103" fmla="*/ 1168 h 1203"/>
                  <a:gd name="T104" fmla="*/ 613 w 824"/>
                  <a:gd name="T105" fmla="*/ 1052 h 1203"/>
                  <a:gd name="T106" fmla="*/ 610 w 824"/>
                  <a:gd name="T107" fmla="*/ 929 h 1203"/>
                  <a:gd name="T108" fmla="*/ 543 w 824"/>
                  <a:gd name="T109" fmla="*/ 888 h 1203"/>
                  <a:gd name="T110" fmla="*/ 567 w 824"/>
                  <a:gd name="T111" fmla="*/ 791 h 1203"/>
                  <a:gd name="T112" fmla="*/ 655 w 824"/>
                  <a:gd name="T113" fmla="*/ 738 h 1203"/>
                  <a:gd name="T114" fmla="*/ 725 w 824"/>
                  <a:gd name="T115" fmla="*/ 713 h 1203"/>
                  <a:gd name="T116" fmla="*/ 792 w 824"/>
                  <a:gd name="T117" fmla="*/ 729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5" name="Freeform 1051"/>
              <p:cNvSpPr>
                <a:spLocks/>
              </p:cNvSpPr>
              <p:nvPr/>
            </p:nvSpPr>
            <p:spPr bwMode="invGray">
              <a:xfrm>
                <a:off x="530" y="2834"/>
                <a:ext cx="63" cy="73"/>
              </a:xfrm>
              <a:custGeom>
                <a:avLst/>
                <a:gdLst>
                  <a:gd name="T0" fmla="*/ 42 w 63"/>
                  <a:gd name="T1" fmla="*/ 65 h 73"/>
                  <a:gd name="T2" fmla="*/ 58 w 63"/>
                  <a:gd name="T3" fmla="*/ 72 h 73"/>
                  <a:gd name="T4" fmla="*/ 62 w 63"/>
                  <a:gd name="T5" fmla="*/ 72 h 73"/>
                  <a:gd name="T6" fmla="*/ 62 w 63"/>
                  <a:gd name="T7" fmla="*/ 67 h 73"/>
                  <a:gd name="T8" fmla="*/ 58 w 63"/>
                  <a:gd name="T9" fmla="*/ 65 h 73"/>
                  <a:gd name="T10" fmla="*/ 58 w 63"/>
                  <a:gd name="T11" fmla="*/ 62 h 73"/>
                  <a:gd name="T12" fmla="*/ 44 w 63"/>
                  <a:gd name="T13" fmla="*/ 56 h 73"/>
                  <a:gd name="T14" fmla="*/ 37 w 63"/>
                  <a:gd name="T15" fmla="*/ 45 h 73"/>
                  <a:gd name="T16" fmla="*/ 31 w 63"/>
                  <a:gd name="T17" fmla="*/ 34 h 73"/>
                  <a:gd name="T18" fmla="*/ 26 w 63"/>
                  <a:gd name="T19" fmla="*/ 20 h 73"/>
                  <a:gd name="T20" fmla="*/ 9 w 63"/>
                  <a:gd name="T21" fmla="*/ 0 h 73"/>
                  <a:gd name="T22" fmla="*/ 6 w 63"/>
                  <a:gd name="T23" fmla="*/ 4 h 73"/>
                  <a:gd name="T24" fmla="*/ 2 w 63"/>
                  <a:gd name="T25" fmla="*/ 9 h 73"/>
                  <a:gd name="T26" fmla="*/ 0 w 63"/>
                  <a:gd name="T27" fmla="*/ 11 h 73"/>
                  <a:gd name="T28" fmla="*/ 0 w 63"/>
                  <a:gd name="T29" fmla="*/ 18 h 73"/>
                  <a:gd name="T30" fmla="*/ 0 w 63"/>
                  <a:gd name="T31" fmla="*/ 20 h 73"/>
                  <a:gd name="T32" fmla="*/ 0 w 63"/>
                  <a:gd name="T33" fmla="*/ 20 h 73"/>
                  <a:gd name="T34" fmla="*/ 0 w 63"/>
                  <a:gd name="T35" fmla="*/ 20 h 73"/>
                  <a:gd name="T36" fmla="*/ 0 w 63"/>
                  <a:gd name="T37" fmla="*/ 20 h 73"/>
                  <a:gd name="T38" fmla="*/ 9 w 63"/>
                  <a:gd name="T39" fmla="*/ 31 h 73"/>
                  <a:gd name="T40" fmla="*/ 20 w 63"/>
                  <a:gd name="T41" fmla="*/ 45 h 73"/>
                  <a:gd name="T42" fmla="*/ 31 w 63"/>
                  <a:gd name="T43" fmla="*/ 56 h 73"/>
                  <a:gd name="T44" fmla="*/ 42 w 63"/>
                  <a:gd name="T45"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78878" name="Rectangle 1054"/>
          <p:cNvSpPr>
            <a:spLocks noGrp="1" noChangeArrowheads="1"/>
          </p:cNvSpPr>
          <p:nvPr>
            <p:ph type="dt" sz="quarter" idx="2"/>
          </p:nvPr>
        </p:nvSpPr>
        <p:spPr>
          <a:xfrm>
            <a:off x="685800" y="6248400"/>
            <a:ext cx="1905000" cy="457200"/>
          </a:xfrm>
        </p:spPr>
        <p:txBody>
          <a:bodyPr/>
          <a:lstStyle>
            <a:lvl1pPr>
              <a:defRPr>
                <a:solidFill>
                  <a:srgbClr val="FFFFFF"/>
                </a:solidFill>
              </a:defRPr>
            </a:lvl1pPr>
          </a:lstStyle>
          <a:p>
            <a:fld id="{56356019-F884-4173-98AB-AA70E3E90D8E}" type="datetime1">
              <a:rPr lang="en-US"/>
              <a:pPr/>
              <a:t>4/2/2024</a:t>
            </a:fld>
            <a:endParaRPr lang="en-US"/>
          </a:p>
        </p:txBody>
      </p:sp>
      <p:sp>
        <p:nvSpPr>
          <p:cNvPr id="78879" name="Rectangle 1055"/>
          <p:cNvSpPr>
            <a:spLocks noGrp="1" noChangeArrowheads="1"/>
          </p:cNvSpPr>
          <p:nvPr>
            <p:ph type="ftr" sz="quarter" idx="3"/>
          </p:nvPr>
        </p:nvSpPr>
        <p:spPr/>
        <p:txBody>
          <a:bodyPr/>
          <a:lstStyle>
            <a:lvl1pPr>
              <a:defRPr>
                <a:solidFill>
                  <a:srgbClr val="FFFFFF"/>
                </a:solidFill>
              </a:defRPr>
            </a:lvl1pPr>
          </a:lstStyle>
          <a:p>
            <a:endParaRPr lang="en-US"/>
          </a:p>
        </p:txBody>
      </p:sp>
      <p:sp>
        <p:nvSpPr>
          <p:cNvPr id="78880" name="Rectangle 1056"/>
          <p:cNvSpPr>
            <a:spLocks noGrp="1" noChangeArrowheads="1"/>
          </p:cNvSpPr>
          <p:nvPr>
            <p:ph type="sldNum" sz="quarter" idx="4"/>
          </p:nvPr>
        </p:nvSpPr>
        <p:spPr/>
        <p:txBody>
          <a:bodyPr/>
          <a:lstStyle>
            <a:lvl1pPr>
              <a:defRPr>
                <a:solidFill>
                  <a:srgbClr val="FFFFFF"/>
                </a:solidFill>
              </a:defRPr>
            </a:lvl1pPr>
          </a:lstStyle>
          <a:p>
            <a:fld id="{4E28F669-437E-4721-9F4C-24E8F3D9D63C}" type="slidenum">
              <a:rPr lang="en-US"/>
              <a:pPr/>
              <a:t>‹#›</a:t>
            </a:fld>
            <a:endParaRPr lang="en-US"/>
          </a:p>
        </p:txBody>
      </p:sp>
      <p:sp>
        <p:nvSpPr>
          <p:cNvPr id="78881" name="Rectangle 1057"/>
          <p:cNvSpPr>
            <a:spLocks noChangeArrowheads="1"/>
          </p:cNvSpPr>
          <p:nvPr/>
        </p:nvSpPr>
        <p:spPr bwMode="auto">
          <a:xfrm>
            <a:off x="1777430" y="838200"/>
            <a:ext cx="55018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sz="4000" b="1" dirty="0">
                <a:solidFill>
                  <a:srgbClr val="FFCC00"/>
                </a:solidFill>
              </a:rPr>
              <a:t>Hazard Communication</a:t>
            </a:r>
            <a:br>
              <a:rPr lang="en-US" sz="4000" b="1" dirty="0">
                <a:solidFill>
                  <a:srgbClr val="FFCC00"/>
                </a:solidFill>
              </a:rPr>
            </a:br>
            <a:endParaRPr lang="en-US" sz="4000" b="1" dirty="0">
              <a:solidFill>
                <a:srgbClr val="FFCC00"/>
              </a:solidFill>
            </a:endParaRPr>
          </a:p>
          <a:p>
            <a:pPr algn="ctr">
              <a:lnSpc>
                <a:spcPct val="90000"/>
              </a:lnSpc>
            </a:pPr>
            <a:endParaRPr lang="en-US" sz="4000" b="1" dirty="0">
              <a:solidFill>
                <a:srgbClr val="FFCC00"/>
              </a:solidFill>
            </a:endParaRPr>
          </a:p>
          <a:p>
            <a:pPr algn="ctr">
              <a:lnSpc>
                <a:spcPct val="90000"/>
              </a:lnSpc>
            </a:pPr>
            <a:endParaRPr lang="en-US" sz="4000" b="1" dirty="0">
              <a:solidFill>
                <a:srgbClr val="FFCC00"/>
              </a:solidFill>
            </a:endParaRPr>
          </a:p>
        </p:txBody>
      </p:sp>
    </p:spTree>
    <p:extLst>
      <p:ext uri="{BB962C8B-B14F-4D97-AF65-F5344CB8AC3E}">
        <p14:creationId xmlns:p14="http://schemas.microsoft.com/office/powerpoint/2010/main" val="141117747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143000" y="6429377"/>
            <a:ext cx="3071813" cy="428647"/>
          </a:xfrm>
        </p:spPr>
        <p:txBody>
          <a:bodyPr/>
          <a:lstStyle>
            <a:lvl1pPr>
              <a:buFontTx/>
              <a:buNone/>
              <a:defRPr sz="1400">
                <a:solidFill>
                  <a:srgbClr val="000000"/>
                </a:solidFill>
                <a:latin typeface="Calibri" pitchFamily="34" charset="0"/>
              </a:defRPr>
            </a:lvl1pPr>
          </a:lstStyle>
          <a:p>
            <a:pPr lvl="0"/>
            <a:r>
              <a:rPr lang="en-US" smtClean="0"/>
              <a:t>Click to edit Master text styles</a:t>
            </a:r>
          </a:p>
        </p:txBody>
      </p:sp>
      <p:sp>
        <p:nvSpPr>
          <p:cNvPr id="8" name="Content Placeholder 3"/>
          <p:cNvSpPr>
            <a:spLocks noGrp="1"/>
          </p:cNvSpPr>
          <p:nvPr>
            <p:ph sz="half" idx="2"/>
          </p:nvPr>
        </p:nvSpPr>
        <p:spPr>
          <a:xfrm>
            <a:off x="1331640" y="1556792"/>
            <a:ext cx="7126560" cy="4586833"/>
          </a:xfrm>
        </p:spPr>
        <p:txBody>
          <a:bodyPr/>
          <a:lstStyle>
            <a:lvl1pPr>
              <a:buClrTx/>
              <a:defRPr sz="3200">
                <a:solidFill>
                  <a:srgbClr val="000000"/>
                </a:solidFill>
                <a:latin typeface="Calibri" pitchFamily="34" charset="0"/>
                <a:cs typeface="Calibri" pitchFamily="34" charset="0"/>
              </a:defRPr>
            </a:lvl1pPr>
            <a:lvl2pPr>
              <a:buClrTx/>
              <a:defRPr sz="2800">
                <a:solidFill>
                  <a:srgbClr val="000000"/>
                </a:solidFill>
                <a:latin typeface="Calibri" pitchFamily="34" charset="0"/>
                <a:cs typeface="Calibri" pitchFamily="34" charset="0"/>
              </a:defRPr>
            </a:lvl2pPr>
            <a:lvl3pPr>
              <a:buClrTx/>
              <a:defRPr sz="2400">
                <a:solidFill>
                  <a:srgbClr val="000000"/>
                </a:solidFill>
                <a:latin typeface="Calibri" pitchFamily="34" charset="0"/>
                <a:cs typeface="Calibri" pitchFamily="34" charset="0"/>
              </a:defRPr>
            </a:lvl3pPr>
            <a:lvl4pPr>
              <a:buClrTx/>
              <a:defRPr sz="2000">
                <a:solidFill>
                  <a:srgbClr val="000000"/>
                </a:solidFill>
                <a:latin typeface="Calibri" pitchFamily="34" charset="0"/>
                <a:cs typeface="Calibri" pitchFamily="34" charset="0"/>
              </a:defRPr>
            </a:lvl4pPr>
            <a:lvl5pPr>
              <a:buClrTx/>
              <a:defRPr sz="2000">
                <a:solidFill>
                  <a:srgbClr val="000000"/>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1331640" y="381000"/>
            <a:ext cx="7126560" cy="815752"/>
          </a:xfrm>
        </p:spPr>
        <p:txBody>
          <a:bodyPr/>
          <a:lstStyle>
            <a:lvl1pPr algn="ctr">
              <a:defRPr sz="4000" b="1">
                <a:solidFill>
                  <a:srgbClr val="000000"/>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6463704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143000" y="6429377"/>
            <a:ext cx="3071813" cy="428647"/>
          </a:xfrm>
        </p:spPr>
        <p:txBody>
          <a:bodyPr/>
          <a:lstStyle>
            <a:lvl1pPr>
              <a:buFontTx/>
              <a:buNone/>
              <a:defRPr sz="1400">
                <a:solidFill>
                  <a:srgbClr val="000000"/>
                </a:solidFill>
                <a:latin typeface="Calibri" pitchFamily="34" charset="0"/>
              </a:defRPr>
            </a:lvl1pPr>
          </a:lstStyle>
          <a:p>
            <a:pPr lvl="0"/>
            <a:r>
              <a:rPr lang="en-US" smtClean="0"/>
              <a:t>Click to edit Master text styles</a:t>
            </a:r>
          </a:p>
        </p:txBody>
      </p:sp>
      <p:sp>
        <p:nvSpPr>
          <p:cNvPr id="8" name="Content Placeholder 3"/>
          <p:cNvSpPr>
            <a:spLocks noGrp="1"/>
          </p:cNvSpPr>
          <p:nvPr>
            <p:ph sz="half" idx="2"/>
          </p:nvPr>
        </p:nvSpPr>
        <p:spPr>
          <a:xfrm>
            <a:off x="1331640" y="1556792"/>
            <a:ext cx="7126560" cy="4586833"/>
          </a:xfrm>
        </p:spPr>
        <p:txBody>
          <a:bodyPr/>
          <a:lstStyle>
            <a:lvl1pPr>
              <a:buClrTx/>
              <a:defRPr sz="3200">
                <a:solidFill>
                  <a:srgbClr val="000000"/>
                </a:solidFill>
                <a:latin typeface="Calibri" pitchFamily="34" charset="0"/>
                <a:cs typeface="Calibri" pitchFamily="34" charset="0"/>
              </a:defRPr>
            </a:lvl1pPr>
            <a:lvl2pPr>
              <a:buClrTx/>
              <a:defRPr sz="2800">
                <a:solidFill>
                  <a:srgbClr val="000000"/>
                </a:solidFill>
                <a:latin typeface="Calibri" pitchFamily="34" charset="0"/>
                <a:cs typeface="Calibri" pitchFamily="34" charset="0"/>
              </a:defRPr>
            </a:lvl2pPr>
            <a:lvl3pPr>
              <a:buClrTx/>
              <a:defRPr sz="2400">
                <a:solidFill>
                  <a:srgbClr val="000000"/>
                </a:solidFill>
                <a:latin typeface="Calibri" pitchFamily="34" charset="0"/>
                <a:cs typeface="Calibri" pitchFamily="34" charset="0"/>
              </a:defRPr>
            </a:lvl3pPr>
            <a:lvl4pPr>
              <a:buClrTx/>
              <a:defRPr sz="2000">
                <a:solidFill>
                  <a:srgbClr val="000000"/>
                </a:solidFill>
                <a:latin typeface="Calibri" pitchFamily="34" charset="0"/>
                <a:cs typeface="Calibri" pitchFamily="34" charset="0"/>
              </a:defRPr>
            </a:lvl4pPr>
            <a:lvl5pPr>
              <a:buClrTx/>
              <a:defRPr sz="2000">
                <a:solidFill>
                  <a:srgbClr val="000000"/>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1331640" y="381000"/>
            <a:ext cx="7126560" cy="815752"/>
          </a:xfrm>
        </p:spPr>
        <p:txBody>
          <a:bodyPr/>
          <a:lstStyle>
            <a:lvl1pPr algn="ctr">
              <a:defRPr sz="4000" b="1">
                <a:solidFill>
                  <a:srgbClr val="000000"/>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646370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143000" y="6429377"/>
            <a:ext cx="3071813" cy="428647"/>
          </a:xfrm>
        </p:spPr>
        <p:txBody>
          <a:bodyPr/>
          <a:lstStyle>
            <a:lvl1pPr>
              <a:buFontTx/>
              <a:buNone/>
              <a:defRPr sz="1400">
                <a:solidFill>
                  <a:srgbClr val="000000"/>
                </a:solidFill>
                <a:latin typeface="Calibri" pitchFamily="34" charset="0"/>
              </a:defRPr>
            </a:lvl1pPr>
          </a:lstStyle>
          <a:p>
            <a:pPr lvl="0"/>
            <a:r>
              <a:rPr lang="en-US" smtClean="0"/>
              <a:t>Click to edit Master text styles</a:t>
            </a:r>
          </a:p>
        </p:txBody>
      </p:sp>
      <p:sp>
        <p:nvSpPr>
          <p:cNvPr id="8" name="Content Placeholder 3"/>
          <p:cNvSpPr>
            <a:spLocks noGrp="1"/>
          </p:cNvSpPr>
          <p:nvPr>
            <p:ph sz="half" idx="2"/>
          </p:nvPr>
        </p:nvSpPr>
        <p:spPr>
          <a:xfrm>
            <a:off x="1331640" y="1556792"/>
            <a:ext cx="7126560" cy="4586833"/>
          </a:xfrm>
        </p:spPr>
        <p:txBody>
          <a:bodyPr/>
          <a:lstStyle>
            <a:lvl1pPr>
              <a:buClrTx/>
              <a:defRPr sz="3200">
                <a:solidFill>
                  <a:srgbClr val="000000"/>
                </a:solidFill>
                <a:latin typeface="Calibri" pitchFamily="34" charset="0"/>
                <a:cs typeface="Calibri" pitchFamily="34" charset="0"/>
              </a:defRPr>
            </a:lvl1pPr>
            <a:lvl2pPr>
              <a:buClrTx/>
              <a:defRPr sz="2800">
                <a:solidFill>
                  <a:srgbClr val="000000"/>
                </a:solidFill>
                <a:latin typeface="Calibri" pitchFamily="34" charset="0"/>
                <a:cs typeface="Calibri" pitchFamily="34" charset="0"/>
              </a:defRPr>
            </a:lvl2pPr>
            <a:lvl3pPr>
              <a:buClrTx/>
              <a:defRPr sz="2400">
                <a:solidFill>
                  <a:srgbClr val="000000"/>
                </a:solidFill>
                <a:latin typeface="Calibri" pitchFamily="34" charset="0"/>
                <a:cs typeface="Calibri" pitchFamily="34" charset="0"/>
              </a:defRPr>
            </a:lvl3pPr>
            <a:lvl4pPr>
              <a:buClrTx/>
              <a:defRPr sz="2000">
                <a:solidFill>
                  <a:srgbClr val="000000"/>
                </a:solidFill>
                <a:latin typeface="Calibri" pitchFamily="34" charset="0"/>
                <a:cs typeface="Calibri" pitchFamily="34" charset="0"/>
              </a:defRPr>
            </a:lvl4pPr>
            <a:lvl5pPr>
              <a:buClrTx/>
              <a:defRPr sz="2000">
                <a:solidFill>
                  <a:srgbClr val="000000"/>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1331640" y="381000"/>
            <a:ext cx="7126560" cy="815752"/>
          </a:xfrm>
        </p:spPr>
        <p:txBody>
          <a:bodyPr/>
          <a:lstStyle>
            <a:lvl1pPr algn="ctr">
              <a:defRPr sz="4000" b="1">
                <a:solidFill>
                  <a:srgbClr val="000000"/>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646370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143000" y="6429377"/>
            <a:ext cx="3071813" cy="428647"/>
          </a:xfrm>
        </p:spPr>
        <p:txBody>
          <a:bodyPr/>
          <a:lstStyle>
            <a:lvl1pPr>
              <a:buFontTx/>
              <a:buNone/>
              <a:defRPr sz="1400">
                <a:solidFill>
                  <a:srgbClr val="000000"/>
                </a:solidFill>
                <a:latin typeface="Calibri" pitchFamily="34" charset="0"/>
              </a:defRPr>
            </a:lvl1pPr>
          </a:lstStyle>
          <a:p>
            <a:pPr lvl="0"/>
            <a:r>
              <a:rPr lang="en-US" smtClean="0"/>
              <a:t>Click to edit Master text styles</a:t>
            </a:r>
          </a:p>
        </p:txBody>
      </p:sp>
      <p:sp>
        <p:nvSpPr>
          <p:cNvPr id="8" name="Content Placeholder 3"/>
          <p:cNvSpPr>
            <a:spLocks noGrp="1"/>
          </p:cNvSpPr>
          <p:nvPr>
            <p:ph sz="half" idx="2"/>
          </p:nvPr>
        </p:nvSpPr>
        <p:spPr>
          <a:xfrm>
            <a:off x="1331640" y="1556792"/>
            <a:ext cx="7126560" cy="4586833"/>
          </a:xfrm>
        </p:spPr>
        <p:txBody>
          <a:bodyPr/>
          <a:lstStyle>
            <a:lvl1pPr>
              <a:buClrTx/>
              <a:defRPr sz="3200">
                <a:solidFill>
                  <a:srgbClr val="000000"/>
                </a:solidFill>
                <a:latin typeface="Calibri" pitchFamily="34" charset="0"/>
                <a:cs typeface="Calibri" pitchFamily="34" charset="0"/>
              </a:defRPr>
            </a:lvl1pPr>
            <a:lvl2pPr>
              <a:buClrTx/>
              <a:defRPr sz="2800">
                <a:solidFill>
                  <a:srgbClr val="000000"/>
                </a:solidFill>
                <a:latin typeface="Calibri" pitchFamily="34" charset="0"/>
                <a:cs typeface="Calibri" pitchFamily="34" charset="0"/>
              </a:defRPr>
            </a:lvl2pPr>
            <a:lvl3pPr>
              <a:buClrTx/>
              <a:defRPr sz="2400">
                <a:solidFill>
                  <a:srgbClr val="000000"/>
                </a:solidFill>
                <a:latin typeface="Calibri" pitchFamily="34" charset="0"/>
                <a:cs typeface="Calibri" pitchFamily="34" charset="0"/>
              </a:defRPr>
            </a:lvl3pPr>
            <a:lvl4pPr>
              <a:buClrTx/>
              <a:defRPr sz="2000">
                <a:solidFill>
                  <a:srgbClr val="000000"/>
                </a:solidFill>
                <a:latin typeface="Calibri" pitchFamily="34" charset="0"/>
                <a:cs typeface="Calibri" pitchFamily="34" charset="0"/>
              </a:defRPr>
            </a:lvl4pPr>
            <a:lvl5pPr>
              <a:buClrTx/>
              <a:defRPr sz="2000">
                <a:solidFill>
                  <a:srgbClr val="000000"/>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1331640" y="381000"/>
            <a:ext cx="7126560" cy="815752"/>
          </a:xfrm>
        </p:spPr>
        <p:txBody>
          <a:bodyPr/>
          <a:lstStyle>
            <a:lvl1pPr algn="ctr">
              <a:defRPr sz="4000" b="1">
                <a:solidFill>
                  <a:srgbClr val="000000"/>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646370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0D4B8A1-5700-4EDA-9CEC-F05AF42ED3CC}"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1"/>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4B8A1-5700-4EDA-9CEC-F05AF42ED3CC}"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7449B-95CA-45DC-8A05-708B815D24EE}" type="slidenum">
              <a:rPr lang="en-US" smtClean="0"/>
              <a:t>‹#›</a:t>
            </a:fld>
            <a:endParaRPr lang="en-US"/>
          </a:p>
        </p:txBody>
      </p:sp>
      <p:sp>
        <p:nvSpPr>
          <p:cNvPr id="7" name="Oval 6"/>
          <p:cNvSpPr/>
          <p:nvPr/>
        </p:nvSpPr>
        <p:spPr>
          <a:xfrm>
            <a:off x="4495801"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9"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0D4B8A1-5700-4EDA-9CEC-F05AF42ED3CC}"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7449B-95CA-45DC-8A05-708B815D24EE}"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4"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0D4B8A1-5700-4EDA-9CEC-F05AF42ED3CC}"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7449B-95CA-45DC-8A05-708B815D24EE}"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9"/>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4B8A1-5700-4EDA-9CEC-F05AF42ED3CC}"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4B8A1-5700-4EDA-9CEC-F05AF42ED3CC}"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1" y="266701"/>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40" y="273053"/>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1" y="2438401"/>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4B8A1-5700-4EDA-9CEC-F05AF42ED3CC}"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1"/>
            <a:ext cx="5711824" cy="895351"/>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1"/>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1"/>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4B8A1-5700-4EDA-9CEC-F05AF42ED3CC}"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7449B-95CA-45DC-8A05-708B815D24E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51"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0D4B8A1-5700-4EDA-9CEC-F05AF42ED3CC}" type="datetimeFigureOut">
              <a:rPr lang="en-US" smtClean="0"/>
              <a:t>4/2/2024</a:t>
            </a:fld>
            <a:endParaRPr lang="en-US"/>
          </a:p>
        </p:txBody>
      </p:sp>
      <p:sp>
        <p:nvSpPr>
          <p:cNvPr id="5" name="Footer Placeholder 4"/>
          <p:cNvSpPr>
            <a:spLocks noGrp="1"/>
          </p:cNvSpPr>
          <p:nvPr>
            <p:ph type="ftr" sz="quarter" idx="3"/>
          </p:nvPr>
        </p:nvSpPr>
        <p:spPr>
          <a:xfrm>
            <a:off x="659168"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7C7449B-95CA-45DC-8A05-708B815D24EE}" type="slidenum">
              <a:rPr lang="en-US" smtClean="0"/>
              <a:t>‹#›</a:t>
            </a:fld>
            <a:endParaRPr lang="en-US"/>
          </a:p>
        </p:txBody>
      </p:sp>
      <p:sp>
        <p:nvSpPr>
          <p:cNvPr id="7" name="Oval 6"/>
          <p:cNvSpPr/>
          <p:nvPr/>
        </p:nvSpPr>
        <p:spPr>
          <a:xfrm>
            <a:off x="8457761"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22.jpeg"/><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jpe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32.wmf"/><Relationship Id="rId4"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oleObject" Target="../embeddings/oleObject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wmf"/><Relationship Id="rId5" Type="http://schemas.openxmlformats.org/officeDocument/2006/relationships/oleObject" Target="../embeddings/oleObject7.bin"/><Relationship Id="rId4" Type="http://schemas.openxmlformats.org/officeDocument/2006/relationships/audio" Target="../media/audio1.wav"/></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4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5.png"/><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www.fiu.edu/~ehs/_vti_bin/shtml.exe/nfpa704.htm/map"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48.wmf"/><Relationship Id="rId4" Type="http://schemas.openxmlformats.org/officeDocument/2006/relationships/image" Target="../media/image47.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hyperlink" Target="http://www.fiu.edu/~ehs/_vti_bin/shtml.exe/nfpa704.htm/map" TargetMode="External"/><Relationship Id="rId5" Type="http://schemas.openxmlformats.org/officeDocument/2006/relationships/image" Target="../media/image49.wmf"/><Relationship Id="rId4" Type="http://schemas.openxmlformats.org/officeDocument/2006/relationships/oleObject" Target="../embeddings/oleObject1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58.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
            <a:ext cx="8305800" cy="3886201"/>
          </a:xfrm>
        </p:spPr>
        <p:txBody>
          <a:bodyPr/>
          <a:lstStyle/>
          <a:p>
            <a:r>
              <a:rPr lang="en-US" sz="4400" dirty="0" smtClean="0">
                <a:solidFill>
                  <a:schemeClr val="accent4">
                    <a:lumMod val="75000"/>
                  </a:schemeClr>
                </a:solidFill>
              </a:rPr>
              <a:t>2.INDUSTRIAL SAFETY</a:t>
            </a:r>
            <a:br>
              <a:rPr lang="en-US" sz="4400" dirty="0" smtClean="0">
                <a:solidFill>
                  <a:schemeClr val="accent4">
                    <a:lumMod val="75000"/>
                  </a:schemeClr>
                </a:solidFill>
              </a:rPr>
            </a:br>
            <a:r>
              <a:rPr lang="en-US" sz="4400" dirty="0" smtClean="0">
                <a:solidFill>
                  <a:schemeClr val="accent4">
                    <a:lumMod val="75000"/>
                  </a:schemeClr>
                </a:solidFill>
              </a:rPr>
              <a:t/>
            </a:r>
            <a:br>
              <a:rPr lang="en-US" sz="4400" dirty="0" smtClean="0">
                <a:solidFill>
                  <a:schemeClr val="accent4">
                    <a:lumMod val="75000"/>
                  </a:schemeClr>
                </a:solidFill>
              </a:rPr>
            </a:br>
            <a:r>
              <a:rPr lang="en-US" sz="4400" dirty="0" smtClean="0">
                <a:solidFill>
                  <a:schemeClr val="accent4">
                    <a:lumMod val="75000"/>
                  </a:schemeClr>
                </a:solidFill>
              </a:rPr>
              <a:t>3.OCCUPATIONAL HEALTH AND SAFETY</a:t>
            </a:r>
            <a:endParaRPr lang="en-US" sz="4400" dirty="0">
              <a:solidFill>
                <a:schemeClr val="accent4">
                  <a:lumMod val="75000"/>
                </a:schemeClr>
              </a:solidFill>
            </a:endParaRPr>
          </a:p>
        </p:txBody>
      </p:sp>
      <p:sp>
        <p:nvSpPr>
          <p:cNvPr id="3" name="Rectangle 2"/>
          <p:cNvSpPr/>
          <p:nvPr/>
        </p:nvSpPr>
        <p:spPr>
          <a:xfrm>
            <a:off x="1905000" y="4507468"/>
            <a:ext cx="5384679" cy="523220"/>
          </a:xfrm>
          <a:prstGeom prst="rect">
            <a:avLst/>
          </a:prstGeom>
        </p:spPr>
        <p:txBody>
          <a:bodyPr wrap="none">
            <a:spAutoFit/>
          </a:bodyPr>
          <a:lstStyle/>
          <a:p>
            <a:r>
              <a:rPr lang="en-US" sz="2800" b="1" dirty="0"/>
              <a:t>BSS –DIPLOMA &amp; Adv. Diploma</a:t>
            </a:r>
          </a:p>
        </p:txBody>
      </p:sp>
    </p:spTree>
    <p:extLst>
      <p:ext uri="{BB962C8B-B14F-4D97-AF65-F5344CB8AC3E}">
        <p14:creationId xmlns:p14="http://schemas.microsoft.com/office/powerpoint/2010/main" val="4241548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696200" cy="5693866"/>
          </a:xfrm>
          <a:prstGeom prst="rect">
            <a:avLst/>
          </a:prstGeom>
        </p:spPr>
        <p:txBody>
          <a:bodyPr wrap="square">
            <a:spAutoFit/>
          </a:bodyPr>
          <a:lstStyle/>
          <a:p>
            <a:r>
              <a:rPr lang="en-US" sz="2800" dirty="0"/>
              <a:t>The health effects caused by particulate exposure are equally diverse. Skin contact with some dusts, such as organic dusts from flour and grains, may cause </a:t>
            </a:r>
            <a:r>
              <a:rPr lang="en-US" sz="2800" b="1" dirty="0"/>
              <a:t>irritation or allergic responses</a:t>
            </a:r>
            <a:r>
              <a:rPr lang="en-US" sz="2800" dirty="0"/>
              <a:t> in </a:t>
            </a:r>
            <a:r>
              <a:rPr lang="en-US" sz="2800" dirty="0" err="1"/>
              <a:t>sensitised</a:t>
            </a:r>
            <a:r>
              <a:rPr lang="en-US" sz="2800" dirty="0"/>
              <a:t> persons, while inhalation of other organic dusts, particularly some wood dusts, has been shown to cause nasal cancer in heavily exposed workers. </a:t>
            </a:r>
          </a:p>
          <a:p>
            <a:r>
              <a:rPr lang="en-US" sz="2800" dirty="0"/>
              <a:t>However, the major health effects are usually found in the lungs, where particulate matter may penetrate deep down to the gas exchange region (the alveoli) and cause severe </a:t>
            </a:r>
            <a:r>
              <a:rPr lang="en-US" sz="2800" b="1" dirty="0"/>
              <a:t>fibrotic reactions</a:t>
            </a:r>
            <a:r>
              <a:rPr lang="en-US" sz="2800" dirty="0"/>
              <a:t>. An example of this is silicosis, which results from exposure to silica. </a:t>
            </a:r>
          </a:p>
        </p:txBody>
      </p:sp>
    </p:spTree>
    <p:extLst>
      <p:ext uri="{BB962C8B-B14F-4D97-AF65-F5344CB8AC3E}">
        <p14:creationId xmlns:p14="http://schemas.microsoft.com/office/powerpoint/2010/main" val="10824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7010400" cy="3539430"/>
          </a:xfrm>
          <a:prstGeom prst="rect">
            <a:avLst/>
          </a:prstGeom>
        </p:spPr>
        <p:txBody>
          <a:bodyPr wrap="square">
            <a:spAutoFit/>
          </a:bodyPr>
          <a:lstStyle/>
          <a:p>
            <a:r>
              <a:rPr lang="en-US" sz="2800" dirty="0"/>
              <a:t>Other lung reactions include </a:t>
            </a:r>
            <a:r>
              <a:rPr lang="en-US" sz="2800" b="1" dirty="0"/>
              <a:t>bronchitis,</a:t>
            </a:r>
            <a:r>
              <a:rPr lang="en-US" sz="2800" dirty="0"/>
              <a:t> which is over-production of mucous associated with inflammation of the bronchi; </a:t>
            </a:r>
            <a:r>
              <a:rPr lang="en-US" sz="2800" b="1" dirty="0"/>
              <a:t>asthma </a:t>
            </a:r>
            <a:r>
              <a:rPr lang="en-US" sz="2800" dirty="0"/>
              <a:t>which is a constriction of the bronchial tubes; and </a:t>
            </a:r>
            <a:r>
              <a:rPr lang="en-US" sz="2800" b="1" dirty="0"/>
              <a:t>cancer</a:t>
            </a:r>
            <a:r>
              <a:rPr lang="en-US" sz="2800" dirty="0"/>
              <a:t>. Restricted lung function can place burden on the right side of the heart and this additional strain can result in irreversible heart damage over time.</a:t>
            </a:r>
          </a:p>
        </p:txBody>
      </p:sp>
    </p:spTree>
    <p:extLst>
      <p:ext uri="{BB962C8B-B14F-4D97-AF65-F5344CB8AC3E}">
        <p14:creationId xmlns:p14="http://schemas.microsoft.com/office/powerpoint/2010/main" val="179871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57188" y="1450975"/>
            <a:ext cx="6881812" cy="4419600"/>
          </a:xfrm>
          <a:prstGeom prst="rect">
            <a:avLst/>
          </a:prstGeom>
          <a:noFill/>
          <a:ln w="9525">
            <a:noFill/>
            <a:miter lim="800000"/>
            <a:headEnd/>
            <a:tailEnd/>
          </a:ln>
        </p:spPr>
        <p:txBody>
          <a:bodyPr/>
          <a:lstStyle/>
          <a:p>
            <a:pPr algn="just">
              <a:spcBef>
                <a:spcPct val="50000"/>
              </a:spcBef>
              <a:defRPr/>
            </a:pPr>
            <a:r>
              <a:rPr lang="en-GB" sz="3200" b="1" dirty="0">
                <a:solidFill>
                  <a:srgbClr val="FF0000"/>
                </a:solidFill>
                <a:latin typeface="+mn-lt"/>
              </a:rPr>
              <a:t>Irritant: </a:t>
            </a:r>
          </a:p>
          <a:p>
            <a:pPr algn="just">
              <a:spcBef>
                <a:spcPct val="50000"/>
              </a:spcBef>
              <a:defRPr/>
            </a:pPr>
            <a:r>
              <a:rPr lang="en-GB" sz="2800" dirty="0">
                <a:solidFill>
                  <a:srgbClr val="0070C0"/>
                </a:solidFill>
                <a:latin typeface="+mn-lt"/>
              </a:rPr>
              <a:t>Inflammation on contact with skin, eyes </a:t>
            </a:r>
            <a:r>
              <a:rPr lang="en-GB" sz="2800" dirty="0" smtClean="0">
                <a:solidFill>
                  <a:srgbClr val="0070C0"/>
                </a:solidFill>
                <a:latin typeface="+mn-lt"/>
              </a:rPr>
              <a:t>or tissue </a:t>
            </a:r>
            <a:r>
              <a:rPr lang="en-GB" sz="2800" dirty="0">
                <a:solidFill>
                  <a:srgbClr val="0070C0"/>
                </a:solidFill>
                <a:latin typeface="+mn-lt"/>
              </a:rPr>
              <a:t>may cause inflammation e.g. adhesives and detergents</a:t>
            </a:r>
          </a:p>
          <a:p>
            <a:pPr algn="just">
              <a:spcBef>
                <a:spcPct val="50000"/>
              </a:spcBef>
              <a:defRPr/>
            </a:pPr>
            <a:endParaRPr lang="en-GB" sz="900" dirty="0">
              <a:solidFill>
                <a:srgbClr val="0070C0"/>
              </a:solidFill>
              <a:latin typeface="+mn-lt"/>
            </a:endParaRPr>
          </a:p>
          <a:p>
            <a:pPr algn="just">
              <a:lnSpc>
                <a:spcPct val="90000"/>
              </a:lnSpc>
              <a:spcBef>
                <a:spcPct val="20000"/>
              </a:spcBef>
              <a:defRPr/>
            </a:pPr>
            <a:r>
              <a:rPr lang="en-GB" sz="3200" b="1" dirty="0">
                <a:solidFill>
                  <a:srgbClr val="FF0000"/>
                </a:solidFill>
                <a:latin typeface="+mn-lt"/>
              </a:rPr>
              <a:t>Corrosive: </a:t>
            </a:r>
          </a:p>
          <a:p>
            <a:pPr marL="0" lvl="1" algn="just">
              <a:lnSpc>
                <a:spcPct val="90000"/>
              </a:lnSpc>
              <a:spcBef>
                <a:spcPct val="20000"/>
              </a:spcBef>
              <a:defRPr/>
            </a:pPr>
            <a:r>
              <a:rPr lang="en-GB" sz="2800" dirty="0">
                <a:solidFill>
                  <a:srgbClr val="0070C0"/>
                </a:solidFill>
                <a:latin typeface="+mn-lt"/>
              </a:rPr>
              <a:t>Destroys living tissue </a:t>
            </a:r>
            <a:r>
              <a:rPr lang="en-GB" sz="2800" dirty="0" smtClean="0">
                <a:solidFill>
                  <a:srgbClr val="0070C0"/>
                </a:solidFill>
                <a:latin typeface="+mn-lt"/>
              </a:rPr>
              <a:t>at </a:t>
            </a:r>
            <a:r>
              <a:rPr lang="en-GB" sz="2800" dirty="0">
                <a:solidFill>
                  <a:srgbClr val="0070C0"/>
                </a:solidFill>
                <a:latin typeface="+mn-lt"/>
              </a:rPr>
              <a:t>point of contact (skin) strong acids or alkalis i.e. H2SO4 (Sulphuric Acid),  Caustic, ammonia</a:t>
            </a:r>
          </a:p>
        </p:txBody>
      </p:sp>
      <p:pic>
        <p:nvPicPr>
          <p:cNvPr id="4" name="Picture 5" descr="label harmful or irri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214563"/>
            <a:ext cx="16002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label corros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738" y="4486275"/>
            <a:ext cx="16430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a:xfrm>
            <a:off x="142875" y="142875"/>
            <a:ext cx="8858250" cy="571500"/>
          </a:xfrm>
          <a:prstGeom prst="rect">
            <a:avLst/>
          </a:prstGeom>
        </p:spPr>
        <p:txBody>
          <a:bodyPr anchor="ctr"/>
          <a:lstStyle/>
          <a:p>
            <a:pPr eaLnBrk="0" hangingPunct="0">
              <a:defRPr/>
            </a:pPr>
            <a:r>
              <a:rPr lang="en-GB" sz="3600" b="1" i="1" cap="all" dirty="0">
                <a:solidFill>
                  <a:schemeClr val="accent4">
                    <a:lumMod val="75000"/>
                  </a:schemeClr>
                </a:solidFill>
                <a:latin typeface="Century Gothic" pitchFamily="34" charset="0"/>
                <a:ea typeface="+mj-ea"/>
                <a:cs typeface="+mj-cs"/>
              </a:rPr>
              <a:t>Hazards and hazard management</a:t>
            </a:r>
          </a:p>
        </p:txBody>
      </p:sp>
    </p:spTree>
    <p:extLst>
      <p:ext uri="{BB962C8B-B14F-4D97-AF65-F5344CB8AC3E}">
        <p14:creationId xmlns:p14="http://schemas.microsoft.com/office/powerpoint/2010/main" val="429220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09600" y="1295400"/>
            <a:ext cx="5486400" cy="4800600"/>
          </a:xfrm>
          <a:prstGeom prst="rect">
            <a:avLst/>
          </a:prstGeom>
          <a:noFill/>
          <a:ln w="9525">
            <a:noFill/>
            <a:miter lim="800000"/>
            <a:headEnd/>
            <a:tailEnd/>
          </a:ln>
        </p:spPr>
        <p:txBody>
          <a:bodyPr/>
          <a:lstStyle/>
          <a:p>
            <a:pPr marL="0" lvl="1" algn="just">
              <a:spcBef>
                <a:spcPct val="50000"/>
              </a:spcBef>
              <a:defRPr/>
            </a:pPr>
            <a:r>
              <a:rPr lang="en-GB" sz="3600" b="1" dirty="0">
                <a:solidFill>
                  <a:srgbClr val="FF0000"/>
                </a:solidFill>
                <a:latin typeface="+mn-lt"/>
              </a:rPr>
              <a:t>Harmful: </a:t>
            </a:r>
            <a:r>
              <a:rPr lang="en-GB" sz="2800" dirty="0">
                <a:solidFill>
                  <a:srgbClr val="0070C0"/>
                </a:solidFill>
                <a:latin typeface="+mn-lt"/>
              </a:rPr>
              <a:t>Larger doses cause death or serious illness</a:t>
            </a:r>
          </a:p>
          <a:p>
            <a:pPr algn="just">
              <a:spcBef>
                <a:spcPct val="50000"/>
              </a:spcBef>
              <a:defRPr/>
            </a:pPr>
            <a:r>
              <a:rPr lang="en-GB" sz="2800" dirty="0" smtClean="0">
                <a:solidFill>
                  <a:srgbClr val="0070C0"/>
                </a:solidFill>
                <a:latin typeface="+mn-lt"/>
              </a:rPr>
              <a:t> </a:t>
            </a:r>
            <a:r>
              <a:rPr lang="en-GB" sz="2800" dirty="0">
                <a:solidFill>
                  <a:srgbClr val="0070C0"/>
                </a:solidFill>
                <a:latin typeface="+mn-lt"/>
              </a:rPr>
              <a:t>e.g. Trichloroethylene</a:t>
            </a:r>
          </a:p>
          <a:p>
            <a:pPr>
              <a:spcBef>
                <a:spcPct val="50000"/>
              </a:spcBef>
              <a:defRPr/>
            </a:pPr>
            <a:endParaRPr lang="en-GB" sz="2800" dirty="0">
              <a:solidFill>
                <a:srgbClr val="0070C0"/>
              </a:solidFill>
              <a:latin typeface="+mn-lt"/>
            </a:endParaRPr>
          </a:p>
        </p:txBody>
      </p:sp>
      <p:pic>
        <p:nvPicPr>
          <p:cNvPr id="4" name="Picture 3" descr="label harmful or irri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600200"/>
            <a:ext cx="1555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abel tox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744" y="3797061"/>
            <a:ext cx="155257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a:xfrm>
            <a:off x="142875" y="142875"/>
            <a:ext cx="8858250" cy="571500"/>
          </a:xfrm>
          <a:prstGeom prst="rect">
            <a:avLst/>
          </a:prstGeom>
        </p:spPr>
        <p:txBody>
          <a:bodyPr anchor="ctr"/>
          <a:lstStyle/>
          <a:p>
            <a:pPr eaLnBrk="0" hangingPunct="0">
              <a:defRPr/>
            </a:pPr>
            <a:r>
              <a:rPr lang="en-GB" sz="3600" b="1" i="1" cap="all" dirty="0">
                <a:solidFill>
                  <a:schemeClr val="accent4">
                    <a:lumMod val="75000"/>
                  </a:schemeClr>
                </a:solidFill>
                <a:latin typeface="Century Gothic" pitchFamily="34" charset="0"/>
                <a:ea typeface="+mj-ea"/>
                <a:cs typeface="+mj-cs"/>
              </a:rPr>
              <a:t>Hazards and hazard management</a:t>
            </a:r>
          </a:p>
        </p:txBody>
      </p:sp>
      <p:sp>
        <p:nvSpPr>
          <p:cNvPr id="7" name="Rectangle 14"/>
          <p:cNvSpPr>
            <a:spLocks noChangeArrowheads="1"/>
          </p:cNvSpPr>
          <p:nvPr/>
        </p:nvSpPr>
        <p:spPr bwMode="auto">
          <a:xfrm>
            <a:off x="685800" y="3481625"/>
            <a:ext cx="5486400" cy="1723549"/>
          </a:xfrm>
          <a:prstGeom prst="rect">
            <a:avLst/>
          </a:prstGeom>
          <a:noFill/>
          <a:ln w="9525">
            <a:noFill/>
            <a:miter lim="800000"/>
            <a:headEnd/>
            <a:tailEnd/>
          </a:ln>
        </p:spPr>
        <p:txBody>
          <a:bodyPr>
            <a:spAutoFit/>
          </a:bodyPr>
          <a:lstStyle/>
          <a:p>
            <a:pPr marL="0" lvl="1" algn="just">
              <a:spcBef>
                <a:spcPct val="50000"/>
              </a:spcBef>
              <a:defRPr/>
            </a:pPr>
            <a:r>
              <a:rPr lang="en-GB" sz="3600" b="1" dirty="0" smtClean="0">
                <a:solidFill>
                  <a:srgbClr val="FF0000"/>
                </a:solidFill>
                <a:latin typeface="+mn-lt"/>
              </a:rPr>
              <a:t> </a:t>
            </a:r>
            <a:r>
              <a:rPr lang="en-GB" sz="3600" b="1" dirty="0">
                <a:solidFill>
                  <a:srgbClr val="FF0000"/>
                </a:solidFill>
                <a:latin typeface="+mn-lt"/>
              </a:rPr>
              <a:t>Toxic</a:t>
            </a:r>
            <a:r>
              <a:rPr lang="en-GB" sz="2400" b="1" dirty="0">
                <a:solidFill>
                  <a:srgbClr val="FF0000"/>
                </a:solidFill>
                <a:latin typeface="+mn-lt"/>
              </a:rPr>
              <a:t>:</a:t>
            </a:r>
            <a:r>
              <a:rPr lang="en-GB" sz="2400" b="1" dirty="0">
                <a:solidFill>
                  <a:srgbClr val="558ED5"/>
                </a:solidFill>
                <a:latin typeface="+mn-lt"/>
              </a:rPr>
              <a:t> </a:t>
            </a:r>
            <a:r>
              <a:rPr lang="en-GB" sz="2800" dirty="0">
                <a:solidFill>
                  <a:srgbClr val="0070C0"/>
                </a:solidFill>
                <a:latin typeface="+mn-lt"/>
              </a:rPr>
              <a:t>Small doses cause death or serious illness</a:t>
            </a:r>
          </a:p>
          <a:p>
            <a:pPr algn="just">
              <a:spcBef>
                <a:spcPct val="50000"/>
              </a:spcBef>
              <a:defRPr/>
            </a:pPr>
            <a:r>
              <a:rPr lang="en-GB" sz="2800" dirty="0" smtClean="0">
                <a:solidFill>
                  <a:srgbClr val="0070C0"/>
                </a:solidFill>
                <a:latin typeface="+mn-lt"/>
              </a:rPr>
              <a:t> </a:t>
            </a:r>
            <a:r>
              <a:rPr lang="en-GB" sz="2800" dirty="0">
                <a:solidFill>
                  <a:srgbClr val="0070C0"/>
                </a:solidFill>
                <a:latin typeface="+mn-lt"/>
              </a:rPr>
              <a:t>e.g. cyanide</a:t>
            </a:r>
          </a:p>
        </p:txBody>
      </p:sp>
    </p:spTree>
    <p:extLst>
      <p:ext uri="{BB962C8B-B14F-4D97-AF65-F5344CB8AC3E}">
        <p14:creationId xmlns:p14="http://schemas.microsoft.com/office/powerpoint/2010/main" val="5768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066800" y="2057400"/>
            <a:ext cx="5638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GB" altLang="en-US" sz="800" b="0" i="0" u="none" strike="noStrike" kern="0" cap="none" spc="0" normalizeH="0" baseline="0" noProof="0" dirty="0">
              <a:ln>
                <a:noFill/>
              </a:ln>
              <a:solidFill>
                <a:srgbClr val="558ED5"/>
              </a:solidFill>
              <a:effectLst/>
              <a:uLnTx/>
              <a:uFillTx/>
              <a:latin typeface="Arial" charset="0"/>
            </a:endParaRPr>
          </a:p>
          <a:p>
            <a:pPr marL="0" marR="0" lvl="0" indent="0" defTabSz="914400" eaLnBrk="1" fontAlgn="auto" latinLnBrk="0" hangingPunct="1">
              <a:lnSpc>
                <a:spcPct val="100000"/>
              </a:lnSpc>
              <a:spcBef>
                <a:spcPct val="20000"/>
              </a:spcBef>
              <a:spcAft>
                <a:spcPts val="0"/>
              </a:spcAft>
              <a:buClrTx/>
              <a:buSzTx/>
              <a:buFontTx/>
              <a:buNone/>
              <a:tabLst/>
              <a:defRPr/>
            </a:pPr>
            <a:r>
              <a:rPr kumimoji="0" lang="en-GB" altLang="en-US" sz="3200" b="1" i="0" u="none" strike="noStrike" kern="0" cap="none" spc="0" normalizeH="0" baseline="0" noProof="0" dirty="0">
                <a:ln>
                  <a:noFill/>
                </a:ln>
                <a:solidFill>
                  <a:srgbClr val="FF0000"/>
                </a:solidFill>
                <a:effectLst/>
                <a:uLnTx/>
                <a:uFillTx/>
                <a:latin typeface="Arial" charset="0"/>
              </a:rPr>
              <a:t>Carcinogenic:</a:t>
            </a:r>
            <a:endParaRPr kumimoji="0" lang="en-GB" altLang="en-US" sz="2800" b="1" i="0" u="none" strike="noStrike" kern="0" cap="none" spc="0" normalizeH="0" baseline="0" noProof="0" dirty="0">
              <a:ln>
                <a:noFill/>
              </a:ln>
              <a:solidFill>
                <a:srgbClr val="FF0000"/>
              </a:solidFill>
              <a:effectLst/>
              <a:uLnTx/>
              <a:uFillTx/>
              <a:latin typeface="Arial" charset="0"/>
            </a:endParaRPr>
          </a:p>
          <a:p>
            <a:pPr marL="0" marR="0" lvl="0" indent="0" algn="just" defTabSz="914400" eaLnBrk="1" fontAlgn="auto" latinLnBrk="0" hangingPunct="1">
              <a:lnSpc>
                <a:spcPct val="100000"/>
              </a:lnSpc>
              <a:spcBef>
                <a:spcPct val="20000"/>
              </a:spcBef>
              <a:spcAft>
                <a:spcPts val="0"/>
              </a:spcAft>
              <a:buClrTx/>
              <a:buSzTx/>
              <a:buFontTx/>
              <a:buNone/>
              <a:tabLst/>
              <a:defRPr/>
            </a:pPr>
            <a:r>
              <a:rPr kumimoji="0" lang="en-GB" altLang="en-US" sz="2400" b="1" i="0" u="none" strike="noStrike" kern="0" cap="none" spc="0" normalizeH="0" baseline="0" noProof="0" dirty="0">
                <a:ln>
                  <a:noFill/>
                </a:ln>
                <a:solidFill>
                  <a:srgbClr val="5F5F5F">
                    <a:lumMod val="50000"/>
                  </a:srgbClr>
                </a:solidFill>
                <a:effectLst/>
                <a:uLnTx/>
                <a:uFillTx/>
                <a:latin typeface="Arial" charset="0"/>
              </a:rPr>
              <a:t>Substances which cause disorders in cell growth that may lead to cancer or increase its incidence e.g. Benzene </a:t>
            </a:r>
          </a:p>
        </p:txBody>
      </p:sp>
      <p:pic>
        <p:nvPicPr>
          <p:cNvPr id="8" name="Picture 8" descr="label tox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413" y="2132856"/>
            <a:ext cx="187007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5"/>
          <p:cNvSpPr txBox="1">
            <a:spLocks/>
          </p:cNvSpPr>
          <p:nvPr/>
        </p:nvSpPr>
        <p:spPr>
          <a:xfrm>
            <a:off x="142875" y="428625"/>
            <a:ext cx="8858250" cy="571500"/>
          </a:xfrm>
          <a:prstGeom prst="rect">
            <a:avLst/>
          </a:prstGeom>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3600" b="1" i="1" u="none" strike="noStrike" kern="0" cap="all" spc="0" normalizeH="0" baseline="0" noProof="0" dirty="0">
                <a:ln>
                  <a:noFill/>
                </a:ln>
                <a:effectLst/>
                <a:uLnTx/>
                <a:uFillTx/>
                <a:latin typeface="Century Gothic" pitchFamily="34" charset="0"/>
                <a:ea typeface="+mj-ea"/>
                <a:cs typeface="+mj-cs"/>
              </a:rPr>
              <a:t>Hazards and hazard management</a:t>
            </a:r>
          </a:p>
        </p:txBody>
      </p:sp>
    </p:spTree>
    <p:extLst>
      <p:ext uri="{BB962C8B-B14F-4D97-AF65-F5344CB8AC3E}">
        <p14:creationId xmlns:p14="http://schemas.microsoft.com/office/powerpoint/2010/main" val="25206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533400" y="1556792"/>
            <a:ext cx="7737408" cy="458683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spcBef>
                <a:spcPts val="600"/>
              </a:spcBef>
            </a:pPr>
            <a:r>
              <a:rPr lang="en-GB" sz="2800" dirty="0" smtClean="0">
                <a:solidFill>
                  <a:schemeClr val="tx1"/>
                </a:solidFill>
              </a:rPr>
              <a:t>Acute</a:t>
            </a:r>
          </a:p>
          <a:p>
            <a:pPr lvl="1">
              <a:spcBef>
                <a:spcPts val="600"/>
              </a:spcBef>
              <a:buFont typeface="Calibri" pitchFamily="34" charset="0"/>
              <a:buChar char="−"/>
            </a:pPr>
            <a:r>
              <a:rPr lang="en-GB" sz="2400" dirty="0" smtClean="0">
                <a:solidFill>
                  <a:schemeClr val="tx1"/>
                </a:solidFill>
              </a:rPr>
              <a:t>High levels of exposure</a:t>
            </a:r>
          </a:p>
          <a:p>
            <a:pPr lvl="1">
              <a:spcBef>
                <a:spcPts val="600"/>
              </a:spcBef>
              <a:buFont typeface="Calibri" pitchFamily="34" charset="0"/>
              <a:buChar char="−"/>
            </a:pPr>
            <a:r>
              <a:rPr lang="en-GB" sz="2400" dirty="0" smtClean="0">
                <a:solidFill>
                  <a:schemeClr val="tx1"/>
                </a:solidFill>
              </a:rPr>
              <a:t>Short exposure time</a:t>
            </a:r>
          </a:p>
          <a:p>
            <a:pPr lvl="1">
              <a:spcBef>
                <a:spcPts val="600"/>
              </a:spcBef>
              <a:buFont typeface="Calibri" pitchFamily="34" charset="0"/>
              <a:buChar char="−"/>
            </a:pPr>
            <a:r>
              <a:rPr lang="en-GB" sz="2400" dirty="0" smtClean="0">
                <a:solidFill>
                  <a:schemeClr val="tx1"/>
                </a:solidFill>
              </a:rPr>
              <a:t>Quick  effect</a:t>
            </a:r>
          </a:p>
          <a:p>
            <a:pPr lvl="2" indent="-334963">
              <a:spcBef>
                <a:spcPts val="600"/>
              </a:spcBef>
              <a:buFont typeface="Arial" pitchFamily="34" charset="0"/>
              <a:buNone/>
            </a:pPr>
            <a:r>
              <a:rPr lang="en-GB" dirty="0" smtClean="0">
                <a:solidFill>
                  <a:schemeClr val="tx1"/>
                </a:solidFill>
              </a:rPr>
              <a:t>e.g. high concentration of chlorine gas</a:t>
            </a:r>
          </a:p>
          <a:p>
            <a:pPr lvl="2">
              <a:spcBef>
                <a:spcPts val="600"/>
              </a:spcBef>
            </a:pPr>
            <a:endParaRPr lang="en-GB" sz="2800" dirty="0" smtClean="0">
              <a:solidFill>
                <a:schemeClr val="tx1"/>
              </a:solidFill>
            </a:endParaRPr>
          </a:p>
          <a:p>
            <a:pPr>
              <a:spcBef>
                <a:spcPts val="600"/>
              </a:spcBef>
            </a:pPr>
            <a:r>
              <a:rPr lang="en-GB" sz="2800" dirty="0" smtClean="0">
                <a:solidFill>
                  <a:schemeClr val="tx1"/>
                </a:solidFill>
              </a:rPr>
              <a:t>Chronic</a:t>
            </a:r>
          </a:p>
          <a:p>
            <a:pPr lvl="1">
              <a:spcBef>
                <a:spcPts val="600"/>
              </a:spcBef>
              <a:buFont typeface="Calibri" pitchFamily="34" charset="0"/>
              <a:buChar char="−"/>
            </a:pPr>
            <a:r>
              <a:rPr lang="en-GB" sz="2400" dirty="0" smtClean="0">
                <a:solidFill>
                  <a:schemeClr val="tx1"/>
                </a:solidFill>
              </a:rPr>
              <a:t>Lower levels of exposure</a:t>
            </a:r>
          </a:p>
          <a:p>
            <a:pPr lvl="1">
              <a:spcBef>
                <a:spcPts val="600"/>
              </a:spcBef>
              <a:buFont typeface="Calibri" pitchFamily="34" charset="0"/>
              <a:buChar char="−"/>
            </a:pPr>
            <a:r>
              <a:rPr lang="en-GB" sz="2400" dirty="0" smtClean="0">
                <a:solidFill>
                  <a:schemeClr val="tx1"/>
                </a:solidFill>
              </a:rPr>
              <a:t>Longer exposure time</a:t>
            </a:r>
          </a:p>
          <a:p>
            <a:pPr lvl="1">
              <a:spcBef>
                <a:spcPts val="600"/>
              </a:spcBef>
              <a:buFont typeface="Calibri" pitchFamily="34" charset="0"/>
              <a:buChar char="−"/>
            </a:pPr>
            <a:r>
              <a:rPr lang="en-GB" sz="2400" dirty="0" smtClean="0">
                <a:solidFill>
                  <a:schemeClr val="tx1"/>
                </a:solidFill>
              </a:rPr>
              <a:t>Long term effect</a:t>
            </a:r>
          </a:p>
          <a:p>
            <a:pPr lvl="2" indent="-334963">
              <a:buFont typeface="Arial" pitchFamily="34" charset="0"/>
              <a:buNone/>
            </a:pPr>
            <a:r>
              <a:rPr lang="en-GB" dirty="0" smtClean="0">
                <a:solidFill>
                  <a:schemeClr val="tx1"/>
                </a:solidFill>
              </a:rPr>
              <a:t>e.g. repeated exposure to solvents</a:t>
            </a:r>
            <a:endParaRPr lang="en-GB" dirty="0">
              <a:solidFill>
                <a:schemeClr val="tx1"/>
              </a:solidFill>
            </a:endParaRPr>
          </a:p>
        </p:txBody>
      </p:sp>
      <p:sp>
        <p:nvSpPr>
          <p:cNvPr id="3" name="Title 1"/>
          <p:cNvSpPr txBox="1">
            <a:spLocks/>
          </p:cNvSpPr>
          <p:nvPr/>
        </p:nvSpPr>
        <p:spPr>
          <a:xfrm>
            <a:off x="269808" y="381000"/>
            <a:ext cx="86868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dirty="0" smtClean="0"/>
              <a:t>Acute and Chronic Health Effects</a:t>
            </a:r>
            <a:endParaRPr lang="en-GB" sz="4000" dirty="0"/>
          </a:p>
        </p:txBody>
      </p:sp>
    </p:spTree>
    <p:extLst>
      <p:ext uri="{BB962C8B-B14F-4D97-AF65-F5344CB8AC3E}">
        <p14:creationId xmlns:p14="http://schemas.microsoft.com/office/powerpoint/2010/main" val="3085287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lh4.ggpht.com/_ZCAc9c80CqQ/S0HcNVVBmRI/AAAAAAAAAVA/FZkJUxjBqHQ/s512/iStock_000008429107Small.jpg"/>
          <p:cNvPicPr>
            <a:picLocks noChangeAspect="1" noChangeArrowheads="1"/>
          </p:cNvPicPr>
          <p:nvPr/>
        </p:nvPicPr>
        <p:blipFill>
          <a:blip r:embed="rId2" cstate="screen"/>
          <a:srcRect/>
          <a:stretch>
            <a:fillRect/>
          </a:stretch>
        </p:blipFill>
        <p:spPr bwMode="auto">
          <a:xfrm>
            <a:off x="7162800" y="788876"/>
            <a:ext cx="1531452" cy="2286016"/>
          </a:xfrm>
          <a:prstGeom prst="rect">
            <a:avLst/>
          </a:prstGeom>
          <a:noFill/>
        </p:spPr>
      </p:pic>
      <p:sp>
        <p:nvSpPr>
          <p:cNvPr id="3" name="Content Placeholder 6"/>
          <p:cNvSpPr txBox="1">
            <a:spLocks/>
          </p:cNvSpPr>
          <p:nvPr/>
        </p:nvSpPr>
        <p:spPr>
          <a:xfrm>
            <a:off x="671998" y="1556792"/>
            <a:ext cx="7126560" cy="458683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defTabSz="568325">
              <a:spcBef>
                <a:spcPts val="600"/>
              </a:spcBef>
              <a:buNone/>
            </a:pPr>
            <a:r>
              <a:rPr lang="en-GB" dirty="0" smtClean="0">
                <a:solidFill>
                  <a:schemeClr val="tx1"/>
                </a:solidFill>
              </a:rPr>
              <a:t>Fungi </a:t>
            </a:r>
          </a:p>
          <a:p>
            <a:pPr marL="400050" lvl="2" indent="0" defTabSz="568325">
              <a:spcBef>
                <a:spcPts val="600"/>
              </a:spcBef>
              <a:buNone/>
            </a:pPr>
            <a:r>
              <a:rPr lang="en-GB" sz="2800" dirty="0" smtClean="0">
                <a:solidFill>
                  <a:schemeClr val="tx1"/>
                </a:solidFill>
              </a:rPr>
              <a:t>e.g. Farmer’s lung</a:t>
            </a:r>
          </a:p>
          <a:p>
            <a:pPr marL="0" indent="0" defTabSz="568325">
              <a:spcBef>
                <a:spcPts val="600"/>
              </a:spcBef>
              <a:buNone/>
            </a:pPr>
            <a:endParaRPr lang="en-GB" dirty="0" smtClean="0">
              <a:solidFill>
                <a:schemeClr val="tx1"/>
              </a:solidFill>
            </a:endParaRPr>
          </a:p>
          <a:p>
            <a:pPr marL="0" indent="0" defTabSz="568325">
              <a:spcBef>
                <a:spcPts val="600"/>
              </a:spcBef>
              <a:buNone/>
            </a:pPr>
            <a:r>
              <a:rPr lang="en-GB" dirty="0" smtClean="0">
                <a:solidFill>
                  <a:schemeClr val="tx1"/>
                </a:solidFill>
              </a:rPr>
              <a:t>Bacteria </a:t>
            </a:r>
          </a:p>
          <a:p>
            <a:pPr marL="400050" lvl="2" indent="0" defTabSz="568325">
              <a:spcBef>
                <a:spcPts val="600"/>
              </a:spcBef>
              <a:buNone/>
            </a:pPr>
            <a:r>
              <a:rPr lang="en-GB" sz="2800" dirty="0" smtClean="0">
                <a:solidFill>
                  <a:schemeClr val="tx1"/>
                </a:solidFill>
              </a:rPr>
              <a:t>e.g. legionnaire’s disease, Leptospira Bacteria</a:t>
            </a:r>
          </a:p>
          <a:p>
            <a:pPr marL="400050" lvl="2" indent="0" defTabSz="568325">
              <a:spcBef>
                <a:spcPts val="600"/>
              </a:spcBef>
              <a:buNone/>
            </a:pPr>
            <a:endParaRPr lang="en-GB" sz="2800" dirty="0">
              <a:solidFill>
                <a:schemeClr val="tx1"/>
              </a:solidFill>
            </a:endParaRPr>
          </a:p>
          <a:p>
            <a:pPr marL="400050" lvl="2" indent="0" defTabSz="568325">
              <a:spcBef>
                <a:spcPts val="600"/>
              </a:spcBef>
              <a:buNone/>
            </a:pPr>
            <a:r>
              <a:rPr lang="en-GB" sz="2400" dirty="0" smtClean="0">
                <a:solidFill>
                  <a:schemeClr val="tx1"/>
                </a:solidFill>
              </a:rPr>
              <a:t>Viruses </a:t>
            </a:r>
          </a:p>
          <a:p>
            <a:pPr marL="755650" lvl="2" indent="-355600" defTabSz="568325">
              <a:spcBef>
                <a:spcPts val="600"/>
              </a:spcBef>
              <a:buFont typeface="Arial" pitchFamily="34" charset="0"/>
              <a:buNone/>
            </a:pPr>
            <a:r>
              <a:rPr lang="en-GB" sz="2800" dirty="0" smtClean="0">
                <a:solidFill>
                  <a:schemeClr val="tx1"/>
                </a:solidFill>
              </a:rPr>
              <a:t>e.g. HIV, Hepatitis B</a:t>
            </a:r>
          </a:p>
        </p:txBody>
      </p:sp>
      <p:sp>
        <p:nvSpPr>
          <p:cNvPr id="4" name="Rectangle 2"/>
          <p:cNvSpPr txBox="1">
            <a:spLocks noChangeArrowheads="1"/>
          </p:cNvSpPr>
          <p:nvPr/>
        </p:nvSpPr>
        <p:spPr>
          <a:xfrm>
            <a:off x="483358" y="381000"/>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smtClean="0"/>
              <a:t>Biological Agents</a:t>
            </a:r>
            <a:r>
              <a:rPr lang="en-GB" smtClean="0"/>
              <a:t> </a:t>
            </a:r>
            <a:endParaRPr lang="en-US" dirty="0" smtClean="0"/>
          </a:p>
        </p:txBody>
      </p:sp>
      <p:pic>
        <p:nvPicPr>
          <p:cNvPr id="5" name="Picture 6" descr="http://lh3.ggpht.com/_ZCAc9c80CqQ/S0HalJn1Y5I/AAAAAAAAAKc/u5WjYJOgXUA/s512/iStock_000008273723Large.jpg"/>
          <p:cNvPicPr>
            <a:picLocks noChangeAspect="1" noChangeArrowheads="1"/>
          </p:cNvPicPr>
          <p:nvPr/>
        </p:nvPicPr>
        <p:blipFill>
          <a:blip r:embed="rId3" cstate="screen"/>
          <a:srcRect/>
          <a:stretch>
            <a:fillRect/>
          </a:stretch>
        </p:blipFill>
        <p:spPr bwMode="auto">
          <a:xfrm>
            <a:off x="7162800" y="4114800"/>
            <a:ext cx="1531452" cy="2050504"/>
          </a:xfrm>
          <a:prstGeom prst="rect">
            <a:avLst/>
          </a:prstGeom>
          <a:noFill/>
        </p:spPr>
      </p:pic>
    </p:spTree>
    <p:extLst>
      <p:ext uri="{BB962C8B-B14F-4D97-AF65-F5344CB8AC3E}">
        <p14:creationId xmlns:p14="http://schemas.microsoft.com/office/powerpoint/2010/main" val="1516096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2875" y="928688"/>
            <a:ext cx="8858250" cy="571500"/>
          </a:xfrm>
          <a:prstGeom prst="rect">
            <a:avLst/>
          </a:prstGeom>
        </p:spPr>
        <p:txBody>
          <a:bodyPr anchor="t"/>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r>
              <a:rPr lang="en-GB" sz="3600" dirty="0" smtClean="0">
                <a:solidFill>
                  <a:srgbClr val="0070C0"/>
                </a:solidFill>
              </a:rPr>
              <a:t>Biological Hazards Control Measures</a:t>
            </a:r>
          </a:p>
        </p:txBody>
      </p:sp>
      <p:sp>
        <p:nvSpPr>
          <p:cNvPr id="3" name="Rectangle 3"/>
          <p:cNvSpPr txBox="1">
            <a:spLocks noChangeArrowheads="1"/>
          </p:cNvSpPr>
          <p:nvPr/>
        </p:nvSpPr>
        <p:spPr bwMode="auto">
          <a:xfrm>
            <a:off x="914400" y="1981200"/>
            <a:ext cx="7696200" cy="4648200"/>
          </a:xfrm>
          <a:prstGeom prst="rect">
            <a:avLst/>
          </a:prstGeom>
          <a:noFill/>
          <a:ln w="9525">
            <a:noFill/>
            <a:miter lim="800000"/>
            <a:headEnd/>
            <a:tailEnd/>
          </a:ln>
        </p:spPr>
        <p:txBody>
          <a:bodyPr/>
          <a:lstStyle/>
          <a:p>
            <a:pPr marL="533400" indent="-533400">
              <a:lnSpc>
                <a:spcPct val="90000"/>
              </a:lnSpc>
              <a:buFont typeface="+mj-lt"/>
              <a:buAutoNum type="arabicParenR"/>
              <a:defRPr/>
            </a:pPr>
            <a:r>
              <a:rPr lang="en-GB" sz="2800" b="1" dirty="0">
                <a:solidFill>
                  <a:srgbClr val="FF0000"/>
                </a:solidFill>
                <a:latin typeface="+mn-lt"/>
              </a:rPr>
              <a:t>Cleaning / Disinfecting</a:t>
            </a:r>
          </a:p>
          <a:p>
            <a:pPr marL="533400" indent="-533400">
              <a:lnSpc>
                <a:spcPct val="90000"/>
              </a:lnSpc>
              <a:buFont typeface="+mj-lt"/>
              <a:buAutoNum type="arabicParenR"/>
              <a:defRPr/>
            </a:pPr>
            <a:r>
              <a:rPr lang="en-GB" sz="2800" b="1" dirty="0">
                <a:solidFill>
                  <a:srgbClr val="0070C0"/>
                </a:solidFill>
                <a:latin typeface="+mn-lt"/>
              </a:rPr>
              <a:t>Water treatment programmes</a:t>
            </a:r>
          </a:p>
          <a:p>
            <a:pPr marL="533400" indent="-533400">
              <a:lnSpc>
                <a:spcPct val="90000"/>
              </a:lnSpc>
              <a:buFont typeface="+mj-lt"/>
              <a:buAutoNum type="arabicParenR"/>
              <a:defRPr/>
            </a:pPr>
            <a:r>
              <a:rPr lang="en-GB" sz="2800" b="1" dirty="0">
                <a:solidFill>
                  <a:srgbClr val="FF0000"/>
                </a:solidFill>
                <a:latin typeface="+mn-lt"/>
              </a:rPr>
              <a:t>Vermin control   </a:t>
            </a:r>
            <a:r>
              <a:rPr lang="en-US" sz="1400" b="1" dirty="0"/>
              <a:t>A pest animal prohibited, controlled</a:t>
            </a:r>
            <a:endParaRPr lang="en-GB" sz="1400" b="1" dirty="0">
              <a:solidFill>
                <a:srgbClr val="FF0000"/>
              </a:solidFill>
              <a:latin typeface="+mn-lt"/>
            </a:endParaRPr>
          </a:p>
          <a:p>
            <a:pPr marL="533400" indent="-533400">
              <a:lnSpc>
                <a:spcPct val="90000"/>
              </a:lnSpc>
              <a:buFont typeface="+mj-lt"/>
              <a:buAutoNum type="arabicParenR"/>
              <a:defRPr/>
            </a:pPr>
            <a:r>
              <a:rPr lang="en-GB" sz="2800" b="1" dirty="0">
                <a:solidFill>
                  <a:srgbClr val="0070C0"/>
                </a:solidFill>
                <a:latin typeface="+mn-lt"/>
              </a:rPr>
              <a:t>Procedures for handling, containment &amp; disposal</a:t>
            </a:r>
          </a:p>
          <a:p>
            <a:pPr marL="533400" indent="-533400">
              <a:lnSpc>
                <a:spcPct val="90000"/>
              </a:lnSpc>
              <a:buFont typeface="+mj-lt"/>
              <a:buAutoNum type="arabicParenR"/>
              <a:defRPr/>
            </a:pPr>
            <a:r>
              <a:rPr lang="en-GB" sz="2800" b="1" dirty="0">
                <a:solidFill>
                  <a:srgbClr val="FF0000"/>
                </a:solidFill>
                <a:latin typeface="+mn-lt"/>
              </a:rPr>
              <a:t>Personal hygiene</a:t>
            </a:r>
          </a:p>
          <a:p>
            <a:pPr marL="533400" indent="-533400">
              <a:lnSpc>
                <a:spcPct val="90000"/>
              </a:lnSpc>
              <a:buFont typeface="+mj-lt"/>
              <a:buAutoNum type="arabicParenR"/>
              <a:defRPr/>
            </a:pPr>
            <a:r>
              <a:rPr lang="en-GB" sz="2800" b="1" dirty="0">
                <a:solidFill>
                  <a:srgbClr val="0070C0"/>
                </a:solidFill>
                <a:latin typeface="+mn-lt"/>
              </a:rPr>
              <a:t>Immunisation  </a:t>
            </a:r>
            <a:r>
              <a:rPr lang="en-US" sz="1400" b="1" dirty="0"/>
              <a:t>to build resistance to specific infections</a:t>
            </a:r>
            <a:endParaRPr lang="en-GB" sz="1400" b="1" dirty="0">
              <a:solidFill>
                <a:srgbClr val="0070C0"/>
              </a:solidFill>
              <a:latin typeface="+mn-lt"/>
            </a:endParaRPr>
          </a:p>
          <a:p>
            <a:pPr marL="533400" indent="-533400">
              <a:lnSpc>
                <a:spcPct val="90000"/>
              </a:lnSpc>
              <a:buFont typeface="+mj-lt"/>
              <a:buAutoNum type="arabicParenR"/>
              <a:defRPr/>
            </a:pPr>
            <a:r>
              <a:rPr lang="en-GB" sz="2800" b="1" dirty="0">
                <a:solidFill>
                  <a:srgbClr val="FF0000"/>
                </a:solidFill>
                <a:latin typeface="+mn-lt"/>
              </a:rPr>
              <a:t>Health surveillance </a:t>
            </a:r>
            <a:r>
              <a:rPr lang="en-US" sz="1400" b="1" dirty="0"/>
              <a:t>strategies and methods to detect and assess systematically the adverse effects of work on the health of workers.</a:t>
            </a:r>
            <a:endParaRPr lang="en-GB" sz="1400" b="1" dirty="0">
              <a:solidFill>
                <a:srgbClr val="FF0000"/>
              </a:solidFill>
              <a:latin typeface="+mn-lt"/>
            </a:endParaRPr>
          </a:p>
          <a:p>
            <a:pPr marL="533400" indent="-533400">
              <a:lnSpc>
                <a:spcPct val="90000"/>
              </a:lnSpc>
              <a:buFont typeface="+mj-lt"/>
              <a:buAutoNum type="arabicParenR"/>
              <a:defRPr/>
            </a:pPr>
            <a:r>
              <a:rPr lang="en-GB" sz="2800" b="1" dirty="0">
                <a:solidFill>
                  <a:srgbClr val="0070C0"/>
                </a:solidFill>
                <a:latin typeface="+mn-lt"/>
              </a:rPr>
              <a:t>Specific training</a:t>
            </a:r>
          </a:p>
          <a:p>
            <a:pPr marL="533400" indent="-533400">
              <a:lnSpc>
                <a:spcPct val="90000"/>
              </a:lnSpc>
              <a:buFont typeface="+mj-lt"/>
              <a:buAutoNum type="arabicParenR"/>
              <a:defRPr/>
            </a:pPr>
            <a:r>
              <a:rPr lang="en-GB" sz="2800" b="1" dirty="0">
                <a:solidFill>
                  <a:srgbClr val="FF0000"/>
                </a:solidFill>
                <a:latin typeface="+mn-lt"/>
              </a:rPr>
              <a:t>PPE</a:t>
            </a:r>
          </a:p>
        </p:txBody>
      </p:sp>
      <p:sp>
        <p:nvSpPr>
          <p:cNvPr id="4" name="Title 5"/>
          <p:cNvSpPr txBox="1">
            <a:spLocks/>
          </p:cNvSpPr>
          <p:nvPr/>
        </p:nvSpPr>
        <p:spPr>
          <a:xfrm>
            <a:off x="142875" y="142875"/>
            <a:ext cx="8858250" cy="571500"/>
          </a:xfrm>
          <a:prstGeom prst="rect">
            <a:avLst/>
          </a:prstGeom>
        </p:spPr>
        <p:txBody>
          <a:bodyPr anchor="ctr"/>
          <a:lstStyle/>
          <a:p>
            <a:pPr eaLnBrk="0" hangingPunct="0">
              <a:defRPr/>
            </a:pPr>
            <a:r>
              <a:rPr lang="en-GB" sz="3600" b="1" i="1" cap="all" dirty="0">
                <a:latin typeface="Century Gothic" pitchFamily="34" charset="0"/>
                <a:ea typeface="+mj-ea"/>
                <a:cs typeface="+mj-cs"/>
              </a:rPr>
              <a:t>Hazards and hazard management</a:t>
            </a:r>
          </a:p>
        </p:txBody>
      </p:sp>
    </p:spTree>
    <p:extLst>
      <p:ext uri="{BB962C8B-B14F-4D97-AF65-F5344CB8AC3E}">
        <p14:creationId xmlns:p14="http://schemas.microsoft.com/office/powerpoint/2010/main" val="19173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8"/>
          <p:cNvSpPr txBox="1">
            <a:spLocks noChangeArrowheads="1"/>
          </p:cNvSpPr>
          <p:nvPr/>
        </p:nvSpPr>
        <p:spPr bwMode="auto">
          <a:xfrm>
            <a:off x="228600" y="218743"/>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algn="ctr" eaLnBrk="1" hangingPunct="1">
              <a:spcBef>
                <a:spcPct val="50000"/>
              </a:spcBef>
              <a:buFontTx/>
              <a:buNone/>
            </a:pPr>
            <a:r>
              <a:rPr lang="en-GB" altLang="en-US" sz="4000" b="1" dirty="0">
                <a:solidFill>
                  <a:srgbClr val="558ED5"/>
                </a:solidFill>
              </a:rPr>
              <a:t>TOXICOLOGY - Routes of Entry</a:t>
            </a:r>
          </a:p>
        </p:txBody>
      </p:sp>
      <p:sp>
        <p:nvSpPr>
          <p:cNvPr id="3" name="Rectangle 2"/>
          <p:cNvSpPr/>
          <p:nvPr/>
        </p:nvSpPr>
        <p:spPr>
          <a:xfrm>
            <a:off x="838200" y="1834818"/>
            <a:ext cx="4572000" cy="3638550"/>
          </a:xfrm>
          <a:prstGeom prst="rect">
            <a:avLst/>
          </a:prstGeom>
        </p:spPr>
        <p:txBody>
          <a:bodyPr>
            <a:spAutoFit/>
          </a:bodyPr>
          <a:lstStyle/>
          <a:p>
            <a:pPr marL="533400" indent="-533400">
              <a:lnSpc>
                <a:spcPct val="90000"/>
              </a:lnSpc>
              <a:buFont typeface="+mj-lt"/>
              <a:buAutoNum type="alphaLcParenR"/>
              <a:defRPr/>
            </a:pPr>
            <a:r>
              <a:rPr lang="en-GB" sz="3200" b="1" dirty="0">
                <a:solidFill>
                  <a:srgbClr val="FF0000"/>
                </a:solidFill>
              </a:rPr>
              <a:t>Inhalation</a:t>
            </a:r>
          </a:p>
          <a:p>
            <a:pPr marL="533400" indent="-533400">
              <a:lnSpc>
                <a:spcPct val="90000"/>
              </a:lnSpc>
              <a:buFont typeface="+mj-lt"/>
              <a:buAutoNum type="alphaLcParenR"/>
              <a:defRPr/>
            </a:pPr>
            <a:endParaRPr lang="en-GB" sz="3200" b="1" dirty="0">
              <a:solidFill>
                <a:srgbClr val="FF0000"/>
              </a:solidFill>
            </a:endParaRPr>
          </a:p>
          <a:p>
            <a:pPr marL="533400" indent="-533400">
              <a:lnSpc>
                <a:spcPct val="90000"/>
              </a:lnSpc>
              <a:buFont typeface="+mj-lt"/>
              <a:buAutoNum type="alphaLcParenR"/>
              <a:defRPr/>
            </a:pPr>
            <a:r>
              <a:rPr lang="en-GB" sz="3200" b="1" dirty="0">
                <a:solidFill>
                  <a:srgbClr val="FF0000"/>
                </a:solidFill>
              </a:rPr>
              <a:t>Ingestion</a:t>
            </a:r>
          </a:p>
          <a:p>
            <a:pPr marL="533400" indent="-533400">
              <a:lnSpc>
                <a:spcPct val="90000"/>
              </a:lnSpc>
              <a:buFont typeface="+mj-lt"/>
              <a:buAutoNum type="alphaLcParenR"/>
              <a:defRPr/>
            </a:pPr>
            <a:endParaRPr lang="en-GB" sz="3200" b="1" dirty="0">
              <a:solidFill>
                <a:srgbClr val="FF0000"/>
              </a:solidFill>
            </a:endParaRPr>
          </a:p>
          <a:p>
            <a:pPr marL="533400" indent="-533400">
              <a:lnSpc>
                <a:spcPct val="90000"/>
              </a:lnSpc>
              <a:buFont typeface="+mj-lt"/>
              <a:buAutoNum type="alphaLcParenR"/>
              <a:defRPr/>
            </a:pPr>
            <a:r>
              <a:rPr lang="en-GB" sz="3200" b="1" dirty="0">
                <a:solidFill>
                  <a:srgbClr val="FF0000"/>
                </a:solidFill>
              </a:rPr>
              <a:t>Absorption</a:t>
            </a:r>
          </a:p>
          <a:p>
            <a:pPr marL="533400" indent="-533400">
              <a:lnSpc>
                <a:spcPct val="90000"/>
              </a:lnSpc>
              <a:buFont typeface="+mj-lt"/>
              <a:buAutoNum type="alphaLcParenR"/>
              <a:defRPr/>
            </a:pPr>
            <a:endParaRPr lang="en-GB" sz="3200" b="1" dirty="0">
              <a:solidFill>
                <a:srgbClr val="FF0000"/>
              </a:solidFill>
            </a:endParaRPr>
          </a:p>
          <a:p>
            <a:pPr marL="533400" indent="-533400">
              <a:lnSpc>
                <a:spcPct val="90000"/>
              </a:lnSpc>
              <a:buFont typeface="+mj-lt"/>
              <a:buAutoNum type="alphaLcParenR"/>
              <a:defRPr/>
            </a:pPr>
            <a:r>
              <a:rPr lang="en-GB" sz="3200" b="1" dirty="0">
                <a:solidFill>
                  <a:srgbClr val="FF0000"/>
                </a:solidFill>
              </a:rPr>
              <a:t>Injection (Direct Entry)</a:t>
            </a:r>
          </a:p>
        </p:txBody>
      </p:sp>
      <p:pic>
        <p:nvPicPr>
          <p:cNvPr id="4" name="Picture 15" descr="eating a strawber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263318"/>
            <a:ext cx="18288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p:cNvPicPr>
            <a:picLocks noChangeArrowheads="1"/>
          </p:cNvPicPr>
          <p:nvPr/>
        </p:nvPicPr>
        <p:blipFill>
          <a:blip r:embed="rId3">
            <a:extLst>
              <a:ext uri="{28A0092B-C50C-407E-A947-70E740481C1C}">
                <a14:useLocalDpi xmlns:a14="http://schemas.microsoft.com/office/drawing/2010/main" val="0"/>
              </a:ext>
            </a:extLst>
          </a:blip>
          <a:srcRect t="12102"/>
          <a:stretch>
            <a:fillRect/>
          </a:stretch>
        </p:blipFill>
        <p:spPr bwMode="auto">
          <a:xfrm>
            <a:off x="5562600" y="3206418"/>
            <a:ext cx="167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hm00163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4730418"/>
            <a:ext cx="406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511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90600" y="457200"/>
            <a:ext cx="685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algn="ctr" eaLnBrk="1" hangingPunct="1">
              <a:spcBef>
                <a:spcPct val="0"/>
              </a:spcBef>
              <a:buFontTx/>
              <a:buNone/>
            </a:pPr>
            <a:r>
              <a:rPr lang="en-GB" altLang="en-US" sz="4000" b="1">
                <a:solidFill>
                  <a:srgbClr val="558ED5"/>
                </a:solidFill>
              </a:rPr>
              <a:t>TOXICOLOGY - Routes of Entry</a:t>
            </a:r>
          </a:p>
        </p:txBody>
      </p:sp>
      <p:sp>
        <p:nvSpPr>
          <p:cNvPr id="3" name="Rectangle 15"/>
          <p:cNvSpPr>
            <a:spLocks noChangeArrowheads="1"/>
          </p:cNvSpPr>
          <p:nvPr/>
        </p:nvSpPr>
        <p:spPr bwMode="auto">
          <a:xfrm>
            <a:off x="609600" y="1676400"/>
            <a:ext cx="3124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rgbClr val="074676"/>
                </a:solidFill>
                <a:latin typeface="Calibri" pitchFamily="34" charset="0"/>
              </a:defRPr>
            </a:lvl1pPr>
            <a:lvl2pPr marL="384175" indent="-193675"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eaLnBrk="1" hangingPunct="1">
              <a:buFontTx/>
              <a:buNone/>
            </a:pPr>
            <a:r>
              <a:rPr lang="en-GB" altLang="en-US" sz="2000" b="1" dirty="0">
                <a:solidFill>
                  <a:schemeClr val="tx1"/>
                </a:solidFill>
                <a:latin typeface="Arial" charset="0"/>
              </a:rPr>
              <a:t>Inhalation</a:t>
            </a:r>
          </a:p>
          <a:p>
            <a:pPr lvl="1" eaLnBrk="1" hangingPunct="1">
              <a:buFontTx/>
              <a:buChar char="•"/>
            </a:pPr>
            <a:r>
              <a:rPr lang="en-GB" altLang="en-US" sz="2000" dirty="0">
                <a:solidFill>
                  <a:schemeClr val="bg2">
                    <a:lumMod val="50000"/>
                  </a:schemeClr>
                </a:solidFill>
                <a:latin typeface="Arial" charset="0"/>
              </a:rPr>
              <a:t>most important route of entry</a:t>
            </a:r>
          </a:p>
          <a:p>
            <a:pPr lvl="1" eaLnBrk="1" hangingPunct="1">
              <a:buFontTx/>
              <a:buChar char="•"/>
            </a:pPr>
            <a:r>
              <a:rPr lang="en-GB" altLang="en-US" sz="2000" dirty="0">
                <a:solidFill>
                  <a:schemeClr val="bg2">
                    <a:lumMod val="50000"/>
                  </a:schemeClr>
                </a:solidFill>
                <a:latin typeface="Arial" charset="0"/>
              </a:rPr>
              <a:t>substances can directly attack lung tissue</a:t>
            </a:r>
          </a:p>
          <a:p>
            <a:pPr lvl="1" eaLnBrk="1" hangingPunct="1">
              <a:buFontTx/>
              <a:buChar char="•"/>
            </a:pPr>
            <a:r>
              <a:rPr lang="en-GB" altLang="en-US" sz="2000" dirty="0">
                <a:solidFill>
                  <a:schemeClr val="bg2">
                    <a:lumMod val="50000"/>
                  </a:schemeClr>
                </a:solidFill>
                <a:latin typeface="Arial" charset="0"/>
              </a:rPr>
              <a:t>responsible for 90% of all cases of industrial poisoning</a:t>
            </a:r>
          </a:p>
          <a:p>
            <a:pPr lvl="1" eaLnBrk="1" hangingPunct="1">
              <a:buFontTx/>
              <a:buNone/>
            </a:pPr>
            <a:r>
              <a:rPr lang="en-GB" altLang="en-US" sz="2000" b="1" dirty="0">
                <a:latin typeface="Arial" charset="0"/>
              </a:rPr>
              <a:t>Ingestion</a:t>
            </a:r>
          </a:p>
          <a:p>
            <a:pPr lvl="1" eaLnBrk="1" hangingPunct="1">
              <a:buFontTx/>
              <a:buChar char="•"/>
            </a:pPr>
            <a:r>
              <a:rPr lang="en-GB" altLang="en-US" sz="2000" dirty="0">
                <a:solidFill>
                  <a:schemeClr val="bg2">
                    <a:lumMod val="50000"/>
                  </a:schemeClr>
                </a:solidFill>
                <a:latin typeface="Arial" charset="0"/>
              </a:rPr>
              <a:t>via the mouth</a:t>
            </a:r>
          </a:p>
          <a:p>
            <a:pPr lvl="1" eaLnBrk="1" hangingPunct="1">
              <a:buFontTx/>
              <a:buChar char="•"/>
            </a:pPr>
            <a:r>
              <a:rPr lang="en-GB" altLang="en-US" sz="2000" dirty="0">
                <a:solidFill>
                  <a:schemeClr val="bg2">
                    <a:lumMod val="50000"/>
                  </a:schemeClr>
                </a:solidFill>
                <a:latin typeface="Arial" charset="0"/>
              </a:rPr>
              <a:t>often accidental</a:t>
            </a:r>
          </a:p>
          <a:p>
            <a:pPr lvl="1" eaLnBrk="1" hangingPunct="1">
              <a:buFontTx/>
              <a:buChar char="•"/>
            </a:pPr>
            <a:r>
              <a:rPr lang="en-GB" altLang="en-US" sz="2000" dirty="0">
                <a:solidFill>
                  <a:schemeClr val="bg2">
                    <a:lumMod val="50000"/>
                  </a:schemeClr>
                </a:solidFill>
                <a:latin typeface="Arial" charset="0"/>
              </a:rPr>
              <a:t>poor hygiene</a:t>
            </a:r>
            <a:endParaRPr lang="en-GB" altLang="en-US" sz="2400" dirty="0">
              <a:solidFill>
                <a:schemeClr val="bg2">
                  <a:lumMod val="50000"/>
                </a:schemeClr>
              </a:solidFill>
              <a:latin typeface="Arial" charset="0"/>
            </a:endParaRPr>
          </a:p>
        </p:txBody>
      </p:sp>
      <p:sp>
        <p:nvSpPr>
          <p:cNvPr id="4" name="Rectangle 16"/>
          <p:cNvSpPr>
            <a:spLocks noChangeArrowheads="1"/>
          </p:cNvSpPr>
          <p:nvPr/>
        </p:nvSpPr>
        <p:spPr bwMode="auto">
          <a:xfrm>
            <a:off x="4267200" y="1676400"/>
            <a:ext cx="3200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rgbClr val="074676"/>
                </a:solidFill>
                <a:latin typeface="Calibri" pitchFamily="34" charset="0"/>
              </a:defRPr>
            </a:lvl1pPr>
            <a:lvl2pPr marL="384175" indent="-193675"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eaLnBrk="1" hangingPunct="1">
              <a:buFontTx/>
              <a:buNone/>
            </a:pPr>
            <a:r>
              <a:rPr lang="en-GB" altLang="en-US" sz="2000" b="1" dirty="0">
                <a:solidFill>
                  <a:schemeClr val="tx1"/>
                </a:solidFill>
                <a:latin typeface="Arial" charset="0"/>
              </a:rPr>
              <a:t>Absorption</a:t>
            </a:r>
          </a:p>
          <a:p>
            <a:pPr lvl="1" eaLnBrk="1" hangingPunct="1">
              <a:buFontTx/>
              <a:buChar char="•"/>
            </a:pPr>
            <a:r>
              <a:rPr lang="en-GB" altLang="en-US" sz="2000" dirty="0">
                <a:solidFill>
                  <a:schemeClr val="bg2">
                    <a:lumMod val="50000"/>
                  </a:schemeClr>
                </a:solidFill>
                <a:latin typeface="Arial" charset="0"/>
              </a:rPr>
              <a:t>through the skin</a:t>
            </a:r>
          </a:p>
          <a:p>
            <a:pPr lvl="1" eaLnBrk="1" hangingPunct="1">
              <a:buFontTx/>
              <a:buChar char="•"/>
            </a:pPr>
            <a:r>
              <a:rPr lang="en-GB" altLang="en-US" sz="2000" dirty="0">
                <a:solidFill>
                  <a:schemeClr val="bg2">
                    <a:lumMod val="50000"/>
                  </a:schemeClr>
                </a:solidFill>
                <a:latin typeface="Arial" charset="0"/>
              </a:rPr>
              <a:t>solvents may penetrate unbroken skin</a:t>
            </a:r>
          </a:p>
          <a:p>
            <a:pPr eaLnBrk="1" hangingPunct="1">
              <a:buFontTx/>
              <a:buChar char="•"/>
            </a:pPr>
            <a:endParaRPr lang="en-GB" altLang="en-US" sz="2000" b="1" dirty="0">
              <a:solidFill>
                <a:schemeClr val="tx1"/>
              </a:solidFill>
              <a:latin typeface="Arial" charset="0"/>
            </a:endParaRPr>
          </a:p>
          <a:p>
            <a:pPr eaLnBrk="1" hangingPunct="1">
              <a:buFontTx/>
              <a:buChar char="•"/>
            </a:pPr>
            <a:r>
              <a:rPr lang="en-GB" altLang="en-US" sz="2000" b="1" dirty="0">
                <a:solidFill>
                  <a:schemeClr val="tx1"/>
                </a:solidFill>
                <a:latin typeface="Arial" charset="0"/>
              </a:rPr>
              <a:t>Injection</a:t>
            </a:r>
          </a:p>
          <a:p>
            <a:pPr lvl="1" eaLnBrk="1" hangingPunct="1">
              <a:buFontTx/>
              <a:buChar char="•"/>
            </a:pPr>
            <a:r>
              <a:rPr lang="en-GB" altLang="en-US" sz="2000" dirty="0">
                <a:solidFill>
                  <a:schemeClr val="bg2">
                    <a:lumMod val="50000"/>
                  </a:schemeClr>
                </a:solidFill>
                <a:latin typeface="Arial" charset="0"/>
              </a:rPr>
              <a:t>when skin is damaged</a:t>
            </a:r>
          </a:p>
          <a:p>
            <a:pPr lvl="1" eaLnBrk="1" hangingPunct="1">
              <a:buFontTx/>
              <a:buChar char="•"/>
            </a:pPr>
            <a:r>
              <a:rPr lang="en-GB" altLang="en-US" sz="2000" dirty="0">
                <a:solidFill>
                  <a:schemeClr val="bg2">
                    <a:lumMod val="50000"/>
                  </a:schemeClr>
                </a:solidFill>
                <a:latin typeface="Arial" charset="0"/>
              </a:rPr>
              <a:t>puncture of the skin</a:t>
            </a:r>
          </a:p>
          <a:p>
            <a:pPr lvl="1" eaLnBrk="1" hangingPunct="1">
              <a:buFontTx/>
              <a:buChar char="•"/>
            </a:pPr>
            <a:r>
              <a:rPr lang="en-GB" altLang="en-US" sz="2000" dirty="0">
                <a:solidFill>
                  <a:schemeClr val="bg2">
                    <a:lumMod val="50000"/>
                  </a:schemeClr>
                </a:solidFill>
                <a:latin typeface="Arial" charset="0"/>
              </a:rPr>
              <a:t>contact with liquid or gas under pressure</a:t>
            </a:r>
          </a:p>
        </p:txBody>
      </p:sp>
    </p:spTree>
    <p:extLst>
      <p:ext uri="{BB962C8B-B14F-4D97-AF65-F5344CB8AC3E}">
        <p14:creationId xmlns:p14="http://schemas.microsoft.com/office/powerpoint/2010/main" val="1712497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6858000" cy="830997"/>
          </a:xfrm>
          <a:prstGeom prst="rect">
            <a:avLst/>
          </a:prstGeom>
        </p:spPr>
        <p:txBody>
          <a:bodyPr wrap="square">
            <a:spAutoFit/>
          </a:bodyPr>
          <a:lstStyle/>
          <a:p>
            <a:pPr algn="ctr"/>
            <a:r>
              <a:rPr lang="en-GB" sz="2400" dirty="0" smtClean="0"/>
              <a:t>Forms of, Classification of and Health Risks from Hazardous Substances</a:t>
            </a:r>
            <a:endParaRPr lang="en-GB" sz="2400" dirty="0"/>
          </a:p>
        </p:txBody>
      </p:sp>
      <p:sp>
        <p:nvSpPr>
          <p:cNvPr id="3" name="Rectangle 2"/>
          <p:cNvSpPr/>
          <p:nvPr/>
        </p:nvSpPr>
        <p:spPr>
          <a:xfrm>
            <a:off x="533400" y="1644134"/>
            <a:ext cx="3191899" cy="400110"/>
          </a:xfrm>
          <a:prstGeom prst="rect">
            <a:avLst/>
          </a:prstGeom>
        </p:spPr>
        <p:txBody>
          <a:bodyPr wrap="none">
            <a:spAutoFit/>
          </a:bodyPr>
          <a:lstStyle/>
          <a:p>
            <a:r>
              <a:rPr lang="en-GB" sz="2000" u="sng" dirty="0" smtClean="0"/>
              <a:t>Physical Forms of Chemicals</a:t>
            </a:r>
            <a:endParaRPr lang="en-US" sz="2000" u="sng" dirty="0"/>
          </a:p>
        </p:txBody>
      </p:sp>
      <p:sp>
        <p:nvSpPr>
          <p:cNvPr id="4" name="Rectangle 3"/>
          <p:cNvSpPr/>
          <p:nvPr/>
        </p:nvSpPr>
        <p:spPr>
          <a:xfrm>
            <a:off x="685800" y="2209800"/>
            <a:ext cx="7010400" cy="923330"/>
          </a:xfrm>
          <a:prstGeom prst="rect">
            <a:avLst/>
          </a:prstGeom>
        </p:spPr>
        <p:txBody>
          <a:bodyPr wrap="square">
            <a:spAutoFit/>
          </a:bodyPr>
          <a:lstStyle/>
          <a:p>
            <a:pPr>
              <a:spcBef>
                <a:spcPts val="600"/>
              </a:spcBef>
              <a:buFont typeface="Arial" pitchFamily="34" charset="0"/>
              <a:buChar char="•"/>
            </a:pPr>
            <a:r>
              <a:rPr lang="en-GB" dirty="0" smtClean="0"/>
              <a:t>The physical form greatly affects the hazard presented and the route of entry into the body</a:t>
            </a:r>
          </a:p>
          <a:p>
            <a:endParaRPr lang="en-GB" dirty="0"/>
          </a:p>
        </p:txBody>
      </p:sp>
      <p:sp>
        <p:nvSpPr>
          <p:cNvPr id="5" name="Rectangle 4"/>
          <p:cNvSpPr/>
          <p:nvPr/>
        </p:nvSpPr>
        <p:spPr>
          <a:xfrm>
            <a:off x="808630" y="3118345"/>
            <a:ext cx="4572000" cy="2339102"/>
          </a:xfrm>
          <a:prstGeom prst="rect">
            <a:avLst/>
          </a:prstGeom>
        </p:spPr>
        <p:txBody>
          <a:bodyPr>
            <a:spAutoFit/>
          </a:bodyPr>
          <a:lstStyle/>
          <a:p>
            <a:pPr marL="290513" indent="-290513">
              <a:buFont typeface="Arial" charset="0"/>
              <a:buChar char="•"/>
              <a:defRPr/>
            </a:pPr>
            <a:r>
              <a:rPr lang="en-GB" b="1" dirty="0">
                <a:solidFill>
                  <a:srgbClr val="558ED5"/>
                </a:solidFill>
                <a:latin typeface="Arial Black" pitchFamily="34" charset="0"/>
              </a:rPr>
              <a:t>Solids  </a:t>
            </a:r>
            <a:r>
              <a:rPr lang="en-GB" b="1" dirty="0">
                <a:latin typeface="Arial Black" pitchFamily="34" charset="0"/>
              </a:rPr>
              <a:t>(Lead ingot)</a:t>
            </a:r>
          </a:p>
          <a:p>
            <a:pPr marL="290513" indent="-290513">
              <a:buFont typeface="Arial" charset="0"/>
              <a:buChar char="•"/>
              <a:defRPr/>
            </a:pPr>
            <a:r>
              <a:rPr lang="en-GB" b="1" dirty="0">
                <a:solidFill>
                  <a:srgbClr val="FF0000"/>
                </a:solidFill>
                <a:latin typeface="Arial Black" pitchFamily="34" charset="0"/>
              </a:rPr>
              <a:t>Liquids  </a:t>
            </a:r>
            <a:r>
              <a:rPr lang="en-GB" b="1" dirty="0">
                <a:latin typeface="Arial Black" pitchFamily="34" charset="0"/>
              </a:rPr>
              <a:t>(Solvents)</a:t>
            </a:r>
          </a:p>
          <a:p>
            <a:pPr marL="290513" indent="-290513">
              <a:buFont typeface="Arial" charset="0"/>
              <a:buChar char="•"/>
              <a:defRPr/>
            </a:pPr>
            <a:r>
              <a:rPr lang="en-GB" b="1" dirty="0">
                <a:solidFill>
                  <a:srgbClr val="FF0000"/>
                </a:solidFill>
                <a:latin typeface="Arial Black" pitchFamily="34" charset="0"/>
              </a:rPr>
              <a:t>Gases   </a:t>
            </a:r>
            <a:r>
              <a:rPr lang="en-GB" b="1" dirty="0">
                <a:latin typeface="Arial Black" pitchFamily="34" charset="0"/>
              </a:rPr>
              <a:t>(Co)</a:t>
            </a:r>
          </a:p>
          <a:p>
            <a:pPr marL="290513" indent="-290513">
              <a:buFont typeface="Arial" charset="0"/>
              <a:buChar char="•"/>
              <a:defRPr/>
            </a:pPr>
            <a:r>
              <a:rPr lang="en-GB" b="1" dirty="0">
                <a:solidFill>
                  <a:srgbClr val="558ED5"/>
                </a:solidFill>
                <a:latin typeface="Arial Black" pitchFamily="34" charset="0"/>
              </a:rPr>
              <a:t>Vapour </a:t>
            </a:r>
            <a:r>
              <a:rPr lang="en-GB" sz="2000" b="1" dirty="0">
                <a:latin typeface="Arial Black" pitchFamily="34" charset="0"/>
              </a:rPr>
              <a:t>(toluene)</a:t>
            </a:r>
          </a:p>
          <a:p>
            <a:pPr marL="290513" indent="-290513">
              <a:buFont typeface="Arial" charset="0"/>
              <a:buChar char="•"/>
              <a:defRPr/>
            </a:pPr>
            <a:r>
              <a:rPr lang="en-GB" b="1" dirty="0">
                <a:solidFill>
                  <a:srgbClr val="FF0000"/>
                </a:solidFill>
                <a:latin typeface="Arial Black" pitchFamily="34" charset="0"/>
              </a:rPr>
              <a:t>Mists and aerosols   </a:t>
            </a:r>
            <a:r>
              <a:rPr lang="en-GB" b="1" dirty="0">
                <a:latin typeface="Arial Black" pitchFamily="34" charset="0"/>
              </a:rPr>
              <a:t>(deodorant)</a:t>
            </a:r>
          </a:p>
          <a:p>
            <a:pPr marL="290513" indent="-290513">
              <a:buFont typeface="Arial" charset="0"/>
              <a:buChar char="•"/>
              <a:defRPr/>
            </a:pPr>
            <a:r>
              <a:rPr lang="en-GB" b="1" dirty="0">
                <a:solidFill>
                  <a:srgbClr val="558ED5"/>
                </a:solidFill>
                <a:latin typeface="Arial Black" pitchFamily="34" charset="0"/>
              </a:rPr>
              <a:t>Smoke  </a:t>
            </a:r>
            <a:r>
              <a:rPr lang="en-GB" b="1" dirty="0">
                <a:latin typeface="Arial Black" pitchFamily="34" charset="0"/>
              </a:rPr>
              <a:t>(coal burning)</a:t>
            </a:r>
          </a:p>
          <a:p>
            <a:pPr marL="290513" indent="-290513">
              <a:buFont typeface="Arial" charset="0"/>
              <a:buChar char="•"/>
              <a:defRPr/>
            </a:pPr>
            <a:r>
              <a:rPr lang="en-GB" b="1" dirty="0">
                <a:solidFill>
                  <a:srgbClr val="FF0000"/>
                </a:solidFill>
                <a:latin typeface="Arial Black" pitchFamily="34" charset="0"/>
              </a:rPr>
              <a:t>Fumes  </a:t>
            </a:r>
            <a:r>
              <a:rPr lang="en-GB" b="1" dirty="0">
                <a:latin typeface="Arial Black" pitchFamily="34" charset="0"/>
              </a:rPr>
              <a:t>(welding)</a:t>
            </a:r>
          </a:p>
          <a:p>
            <a:pPr marL="290513" indent="-290513">
              <a:buFont typeface="Arial" charset="0"/>
              <a:buChar char="•"/>
              <a:defRPr/>
            </a:pPr>
            <a:r>
              <a:rPr lang="en-GB" b="1" dirty="0">
                <a:solidFill>
                  <a:srgbClr val="558ED5"/>
                </a:solidFill>
                <a:latin typeface="Arial Black" pitchFamily="34" charset="0"/>
              </a:rPr>
              <a:t>Dusts  </a:t>
            </a:r>
            <a:r>
              <a:rPr lang="en-GB" b="1" dirty="0">
                <a:latin typeface="Arial Black" pitchFamily="34" charset="0"/>
              </a:rPr>
              <a:t>(</a:t>
            </a:r>
            <a:r>
              <a:rPr lang="en-GB" b="1" dirty="0" err="1">
                <a:latin typeface="Arial Black" pitchFamily="34" charset="0"/>
              </a:rPr>
              <a:t>Pharma</a:t>
            </a:r>
            <a:r>
              <a:rPr lang="en-GB" b="1" dirty="0">
                <a:latin typeface="Arial Black" pitchFamily="34" charset="0"/>
              </a:rPr>
              <a:t> dust)</a:t>
            </a:r>
          </a:p>
        </p:txBody>
      </p:sp>
      <p:pic>
        <p:nvPicPr>
          <p:cNvPr id="6" name="Picture 4" descr="http://lh3.ggpht.com/_ZCAc9c80CqQ/S0Hcs8Pm1wI/AAAAAAAAAW4/S21EXfAIXU4/s720/iStock_000001373764Small.jpg"/>
          <p:cNvPicPr>
            <a:picLocks noChangeAspect="1" noChangeArrowheads="1"/>
          </p:cNvPicPr>
          <p:nvPr/>
        </p:nvPicPr>
        <p:blipFill>
          <a:blip r:embed="rId2" cstate="screen"/>
          <a:srcRect/>
          <a:stretch>
            <a:fillRect/>
          </a:stretch>
        </p:blipFill>
        <p:spPr bwMode="auto">
          <a:xfrm>
            <a:off x="5715000" y="3541003"/>
            <a:ext cx="2573842" cy="1948289"/>
          </a:xfrm>
          <a:prstGeom prst="rect">
            <a:avLst/>
          </a:prstGeom>
          <a:noFill/>
        </p:spPr>
      </p:pic>
    </p:spTree>
    <p:extLst>
      <p:ext uri="{BB962C8B-B14F-4D97-AF65-F5344CB8AC3E}">
        <p14:creationId xmlns:p14="http://schemas.microsoft.com/office/powerpoint/2010/main" val="2796401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2875" y="1214438"/>
            <a:ext cx="8858250" cy="571500"/>
          </a:xfrm>
          <a:prstGeom prst="rect">
            <a:avLst/>
          </a:prstGeom>
        </p:spPr>
        <p:txBody>
          <a:bodyPr anchor="t"/>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r>
              <a:rPr lang="en-GB" sz="4400" dirty="0" smtClean="0">
                <a:solidFill>
                  <a:srgbClr val="558ED5"/>
                </a:solidFill>
              </a:rPr>
              <a:t>AIRBORNE DUST</a:t>
            </a:r>
            <a:endParaRPr lang="en-US" sz="4400" dirty="0" smtClean="0">
              <a:solidFill>
                <a:srgbClr val="558ED5"/>
              </a:solidFill>
              <a:cs typeface="Times New Roman" pitchFamily="18" charset="0"/>
            </a:endParaRPr>
          </a:p>
        </p:txBody>
      </p:sp>
      <p:sp>
        <p:nvSpPr>
          <p:cNvPr id="3" name="Rectangle 13"/>
          <p:cNvSpPr>
            <a:spLocks noChangeArrowheads="1"/>
          </p:cNvSpPr>
          <p:nvPr/>
        </p:nvSpPr>
        <p:spPr bwMode="auto">
          <a:xfrm>
            <a:off x="838200" y="2286000"/>
            <a:ext cx="7162800"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rgbClr val="074676"/>
                </a:solidFill>
                <a:latin typeface="Calibri" pitchFamily="34" charset="0"/>
              </a:defRPr>
            </a:lvl1pPr>
            <a:lvl2pPr marL="766763"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eaLnBrk="1" hangingPunct="1">
              <a:lnSpc>
                <a:spcPct val="90000"/>
              </a:lnSpc>
              <a:spcBef>
                <a:spcPct val="0"/>
              </a:spcBef>
              <a:buFontTx/>
              <a:buNone/>
            </a:pPr>
            <a:r>
              <a:rPr lang="en-GB" altLang="en-US" sz="2800" b="1" dirty="0">
                <a:solidFill>
                  <a:srgbClr val="FF0000"/>
                </a:solidFill>
                <a:latin typeface="Arial" charset="0"/>
              </a:rPr>
              <a:t>Respirable dust:</a:t>
            </a:r>
          </a:p>
          <a:p>
            <a:pPr eaLnBrk="1" hangingPunct="1">
              <a:lnSpc>
                <a:spcPct val="90000"/>
              </a:lnSpc>
              <a:spcBef>
                <a:spcPct val="0"/>
              </a:spcBef>
              <a:buFontTx/>
              <a:buNone/>
            </a:pPr>
            <a:r>
              <a:rPr lang="en-GB" altLang="en-US" sz="2400" dirty="0">
                <a:solidFill>
                  <a:schemeClr val="bg2">
                    <a:lumMod val="50000"/>
                  </a:schemeClr>
                </a:solidFill>
                <a:latin typeface="Arial" charset="0"/>
              </a:rPr>
              <a:t>Airborne dust of such a size about </a:t>
            </a:r>
            <a:r>
              <a:rPr lang="en-GB" altLang="en-US" sz="2400" dirty="0">
                <a:solidFill>
                  <a:schemeClr val="tx1"/>
                </a:solidFill>
                <a:latin typeface="Arial" charset="0"/>
              </a:rPr>
              <a:t>0.5 microns </a:t>
            </a:r>
            <a:r>
              <a:rPr lang="en-GB" altLang="en-US" sz="2400" dirty="0">
                <a:solidFill>
                  <a:schemeClr val="bg2">
                    <a:lumMod val="50000"/>
                  </a:schemeClr>
                </a:solidFill>
                <a:latin typeface="Arial" charset="0"/>
              </a:rPr>
              <a:t>that it is able to enter the lungs during normal breathing</a:t>
            </a:r>
          </a:p>
          <a:p>
            <a:pPr eaLnBrk="1" hangingPunct="1">
              <a:lnSpc>
                <a:spcPct val="90000"/>
              </a:lnSpc>
              <a:spcBef>
                <a:spcPct val="0"/>
              </a:spcBef>
              <a:buFontTx/>
              <a:buNone/>
            </a:pPr>
            <a:endParaRPr lang="en-GB" altLang="en-US" sz="2400" b="1" dirty="0">
              <a:solidFill>
                <a:schemeClr val="bg2">
                  <a:lumMod val="50000"/>
                </a:schemeClr>
              </a:solidFill>
              <a:latin typeface="Arial" charset="0"/>
            </a:endParaRPr>
          </a:p>
          <a:p>
            <a:pPr eaLnBrk="1" hangingPunct="1">
              <a:lnSpc>
                <a:spcPct val="90000"/>
              </a:lnSpc>
              <a:spcBef>
                <a:spcPct val="0"/>
              </a:spcBef>
              <a:buFontTx/>
              <a:buNone/>
            </a:pPr>
            <a:r>
              <a:rPr lang="en-GB" altLang="en-US" sz="2800" b="1" dirty="0">
                <a:solidFill>
                  <a:srgbClr val="FF0000"/>
                </a:solidFill>
                <a:latin typeface="Arial" charset="0"/>
              </a:rPr>
              <a:t>Respiratory diseases:</a:t>
            </a:r>
          </a:p>
          <a:p>
            <a:pPr lvl="1" eaLnBrk="1" hangingPunct="1">
              <a:lnSpc>
                <a:spcPct val="90000"/>
              </a:lnSpc>
              <a:spcBef>
                <a:spcPct val="0"/>
              </a:spcBef>
              <a:buFont typeface="Arial" charset="0"/>
              <a:buChar char="•"/>
            </a:pPr>
            <a:r>
              <a:rPr lang="en-GB" altLang="en-US" sz="2400" dirty="0">
                <a:solidFill>
                  <a:schemeClr val="bg2">
                    <a:lumMod val="50000"/>
                  </a:schemeClr>
                </a:solidFill>
                <a:latin typeface="Arial" charset="0"/>
              </a:rPr>
              <a:t>Asbestosis  </a:t>
            </a:r>
            <a:endParaRPr lang="en-GB" altLang="en-US" sz="2400" dirty="0" smtClean="0">
              <a:solidFill>
                <a:schemeClr val="bg2">
                  <a:lumMod val="50000"/>
                </a:schemeClr>
              </a:solidFill>
              <a:latin typeface="Arial" charset="0"/>
            </a:endParaRPr>
          </a:p>
          <a:p>
            <a:pPr lvl="1" eaLnBrk="1" hangingPunct="1">
              <a:lnSpc>
                <a:spcPct val="90000"/>
              </a:lnSpc>
              <a:spcBef>
                <a:spcPct val="0"/>
              </a:spcBef>
              <a:buFont typeface="Arial" charset="0"/>
              <a:buChar char="•"/>
            </a:pPr>
            <a:r>
              <a:rPr lang="en-GB" altLang="en-US" sz="2400" dirty="0" smtClean="0">
                <a:solidFill>
                  <a:schemeClr val="bg2">
                    <a:lumMod val="50000"/>
                  </a:schemeClr>
                </a:solidFill>
                <a:latin typeface="Arial" charset="0"/>
              </a:rPr>
              <a:t>Silicosis </a:t>
            </a:r>
          </a:p>
          <a:p>
            <a:pPr lvl="1" eaLnBrk="1" hangingPunct="1">
              <a:lnSpc>
                <a:spcPct val="90000"/>
              </a:lnSpc>
              <a:spcBef>
                <a:spcPct val="0"/>
              </a:spcBef>
              <a:buFont typeface="Arial" charset="0"/>
              <a:buChar char="•"/>
            </a:pPr>
            <a:r>
              <a:rPr lang="en-GB" altLang="en-US" sz="2400" dirty="0" smtClean="0">
                <a:solidFill>
                  <a:schemeClr val="bg2">
                    <a:lumMod val="50000"/>
                  </a:schemeClr>
                </a:solidFill>
                <a:latin typeface="Arial" charset="0"/>
              </a:rPr>
              <a:t>Asthma </a:t>
            </a:r>
          </a:p>
          <a:p>
            <a:pPr lvl="1" eaLnBrk="1" hangingPunct="1">
              <a:lnSpc>
                <a:spcPct val="90000"/>
              </a:lnSpc>
              <a:spcBef>
                <a:spcPct val="0"/>
              </a:spcBef>
              <a:buFont typeface="Arial" charset="0"/>
              <a:buChar char="•"/>
            </a:pPr>
            <a:r>
              <a:rPr lang="en-GB" altLang="en-US" sz="2400" dirty="0" smtClean="0">
                <a:solidFill>
                  <a:schemeClr val="bg2">
                    <a:lumMod val="50000"/>
                  </a:schemeClr>
                </a:solidFill>
                <a:latin typeface="Arial" charset="0"/>
              </a:rPr>
              <a:t>Bronchitis </a:t>
            </a:r>
          </a:p>
          <a:p>
            <a:pPr lvl="1" eaLnBrk="1" hangingPunct="1">
              <a:lnSpc>
                <a:spcPct val="90000"/>
              </a:lnSpc>
              <a:spcBef>
                <a:spcPct val="0"/>
              </a:spcBef>
              <a:buFont typeface="Arial" charset="0"/>
              <a:buChar char="•"/>
            </a:pPr>
            <a:r>
              <a:rPr lang="en-GB" altLang="en-US" sz="2400" dirty="0" smtClean="0">
                <a:solidFill>
                  <a:schemeClr val="bg2">
                    <a:lumMod val="50000"/>
                  </a:schemeClr>
                </a:solidFill>
                <a:latin typeface="Arial" charset="0"/>
              </a:rPr>
              <a:t>Lung </a:t>
            </a:r>
            <a:r>
              <a:rPr lang="en-GB" altLang="en-US" sz="2400" dirty="0">
                <a:solidFill>
                  <a:schemeClr val="bg2">
                    <a:lumMod val="50000"/>
                  </a:schemeClr>
                </a:solidFill>
                <a:latin typeface="Arial" charset="0"/>
              </a:rPr>
              <a:t>Cancer</a:t>
            </a:r>
          </a:p>
          <a:p>
            <a:pPr lvl="1" eaLnBrk="1" hangingPunct="1">
              <a:lnSpc>
                <a:spcPct val="90000"/>
              </a:lnSpc>
              <a:spcBef>
                <a:spcPct val="0"/>
              </a:spcBef>
              <a:buFont typeface="Arial" charset="0"/>
              <a:buChar char="•"/>
            </a:pPr>
            <a:r>
              <a:rPr lang="en-GB" altLang="en-US" sz="2400" dirty="0">
                <a:solidFill>
                  <a:schemeClr val="bg2">
                    <a:lumMod val="50000"/>
                  </a:schemeClr>
                </a:solidFill>
                <a:latin typeface="Arial" charset="0"/>
              </a:rPr>
              <a:t>Farmer’s </a:t>
            </a:r>
            <a:r>
              <a:rPr lang="en-GB" altLang="en-US" sz="2400" dirty="0" smtClean="0">
                <a:solidFill>
                  <a:schemeClr val="bg2">
                    <a:lumMod val="50000"/>
                  </a:schemeClr>
                </a:solidFill>
                <a:latin typeface="Arial" charset="0"/>
              </a:rPr>
              <a:t>lung</a:t>
            </a:r>
            <a:endParaRPr lang="en-GB" altLang="en-US" sz="2400" dirty="0">
              <a:solidFill>
                <a:schemeClr val="bg2">
                  <a:lumMod val="50000"/>
                </a:schemeClr>
              </a:solidFill>
              <a:latin typeface="Arial" charset="0"/>
            </a:endParaRPr>
          </a:p>
        </p:txBody>
      </p:sp>
      <p:sp>
        <p:nvSpPr>
          <p:cNvPr id="4" name="Title 5"/>
          <p:cNvSpPr txBox="1">
            <a:spLocks/>
          </p:cNvSpPr>
          <p:nvPr/>
        </p:nvSpPr>
        <p:spPr>
          <a:xfrm>
            <a:off x="149699" y="435022"/>
            <a:ext cx="8858250" cy="571500"/>
          </a:xfrm>
          <a:prstGeom prst="rect">
            <a:avLst/>
          </a:prstGeom>
        </p:spPr>
        <p:txBody>
          <a:bodyPr anchor="ctr"/>
          <a:lstStyle/>
          <a:p>
            <a:pPr eaLnBrk="0" hangingPunct="0">
              <a:defRPr/>
            </a:pPr>
            <a:r>
              <a:rPr lang="en-GB" sz="3600" b="1" i="1" cap="all" dirty="0">
                <a:latin typeface="Century Gothic" pitchFamily="34" charset="0"/>
                <a:ea typeface="+mj-ea"/>
                <a:cs typeface="+mj-cs"/>
              </a:rPr>
              <a:t>Hazards and hazard management</a:t>
            </a:r>
          </a:p>
        </p:txBody>
      </p:sp>
    </p:spTree>
    <p:extLst>
      <p:ext uri="{BB962C8B-B14F-4D97-AF65-F5344CB8AC3E}">
        <p14:creationId xmlns:p14="http://schemas.microsoft.com/office/powerpoint/2010/main" val="3101521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609600" y="896297"/>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algn="ctr" eaLnBrk="1" hangingPunct="1">
              <a:spcBef>
                <a:spcPct val="50000"/>
              </a:spcBef>
              <a:buFontTx/>
              <a:buNone/>
            </a:pPr>
            <a:r>
              <a:rPr lang="en-GB" altLang="en-US" sz="4000" b="1" u="sng" dirty="0">
                <a:solidFill>
                  <a:srgbClr val="00B050"/>
                </a:solidFill>
              </a:rPr>
              <a:t>Assessing levels of dust</a:t>
            </a:r>
          </a:p>
        </p:txBody>
      </p:sp>
      <p:sp>
        <p:nvSpPr>
          <p:cNvPr id="3" name="Rectangle 14"/>
          <p:cNvSpPr>
            <a:spLocks noChangeArrowheads="1"/>
          </p:cNvSpPr>
          <p:nvPr/>
        </p:nvSpPr>
        <p:spPr bwMode="auto">
          <a:xfrm>
            <a:off x="1143000" y="1905000"/>
            <a:ext cx="63246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1825" indent="-631825"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eaLnBrk="1" hangingPunct="1">
              <a:spcBef>
                <a:spcPts val="1200"/>
              </a:spcBef>
              <a:buFont typeface="Wingdings" pitchFamily="2" charset="2"/>
              <a:buChar char="q"/>
            </a:pPr>
            <a:r>
              <a:rPr lang="en-GB" altLang="en-US" sz="2800" b="1" dirty="0">
                <a:solidFill>
                  <a:srgbClr val="FF0000"/>
                </a:solidFill>
                <a:latin typeface="Arial" charset="0"/>
              </a:rPr>
              <a:t>Visual examination</a:t>
            </a:r>
          </a:p>
          <a:p>
            <a:pPr eaLnBrk="1" hangingPunct="1">
              <a:spcBef>
                <a:spcPts val="1200"/>
              </a:spcBef>
              <a:buFont typeface="Wingdings" pitchFamily="2" charset="2"/>
              <a:buChar char="q"/>
            </a:pPr>
            <a:r>
              <a:rPr lang="en-GB" altLang="en-US" sz="2800" b="1" dirty="0">
                <a:solidFill>
                  <a:srgbClr val="0070C0"/>
                </a:solidFill>
                <a:latin typeface="Arial" charset="0"/>
              </a:rPr>
              <a:t>Sampling for dust</a:t>
            </a:r>
          </a:p>
          <a:p>
            <a:pPr eaLnBrk="1" hangingPunct="1">
              <a:spcBef>
                <a:spcPts val="1200"/>
              </a:spcBef>
              <a:buFont typeface="Wingdings" pitchFamily="2" charset="2"/>
              <a:buChar char="q"/>
            </a:pPr>
            <a:r>
              <a:rPr lang="en-GB" altLang="en-US" sz="2800" b="1" dirty="0">
                <a:solidFill>
                  <a:srgbClr val="FF0000"/>
                </a:solidFill>
                <a:latin typeface="Arial" charset="0"/>
              </a:rPr>
              <a:t>Personal samplers</a:t>
            </a:r>
          </a:p>
          <a:p>
            <a:pPr eaLnBrk="1" hangingPunct="1">
              <a:spcBef>
                <a:spcPts val="1200"/>
              </a:spcBef>
              <a:buFont typeface="Wingdings" pitchFamily="2" charset="2"/>
              <a:buChar char="q"/>
            </a:pPr>
            <a:r>
              <a:rPr lang="en-GB" altLang="en-US" sz="2800" b="1" dirty="0">
                <a:solidFill>
                  <a:srgbClr val="0070C0"/>
                </a:solidFill>
                <a:latin typeface="Arial" charset="0"/>
              </a:rPr>
              <a:t>Fixed samplers</a:t>
            </a:r>
          </a:p>
          <a:p>
            <a:pPr eaLnBrk="1" hangingPunct="1">
              <a:spcBef>
                <a:spcPts val="1200"/>
              </a:spcBef>
              <a:buFont typeface="Wingdings" pitchFamily="2" charset="2"/>
              <a:buChar char="q"/>
            </a:pPr>
            <a:r>
              <a:rPr lang="en-GB" altLang="en-US" sz="2800" b="1" dirty="0" smtClean="0">
                <a:solidFill>
                  <a:srgbClr val="0070C0"/>
                </a:solidFill>
                <a:latin typeface="Arial" charset="0"/>
              </a:rPr>
              <a:t>Sample </a:t>
            </a:r>
            <a:r>
              <a:rPr lang="en-GB" altLang="en-US" sz="2800" b="1" dirty="0">
                <a:solidFill>
                  <a:srgbClr val="0070C0"/>
                </a:solidFill>
                <a:latin typeface="Arial" charset="0"/>
              </a:rPr>
              <a:t>for a fixed time</a:t>
            </a:r>
          </a:p>
          <a:p>
            <a:pPr eaLnBrk="1" hangingPunct="1">
              <a:spcBef>
                <a:spcPts val="1200"/>
              </a:spcBef>
              <a:buFont typeface="Wingdings" pitchFamily="2" charset="2"/>
              <a:buChar char="q"/>
            </a:pPr>
            <a:r>
              <a:rPr lang="en-GB" altLang="en-US" sz="2800" b="1" dirty="0">
                <a:solidFill>
                  <a:srgbClr val="FF0000"/>
                </a:solidFill>
                <a:latin typeface="Arial" charset="0"/>
              </a:rPr>
              <a:t>Dust lamps</a:t>
            </a:r>
          </a:p>
          <a:p>
            <a:pPr eaLnBrk="1" hangingPunct="1">
              <a:spcBef>
                <a:spcPts val="1200"/>
              </a:spcBef>
              <a:buFont typeface="Wingdings" pitchFamily="2" charset="2"/>
              <a:buChar char="q"/>
            </a:pPr>
            <a:r>
              <a:rPr lang="en-GB" altLang="en-US" sz="2800" b="1" dirty="0" smtClean="0">
                <a:solidFill>
                  <a:srgbClr val="FF0000"/>
                </a:solidFill>
                <a:latin typeface="Arial" charset="0"/>
              </a:rPr>
              <a:t>Dust </a:t>
            </a:r>
            <a:r>
              <a:rPr lang="en-GB" altLang="en-US" sz="2800" b="1" dirty="0">
                <a:solidFill>
                  <a:srgbClr val="FF0000"/>
                </a:solidFill>
                <a:latin typeface="Arial" charset="0"/>
              </a:rPr>
              <a:t>accumulation</a:t>
            </a:r>
          </a:p>
        </p:txBody>
      </p:sp>
    </p:spTree>
    <p:extLst>
      <p:ext uri="{BB962C8B-B14F-4D97-AF65-F5344CB8AC3E}">
        <p14:creationId xmlns:p14="http://schemas.microsoft.com/office/powerpoint/2010/main" val="4175982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914400" y="609600"/>
            <a:ext cx="7315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algn="ctr" eaLnBrk="1" hangingPunct="1">
              <a:spcBef>
                <a:spcPct val="50000"/>
              </a:spcBef>
              <a:buFontTx/>
              <a:buNone/>
            </a:pPr>
            <a:r>
              <a:rPr lang="en-GB" altLang="en-US" sz="4400" b="1" dirty="0">
                <a:solidFill>
                  <a:srgbClr val="00B050"/>
                </a:solidFill>
              </a:rPr>
              <a:t>Control Measures to Reduce Exposure to Dust</a:t>
            </a:r>
          </a:p>
        </p:txBody>
      </p:sp>
      <p:sp>
        <p:nvSpPr>
          <p:cNvPr id="3" name="Rectangle 16"/>
          <p:cNvSpPr>
            <a:spLocks noChangeArrowheads="1"/>
          </p:cNvSpPr>
          <p:nvPr/>
        </p:nvSpPr>
        <p:spPr bwMode="auto">
          <a:xfrm>
            <a:off x="1371600" y="2301875"/>
            <a:ext cx="6248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1825" indent="-631825" eaLnBrk="0" hangingPunct="0">
              <a:spcBef>
                <a:spcPct val="20000"/>
              </a:spcBef>
              <a:buFont typeface="Arial" charset="0"/>
              <a:buChar char="•"/>
              <a:defRPr sz="3200">
                <a:solidFill>
                  <a:srgbClr val="074676"/>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rgbClr val="004F27"/>
                </a:solidFill>
                <a:latin typeface="Calibri" pitchFamily="34" charset="0"/>
              </a:defRPr>
            </a:lvl3pPr>
            <a:lvl4pPr marL="1600200" indent="-228600" eaLnBrk="0" hangingPunct="0">
              <a:spcBef>
                <a:spcPct val="20000"/>
              </a:spcBef>
              <a:buFont typeface="Arial" charset="0"/>
              <a:buChar char="–"/>
              <a:defRPr sz="2000">
                <a:solidFill>
                  <a:srgbClr val="074676"/>
                </a:solidFill>
                <a:latin typeface="Calibri" pitchFamily="34" charset="0"/>
              </a:defRPr>
            </a:lvl4pPr>
            <a:lvl5pPr marL="2057400" indent="-228600" eaLnBrk="0" hangingPunct="0">
              <a:spcBef>
                <a:spcPct val="20000"/>
              </a:spcBef>
              <a:buFont typeface="Arial" charset="0"/>
              <a:buChar char="»"/>
              <a:defRPr sz="2000">
                <a:solidFill>
                  <a:srgbClr val="004F27"/>
                </a:solidFill>
                <a:latin typeface="Calibri" pitchFamily="34" charset="0"/>
              </a:defRPr>
            </a:lvl5pPr>
            <a:lvl6pPr marL="2514600" indent="-228600" eaLnBrk="0" fontAlgn="base" hangingPunct="0">
              <a:spcBef>
                <a:spcPct val="20000"/>
              </a:spcBef>
              <a:spcAft>
                <a:spcPct val="0"/>
              </a:spcAft>
              <a:buFont typeface="Arial" charset="0"/>
              <a:buChar char="»"/>
              <a:defRPr sz="2000">
                <a:solidFill>
                  <a:srgbClr val="004F27"/>
                </a:solidFill>
                <a:latin typeface="Calibri" pitchFamily="34" charset="0"/>
              </a:defRPr>
            </a:lvl6pPr>
            <a:lvl7pPr marL="2971800" indent="-228600" eaLnBrk="0" fontAlgn="base" hangingPunct="0">
              <a:spcBef>
                <a:spcPct val="20000"/>
              </a:spcBef>
              <a:spcAft>
                <a:spcPct val="0"/>
              </a:spcAft>
              <a:buFont typeface="Arial" charset="0"/>
              <a:buChar char="»"/>
              <a:defRPr sz="2000">
                <a:solidFill>
                  <a:srgbClr val="004F27"/>
                </a:solidFill>
                <a:latin typeface="Calibri" pitchFamily="34" charset="0"/>
              </a:defRPr>
            </a:lvl7pPr>
            <a:lvl8pPr marL="3429000" indent="-228600" eaLnBrk="0" fontAlgn="base" hangingPunct="0">
              <a:spcBef>
                <a:spcPct val="20000"/>
              </a:spcBef>
              <a:spcAft>
                <a:spcPct val="0"/>
              </a:spcAft>
              <a:buFont typeface="Arial" charset="0"/>
              <a:buChar char="»"/>
              <a:defRPr sz="2000">
                <a:solidFill>
                  <a:srgbClr val="004F27"/>
                </a:solidFill>
                <a:latin typeface="Calibri" pitchFamily="34" charset="0"/>
              </a:defRPr>
            </a:lvl8pPr>
            <a:lvl9pPr marL="3886200" indent="-228600" eaLnBrk="0" fontAlgn="base" hangingPunct="0">
              <a:spcBef>
                <a:spcPct val="20000"/>
              </a:spcBef>
              <a:spcAft>
                <a:spcPct val="0"/>
              </a:spcAft>
              <a:buFont typeface="Arial" charset="0"/>
              <a:buChar char="»"/>
              <a:defRPr sz="2000">
                <a:solidFill>
                  <a:srgbClr val="004F27"/>
                </a:solidFill>
                <a:latin typeface="Calibri" pitchFamily="34" charset="0"/>
              </a:defRPr>
            </a:lvl9pPr>
          </a:lstStyle>
          <a:p>
            <a:pPr eaLnBrk="1" hangingPunct="1">
              <a:spcBef>
                <a:spcPct val="0"/>
              </a:spcBef>
              <a:buFont typeface="Wingdings" pitchFamily="2" charset="2"/>
              <a:buChar char="q"/>
            </a:pPr>
            <a:r>
              <a:rPr lang="en-GB" altLang="en-US" sz="2800" b="1" dirty="0">
                <a:solidFill>
                  <a:srgbClr val="FF0000"/>
                </a:solidFill>
                <a:latin typeface="Arial" charset="0"/>
              </a:rPr>
              <a:t>Eliminate at source</a:t>
            </a:r>
          </a:p>
          <a:p>
            <a:pPr eaLnBrk="1" hangingPunct="1">
              <a:spcBef>
                <a:spcPct val="0"/>
              </a:spcBef>
              <a:buFont typeface="Wingdings" pitchFamily="2" charset="2"/>
              <a:buChar char="q"/>
            </a:pPr>
            <a:r>
              <a:rPr lang="en-GB" altLang="en-US" sz="2800" b="1" dirty="0">
                <a:solidFill>
                  <a:srgbClr val="0070C0"/>
                </a:solidFill>
                <a:latin typeface="Arial" charset="0"/>
              </a:rPr>
              <a:t>Substitute with pellets</a:t>
            </a:r>
          </a:p>
          <a:p>
            <a:pPr eaLnBrk="1" hangingPunct="1">
              <a:spcBef>
                <a:spcPct val="0"/>
              </a:spcBef>
              <a:buFont typeface="Wingdings" pitchFamily="2" charset="2"/>
              <a:buChar char="q"/>
            </a:pPr>
            <a:r>
              <a:rPr lang="en-GB" altLang="en-US" sz="2800" b="1" dirty="0">
                <a:solidFill>
                  <a:srgbClr val="FF0000"/>
                </a:solidFill>
                <a:latin typeface="Arial" charset="0"/>
              </a:rPr>
              <a:t>Change process</a:t>
            </a:r>
          </a:p>
          <a:p>
            <a:pPr eaLnBrk="1" hangingPunct="1">
              <a:spcBef>
                <a:spcPct val="0"/>
              </a:spcBef>
              <a:buFont typeface="Wingdings" pitchFamily="2" charset="2"/>
              <a:buChar char="q"/>
            </a:pPr>
            <a:r>
              <a:rPr lang="en-GB" altLang="en-US" sz="2800" b="1" dirty="0">
                <a:solidFill>
                  <a:srgbClr val="0070C0"/>
                </a:solidFill>
                <a:latin typeface="Arial" charset="0"/>
              </a:rPr>
              <a:t>Use liquid process</a:t>
            </a:r>
          </a:p>
          <a:p>
            <a:pPr eaLnBrk="1" hangingPunct="1">
              <a:spcBef>
                <a:spcPct val="0"/>
              </a:spcBef>
              <a:buFont typeface="Wingdings" pitchFamily="2" charset="2"/>
              <a:buChar char="q"/>
            </a:pPr>
            <a:r>
              <a:rPr lang="en-GB" altLang="en-US" sz="2800" b="1" dirty="0">
                <a:solidFill>
                  <a:srgbClr val="FF0000"/>
                </a:solidFill>
                <a:latin typeface="Arial" charset="0"/>
              </a:rPr>
              <a:t>Enclose the complete process</a:t>
            </a:r>
          </a:p>
          <a:p>
            <a:pPr eaLnBrk="1" hangingPunct="1">
              <a:spcBef>
                <a:spcPct val="0"/>
              </a:spcBef>
              <a:buFont typeface="Wingdings" pitchFamily="2" charset="2"/>
              <a:buChar char="q"/>
            </a:pPr>
            <a:r>
              <a:rPr lang="en-GB" altLang="en-US" sz="2800" b="1" dirty="0">
                <a:solidFill>
                  <a:srgbClr val="0070C0"/>
                </a:solidFill>
                <a:latin typeface="Arial" charset="0"/>
              </a:rPr>
              <a:t>Ventilation</a:t>
            </a:r>
          </a:p>
          <a:p>
            <a:pPr eaLnBrk="1" hangingPunct="1">
              <a:spcBef>
                <a:spcPct val="0"/>
              </a:spcBef>
              <a:buFont typeface="Wingdings" pitchFamily="2" charset="2"/>
              <a:buChar char="q"/>
            </a:pPr>
            <a:r>
              <a:rPr lang="en-GB" altLang="en-US" sz="2800" b="1" dirty="0">
                <a:solidFill>
                  <a:srgbClr val="FF0000"/>
                </a:solidFill>
                <a:latin typeface="Arial" charset="0"/>
              </a:rPr>
              <a:t>Control by suppression</a:t>
            </a:r>
          </a:p>
          <a:p>
            <a:pPr eaLnBrk="1" hangingPunct="1">
              <a:spcBef>
                <a:spcPct val="0"/>
              </a:spcBef>
              <a:buFont typeface="Wingdings" pitchFamily="2" charset="2"/>
              <a:buChar char="q"/>
            </a:pPr>
            <a:r>
              <a:rPr lang="en-GB" altLang="en-US" sz="2800" b="1" dirty="0">
                <a:solidFill>
                  <a:srgbClr val="0070C0"/>
                </a:solidFill>
                <a:latin typeface="Arial" charset="0"/>
              </a:rPr>
              <a:t>Housekeeping</a:t>
            </a:r>
          </a:p>
          <a:p>
            <a:pPr eaLnBrk="1" hangingPunct="1">
              <a:spcBef>
                <a:spcPct val="0"/>
              </a:spcBef>
              <a:buFont typeface="Wingdings" pitchFamily="2" charset="2"/>
              <a:buChar char="q"/>
            </a:pPr>
            <a:r>
              <a:rPr lang="en-GB" altLang="en-US" sz="2800" b="1" dirty="0">
                <a:solidFill>
                  <a:srgbClr val="FF0000"/>
                </a:solidFill>
                <a:latin typeface="Arial" charset="0"/>
              </a:rPr>
              <a:t>Maintenance</a:t>
            </a:r>
            <a:endParaRPr lang="en-GB" altLang="en-US" sz="2800" dirty="0">
              <a:solidFill>
                <a:schemeClr val="tx1"/>
              </a:solidFill>
              <a:latin typeface="Arial" charset="0"/>
            </a:endParaRPr>
          </a:p>
        </p:txBody>
      </p:sp>
    </p:spTree>
    <p:extLst>
      <p:ext uri="{BB962C8B-B14F-4D97-AF65-F5344CB8AC3E}">
        <p14:creationId xmlns:p14="http://schemas.microsoft.com/office/powerpoint/2010/main" val="3017237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7"/>
          <p:cNvSpPr txBox="1">
            <a:spLocks/>
          </p:cNvSpPr>
          <p:nvPr/>
        </p:nvSpPr>
        <p:spPr>
          <a:xfrm>
            <a:off x="700585" y="1214423"/>
            <a:ext cx="7072362" cy="3662378"/>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spcBef>
                <a:spcPts val="600"/>
              </a:spcBef>
              <a:buFont typeface="Arial" pitchFamily="34" charset="0"/>
              <a:buChar char="•"/>
            </a:pPr>
            <a:r>
              <a:rPr lang="en-GB" sz="2800" dirty="0" smtClean="0">
                <a:solidFill>
                  <a:schemeClr val="tx1"/>
                </a:solidFill>
              </a:rPr>
              <a:t>Worn by worker whilst working</a:t>
            </a:r>
          </a:p>
          <a:p>
            <a:pPr marL="457200" indent="-457200" algn="l">
              <a:spcBef>
                <a:spcPts val="600"/>
              </a:spcBef>
              <a:buFont typeface="Arial" pitchFamily="34" charset="0"/>
              <a:buChar char="•"/>
            </a:pPr>
            <a:r>
              <a:rPr lang="en-GB" sz="2800" dirty="0" smtClean="0">
                <a:solidFill>
                  <a:schemeClr val="tx1"/>
                </a:solidFill>
              </a:rPr>
              <a:t>Indicates personal exposure</a:t>
            </a:r>
          </a:p>
          <a:p>
            <a:pPr marL="457200" indent="-457200" algn="l">
              <a:spcBef>
                <a:spcPts val="600"/>
              </a:spcBef>
              <a:buFont typeface="Arial" pitchFamily="34" charset="0"/>
              <a:buChar char="•"/>
            </a:pPr>
            <a:r>
              <a:rPr lang="en-GB" sz="2800" dirty="0" smtClean="0">
                <a:solidFill>
                  <a:schemeClr val="tx1"/>
                </a:solidFill>
              </a:rPr>
              <a:t>Pre-weighed filter</a:t>
            </a:r>
          </a:p>
          <a:p>
            <a:pPr marL="457200" indent="-457200" algn="l">
              <a:spcBef>
                <a:spcPts val="600"/>
              </a:spcBef>
              <a:buFont typeface="Arial" pitchFamily="34" charset="0"/>
              <a:buChar char="•"/>
            </a:pPr>
            <a:r>
              <a:rPr lang="en-GB" sz="2800" dirty="0" smtClean="0">
                <a:solidFill>
                  <a:schemeClr val="tx1"/>
                </a:solidFill>
              </a:rPr>
              <a:t>Pumped air</a:t>
            </a:r>
          </a:p>
          <a:p>
            <a:pPr marL="457200" indent="-457200" algn="l">
              <a:spcBef>
                <a:spcPts val="600"/>
              </a:spcBef>
              <a:buFont typeface="Arial" pitchFamily="34" charset="0"/>
              <a:buChar char="•"/>
            </a:pPr>
            <a:r>
              <a:rPr lang="en-GB" sz="2800" dirty="0" smtClean="0">
                <a:solidFill>
                  <a:schemeClr val="tx1"/>
                </a:solidFill>
              </a:rPr>
              <a:t>Filter re-weighed</a:t>
            </a:r>
          </a:p>
          <a:p>
            <a:pPr marL="457200" indent="-457200" algn="l">
              <a:spcBef>
                <a:spcPts val="600"/>
              </a:spcBef>
              <a:buFont typeface="Arial" pitchFamily="34" charset="0"/>
              <a:buChar char="•"/>
            </a:pPr>
            <a:r>
              <a:rPr lang="en-GB" sz="2800" dirty="0" smtClean="0">
                <a:solidFill>
                  <a:schemeClr val="tx1"/>
                </a:solidFill>
              </a:rPr>
              <a:t>Gives average value over time</a:t>
            </a:r>
          </a:p>
          <a:p>
            <a:pPr algn="l">
              <a:spcBef>
                <a:spcPts val="600"/>
              </a:spcBef>
            </a:pPr>
            <a:endParaRPr lang="en-GB" dirty="0"/>
          </a:p>
        </p:txBody>
      </p:sp>
      <p:sp>
        <p:nvSpPr>
          <p:cNvPr id="3" name="Title 1"/>
          <p:cNvSpPr txBox="1">
            <a:spLocks/>
          </p:cNvSpPr>
          <p:nvPr/>
        </p:nvSpPr>
        <p:spPr>
          <a:xfrm>
            <a:off x="685800" y="381000"/>
            <a:ext cx="8001024" cy="695308"/>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dirty="0" smtClean="0">
                <a:solidFill>
                  <a:srgbClr val="000000"/>
                </a:solidFill>
                <a:latin typeface="Calibri" pitchFamily="34" charset="0"/>
                <a:cs typeface="Calibri" pitchFamily="34" charset="0"/>
              </a:rPr>
              <a:t>Dust Monitoring Equipment</a:t>
            </a:r>
            <a:endParaRPr lang="en-GB" sz="4000" dirty="0">
              <a:solidFill>
                <a:srgbClr val="000000"/>
              </a:solidFill>
              <a:latin typeface="Calibri" pitchFamily="34" charset="0"/>
              <a:cs typeface="Calibri" pitchFamily="34" charset="0"/>
            </a:endParaRPr>
          </a:p>
        </p:txBody>
      </p:sp>
      <p:pic>
        <p:nvPicPr>
          <p:cNvPr id="5" name="Picture 5"/>
          <p:cNvPicPr>
            <a:picLocks noChangeAspect="1" noChangeArrowheads="1"/>
          </p:cNvPicPr>
          <p:nvPr/>
        </p:nvPicPr>
        <p:blipFill>
          <a:blip r:embed="rId2" cstate="screen"/>
          <a:stretch>
            <a:fillRect/>
          </a:stretch>
        </p:blipFill>
        <p:spPr bwMode="auto">
          <a:xfrm>
            <a:off x="4991096" y="4495800"/>
            <a:ext cx="3695728" cy="2177840"/>
          </a:xfrm>
          <a:prstGeom prst="rect">
            <a:avLst/>
          </a:prstGeom>
          <a:noFill/>
          <a:ln w="9525">
            <a:noFill/>
            <a:miter lim="800000"/>
            <a:headEnd/>
            <a:tailEnd/>
          </a:ln>
        </p:spPr>
      </p:pic>
    </p:spTree>
    <p:extLst>
      <p:ext uri="{BB962C8B-B14F-4D97-AF65-F5344CB8AC3E}">
        <p14:creationId xmlns:p14="http://schemas.microsoft.com/office/powerpoint/2010/main" val="1775841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a:xfrm>
            <a:off x="990600" y="1371600"/>
            <a:ext cx="6724672" cy="2590800"/>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00"/>
              </a:spcBef>
            </a:pPr>
            <a:r>
              <a:rPr lang="en-GB" sz="2800" dirty="0" smtClean="0">
                <a:solidFill>
                  <a:schemeClr val="tx1"/>
                </a:solidFill>
              </a:rPr>
              <a:t>Strong beam of light</a:t>
            </a:r>
          </a:p>
          <a:p>
            <a:pPr algn="l">
              <a:spcBef>
                <a:spcPts val="600"/>
              </a:spcBef>
            </a:pPr>
            <a:r>
              <a:rPr lang="en-GB" sz="2800" dirty="0" smtClean="0">
                <a:solidFill>
                  <a:schemeClr val="tx1"/>
                </a:solidFill>
              </a:rPr>
              <a:t>Highlights fine particles of dust</a:t>
            </a:r>
          </a:p>
          <a:p>
            <a:pPr algn="l">
              <a:spcBef>
                <a:spcPts val="600"/>
              </a:spcBef>
            </a:pPr>
            <a:r>
              <a:rPr lang="en-GB" sz="2800" dirty="0" smtClean="0">
                <a:solidFill>
                  <a:schemeClr val="tx1"/>
                </a:solidFill>
              </a:rPr>
              <a:t>Used to determine efficiency of exhaust ventilation</a:t>
            </a:r>
          </a:p>
        </p:txBody>
      </p:sp>
      <p:sp>
        <p:nvSpPr>
          <p:cNvPr id="3" name="Rectangle 2"/>
          <p:cNvSpPr txBox="1">
            <a:spLocks noChangeArrowheads="1"/>
          </p:cNvSpPr>
          <p:nvPr/>
        </p:nvSpPr>
        <p:spPr>
          <a:xfrm>
            <a:off x="685800" y="304800"/>
            <a:ext cx="7772400" cy="6858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dirty="0" smtClean="0">
                <a:solidFill>
                  <a:srgbClr val="000000"/>
                </a:solidFill>
                <a:latin typeface="Calibri" pitchFamily="34" charset="0"/>
                <a:cs typeface="Calibri" pitchFamily="34" charset="0"/>
              </a:rPr>
              <a:t>Dust Lamp (Tyndall Lamp)</a:t>
            </a:r>
          </a:p>
        </p:txBody>
      </p:sp>
      <p:pic>
        <p:nvPicPr>
          <p:cNvPr id="8" name="Picture 5"/>
          <p:cNvPicPr>
            <a:picLocks noChangeAspect="1" noChangeArrowheads="1"/>
          </p:cNvPicPr>
          <p:nvPr/>
        </p:nvPicPr>
        <p:blipFill>
          <a:blip r:embed="rId2" cstate="screen"/>
          <a:srcRect/>
          <a:stretch>
            <a:fillRect/>
          </a:stretch>
        </p:blipFill>
        <p:spPr bwMode="auto">
          <a:xfrm>
            <a:off x="990600" y="3962400"/>
            <a:ext cx="6860400" cy="2428892"/>
          </a:xfrm>
          <a:prstGeom prst="rect">
            <a:avLst/>
          </a:prstGeom>
          <a:noFill/>
          <a:ln w="9525">
            <a:noFill/>
            <a:miter lim="800000"/>
            <a:headEnd/>
            <a:tailEnd/>
          </a:ln>
        </p:spPr>
      </p:pic>
    </p:spTree>
    <p:extLst>
      <p:ext uri="{BB962C8B-B14F-4D97-AF65-F5344CB8AC3E}">
        <p14:creationId xmlns:p14="http://schemas.microsoft.com/office/powerpoint/2010/main" val="4266784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45840" y="1596956"/>
            <a:ext cx="7126560" cy="458683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spcBef>
                <a:spcPts val="600"/>
              </a:spcBef>
              <a:buFont typeface="Arial" pitchFamily="34" charset="0"/>
              <a:buNone/>
            </a:pPr>
            <a:r>
              <a:rPr lang="en-GB" b="1" dirty="0" smtClean="0">
                <a:solidFill>
                  <a:schemeClr val="tx1"/>
                </a:solidFill>
              </a:rPr>
              <a:t>Product Labels</a:t>
            </a:r>
          </a:p>
          <a:p>
            <a:pPr marL="533400" indent="-533400">
              <a:spcBef>
                <a:spcPts val="1200"/>
              </a:spcBef>
            </a:pPr>
            <a:r>
              <a:rPr lang="en-GB" b="1" dirty="0" smtClean="0">
                <a:solidFill>
                  <a:schemeClr val="tx1"/>
                </a:solidFill>
              </a:rPr>
              <a:t>Name of substance</a:t>
            </a:r>
          </a:p>
          <a:p>
            <a:pPr marL="533400" indent="-533400">
              <a:spcBef>
                <a:spcPts val="600"/>
              </a:spcBef>
            </a:pPr>
            <a:r>
              <a:rPr lang="en-GB" b="1" dirty="0" smtClean="0">
                <a:solidFill>
                  <a:schemeClr val="tx1"/>
                </a:solidFill>
              </a:rPr>
              <a:t>Hazardous components</a:t>
            </a:r>
          </a:p>
          <a:p>
            <a:pPr marL="533400" indent="-533400">
              <a:spcBef>
                <a:spcPts val="600"/>
              </a:spcBef>
            </a:pPr>
            <a:r>
              <a:rPr lang="en-GB" b="1" dirty="0" smtClean="0">
                <a:solidFill>
                  <a:schemeClr val="tx1"/>
                </a:solidFill>
              </a:rPr>
              <a:t>Risk phrases indicating danger</a:t>
            </a:r>
          </a:p>
          <a:p>
            <a:pPr marL="533400" indent="-533400">
              <a:spcBef>
                <a:spcPts val="600"/>
              </a:spcBef>
            </a:pPr>
            <a:r>
              <a:rPr lang="en-GB" b="1" dirty="0" smtClean="0">
                <a:solidFill>
                  <a:schemeClr val="tx1"/>
                </a:solidFill>
              </a:rPr>
              <a:t>Precautions</a:t>
            </a:r>
          </a:p>
          <a:p>
            <a:pPr marL="533400" indent="-533400">
              <a:spcBef>
                <a:spcPts val="600"/>
              </a:spcBef>
            </a:pPr>
            <a:r>
              <a:rPr lang="en-GB" b="1" dirty="0" smtClean="0">
                <a:solidFill>
                  <a:schemeClr val="tx1"/>
                </a:solidFill>
              </a:rPr>
              <a:t>Details of supplier</a:t>
            </a:r>
          </a:p>
          <a:p>
            <a:pPr>
              <a:buFont typeface="Arial" pitchFamily="34" charset="0"/>
              <a:buNone/>
            </a:pPr>
            <a:endParaRPr lang="en-GB" dirty="0"/>
          </a:p>
        </p:txBody>
      </p:sp>
      <p:sp>
        <p:nvSpPr>
          <p:cNvPr id="3" name="Title 1"/>
          <p:cNvSpPr txBox="1">
            <a:spLocks/>
          </p:cNvSpPr>
          <p:nvPr/>
        </p:nvSpPr>
        <p:spPr>
          <a:xfrm>
            <a:off x="457200" y="312340"/>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smtClean="0"/>
              <a:t>Sources of </a:t>
            </a:r>
            <a:r>
              <a:rPr lang="en-GB" smtClean="0"/>
              <a:t>I</a:t>
            </a:r>
            <a:r>
              <a:rPr lang="en-GB" sz="4000" smtClean="0"/>
              <a:t>nformation</a:t>
            </a:r>
            <a:endParaRPr lang="en-US" sz="4000" dirty="0" smtClean="0"/>
          </a:p>
        </p:txBody>
      </p:sp>
      <p:pic>
        <p:nvPicPr>
          <p:cNvPr id="4" name="Picture 1"/>
          <p:cNvPicPr>
            <a:picLocks noChangeAspect="1" noChangeArrowheads="1"/>
          </p:cNvPicPr>
          <p:nvPr/>
        </p:nvPicPr>
        <p:blipFill>
          <a:blip r:embed="rId2" cstate="print"/>
          <a:srcRect/>
          <a:stretch>
            <a:fillRect/>
          </a:stretch>
        </p:blipFill>
        <p:spPr bwMode="auto">
          <a:xfrm>
            <a:off x="5638800" y="4105728"/>
            <a:ext cx="3033937" cy="2053040"/>
          </a:xfrm>
          <a:prstGeom prst="rect">
            <a:avLst/>
          </a:prstGeom>
          <a:noFill/>
          <a:ln w="9525">
            <a:noFill/>
            <a:miter lim="800000"/>
            <a:headEnd/>
            <a:tailEnd/>
          </a:ln>
        </p:spPr>
      </p:pic>
    </p:spTree>
    <p:extLst>
      <p:ext uri="{BB962C8B-B14F-4D97-AF65-F5344CB8AC3E}">
        <p14:creationId xmlns:p14="http://schemas.microsoft.com/office/powerpoint/2010/main" val="2240734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04800"/>
            <a:ext cx="4484882" cy="523220"/>
          </a:xfrm>
          <a:prstGeom prst="rect">
            <a:avLst/>
          </a:prstGeom>
        </p:spPr>
        <p:txBody>
          <a:bodyPr wrap="none">
            <a:spAutoFit/>
          </a:bodyPr>
          <a:lstStyle/>
          <a:p>
            <a:r>
              <a:rPr lang="en-GB" sz="2800" b="1" dirty="0" smtClean="0"/>
              <a:t>Workplace Exposure Limits</a:t>
            </a:r>
            <a:endParaRPr lang="en-GB" sz="2800" b="1" dirty="0"/>
          </a:p>
        </p:txBody>
      </p:sp>
      <p:sp>
        <p:nvSpPr>
          <p:cNvPr id="3" name="Rectangle 2"/>
          <p:cNvSpPr/>
          <p:nvPr/>
        </p:nvSpPr>
        <p:spPr>
          <a:xfrm>
            <a:off x="609600" y="1066800"/>
            <a:ext cx="7848600" cy="2169825"/>
          </a:xfrm>
          <a:prstGeom prst="rect">
            <a:avLst/>
          </a:prstGeom>
        </p:spPr>
        <p:txBody>
          <a:bodyPr wrap="square">
            <a:spAutoFit/>
          </a:bodyPr>
          <a:lstStyle/>
          <a:p>
            <a:pPr>
              <a:spcBef>
                <a:spcPts val="600"/>
              </a:spcBef>
            </a:pPr>
            <a:r>
              <a:rPr lang="en-GB" sz="2800" dirty="0" smtClean="0"/>
              <a:t>The maximum concentration of an airborne substance averaged over a reference period, to which employees may be exposed by inhalation.”  </a:t>
            </a:r>
          </a:p>
          <a:p>
            <a:pPr marL="355600" indent="-355600">
              <a:spcBef>
                <a:spcPts val="600"/>
              </a:spcBef>
            </a:pPr>
            <a:r>
              <a:rPr lang="en-GB" sz="2800" dirty="0" smtClean="0"/>
              <a:t>Legal status in national law</a:t>
            </a:r>
            <a:endParaRPr lang="en-GB" sz="2800" b="1" dirty="0" smtClean="0"/>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16084503"/>
              </p:ext>
            </p:extLst>
          </p:nvPr>
        </p:nvGraphicFramePr>
        <p:xfrm>
          <a:off x="666027" y="3581400"/>
          <a:ext cx="7572427" cy="2423478"/>
        </p:xfrm>
        <a:graphic>
          <a:graphicData uri="http://schemas.openxmlformats.org/drawingml/2006/table">
            <a:tbl>
              <a:tblPr firstRow="1" bandRow="1">
                <a:tableStyleId>{5C22544A-7EE6-4342-B048-85BDC9FD1C3A}</a:tableStyleId>
              </a:tblPr>
              <a:tblGrid>
                <a:gridCol w="2507759"/>
                <a:gridCol w="1524302"/>
                <a:gridCol w="3540366"/>
              </a:tblGrid>
              <a:tr h="442278">
                <a:tc>
                  <a:txBody>
                    <a:bodyPr/>
                    <a:lstStyle/>
                    <a:p>
                      <a:pPr>
                        <a:spcBef>
                          <a:spcPts val="600"/>
                        </a:spcBef>
                      </a:pPr>
                      <a:endParaRPr lang="en-GB"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Bef>
                          <a:spcPts val="600"/>
                        </a:spcBef>
                      </a:pPr>
                      <a:r>
                        <a:rPr lang="en-GB" sz="2000" b="0" dirty="0" smtClean="0">
                          <a:solidFill>
                            <a:srgbClr val="000000"/>
                          </a:solidFill>
                        </a:rPr>
                        <a:t>Time period</a:t>
                      </a:r>
                      <a:endParaRPr lang="en-GB" sz="2000"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Bef>
                          <a:spcPts val="600"/>
                        </a:spcBef>
                      </a:pPr>
                      <a:r>
                        <a:rPr lang="en-GB" sz="2000" b="0" dirty="0" smtClean="0">
                          <a:solidFill>
                            <a:srgbClr val="000000"/>
                          </a:solidFill>
                        </a:rPr>
                        <a:t>Combat</a:t>
                      </a:r>
                      <a:r>
                        <a:rPr lang="en-GB" sz="2000" b="0" baseline="0" dirty="0" smtClean="0">
                          <a:solidFill>
                            <a:srgbClr val="000000"/>
                          </a:solidFill>
                        </a:rPr>
                        <a:t> ill-health effects of:</a:t>
                      </a:r>
                      <a:endParaRPr lang="en-GB" sz="2000"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70840">
                <a:tc>
                  <a:txBody>
                    <a:bodyPr/>
                    <a:lstStyle/>
                    <a:p>
                      <a:pPr>
                        <a:spcBef>
                          <a:spcPts val="600"/>
                        </a:spcBef>
                      </a:pPr>
                      <a:r>
                        <a:rPr lang="en-GB" sz="2000" b="0" dirty="0" smtClean="0">
                          <a:solidFill>
                            <a:srgbClr val="000000"/>
                          </a:solidFill>
                        </a:rPr>
                        <a:t>Short term exposure limits (</a:t>
                      </a:r>
                      <a:r>
                        <a:rPr lang="en-GB" sz="2000" b="1" dirty="0" smtClean="0">
                          <a:solidFill>
                            <a:srgbClr val="000000"/>
                          </a:solidFill>
                        </a:rPr>
                        <a:t>STEL)</a:t>
                      </a:r>
                      <a:endParaRPr lang="en-GB" sz="20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Bef>
                          <a:spcPts val="600"/>
                        </a:spcBef>
                      </a:pPr>
                      <a:r>
                        <a:rPr lang="en-GB" b="0" u="sng" dirty="0" smtClean="0">
                          <a:solidFill>
                            <a:srgbClr val="000000"/>
                          </a:solidFill>
                        </a:rPr>
                        <a:t>15 minutes</a:t>
                      </a:r>
                      <a:endParaRPr lang="en-GB" b="0" u="sng"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4625" indent="-174625">
                        <a:spcBef>
                          <a:spcPts val="600"/>
                        </a:spcBef>
                        <a:buFont typeface="Arial" pitchFamily="34" charset="0"/>
                        <a:buChar char="•"/>
                      </a:pPr>
                      <a:r>
                        <a:rPr lang="en-GB" sz="1800" b="1" dirty="0" smtClean="0">
                          <a:solidFill>
                            <a:srgbClr val="000000"/>
                          </a:solidFill>
                        </a:rPr>
                        <a:t>Acute</a:t>
                      </a:r>
                      <a:r>
                        <a:rPr lang="en-GB" sz="1800" dirty="0" smtClean="0">
                          <a:solidFill>
                            <a:srgbClr val="000000"/>
                          </a:solidFill>
                        </a:rPr>
                        <a:t> effects</a:t>
                      </a:r>
                    </a:p>
                    <a:p>
                      <a:pPr marL="174625" indent="-174625">
                        <a:spcBef>
                          <a:spcPts val="600"/>
                        </a:spcBef>
                        <a:buFont typeface="Arial" pitchFamily="34" charset="0"/>
                        <a:buChar char="•"/>
                      </a:pPr>
                      <a:r>
                        <a:rPr lang="en-GB" sz="1800" dirty="0" smtClean="0">
                          <a:solidFill>
                            <a:srgbClr val="000000"/>
                          </a:solidFill>
                        </a:rPr>
                        <a:t>Very high exposure for a short time </a:t>
                      </a:r>
                      <a:endParaRPr lang="en-GB"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70840">
                <a:tc>
                  <a:txBody>
                    <a:bodyPr/>
                    <a:lstStyle/>
                    <a:p>
                      <a:pPr>
                        <a:spcBef>
                          <a:spcPts val="600"/>
                        </a:spcBef>
                      </a:pPr>
                      <a:r>
                        <a:rPr lang="en-GB" sz="2000" b="0" dirty="0" smtClean="0">
                          <a:solidFill>
                            <a:srgbClr val="000000"/>
                          </a:solidFill>
                        </a:rPr>
                        <a:t>Long term exposure limits (</a:t>
                      </a:r>
                      <a:r>
                        <a:rPr lang="en-GB" sz="2000" b="1" dirty="0" smtClean="0">
                          <a:solidFill>
                            <a:srgbClr val="000000"/>
                          </a:solidFill>
                        </a:rPr>
                        <a:t>LTEL</a:t>
                      </a:r>
                      <a:r>
                        <a:rPr lang="en-GB" sz="2000" b="0" dirty="0" smtClean="0">
                          <a:solidFill>
                            <a:srgbClr val="000000"/>
                          </a:solidFill>
                        </a:rPr>
                        <a:t>)</a:t>
                      </a:r>
                      <a:endParaRPr lang="en-GB" sz="2000"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Bef>
                          <a:spcPts val="600"/>
                        </a:spcBef>
                      </a:pPr>
                      <a:r>
                        <a:rPr lang="en-GB" b="0" u="sng" dirty="0" smtClean="0">
                          <a:solidFill>
                            <a:srgbClr val="000000"/>
                          </a:solidFill>
                        </a:rPr>
                        <a:t>8 hours</a:t>
                      </a:r>
                      <a:endParaRPr lang="en-GB" b="0" u="sng"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4625" indent="-174625">
                        <a:spcBef>
                          <a:spcPts val="600"/>
                        </a:spcBef>
                        <a:buFont typeface="Arial" pitchFamily="34" charset="0"/>
                        <a:buChar char="•"/>
                      </a:pPr>
                      <a:r>
                        <a:rPr lang="en-GB" b="1" dirty="0" smtClean="0">
                          <a:solidFill>
                            <a:srgbClr val="000000"/>
                          </a:solidFill>
                        </a:rPr>
                        <a:t>Chronic</a:t>
                      </a:r>
                      <a:r>
                        <a:rPr lang="en-GB" b="0" dirty="0" smtClean="0">
                          <a:solidFill>
                            <a:srgbClr val="000000"/>
                          </a:solidFill>
                        </a:rPr>
                        <a:t> effects</a:t>
                      </a:r>
                    </a:p>
                    <a:p>
                      <a:pPr marL="174625" indent="-174625">
                        <a:spcBef>
                          <a:spcPts val="600"/>
                        </a:spcBef>
                        <a:buFont typeface="Arial" pitchFamily="34" charset="0"/>
                        <a:buChar char="•"/>
                      </a:pPr>
                      <a:r>
                        <a:rPr lang="en-GB" b="0" dirty="0" smtClean="0">
                          <a:solidFill>
                            <a:srgbClr val="000000"/>
                          </a:solidFill>
                        </a:rPr>
                        <a:t>Lower exposure over longer period</a:t>
                      </a:r>
                      <a:endParaRPr lang="en-GB"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96678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a:xfrm>
            <a:off x="1040796" y="1676400"/>
            <a:ext cx="7126560" cy="45868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GB" dirty="0" smtClean="0">
                <a:solidFill>
                  <a:schemeClr val="tx1"/>
                </a:solidFill>
              </a:rPr>
              <a:t>UK</a:t>
            </a:r>
          </a:p>
          <a:p>
            <a:pPr lvl="1" indent="-387350">
              <a:buFont typeface="Calibri" pitchFamily="34" charset="0"/>
              <a:buChar char="−"/>
            </a:pPr>
            <a:r>
              <a:rPr lang="en-GB" dirty="0" smtClean="0">
                <a:solidFill>
                  <a:schemeClr val="tx1"/>
                </a:solidFill>
              </a:rPr>
              <a:t>Workplace Exposure Limits (WEL’s)</a:t>
            </a:r>
          </a:p>
          <a:p>
            <a:pPr lvl="1" indent="-387350">
              <a:buFont typeface="Calibri" pitchFamily="34" charset="0"/>
              <a:buChar char="−"/>
            </a:pPr>
            <a:r>
              <a:rPr lang="en-GB" dirty="0" smtClean="0">
                <a:solidFill>
                  <a:schemeClr val="tx1"/>
                </a:solidFill>
              </a:rPr>
              <a:t>Published by HSE, full legal status</a:t>
            </a:r>
          </a:p>
          <a:p>
            <a:r>
              <a:rPr lang="en-GB" dirty="0" smtClean="0">
                <a:solidFill>
                  <a:schemeClr val="tx1"/>
                </a:solidFill>
              </a:rPr>
              <a:t>USA</a:t>
            </a:r>
          </a:p>
          <a:p>
            <a:pPr lvl="1" indent="-387350">
              <a:buFont typeface="Calibri" pitchFamily="34" charset="0"/>
              <a:buChar char="−"/>
            </a:pPr>
            <a:r>
              <a:rPr lang="en-GB" dirty="0" smtClean="0">
                <a:solidFill>
                  <a:schemeClr val="tx1"/>
                </a:solidFill>
              </a:rPr>
              <a:t>Threshold Limit Values (TLV’s)</a:t>
            </a:r>
          </a:p>
          <a:p>
            <a:pPr lvl="1" indent="-387350">
              <a:buFont typeface="Calibri" pitchFamily="34" charset="0"/>
              <a:buChar char="−"/>
            </a:pPr>
            <a:r>
              <a:rPr lang="en-GB" dirty="0" smtClean="0">
                <a:solidFill>
                  <a:schemeClr val="tx1"/>
                </a:solidFill>
              </a:rPr>
              <a:t>Published by American Conference of Government Industrial Hygienists</a:t>
            </a:r>
          </a:p>
          <a:p>
            <a:pPr lvl="1" indent="-387350">
              <a:buFont typeface="Calibri" pitchFamily="34" charset="0"/>
              <a:buChar char="−"/>
            </a:pPr>
            <a:r>
              <a:rPr lang="en-GB" dirty="0" smtClean="0">
                <a:solidFill>
                  <a:schemeClr val="tx1"/>
                </a:solidFill>
              </a:rPr>
              <a:t>Guidelines, no legal status</a:t>
            </a:r>
          </a:p>
          <a:p>
            <a:r>
              <a:rPr lang="en-GB" dirty="0" smtClean="0">
                <a:solidFill>
                  <a:schemeClr val="tx1"/>
                </a:solidFill>
              </a:rPr>
              <a:t>No global standard as yet</a:t>
            </a:r>
          </a:p>
          <a:p>
            <a:pPr lvl="1" indent="-387350">
              <a:buFont typeface="Calibri" pitchFamily="34" charset="0"/>
              <a:buChar char="−"/>
            </a:pPr>
            <a:r>
              <a:rPr lang="en-GB" dirty="0" smtClean="0">
                <a:solidFill>
                  <a:schemeClr val="tx1"/>
                </a:solidFill>
              </a:rPr>
              <a:t>EU Indicative limit values</a:t>
            </a:r>
            <a:endParaRPr lang="en-GB" dirty="0">
              <a:solidFill>
                <a:schemeClr val="tx1"/>
              </a:solidFill>
            </a:endParaRPr>
          </a:p>
        </p:txBody>
      </p:sp>
      <p:sp>
        <p:nvSpPr>
          <p:cNvPr id="3" name="Title 3"/>
          <p:cNvSpPr txBox="1">
            <a:spLocks/>
          </p:cNvSpPr>
          <p:nvPr/>
        </p:nvSpPr>
        <p:spPr>
          <a:xfrm>
            <a:off x="649560" y="533400"/>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mtClean="0"/>
              <a:t>International Variations</a:t>
            </a:r>
            <a:endParaRPr lang="en-GB" dirty="0"/>
          </a:p>
        </p:txBody>
      </p:sp>
    </p:spTree>
    <p:extLst>
      <p:ext uri="{BB962C8B-B14F-4D97-AF65-F5344CB8AC3E}">
        <p14:creationId xmlns:p14="http://schemas.microsoft.com/office/powerpoint/2010/main" val="2347445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798240" y="1555655"/>
            <a:ext cx="7126560" cy="487258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514350" indent="-514350">
              <a:spcBef>
                <a:spcPts val="600"/>
              </a:spcBef>
            </a:pPr>
            <a:r>
              <a:rPr lang="en-GB" dirty="0" smtClean="0">
                <a:solidFill>
                  <a:schemeClr val="tx1"/>
                </a:solidFill>
              </a:rPr>
              <a:t>Elimination or substitution</a:t>
            </a:r>
          </a:p>
          <a:p>
            <a:pPr marL="514350" indent="-514350">
              <a:spcBef>
                <a:spcPts val="600"/>
              </a:spcBef>
            </a:pPr>
            <a:r>
              <a:rPr lang="en-GB" dirty="0" smtClean="0">
                <a:solidFill>
                  <a:schemeClr val="tx1"/>
                </a:solidFill>
              </a:rPr>
              <a:t>Process change</a:t>
            </a:r>
          </a:p>
          <a:p>
            <a:pPr marL="514350" indent="-514350">
              <a:spcBef>
                <a:spcPts val="600"/>
              </a:spcBef>
            </a:pPr>
            <a:r>
              <a:rPr lang="en-GB" dirty="0" smtClean="0">
                <a:solidFill>
                  <a:schemeClr val="tx1"/>
                </a:solidFill>
              </a:rPr>
              <a:t>Reduce exposure times</a:t>
            </a:r>
          </a:p>
          <a:p>
            <a:pPr marL="514350" indent="-514350">
              <a:spcBef>
                <a:spcPts val="600"/>
              </a:spcBef>
            </a:pPr>
            <a:r>
              <a:rPr lang="en-GB" dirty="0" smtClean="0">
                <a:solidFill>
                  <a:schemeClr val="tx1"/>
                </a:solidFill>
              </a:rPr>
              <a:t>Enclosure or segregation</a:t>
            </a:r>
          </a:p>
          <a:p>
            <a:pPr marL="514350" indent="-514350">
              <a:spcBef>
                <a:spcPts val="600"/>
              </a:spcBef>
            </a:pPr>
            <a:r>
              <a:rPr lang="en-GB" dirty="0" smtClean="0">
                <a:solidFill>
                  <a:schemeClr val="tx1"/>
                </a:solidFill>
              </a:rPr>
              <a:t>Local Exhaust Ventilation</a:t>
            </a:r>
          </a:p>
          <a:p>
            <a:pPr marL="514350" indent="-514350">
              <a:spcBef>
                <a:spcPts val="600"/>
              </a:spcBef>
            </a:pPr>
            <a:r>
              <a:rPr lang="en-GB" dirty="0" smtClean="0">
                <a:solidFill>
                  <a:schemeClr val="tx1"/>
                </a:solidFill>
              </a:rPr>
              <a:t>PPE</a:t>
            </a:r>
          </a:p>
          <a:p>
            <a:pPr marL="514350" indent="-514350">
              <a:spcBef>
                <a:spcPts val="600"/>
              </a:spcBef>
            </a:pPr>
            <a:r>
              <a:rPr lang="en-GB" dirty="0" smtClean="0">
                <a:solidFill>
                  <a:schemeClr val="tx1"/>
                </a:solidFill>
              </a:rPr>
              <a:t>Personal hygiene and protection</a:t>
            </a:r>
          </a:p>
          <a:p>
            <a:pPr marL="514350" indent="-514350">
              <a:spcBef>
                <a:spcPts val="600"/>
              </a:spcBef>
            </a:pPr>
            <a:r>
              <a:rPr lang="en-GB" dirty="0" smtClean="0">
                <a:solidFill>
                  <a:schemeClr val="tx1"/>
                </a:solidFill>
              </a:rPr>
              <a:t>Health Surveillance/monitoring</a:t>
            </a:r>
          </a:p>
          <a:p>
            <a:endParaRPr lang="en-GB" dirty="0"/>
          </a:p>
        </p:txBody>
      </p:sp>
      <p:sp>
        <p:nvSpPr>
          <p:cNvPr id="3" name="Title 1"/>
          <p:cNvSpPr txBox="1">
            <a:spLocks/>
          </p:cNvSpPr>
          <p:nvPr/>
        </p:nvSpPr>
        <p:spPr>
          <a:xfrm>
            <a:off x="609600" y="379863"/>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smtClean="0"/>
              <a:t>Common Methods of Control</a:t>
            </a:r>
            <a:endParaRPr lang="en-GB" sz="4000" dirty="0"/>
          </a:p>
        </p:txBody>
      </p:sp>
    </p:spTree>
    <p:extLst>
      <p:ext uri="{BB962C8B-B14F-4D97-AF65-F5344CB8AC3E}">
        <p14:creationId xmlns:p14="http://schemas.microsoft.com/office/powerpoint/2010/main" val="1349243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49560" y="381000"/>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400" dirty="0" smtClean="0">
                <a:solidFill>
                  <a:schemeClr val="tx1"/>
                </a:solidFill>
              </a:rPr>
              <a:t>Elimination and Substitution</a:t>
            </a:r>
            <a:endParaRPr lang="en-GB" sz="4400" dirty="0">
              <a:solidFill>
                <a:schemeClr val="tx1"/>
              </a:solidFill>
            </a:endParaRPr>
          </a:p>
        </p:txBody>
      </p:sp>
      <p:sp>
        <p:nvSpPr>
          <p:cNvPr id="3" name="Content Placeholder 7"/>
          <p:cNvSpPr txBox="1">
            <a:spLocks/>
          </p:cNvSpPr>
          <p:nvPr/>
        </p:nvSpPr>
        <p:spPr>
          <a:xfrm>
            <a:off x="838200" y="1556792"/>
            <a:ext cx="7126560" cy="458683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514350" indent="-282575">
              <a:spcBef>
                <a:spcPts val="600"/>
              </a:spcBef>
            </a:pPr>
            <a:r>
              <a:rPr lang="en-GB" sz="3200" dirty="0">
                <a:solidFill>
                  <a:schemeClr val="tx1"/>
                </a:solidFill>
              </a:rPr>
              <a:t>E</a:t>
            </a:r>
            <a:r>
              <a:rPr lang="en-GB" sz="3200" dirty="0" smtClean="0">
                <a:solidFill>
                  <a:schemeClr val="tx1"/>
                </a:solidFill>
              </a:rPr>
              <a:t>liminate process</a:t>
            </a:r>
            <a:r>
              <a:rPr lang="en-GB" dirty="0" smtClean="0">
                <a:solidFill>
                  <a:schemeClr val="tx1"/>
                </a:solidFill>
              </a:rPr>
              <a:t>, </a:t>
            </a:r>
            <a:r>
              <a:rPr lang="en-GB" sz="3200" dirty="0" smtClean="0">
                <a:solidFill>
                  <a:schemeClr val="tx1"/>
                </a:solidFill>
              </a:rPr>
              <a:t>- Remove the Hazard</a:t>
            </a:r>
            <a:endParaRPr lang="en-GB" dirty="0" smtClean="0">
              <a:solidFill>
                <a:schemeClr val="tx1"/>
              </a:solidFill>
            </a:endParaRPr>
          </a:p>
          <a:p>
            <a:pPr marL="914400" lvl="1" indent="-282575">
              <a:spcBef>
                <a:spcPts val="600"/>
              </a:spcBef>
              <a:buFont typeface="Calibri" pitchFamily="34" charset="0"/>
              <a:buChar char="−"/>
            </a:pPr>
            <a:r>
              <a:rPr lang="en-GB" dirty="0" smtClean="0">
                <a:solidFill>
                  <a:schemeClr val="tx1"/>
                </a:solidFill>
              </a:rPr>
              <a:t>e.g. outsource painting</a:t>
            </a:r>
          </a:p>
          <a:p>
            <a:pPr marL="914400" lvl="1" indent="-282575">
              <a:spcBef>
                <a:spcPts val="600"/>
              </a:spcBef>
              <a:buFont typeface="Calibri" pitchFamily="34" charset="0"/>
              <a:buChar char="−"/>
            </a:pPr>
            <a:endParaRPr lang="en-GB" dirty="0" smtClean="0">
              <a:solidFill>
                <a:schemeClr val="tx1"/>
              </a:solidFill>
            </a:endParaRPr>
          </a:p>
          <a:p>
            <a:pPr marL="514350" indent="-282575">
              <a:spcBef>
                <a:spcPts val="600"/>
              </a:spcBef>
            </a:pPr>
            <a:r>
              <a:rPr lang="en-GB" sz="3200" dirty="0" smtClean="0">
                <a:solidFill>
                  <a:schemeClr val="tx1"/>
                </a:solidFill>
              </a:rPr>
              <a:t>Substitute – Reduce the hazard, </a:t>
            </a:r>
          </a:p>
          <a:p>
            <a:pPr marL="514350" indent="-282575">
              <a:spcBef>
                <a:spcPts val="600"/>
              </a:spcBef>
            </a:pPr>
            <a:r>
              <a:rPr lang="en-GB" dirty="0" smtClean="0">
                <a:solidFill>
                  <a:schemeClr val="tx1"/>
                </a:solidFill>
              </a:rPr>
              <a:t>e.g. High Solvent Paint to Low solvent Paint</a:t>
            </a:r>
          </a:p>
          <a:p>
            <a:pPr marL="514350" indent="-282575">
              <a:spcBef>
                <a:spcPts val="600"/>
              </a:spcBef>
            </a:pPr>
            <a:r>
              <a:rPr lang="en-GB" dirty="0" smtClean="0">
                <a:solidFill>
                  <a:schemeClr val="tx1"/>
                </a:solidFill>
              </a:rPr>
              <a:t>irritant to non-hazardous floor cleaner, or corrosive to irritant</a:t>
            </a:r>
          </a:p>
          <a:p>
            <a:endParaRPr lang="en-GB" dirty="0" smtClean="0"/>
          </a:p>
          <a:p>
            <a:endParaRPr lang="en-GB" dirty="0"/>
          </a:p>
        </p:txBody>
      </p:sp>
    </p:spTree>
    <p:extLst>
      <p:ext uri="{BB962C8B-B14F-4D97-AF65-F5344CB8AC3E}">
        <p14:creationId xmlns:p14="http://schemas.microsoft.com/office/powerpoint/2010/main" val="946161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772400" cy="5632311"/>
          </a:xfrm>
          <a:prstGeom prst="rect">
            <a:avLst/>
          </a:prstGeom>
        </p:spPr>
        <p:txBody>
          <a:bodyPr wrap="square">
            <a:spAutoFit/>
          </a:bodyPr>
          <a:lstStyle/>
          <a:p>
            <a:r>
              <a:rPr lang="en-US" sz="2000" dirty="0"/>
              <a:t>Substances can occur in many physical forms. Knowledge of the physical form is essential in determining appropriate control methods, particularly in the use of respiratory protection. </a:t>
            </a:r>
            <a:endParaRPr lang="en-US" sz="2000" dirty="0" smtClean="0"/>
          </a:p>
          <a:p>
            <a:endParaRPr lang="en-US" sz="2000" dirty="0"/>
          </a:p>
          <a:p>
            <a:r>
              <a:rPr lang="en-US" sz="2000" dirty="0"/>
              <a:t>Definitions of the forms of chemical agents (dusts, fumes, gases, mists, </a:t>
            </a:r>
            <a:r>
              <a:rPr lang="en-US" sz="2000" dirty="0" smtClean="0"/>
              <a:t>vapors </a:t>
            </a:r>
            <a:r>
              <a:rPr lang="en-US" sz="2000" dirty="0"/>
              <a:t>and liquids) are as follows: </a:t>
            </a:r>
            <a:endParaRPr lang="en-US" sz="2000" dirty="0" smtClean="0"/>
          </a:p>
          <a:p>
            <a:endParaRPr lang="en-US" sz="2000" dirty="0"/>
          </a:p>
          <a:p>
            <a:r>
              <a:rPr lang="en-US" sz="2000" b="1" dirty="0">
                <a:solidFill>
                  <a:srgbClr val="FF0000"/>
                </a:solidFill>
              </a:rPr>
              <a:t>Dust: </a:t>
            </a:r>
            <a:r>
              <a:rPr lang="en-US" sz="2000" dirty="0"/>
              <a:t>Airborne solid particles (an aerosol) that ranges in size from 0.1 to 50 mm and larger in diameter. Dusts are generated and dispersed into the air by, for example, handling, sieving, crushing and grinding of organic or inorganic materials such as rock, ore, metal, coal, wood and grain. </a:t>
            </a:r>
          </a:p>
          <a:p>
            <a:r>
              <a:rPr lang="en-US" sz="2000" dirty="0"/>
              <a:t>In still atmospheres, dust can tend to settle under gravity, and where dust accumulations are produced a serious hazard in regard to a dust explosion, can occur. </a:t>
            </a:r>
            <a:endParaRPr lang="en-US" sz="2000" dirty="0" smtClean="0"/>
          </a:p>
          <a:p>
            <a:endParaRPr lang="en-US" sz="2000" dirty="0"/>
          </a:p>
          <a:p>
            <a:r>
              <a:rPr lang="en-US" sz="2000" dirty="0"/>
              <a:t>Toxic dusts may, in the event of constant exposure, cause serious lung damage. General poisoning can result from the inhalation of toxic dusts, e.g</a:t>
            </a:r>
            <a:r>
              <a:rPr lang="en-US" sz="2000" dirty="0">
                <a:solidFill>
                  <a:srgbClr val="FF0000"/>
                </a:solidFill>
              </a:rPr>
              <a:t>. asbestos. </a:t>
            </a:r>
          </a:p>
        </p:txBody>
      </p:sp>
    </p:spTree>
    <p:extLst>
      <p:ext uri="{BB962C8B-B14F-4D97-AF65-F5344CB8AC3E}">
        <p14:creationId xmlns:p14="http://schemas.microsoft.com/office/powerpoint/2010/main" val="1996424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a:xfrm>
            <a:off x="561264" y="1200924"/>
            <a:ext cx="7126560" cy="11430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GB" dirty="0" smtClean="0">
                <a:solidFill>
                  <a:schemeClr val="tx1"/>
                </a:solidFill>
              </a:rPr>
              <a:t>Do the job differently</a:t>
            </a:r>
          </a:p>
          <a:p>
            <a:pPr lvl="1">
              <a:buFont typeface="Calibri" pitchFamily="34" charset="0"/>
              <a:buChar char="−"/>
            </a:pPr>
            <a:r>
              <a:rPr lang="en-GB" dirty="0" smtClean="0">
                <a:solidFill>
                  <a:schemeClr val="tx1"/>
                </a:solidFill>
              </a:rPr>
              <a:t>E.g. applying solvent by brush rather than spraying</a:t>
            </a:r>
          </a:p>
          <a:p>
            <a:pPr lvl="1">
              <a:buFont typeface="Calibri" pitchFamily="34" charset="0"/>
              <a:buChar char="−"/>
            </a:pPr>
            <a:r>
              <a:rPr lang="en-GB" dirty="0" smtClean="0">
                <a:solidFill>
                  <a:schemeClr val="tx1"/>
                </a:solidFill>
              </a:rPr>
              <a:t>Vacuuming rather than sweeping to keep dust levels down</a:t>
            </a:r>
          </a:p>
          <a:p>
            <a:pPr lvl="1"/>
            <a:endParaRPr lang="en-GB" dirty="0">
              <a:solidFill>
                <a:schemeClr val="tx1"/>
              </a:solidFill>
            </a:endParaRPr>
          </a:p>
        </p:txBody>
      </p:sp>
      <p:sp>
        <p:nvSpPr>
          <p:cNvPr id="3" name="Title 3"/>
          <p:cNvSpPr txBox="1">
            <a:spLocks/>
          </p:cNvSpPr>
          <p:nvPr/>
        </p:nvSpPr>
        <p:spPr>
          <a:xfrm>
            <a:off x="453788" y="393510"/>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GB" sz="2800" u="sng" dirty="0" smtClean="0">
                <a:solidFill>
                  <a:schemeClr val="tx1"/>
                </a:solidFill>
              </a:rPr>
              <a:t>Change the Process</a:t>
            </a:r>
            <a:endParaRPr lang="en-GB" sz="2800" u="sng" dirty="0">
              <a:solidFill>
                <a:schemeClr val="tx1"/>
              </a:solidFill>
            </a:endParaRPr>
          </a:p>
        </p:txBody>
      </p:sp>
      <p:sp>
        <p:nvSpPr>
          <p:cNvPr id="6" name="Content Placeholder 4"/>
          <p:cNvSpPr txBox="1">
            <a:spLocks/>
          </p:cNvSpPr>
          <p:nvPr/>
        </p:nvSpPr>
        <p:spPr>
          <a:xfrm>
            <a:off x="588560" y="2978207"/>
            <a:ext cx="3886200" cy="116658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GB" sz="2000" dirty="0" smtClean="0">
                <a:solidFill>
                  <a:schemeClr val="tx1"/>
                </a:solidFill>
              </a:rPr>
              <a:t>Job rotation</a:t>
            </a:r>
          </a:p>
          <a:p>
            <a:r>
              <a:rPr lang="en-GB" sz="2000" dirty="0" smtClean="0">
                <a:solidFill>
                  <a:schemeClr val="tx1"/>
                </a:solidFill>
              </a:rPr>
              <a:t>Exclude non-essential personnel</a:t>
            </a:r>
          </a:p>
          <a:p>
            <a:r>
              <a:rPr lang="en-GB" sz="2000" dirty="0" smtClean="0">
                <a:solidFill>
                  <a:schemeClr val="tx1"/>
                </a:solidFill>
              </a:rPr>
              <a:t>Link to WEL’s</a:t>
            </a:r>
            <a:endParaRPr lang="en-GB" sz="2000" dirty="0">
              <a:solidFill>
                <a:schemeClr val="tx1"/>
              </a:solidFill>
            </a:endParaRPr>
          </a:p>
        </p:txBody>
      </p:sp>
      <p:sp>
        <p:nvSpPr>
          <p:cNvPr id="7" name="Title 3"/>
          <p:cNvSpPr txBox="1">
            <a:spLocks/>
          </p:cNvSpPr>
          <p:nvPr/>
        </p:nvSpPr>
        <p:spPr>
          <a:xfrm>
            <a:off x="419166" y="2162455"/>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GB" sz="2800" u="sng" dirty="0" smtClean="0">
                <a:solidFill>
                  <a:schemeClr val="tx1"/>
                </a:solidFill>
              </a:rPr>
              <a:t>Reduce Exposure Times</a:t>
            </a:r>
            <a:endParaRPr lang="en-GB" sz="2800" u="sng" dirty="0">
              <a:solidFill>
                <a:schemeClr val="tx1"/>
              </a:solidFill>
            </a:endParaRPr>
          </a:p>
        </p:txBody>
      </p:sp>
      <p:sp>
        <p:nvSpPr>
          <p:cNvPr id="9" name="Content Placeholder 4"/>
          <p:cNvSpPr txBox="1">
            <a:spLocks/>
          </p:cNvSpPr>
          <p:nvPr/>
        </p:nvSpPr>
        <p:spPr>
          <a:xfrm>
            <a:off x="419166" y="5085576"/>
            <a:ext cx="3705378" cy="123902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GB" u="sng" dirty="0" smtClean="0">
                <a:solidFill>
                  <a:schemeClr val="tx1"/>
                </a:solidFill>
              </a:rPr>
              <a:t>Enclosure</a:t>
            </a:r>
          </a:p>
          <a:p>
            <a:pPr lvl="1">
              <a:buFont typeface="Calibri" pitchFamily="34" charset="0"/>
              <a:buChar char="−"/>
            </a:pPr>
            <a:r>
              <a:rPr lang="en-GB" dirty="0" smtClean="0">
                <a:solidFill>
                  <a:schemeClr val="tx1"/>
                </a:solidFill>
              </a:rPr>
              <a:t>Totally enclose the substance</a:t>
            </a:r>
          </a:p>
          <a:p>
            <a:pPr lvl="1">
              <a:buFont typeface="Calibri" pitchFamily="34" charset="0"/>
              <a:buChar char="−"/>
            </a:pPr>
            <a:r>
              <a:rPr lang="en-GB" dirty="0" smtClean="0">
                <a:solidFill>
                  <a:schemeClr val="tx1"/>
                </a:solidFill>
              </a:rPr>
              <a:t>Prevent access to it</a:t>
            </a:r>
          </a:p>
        </p:txBody>
      </p:sp>
      <p:sp>
        <p:nvSpPr>
          <p:cNvPr id="10" name="Title 3"/>
          <p:cNvSpPr txBox="1">
            <a:spLocks/>
          </p:cNvSpPr>
          <p:nvPr/>
        </p:nvSpPr>
        <p:spPr>
          <a:xfrm>
            <a:off x="419166" y="4345376"/>
            <a:ext cx="8001000" cy="683824"/>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GB" sz="2800" u="sng" dirty="0" smtClean="0">
                <a:solidFill>
                  <a:schemeClr val="tx1"/>
                </a:solidFill>
              </a:rPr>
              <a:t>Enclosure or Segregation</a:t>
            </a:r>
            <a:endParaRPr lang="en-GB" sz="2800" u="sng" dirty="0">
              <a:solidFill>
                <a:schemeClr val="tx1"/>
              </a:solidFill>
            </a:endParaRPr>
          </a:p>
        </p:txBody>
      </p:sp>
      <p:sp>
        <p:nvSpPr>
          <p:cNvPr id="11" name="Rectangle 10"/>
          <p:cNvSpPr/>
          <p:nvPr/>
        </p:nvSpPr>
        <p:spPr>
          <a:xfrm>
            <a:off x="5486400" y="5085576"/>
            <a:ext cx="3124134" cy="1015663"/>
          </a:xfrm>
          <a:prstGeom prst="rect">
            <a:avLst/>
          </a:prstGeom>
        </p:spPr>
        <p:txBody>
          <a:bodyPr wrap="square">
            <a:spAutoFit/>
          </a:bodyPr>
          <a:lstStyle/>
          <a:p>
            <a:pPr marL="342900" indent="-342900">
              <a:buFont typeface="Arial" pitchFamily="34" charset="0"/>
              <a:buChar char="•"/>
            </a:pPr>
            <a:r>
              <a:rPr lang="en-GB" sz="2400" u="sng" dirty="0" smtClean="0"/>
              <a:t>Segregation</a:t>
            </a:r>
          </a:p>
          <a:p>
            <a:pPr lvl="1">
              <a:buFont typeface="Calibri" pitchFamily="34" charset="0"/>
              <a:buChar char="−"/>
            </a:pPr>
            <a:r>
              <a:rPr lang="en-GB" dirty="0" smtClean="0"/>
              <a:t>Keep people away</a:t>
            </a:r>
          </a:p>
          <a:p>
            <a:pPr lvl="1">
              <a:buFont typeface="Calibri" pitchFamily="34" charset="0"/>
              <a:buChar char="−"/>
            </a:pPr>
            <a:r>
              <a:rPr lang="en-GB" dirty="0" smtClean="0"/>
              <a:t>Designated areas</a:t>
            </a:r>
            <a:endParaRPr lang="en-GB" dirty="0"/>
          </a:p>
        </p:txBody>
      </p:sp>
    </p:spTree>
    <p:extLst>
      <p:ext uri="{BB962C8B-B14F-4D97-AF65-F5344CB8AC3E}">
        <p14:creationId xmlns:p14="http://schemas.microsoft.com/office/powerpoint/2010/main" val="3929055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541546"/>
            <a:ext cx="8001000" cy="815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GB" sz="4000" smtClean="0"/>
              <a:t>Local Exhaust Ventilation</a:t>
            </a:r>
            <a:endParaRPr lang="en-GB" sz="4000" dirty="0" smtClean="0"/>
          </a:p>
        </p:txBody>
      </p:sp>
      <p:pic>
        <p:nvPicPr>
          <p:cNvPr id="3" name="Picture 5"/>
          <p:cNvPicPr>
            <a:picLocks noChangeAspect="1" noChangeArrowheads="1"/>
          </p:cNvPicPr>
          <p:nvPr/>
        </p:nvPicPr>
        <p:blipFill>
          <a:blip r:embed="rId2" cstate="screen"/>
          <a:stretch>
            <a:fillRect/>
          </a:stretch>
        </p:blipFill>
        <p:spPr bwMode="auto">
          <a:xfrm>
            <a:off x="600053" y="1517844"/>
            <a:ext cx="7548060" cy="4380684"/>
          </a:xfrm>
          <a:prstGeom prst="rect">
            <a:avLst/>
          </a:prstGeom>
          <a:noFill/>
        </p:spPr>
      </p:pic>
    </p:spTree>
    <p:extLst>
      <p:ext uri="{BB962C8B-B14F-4D97-AF65-F5344CB8AC3E}">
        <p14:creationId xmlns:p14="http://schemas.microsoft.com/office/powerpoint/2010/main" val="2166610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Photos\Illustative Course Materials\mask.jpg"/>
          <p:cNvPicPr>
            <a:picLocks noChangeAspect="1" noChangeArrowheads="1"/>
          </p:cNvPicPr>
          <p:nvPr/>
        </p:nvPicPr>
        <p:blipFill>
          <a:blip r:embed="rId3" cstate="screen"/>
          <a:srcRect/>
          <a:stretch>
            <a:fillRect/>
          </a:stretch>
        </p:blipFill>
        <p:spPr bwMode="auto">
          <a:xfrm>
            <a:off x="5857884" y="1500174"/>
            <a:ext cx="1357322" cy="1797333"/>
          </a:xfrm>
          <a:prstGeom prst="rect">
            <a:avLst/>
          </a:prstGeom>
          <a:noFill/>
        </p:spPr>
      </p:pic>
      <p:sp>
        <p:nvSpPr>
          <p:cNvPr id="7" name="Content Placeholder 6"/>
          <p:cNvSpPr>
            <a:spLocks noGrp="1"/>
          </p:cNvSpPr>
          <p:nvPr>
            <p:ph sz="half" idx="2"/>
          </p:nvPr>
        </p:nvSpPr>
        <p:spPr/>
        <p:txBody>
          <a:bodyPr/>
          <a:lstStyle/>
          <a:p>
            <a:pPr>
              <a:spcBef>
                <a:spcPts val="600"/>
              </a:spcBef>
              <a:buNone/>
            </a:pPr>
            <a:r>
              <a:rPr lang="en-GB" dirty="0" smtClean="0"/>
              <a:t>Two types:</a:t>
            </a:r>
          </a:p>
          <a:p>
            <a:pPr>
              <a:spcBef>
                <a:spcPts val="600"/>
              </a:spcBef>
            </a:pPr>
            <a:r>
              <a:rPr lang="en-GB" dirty="0" smtClean="0"/>
              <a:t>Respirators </a:t>
            </a:r>
          </a:p>
          <a:p>
            <a:pPr>
              <a:spcBef>
                <a:spcPts val="600"/>
              </a:spcBef>
              <a:buNone/>
            </a:pPr>
            <a:r>
              <a:rPr lang="en-GB" dirty="0" smtClean="0"/>
              <a:t>	– filter contaminated air</a:t>
            </a:r>
          </a:p>
          <a:p>
            <a:pPr>
              <a:spcBef>
                <a:spcPts val="600"/>
              </a:spcBef>
            </a:pPr>
            <a:endParaRPr lang="en-GB" dirty="0" smtClean="0"/>
          </a:p>
          <a:p>
            <a:pPr>
              <a:spcBef>
                <a:spcPts val="600"/>
              </a:spcBef>
            </a:pPr>
            <a:endParaRPr lang="en-GB" dirty="0" smtClean="0"/>
          </a:p>
          <a:p>
            <a:pPr>
              <a:spcBef>
                <a:spcPts val="600"/>
              </a:spcBef>
            </a:pPr>
            <a:r>
              <a:rPr lang="en-GB" dirty="0" smtClean="0"/>
              <a:t>Breathing apparatus (BA) </a:t>
            </a:r>
          </a:p>
          <a:p>
            <a:pPr marL="628650" indent="-273050">
              <a:spcBef>
                <a:spcPts val="600"/>
              </a:spcBef>
              <a:buFont typeface="Calibri" pitchFamily="34" charset="0"/>
              <a:buChar char="−"/>
            </a:pPr>
            <a:r>
              <a:rPr lang="en-GB" dirty="0" smtClean="0"/>
              <a:t>oxygen depleted atmospheres</a:t>
            </a:r>
          </a:p>
          <a:p>
            <a:pPr marL="628650" indent="-273050">
              <a:spcBef>
                <a:spcPts val="600"/>
              </a:spcBef>
              <a:buFont typeface="Calibri" pitchFamily="34" charset="0"/>
              <a:buChar char="−"/>
            </a:pPr>
            <a:r>
              <a:rPr lang="en-GB" dirty="0" smtClean="0"/>
              <a:t>provide clean source of air</a:t>
            </a:r>
          </a:p>
          <a:p>
            <a:endParaRPr lang="en-GB" dirty="0"/>
          </a:p>
        </p:txBody>
      </p:sp>
      <p:sp>
        <p:nvSpPr>
          <p:cNvPr id="2" name="Title 1"/>
          <p:cNvSpPr>
            <a:spLocks noGrp="1"/>
          </p:cNvSpPr>
          <p:nvPr>
            <p:ph type="title"/>
          </p:nvPr>
        </p:nvSpPr>
        <p:spPr>
          <a:xfrm>
            <a:off x="457200" y="838200"/>
            <a:ext cx="8001000" cy="815752"/>
          </a:xfrm>
        </p:spPr>
        <p:txBody>
          <a:bodyPr/>
          <a:lstStyle/>
          <a:p>
            <a:r>
              <a:rPr lang="en-GB" dirty="0" smtClean="0"/>
              <a:t>Respiratory Protective Equipment (RPE)</a:t>
            </a:r>
            <a:endParaRPr lang="en-GB" sz="4000" dirty="0"/>
          </a:p>
        </p:txBody>
      </p:sp>
      <p:pic>
        <p:nvPicPr>
          <p:cNvPr id="272387" name="Picture 3"/>
          <p:cNvPicPr>
            <a:picLocks noChangeAspect="1" noChangeArrowheads="1"/>
          </p:cNvPicPr>
          <p:nvPr/>
        </p:nvPicPr>
        <p:blipFill>
          <a:blip r:embed="rId4" cstate="screen"/>
          <a:srcRect/>
          <a:stretch>
            <a:fillRect/>
          </a:stretch>
        </p:blipFill>
        <p:spPr bwMode="auto">
          <a:xfrm>
            <a:off x="7215206" y="3717032"/>
            <a:ext cx="1785950" cy="2232438"/>
          </a:xfrm>
          <a:prstGeom prst="rect">
            <a:avLst/>
          </a:prstGeom>
          <a:noFill/>
          <a:ln w="9525">
            <a:noFill/>
            <a:miter lim="800000"/>
            <a:headEnd/>
            <a:tailEnd/>
          </a:ln>
        </p:spPr>
      </p:pic>
    </p:spTree>
    <p:extLst>
      <p:ext uri="{BB962C8B-B14F-4D97-AF65-F5344CB8AC3E}">
        <p14:creationId xmlns:p14="http://schemas.microsoft.com/office/powerpoint/2010/main" val="2318802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381000"/>
            <a:ext cx="8001000" cy="815752"/>
          </a:xfrm>
        </p:spPr>
        <p:txBody>
          <a:bodyPr/>
          <a:lstStyle/>
          <a:p>
            <a:pPr algn="r"/>
            <a:r>
              <a:rPr lang="en-GB" dirty="0" smtClean="0">
                <a:cs typeface="Tahoma" pitchFamily="34" charset="0"/>
              </a:rPr>
              <a:t>Filter Face-piece </a:t>
            </a:r>
            <a:r>
              <a:rPr lang="en-GB" dirty="0" smtClean="0"/>
              <a:t>Respirators</a:t>
            </a:r>
            <a:endParaRPr lang="en-US" dirty="0" smtClean="0"/>
          </a:p>
        </p:txBody>
      </p:sp>
      <p:pic>
        <p:nvPicPr>
          <p:cNvPr id="265218" name="Picture 2" descr="http://lh5.ggpht.com/_ZCAc9c80CqQ/S0HZYb42wJI/AAAAAAAAADs/2bHCDY4hEPA/s640/iStock_000003803401Large.jpg"/>
          <p:cNvPicPr>
            <a:picLocks noChangeAspect="1" noChangeArrowheads="1"/>
          </p:cNvPicPr>
          <p:nvPr/>
        </p:nvPicPr>
        <p:blipFill>
          <a:blip r:embed="rId3" cstate="print"/>
          <a:srcRect t="2344" b="41406"/>
          <a:stretch>
            <a:fillRect/>
          </a:stretch>
        </p:blipFill>
        <p:spPr bwMode="auto">
          <a:xfrm>
            <a:off x="561639" y="990600"/>
            <a:ext cx="1503618" cy="1270672"/>
          </a:xfrm>
          <a:prstGeom prst="rect">
            <a:avLst/>
          </a:prstGeom>
          <a:noFill/>
        </p:spPr>
      </p:pic>
      <p:sp>
        <p:nvSpPr>
          <p:cNvPr id="5" name="Rectangle 2"/>
          <p:cNvSpPr txBox="1">
            <a:spLocks noChangeArrowheads="1"/>
          </p:cNvSpPr>
          <p:nvPr/>
        </p:nvSpPr>
        <p:spPr bwMode="auto">
          <a:xfrm>
            <a:off x="596896" y="2432783"/>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algn="l"/>
            <a:r>
              <a:rPr lang="en-GB" kern="0" dirty="0" smtClean="0">
                <a:cs typeface="Tahoma" pitchFamily="34" charset="0"/>
              </a:rPr>
              <a:t>Half Mask or </a:t>
            </a:r>
            <a:r>
              <a:rPr lang="en-GB" kern="0" dirty="0" err="1" smtClean="0">
                <a:cs typeface="Tahoma" pitchFamily="34" charset="0"/>
              </a:rPr>
              <a:t>Ori</a:t>
            </a:r>
            <a:r>
              <a:rPr lang="en-GB" kern="0" dirty="0" smtClean="0">
                <a:cs typeface="Tahoma" pitchFamily="34" charset="0"/>
              </a:rPr>
              <a:t>-nasal </a:t>
            </a:r>
            <a:r>
              <a:rPr lang="en-GB" kern="0" dirty="0" smtClean="0"/>
              <a:t>Respirator</a:t>
            </a:r>
            <a:endParaRPr lang="en-US" kern="0" dirty="0" smtClean="0"/>
          </a:p>
        </p:txBody>
      </p:sp>
      <p:pic>
        <p:nvPicPr>
          <p:cNvPr id="7" name="Picture 1"/>
          <p:cNvPicPr>
            <a:picLocks noChangeAspect="1" noChangeArrowheads="1"/>
          </p:cNvPicPr>
          <p:nvPr/>
        </p:nvPicPr>
        <p:blipFill>
          <a:blip r:embed="rId4" cstate="screen"/>
          <a:srcRect/>
          <a:stretch>
            <a:fillRect/>
          </a:stretch>
        </p:blipFill>
        <p:spPr bwMode="auto">
          <a:xfrm>
            <a:off x="7148489" y="3352800"/>
            <a:ext cx="1458506" cy="1440160"/>
          </a:xfrm>
          <a:prstGeom prst="rect">
            <a:avLst/>
          </a:prstGeom>
          <a:noFill/>
          <a:ln w="9525">
            <a:noFill/>
            <a:miter lim="800000"/>
            <a:headEnd/>
            <a:tailEnd/>
          </a:ln>
        </p:spPr>
      </p:pic>
      <p:sp>
        <p:nvSpPr>
          <p:cNvPr id="8" name="Rectangle 2"/>
          <p:cNvSpPr txBox="1">
            <a:spLocks noChangeArrowheads="1"/>
          </p:cNvSpPr>
          <p:nvPr/>
        </p:nvSpPr>
        <p:spPr bwMode="auto">
          <a:xfrm>
            <a:off x="1752600" y="4581128"/>
            <a:ext cx="4461279" cy="634382"/>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r>
              <a:rPr lang="en-GB" kern="0" dirty="0" smtClean="0">
                <a:cs typeface="Tahoma" pitchFamily="34" charset="0"/>
              </a:rPr>
              <a:t>Full Face </a:t>
            </a:r>
            <a:r>
              <a:rPr lang="en-GB" kern="0" dirty="0" smtClean="0"/>
              <a:t>Respirator</a:t>
            </a:r>
            <a:endParaRPr lang="en-US" kern="0" dirty="0" smtClean="0"/>
          </a:p>
        </p:txBody>
      </p:sp>
      <p:pic>
        <p:nvPicPr>
          <p:cNvPr id="9" name="Picture 1"/>
          <p:cNvPicPr>
            <a:picLocks noChangeAspect="1" noChangeArrowheads="1"/>
          </p:cNvPicPr>
          <p:nvPr/>
        </p:nvPicPr>
        <p:blipFill>
          <a:blip r:embed="rId5" cstate="screen"/>
          <a:srcRect/>
          <a:stretch>
            <a:fillRect/>
          </a:stretch>
        </p:blipFill>
        <p:spPr bwMode="auto">
          <a:xfrm>
            <a:off x="530932" y="5029200"/>
            <a:ext cx="1224136" cy="1591902"/>
          </a:xfrm>
          <a:prstGeom prst="rect">
            <a:avLst/>
          </a:prstGeom>
          <a:noFill/>
          <a:ln w="9525">
            <a:noFill/>
            <a:miter lim="800000"/>
            <a:headEnd/>
            <a:tailEnd/>
          </a:ln>
        </p:spPr>
      </p:pic>
    </p:spTree>
    <p:extLst>
      <p:ext uri="{BB962C8B-B14F-4D97-AF65-F5344CB8AC3E}">
        <p14:creationId xmlns:p14="http://schemas.microsoft.com/office/powerpoint/2010/main" val="3278495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p:txBody>
          <a:bodyPr/>
          <a:lstStyle/>
          <a:p>
            <a:pPr marL="358775" indent="-358775">
              <a:spcBef>
                <a:spcPts val="600"/>
              </a:spcBef>
            </a:pPr>
            <a:r>
              <a:rPr lang="en-GB" dirty="0" smtClean="0">
                <a:cs typeface="Tahoma" pitchFamily="34" charset="0"/>
              </a:rPr>
              <a:t>Air demanded by user </a:t>
            </a:r>
          </a:p>
          <a:p>
            <a:pPr marL="0" indent="0">
              <a:spcBef>
                <a:spcPts val="600"/>
              </a:spcBef>
            </a:pPr>
            <a:r>
              <a:rPr lang="en-GB" dirty="0" smtClean="0">
                <a:cs typeface="Tahoma" pitchFamily="34" charset="0"/>
              </a:rPr>
              <a:t>   Pumped</a:t>
            </a:r>
            <a:endParaRPr lang="en-US" dirty="0" smtClean="0">
              <a:cs typeface="Tahoma" pitchFamily="34" charset="0"/>
            </a:endParaRPr>
          </a:p>
          <a:p>
            <a:endParaRPr lang="en-GB" dirty="0" smtClean="0"/>
          </a:p>
          <a:p>
            <a:r>
              <a:rPr lang="en-GB" dirty="0" smtClean="0">
                <a:cs typeface="Tahoma" pitchFamily="34" charset="0"/>
              </a:rPr>
              <a:t>Air </a:t>
            </a:r>
            <a:r>
              <a:rPr lang="en-GB" dirty="0">
                <a:cs typeface="Tahoma" pitchFamily="34" charset="0"/>
              </a:rPr>
              <a:t>under </a:t>
            </a:r>
            <a:r>
              <a:rPr lang="en-GB" dirty="0" smtClean="0">
                <a:cs typeface="Tahoma" pitchFamily="34" charset="0"/>
              </a:rPr>
              <a:t>pressure</a:t>
            </a:r>
          </a:p>
          <a:p>
            <a:endParaRPr lang="en-GB" dirty="0">
              <a:cs typeface="Tahoma" pitchFamily="34" charset="0"/>
            </a:endParaRPr>
          </a:p>
          <a:p>
            <a:endParaRPr lang="en-GB" dirty="0" smtClean="0">
              <a:cs typeface="Tahoma" pitchFamily="34" charset="0"/>
            </a:endParaRPr>
          </a:p>
          <a:p>
            <a:r>
              <a:rPr lang="en-GB" dirty="0">
                <a:cs typeface="Tahoma" pitchFamily="34" charset="0"/>
              </a:rPr>
              <a:t>Pressurised cylinder</a:t>
            </a:r>
            <a:endParaRPr lang="en-US" dirty="0">
              <a:cs typeface="Tahoma" pitchFamily="34" charset="0"/>
            </a:endParaRPr>
          </a:p>
          <a:p>
            <a:pPr>
              <a:buNone/>
            </a:pPr>
            <a:endParaRPr lang="en-GB" dirty="0"/>
          </a:p>
          <a:p>
            <a:endParaRPr lang="en-US" dirty="0">
              <a:cs typeface="Tahoma" pitchFamily="34" charset="0"/>
            </a:endParaRPr>
          </a:p>
          <a:p>
            <a:endParaRPr lang="en-GB" dirty="0"/>
          </a:p>
          <a:p>
            <a:endParaRPr lang="en-GB" dirty="0"/>
          </a:p>
        </p:txBody>
      </p:sp>
      <p:sp>
        <p:nvSpPr>
          <p:cNvPr id="68610" name="Rectangle 2"/>
          <p:cNvSpPr>
            <a:spLocks noGrp="1" noChangeArrowheads="1"/>
          </p:cNvSpPr>
          <p:nvPr>
            <p:ph type="title"/>
          </p:nvPr>
        </p:nvSpPr>
        <p:spPr>
          <a:xfrm>
            <a:off x="702902" y="433607"/>
            <a:ext cx="8001000" cy="815752"/>
          </a:xfrm>
        </p:spPr>
        <p:txBody>
          <a:bodyPr/>
          <a:lstStyle/>
          <a:p>
            <a:pPr marL="0" indent="0" algn="l">
              <a:spcBef>
                <a:spcPts val="600"/>
              </a:spcBef>
            </a:pPr>
            <a:r>
              <a:rPr lang="en-GB" dirty="0" smtClean="0">
                <a:cs typeface="Tahoma" pitchFamily="34" charset="0"/>
              </a:rPr>
              <a:t>Fresh Air Hose BA</a:t>
            </a:r>
          </a:p>
        </p:txBody>
      </p:sp>
      <p:pic>
        <p:nvPicPr>
          <p:cNvPr id="57346" name="Picture 2" descr="Image result for compressed air ba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609600"/>
            <a:ext cx="1848279" cy="13250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755576" y="2420888"/>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algn="l">
              <a:spcBef>
                <a:spcPts val="600"/>
              </a:spcBef>
            </a:pPr>
            <a:r>
              <a:rPr lang="en-GB" kern="0" dirty="0" smtClean="0">
                <a:cs typeface="Tahoma" pitchFamily="34" charset="0"/>
              </a:rPr>
              <a:t>Compressed Air BA</a:t>
            </a:r>
          </a:p>
        </p:txBody>
      </p:sp>
      <p:pic>
        <p:nvPicPr>
          <p:cNvPr id="9" name="Picture 2" descr="Image result for compressed trolley cylinder air ba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3234" y="2804761"/>
            <a:ext cx="2055230" cy="16801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txBox="1">
            <a:spLocks noChangeArrowheads="1"/>
          </p:cNvSpPr>
          <p:nvPr/>
        </p:nvSpPr>
        <p:spPr bwMode="auto">
          <a:xfrm>
            <a:off x="683568" y="4077072"/>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algn="l"/>
            <a:r>
              <a:rPr lang="en-GB" kern="0" dirty="0" smtClean="0">
                <a:cs typeface="Tahoma" pitchFamily="34" charset="0"/>
              </a:rPr>
              <a:t>Self-contained BA</a:t>
            </a:r>
            <a:endParaRPr lang="en-US" kern="0" dirty="0" smtClean="0"/>
          </a:p>
        </p:txBody>
      </p:sp>
      <p:pic>
        <p:nvPicPr>
          <p:cNvPr id="11" name="Picture 2" descr="http://lh5.ggpht.com/_ZCAc9c80CqQ/S0HbQnrlxpI/AAAAAAAAAOs/WKlnT6t7siM/s640/iStock_000011272225Large.jpg"/>
          <p:cNvPicPr>
            <a:picLocks noChangeAspect="1" noChangeArrowheads="1"/>
          </p:cNvPicPr>
          <p:nvPr/>
        </p:nvPicPr>
        <p:blipFill>
          <a:blip r:embed="rId5" cstate="print"/>
          <a:srcRect b="41406"/>
          <a:stretch>
            <a:fillRect/>
          </a:stretch>
        </p:blipFill>
        <p:spPr bwMode="auto">
          <a:xfrm>
            <a:off x="6801718" y="5257800"/>
            <a:ext cx="1612584" cy="1368152"/>
          </a:xfrm>
          <a:prstGeom prst="rect">
            <a:avLst/>
          </a:prstGeom>
          <a:noFill/>
        </p:spPr>
      </p:pic>
    </p:spTree>
    <p:extLst>
      <p:ext uri="{BB962C8B-B14F-4D97-AF65-F5344CB8AC3E}">
        <p14:creationId xmlns:p14="http://schemas.microsoft.com/office/powerpoint/2010/main" val="2154920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lh4.ggpht.com/_ZCAc9c80CqQ/S0HZCqGgsPI/AAAAAAAAACE/URcuDKVEBcs/s640/iStock_000002876645Medium.jpg"/>
          <p:cNvPicPr>
            <a:picLocks noChangeAspect="1" noChangeArrowheads="1"/>
          </p:cNvPicPr>
          <p:nvPr/>
        </p:nvPicPr>
        <p:blipFill>
          <a:blip r:embed="rId3" cstate="print"/>
          <a:srcRect/>
          <a:stretch>
            <a:fillRect/>
          </a:stretch>
        </p:blipFill>
        <p:spPr bwMode="auto">
          <a:xfrm>
            <a:off x="6786578" y="1357298"/>
            <a:ext cx="2024034" cy="2024035"/>
          </a:xfrm>
          <a:prstGeom prst="rect">
            <a:avLst/>
          </a:prstGeom>
          <a:noFill/>
        </p:spPr>
      </p:pic>
      <p:sp>
        <p:nvSpPr>
          <p:cNvPr id="8" name="Content Placeholder 7"/>
          <p:cNvSpPr>
            <a:spLocks noGrp="1"/>
          </p:cNvSpPr>
          <p:nvPr>
            <p:ph sz="half" idx="2"/>
          </p:nvPr>
        </p:nvSpPr>
        <p:spPr/>
        <p:txBody>
          <a:bodyPr>
            <a:normAutofit fontScale="70000" lnSpcReduction="20000"/>
          </a:bodyPr>
          <a:lstStyle/>
          <a:p>
            <a:pPr>
              <a:spcBef>
                <a:spcPts val="600"/>
              </a:spcBef>
              <a:buNone/>
            </a:pPr>
            <a:r>
              <a:rPr lang="en-US" sz="3600" dirty="0" smtClean="0">
                <a:cs typeface="Tahoma" pitchFamily="34" charset="0"/>
              </a:rPr>
              <a:t>Factors to consider:</a:t>
            </a:r>
          </a:p>
          <a:p>
            <a:pPr marL="534988" indent="-534988">
              <a:spcBef>
                <a:spcPts val="1200"/>
              </a:spcBef>
            </a:pPr>
            <a:r>
              <a:rPr lang="en-US" dirty="0" smtClean="0">
                <a:cs typeface="Tahoma" pitchFamily="34" charset="0"/>
              </a:rPr>
              <a:t>Concentration of the contaminant and</a:t>
            </a:r>
            <a:br>
              <a:rPr lang="en-US" dirty="0" smtClean="0">
                <a:cs typeface="Tahoma" pitchFamily="34" charset="0"/>
              </a:rPr>
            </a:br>
            <a:r>
              <a:rPr lang="en-US" dirty="0" smtClean="0">
                <a:cs typeface="Tahoma" pitchFamily="34" charset="0"/>
              </a:rPr>
              <a:t>its </a:t>
            </a:r>
            <a:r>
              <a:rPr lang="en-GB" dirty="0" smtClean="0">
                <a:cs typeface="Tahoma" pitchFamily="34" charset="0"/>
              </a:rPr>
              <a:t>hazards</a:t>
            </a:r>
          </a:p>
          <a:p>
            <a:pPr marL="534988" indent="-534988">
              <a:spcBef>
                <a:spcPts val="600"/>
              </a:spcBef>
            </a:pPr>
            <a:r>
              <a:rPr lang="en-US" dirty="0" smtClean="0">
                <a:cs typeface="Tahoma" pitchFamily="34" charset="0"/>
              </a:rPr>
              <a:t>Physical form of the substance</a:t>
            </a:r>
          </a:p>
          <a:p>
            <a:pPr marL="534988" indent="-534988">
              <a:spcBef>
                <a:spcPts val="600"/>
              </a:spcBef>
            </a:pPr>
            <a:r>
              <a:rPr lang="en-US" dirty="0" smtClean="0">
                <a:cs typeface="Tahoma" pitchFamily="34" charset="0"/>
              </a:rPr>
              <a:t>Level of protection offered by the RPE</a:t>
            </a:r>
          </a:p>
          <a:p>
            <a:pPr marL="534988" indent="-534988">
              <a:spcBef>
                <a:spcPts val="600"/>
              </a:spcBef>
            </a:pPr>
            <a:r>
              <a:rPr lang="en-US" dirty="0" smtClean="0">
                <a:cs typeface="Tahoma" pitchFamily="34" charset="0"/>
              </a:rPr>
              <a:t>Presence or absence of </a:t>
            </a:r>
            <a:r>
              <a:rPr lang="en-GB" dirty="0" smtClean="0">
                <a:cs typeface="Tahoma" pitchFamily="34" charset="0"/>
              </a:rPr>
              <a:t>oxygen</a:t>
            </a:r>
          </a:p>
          <a:p>
            <a:pPr marL="534988" indent="-534988">
              <a:spcBef>
                <a:spcPts val="600"/>
              </a:spcBef>
            </a:pPr>
            <a:r>
              <a:rPr lang="en-US" dirty="0" smtClean="0">
                <a:cs typeface="Tahoma" pitchFamily="34" charset="0"/>
              </a:rPr>
              <a:t>Duration of time that it must be worn</a:t>
            </a:r>
          </a:p>
          <a:p>
            <a:pPr marL="534988" indent="-534988">
              <a:spcBef>
                <a:spcPts val="600"/>
              </a:spcBef>
            </a:pPr>
            <a:r>
              <a:rPr lang="en-US" dirty="0" smtClean="0">
                <a:cs typeface="Tahoma" pitchFamily="34" charset="0"/>
              </a:rPr>
              <a:t>Compatibility with other items of PPE </a:t>
            </a:r>
          </a:p>
          <a:p>
            <a:pPr marL="534988" indent="-534988">
              <a:spcBef>
                <a:spcPts val="600"/>
              </a:spcBef>
            </a:pPr>
            <a:r>
              <a:rPr lang="en-US" dirty="0" smtClean="0">
                <a:cs typeface="Tahoma" pitchFamily="34" charset="0"/>
              </a:rPr>
              <a:t>Shape of the user’s face</a:t>
            </a:r>
          </a:p>
          <a:p>
            <a:pPr marL="534988" indent="-534988">
              <a:spcBef>
                <a:spcPts val="600"/>
              </a:spcBef>
            </a:pPr>
            <a:r>
              <a:rPr lang="en-US" dirty="0" smtClean="0">
                <a:cs typeface="Tahoma" pitchFamily="34" charset="0"/>
              </a:rPr>
              <a:t>Facial hair </a:t>
            </a:r>
          </a:p>
          <a:p>
            <a:pPr marL="534988" indent="-534988">
              <a:spcBef>
                <a:spcPts val="600"/>
              </a:spcBef>
            </a:pPr>
            <a:r>
              <a:rPr lang="en-US" dirty="0" smtClean="0">
                <a:cs typeface="Tahoma" pitchFamily="34" charset="0"/>
              </a:rPr>
              <a:t>Physical requirements of the job </a:t>
            </a:r>
          </a:p>
          <a:p>
            <a:pPr marL="534988" indent="-534988">
              <a:spcBef>
                <a:spcPts val="600"/>
              </a:spcBef>
            </a:pPr>
            <a:r>
              <a:rPr lang="en-US" dirty="0" smtClean="0">
                <a:cs typeface="Tahoma" pitchFamily="34" charset="0"/>
              </a:rPr>
              <a:t>Physical fitness of the wearer</a:t>
            </a:r>
            <a:endParaRPr lang="en-GB" dirty="0" smtClean="0">
              <a:solidFill>
                <a:schemeClr val="bg2">
                  <a:lumMod val="50000"/>
                </a:schemeClr>
              </a:solidFill>
            </a:endParaRPr>
          </a:p>
          <a:p>
            <a:endParaRPr lang="en-GB" dirty="0"/>
          </a:p>
        </p:txBody>
      </p:sp>
      <p:sp>
        <p:nvSpPr>
          <p:cNvPr id="71682" name="Rectangle 2"/>
          <p:cNvSpPr>
            <a:spLocks noGrp="1" noChangeArrowheads="1"/>
          </p:cNvSpPr>
          <p:nvPr>
            <p:ph type="title"/>
          </p:nvPr>
        </p:nvSpPr>
        <p:spPr>
          <a:xfrm>
            <a:off x="1143000" y="381000"/>
            <a:ext cx="8001000" cy="815752"/>
          </a:xfrm>
        </p:spPr>
        <p:txBody>
          <a:bodyPr/>
          <a:lstStyle/>
          <a:p>
            <a:pPr algn="l"/>
            <a:r>
              <a:rPr lang="en-GB" sz="4000" dirty="0" smtClean="0"/>
              <a:t>The Suitability of RPE</a:t>
            </a:r>
          </a:p>
        </p:txBody>
      </p:sp>
      <p:pic>
        <p:nvPicPr>
          <p:cNvPr id="6" name="Picture 2" descr="http://lh5.ggpht.com/_ZCAc9c80CqQ/S0HbQnrlxpI/AAAAAAAAAOs/WKlnT6t7siM/s640/iStock_000011272225Large.jpg"/>
          <p:cNvPicPr>
            <a:picLocks noChangeAspect="1" noChangeArrowheads="1"/>
          </p:cNvPicPr>
          <p:nvPr/>
        </p:nvPicPr>
        <p:blipFill>
          <a:blip r:embed="rId4" cstate="print"/>
          <a:srcRect l="17176" r="48472" b="58483"/>
          <a:stretch>
            <a:fillRect/>
          </a:stretch>
        </p:blipFill>
        <p:spPr bwMode="auto">
          <a:xfrm>
            <a:off x="7643834" y="3571876"/>
            <a:ext cx="1214446" cy="2125281"/>
          </a:xfrm>
          <a:prstGeom prst="rect">
            <a:avLst/>
          </a:prstGeom>
          <a:noFill/>
        </p:spPr>
      </p:pic>
    </p:spTree>
    <p:extLst>
      <p:ext uri="{BB962C8B-B14F-4D97-AF65-F5344CB8AC3E}">
        <p14:creationId xmlns:p14="http://schemas.microsoft.com/office/powerpoint/2010/main" val="1818341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bwMode="auto">
          <a:xfrm>
            <a:off x="798240" y="1556792"/>
            <a:ext cx="7126560"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0" marR="0" lvl="0" indent="0" algn="l" defTabSz="914400" rtl="0" eaLnBrk="1" fontAlgn="base" latinLnBrk="0" hangingPunct="1">
              <a:lnSpc>
                <a:spcPct val="90000"/>
              </a:lnSpc>
              <a:spcBef>
                <a:spcPts val="600"/>
              </a:spcBef>
              <a:spcAft>
                <a:spcPct val="0"/>
              </a:spcAft>
              <a:buClrTx/>
              <a:buSzTx/>
              <a:buFontTx/>
              <a:buNone/>
              <a:tabLst/>
              <a:defRPr/>
            </a:pPr>
            <a:r>
              <a:rPr kumimoji="0" lang="en-GB" sz="32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Naturally occurring mineral fibres used for fire-resistant building and lagging materials </a:t>
            </a:r>
          </a:p>
          <a:p>
            <a:pPr marL="174625" marR="0" lvl="0" indent="0" algn="l" defTabSz="914400" rtl="0" eaLnBrk="1" fontAlgn="base" latinLnBrk="0" hangingPunct="1">
              <a:lnSpc>
                <a:spcPct val="90000"/>
              </a:lnSpc>
              <a:spcBef>
                <a:spcPts val="600"/>
              </a:spcBef>
              <a:spcAft>
                <a:spcPct val="0"/>
              </a:spcAft>
              <a:buClrTx/>
              <a:buSzTx/>
              <a:buFontTx/>
              <a:buNone/>
              <a:tabLst/>
              <a:defRPr/>
            </a:pPr>
            <a:endParaRPr kumimoji="0" lang="en-GB" sz="28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endParaRPr>
          </a:p>
          <a:p>
            <a:pPr marL="533400" marR="0" lvl="0" indent="-533400" algn="l" defTabSz="914400" rtl="0" eaLnBrk="0" fontAlgn="base" latinLnBrk="0" hangingPunct="0">
              <a:lnSpc>
                <a:spcPct val="90000"/>
              </a:lnSpc>
              <a:spcBef>
                <a:spcPts val="900"/>
              </a:spcBef>
              <a:spcAft>
                <a:spcPct val="0"/>
              </a:spcAft>
              <a:buClrTx/>
              <a:buSzTx/>
              <a:buFontTx/>
              <a:buChar char="•"/>
              <a:tabLst/>
              <a:defRPr/>
            </a:pPr>
            <a:r>
              <a:rPr kumimoji="0" lang="en-GB" sz="28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Diseases:</a:t>
            </a:r>
          </a:p>
          <a:p>
            <a:pPr marL="815975" marR="0" lvl="1" indent="-358775" algn="l" defTabSz="914400" rtl="0" eaLnBrk="0" fontAlgn="base" latinLnBrk="0" hangingPunct="0">
              <a:lnSpc>
                <a:spcPct val="90000"/>
              </a:lnSpc>
              <a:spcBef>
                <a:spcPts val="1200"/>
              </a:spcBef>
              <a:spcAft>
                <a:spcPct val="0"/>
              </a:spcAft>
              <a:buClrTx/>
              <a:buSzTx/>
              <a:buFont typeface="Calibri"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asbestosis</a:t>
            </a:r>
          </a:p>
          <a:p>
            <a:pPr marL="815975" marR="0" lvl="1" indent="-358775"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lung cancer</a:t>
            </a:r>
          </a:p>
          <a:p>
            <a:pPr marL="815975" marR="0" lvl="1" indent="-358775" algn="l" defTabSz="914400" rtl="0" eaLnBrk="0" fontAlgn="base" latinLnBrk="0" hangingPunct="0">
              <a:lnSpc>
                <a:spcPct val="90000"/>
              </a:lnSpc>
              <a:spcBef>
                <a:spcPts val="600"/>
              </a:spcBef>
              <a:spcAft>
                <a:spcPct val="0"/>
              </a:spcAft>
              <a:buClrTx/>
              <a:buSzTx/>
              <a:buFont typeface="Calibri" pitchFamily="34" charset="0"/>
              <a:buChar char="–"/>
              <a:tabLst/>
              <a:defRPr/>
            </a:pPr>
            <a:endParaRPr kumimoji="0" lang="en-GB" sz="2400" b="1" i="0" u="sng" strike="noStrike" kern="0" cap="none" spc="0" normalizeH="0" baseline="0" noProof="0" dirty="0" smtClean="0">
              <a:ln>
                <a:noFill/>
              </a:ln>
              <a:solidFill>
                <a:srgbClr val="FF0000"/>
              </a:solidFill>
              <a:effectLst/>
              <a:uLnTx/>
              <a:uFillTx/>
              <a:latin typeface="Calibri" pitchFamily="34" charset="0"/>
              <a:cs typeface="Calibri" pitchFamily="34" charset="0"/>
            </a:endParaRPr>
          </a:p>
          <a:p>
            <a:pPr marL="815975" marR="0" lvl="1" indent="-358775"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400" b="1" i="0" u="sng" strike="noStrike" kern="0" cap="none" spc="0" normalizeH="0" baseline="0" noProof="0" dirty="0" smtClean="0">
                <a:ln>
                  <a:noFill/>
                </a:ln>
                <a:solidFill>
                  <a:srgbClr val="FF0000"/>
                </a:solidFill>
                <a:effectLst/>
                <a:uLnTx/>
                <a:uFillTx/>
                <a:latin typeface="Calibri" pitchFamily="34" charset="0"/>
                <a:cs typeface="Calibri" pitchFamily="34" charset="0"/>
              </a:rPr>
              <a:t>TYPES OF ASBESTOS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1" i="1" u="none" strike="noStrike" kern="0" cap="none" spc="0" normalizeH="0" baseline="0" noProof="0" dirty="0" err="1" smtClean="0">
                <a:ln>
                  <a:noFill/>
                </a:ln>
                <a:solidFill>
                  <a:srgbClr val="000000"/>
                </a:solidFill>
                <a:effectLst/>
                <a:uLnTx/>
                <a:uFillTx/>
                <a:latin typeface="Calibri" pitchFamily="34" charset="0"/>
                <a:ea typeface="+mn-ea"/>
                <a:cs typeface="Calibri" pitchFamily="34" charset="0"/>
              </a:rPr>
              <a:t>Amosite</a:t>
            </a:r>
            <a:r>
              <a:rPr kumimoji="0" lang="en-US" sz="3200" b="1"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 - Brown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1" i="1" u="none" strike="noStrike" kern="0" cap="none" spc="0" normalizeH="0" baseline="0" noProof="0" dirty="0" err="1" smtClean="0">
                <a:ln>
                  <a:noFill/>
                </a:ln>
                <a:solidFill>
                  <a:srgbClr val="000000"/>
                </a:solidFill>
                <a:effectLst/>
                <a:uLnTx/>
                <a:uFillTx/>
                <a:latin typeface="Calibri" pitchFamily="34" charset="0"/>
                <a:ea typeface="+mn-ea"/>
                <a:cs typeface="Calibri" pitchFamily="34" charset="0"/>
              </a:rPr>
              <a:t>Tremolite</a:t>
            </a:r>
            <a:r>
              <a:rPr kumimoji="0" lang="en-US" sz="3200" b="1" i="1"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 - Green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1" i="1"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Chrysotile - White</a:t>
            </a:r>
            <a:endParaRPr kumimoji="0" lang="en-US" sz="3200" b="1"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32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7" name="Rectangle 2"/>
          <p:cNvSpPr txBox="1">
            <a:spLocks noChangeArrowheads="1"/>
          </p:cNvSpPr>
          <p:nvPr/>
        </p:nvSpPr>
        <p:spPr bwMode="auto">
          <a:xfrm>
            <a:off x="609600" y="1012927"/>
            <a:ext cx="2057400" cy="5109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lnSpcReduction="10000"/>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rPr>
              <a:t>Asbestos</a:t>
            </a:r>
          </a:p>
        </p:txBody>
      </p:sp>
      <p:graphicFrame>
        <p:nvGraphicFramePr>
          <p:cNvPr id="8" name="Object 1"/>
          <p:cNvGraphicFramePr>
            <a:graphicFrameLocks noChangeAspect="1"/>
          </p:cNvGraphicFramePr>
          <p:nvPr>
            <p:extLst>
              <p:ext uri="{D42A27DB-BD31-4B8C-83A1-F6EECF244321}">
                <p14:modId xmlns:p14="http://schemas.microsoft.com/office/powerpoint/2010/main" val="555439771"/>
              </p:ext>
            </p:extLst>
          </p:nvPr>
        </p:nvGraphicFramePr>
        <p:xfrm>
          <a:off x="4610104" y="2643182"/>
          <a:ext cx="2203437" cy="1304416"/>
        </p:xfrm>
        <a:graphic>
          <a:graphicData uri="http://schemas.openxmlformats.org/presentationml/2006/ole">
            <mc:AlternateContent xmlns:mc="http://schemas.openxmlformats.org/markup-compatibility/2006">
              <mc:Choice xmlns:v="urn:schemas-microsoft-com:vml" Requires="v">
                <p:oleObj spid="_x0000_s1039" name="Photo Editor Photo" r:id="rId3" imgW="2172003" imgH="1286055" progId="">
                  <p:embed/>
                </p:oleObj>
              </mc:Choice>
              <mc:Fallback>
                <p:oleObj name="Photo Editor Photo" r:id="rId3" imgW="2172003" imgH="128605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4" y="2643182"/>
                        <a:ext cx="2203437" cy="1304416"/>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36" descr="Image result for asbes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4" y="4387799"/>
            <a:ext cx="1507600" cy="177771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494620" y="228600"/>
            <a:ext cx="3733800" cy="646331"/>
          </a:xfrm>
          <a:prstGeom prst="rect">
            <a:avLst/>
          </a:prstGeom>
        </p:spPr>
        <p:txBody>
          <a:bodyPr wrap="square">
            <a:spAutoFit/>
          </a:bodyPr>
          <a:lstStyle/>
          <a:p>
            <a:pPr algn="ctr"/>
            <a:r>
              <a:rPr lang="en-GB" sz="3600" u="sng" dirty="0">
                <a:solidFill>
                  <a:prstClr val="black"/>
                </a:solidFill>
              </a:rPr>
              <a:t>Specific Agents</a:t>
            </a:r>
            <a:endParaRPr lang="en-US" u="sng" dirty="0"/>
          </a:p>
        </p:txBody>
      </p:sp>
    </p:spTree>
    <p:extLst>
      <p:ext uri="{BB962C8B-B14F-4D97-AF65-F5344CB8AC3E}">
        <p14:creationId xmlns:p14="http://schemas.microsoft.com/office/powerpoint/2010/main" val="1238897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bwMode="auto">
          <a:xfrm>
            <a:off x="874440" y="1556792"/>
            <a:ext cx="7126560"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358775" marR="0" lvl="0" indent="-358775" algn="l" defTabSz="914400" rtl="0" eaLnBrk="0" fontAlgn="base" latinLnBrk="0" hangingPunct="0">
              <a:lnSpc>
                <a:spcPct val="90000"/>
              </a:lnSpc>
              <a:spcBef>
                <a:spcPts val="600"/>
              </a:spcBef>
              <a:spcAft>
                <a:spcPct val="0"/>
              </a:spcAft>
              <a:buClrTx/>
              <a:buSzTx/>
              <a:buFontTx/>
              <a:buNone/>
              <a:tabLst/>
              <a:defRPr/>
            </a:pPr>
            <a:r>
              <a:rPr kumimoji="0" lang="en-GB" sz="28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In general:</a:t>
            </a:r>
          </a:p>
          <a:p>
            <a:pPr marL="533400" marR="0" lvl="0" indent="-533400" algn="l" defTabSz="914400" rtl="0" eaLnBrk="0" fontAlgn="base" latinLnBrk="0" hangingPunct="0">
              <a:lnSpc>
                <a:spcPct val="90000"/>
              </a:lnSpc>
              <a:spcBef>
                <a:spcPts val="12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Work must be notified to the enforcement agency</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Work area sealed</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PPE and RPE</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Negative pressure ventilation system                                    with efficient filters</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Asbestos waste </a:t>
            </a:r>
          </a:p>
          <a:p>
            <a:pPr marL="892175" marR="0" lvl="1" indent="-260350"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000" b="0" i="0" u="none" strike="noStrike" kern="0" cap="none" spc="0" normalizeH="0" baseline="0" noProof="0" smtClean="0">
                <a:ln>
                  <a:noFill/>
                </a:ln>
                <a:solidFill>
                  <a:srgbClr val="000000"/>
                </a:solidFill>
                <a:effectLst/>
                <a:uLnTx/>
                <a:uFillTx/>
                <a:latin typeface="Calibri" pitchFamily="34" charset="0"/>
                <a:cs typeface="Calibri" pitchFamily="34" charset="0"/>
              </a:rPr>
              <a:t>securely double bagged</a:t>
            </a:r>
          </a:p>
          <a:p>
            <a:pPr marL="892175" marR="0" lvl="1" indent="-260350"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000" b="0" i="0" u="none" strike="noStrike" kern="0" cap="none" spc="0" normalizeH="0" baseline="0" noProof="0" smtClean="0">
                <a:ln>
                  <a:noFill/>
                </a:ln>
                <a:solidFill>
                  <a:srgbClr val="000000"/>
                </a:solidFill>
                <a:effectLst/>
                <a:uLnTx/>
                <a:uFillTx/>
                <a:latin typeface="Calibri" pitchFamily="34" charset="0"/>
                <a:cs typeface="Calibri" pitchFamily="34" charset="0"/>
              </a:rPr>
              <a:t>labelled</a:t>
            </a:r>
          </a:p>
          <a:p>
            <a:pPr marL="892175" marR="0" lvl="1" indent="-260350"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000" b="0" i="0" u="none" strike="noStrike" kern="0" cap="none" spc="0" normalizeH="0" baseline="0" noProof="0" smtClean="0">
                <a:ln>
                  <a:noFill/>
                </a:ln>
                <a:solidFill>
                  <a:srgbClr val="000000"/>
                </a:solidFill>
                <a:effectLst/>
                <a:uLnTx/>
                <a:uFillTx/>
                <a:latin typeface="Calibri" pitchFamily="34" charset="0"/>
                <a:cs typeface="Calibri" pitchFamily="34" charset="0"/>
              </a:rPr>
              <a:t>disposed as hazardous waste</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Dust levels monitored inside and outside sealed work area</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Worker exposure must not exceed control limit</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Health surveillance provided</a:t>
            </a:r>
            <a:endPar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endParaRPr>
          </a:p>
        </p:txBody>
      </p:sp>
      <p:sp>
        <p:nvSpPr>
          <p:cNvPr id="5" name="Rectangle 2"/>
          <p:cNvSpPr txBox="1">
            <a:spLocks noChangeArrowheads="1"/>
          </p:cNvSpPr>
          <p:nvPr/>
        </p:nvSpPr>
        <p:spPr bwMode="auto">
          <a:xfrm>
            <a:off x="685800" y="381000"/>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0" cap="none" spc="0" normalizeH="0" baseline="0" noProof="0" smtClean="0">
                <a:ln>
                  <a:noFill/>
                </a:ln>
                <a:solidFill>
                  <a:srgbClr val="000000"/>
                </a:solidFill>
                <a:effectLst/>
                <a:uLnTx/>
                <a:uFillTx/>
                <a:latin typeface="Calibri" pitchFamily="34" charset="0"/>
                <a:ea typeface="+mj-ea"/>
                <a:cs typeface="Calibri" pitchFamily="34" charset="0"/>
              </a:rPr>
              <a:t>Work with Asbestos</a:t>
            </a:r>
            <a:endParaRPr kumimoji="0" lang="en-GB" sz="40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2869843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bwMode="auto">
          <a:xfrm>
            <a:off x="874440" y="1566189"/>
            <a:ext cx="7126560"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358775" marR="0" lvl="0" indent="-358775" algn="l" defTabSz="914400" rtl="0" eaLnBrk="0" fontAlgn="base" latinLnBrk="0" hangingPunct="0">
              <a:lnSpc>
                <a:spcPct val="90000"/>
              </a:lnSpc>
              <a:spcBef>
                <a:spcPts val="600"/>
              </a:spcBef>
              <a:spcAft>
                <a:spcPct val="0"/>
              </a:spcAft>
              <a:buClrTx/>
              <a:buSzTx/>
              <a:buFontTx/>
              <a:buNone/>
              <a:tabLst/>
              <a:defRPr/>
            </a:pPr>
            <a:r>
              <a:rPr kumimoji="0" lang="en-GB" sz="28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Colourless, odourless gas</a:t>
            </a:r>
          </a:p>
          <a:p>
            <a:pPr marL="533400" marR="0" lvl="0" indent="-533400" algn="l" defTabSz="914400" rtl="0" eaLnBrk="0" fontAlgn="base" latinLnBrk="0" hangingPunct="0">
              <a:lnSpc>
                <a:spcPct val="90000"/>
              </a:lnSpc>
              <a:spcBef>
                <a:spcPts val="12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By-product of combustion, e.g. poorly maintained boilers</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Inhalation hazard</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Prevents red blood cells absorbing oxygen</a:t>
            </a:r>
          </a:p>
          <a:p>
            <a:pPr marL="533400" marR="0" lvl="0"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Chemical asphyxiation </a:t>
            </a:r>
          </a:p>
          <a:p>
            <a:pPr marL="1077913" marR="0" lvl="1" indent="-446088"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Low levels  – worsening headaches</a:t>
            </a:r>
          </a:p>
          <a:p>
            <a:pPr marL="1077913" marR="0" lvl="1" indent="-446088" algn="l" defTabSz="914400" rtl="0" eaLnBrk="0" fontAlgn="base" latinLnBrk="0" hangingPunct="0">
              <a:lnSpc>
                <a:spcPct val="90000"/>
              </a:lnSpc>
              <a:spcBef>
                <a:spcPts val="600"/>
              </a:spcBef>
              <a:spcAft>
                <a:spcPct val="0"/>
              </a:spcAft>
              <a:buClrTx/>
              <a:buSzTx/>
              <a:buFont typeface="Calibri"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High levels – rapid unconsciousness                        			and death</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32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5" name="Rectangle 2"/>
          <p:cNvSpPr txBox="1">
            <a:spLocks noChangeArrowheads="1"/>
          </p:cNvSpPr>
          <p:nvPr/>
        </p:nvSpPr>
        <p:spPr bwMode="auto">
          <a:xfrm>
            <a:off x="685800" y="390397"/>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0" cap="none" spc="0" normalizeH="0" baseline="0" noProof="0" smtClean="0">
                <a:ln>
                  <a:noFill/>
                </a:ln>
                <a:solidFill>
                  <a:srgbClr val="000000"/>
                </a:solidFill>
                <a:effectLst/>
                <a:uLnTx/>
                <a:uFillTx/>
                <a:latin typeface="Calibri" pitchFamily="34" charset="0"/>
                <a:ea typeface="+mj-ea"/>
                <a:cs typeface="Calibri" pitchFamily="34" charset="0"/>
              </a:rPr>
              <a:t>Carbon Monoxide (CO)</a:t>
            </a:r>
            <a:endParaRPr kumimoji="0" lang="en-GB" sz="40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627219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bwMode="auto">
          <a:xfrm>
            <a:off x="950640" y="1556792"/>
            <a:ext cx="7126560"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358775" marR="0" lvl="0" indent="-358775" algn="l" defTabSz="914400" rtl="0" eaLnBrk="0" fontAlgn="base" latinLnBrk="0" hangingPunct="0">
              <a:lnSpc>
                <a:spcPct val="90000"/>
              </a:lnSpc>
              <a:spcBef>
                <a:spcPts val="600"/>
              </a:spcBef>
              <a:spcAft>
                <a:spcPct val="0"/>
              </a:spcAft>
              <a:buClrTx/>
              <a:buSzTx/>
              <a:buFontTx/>
              <a:buNone/>
              <a:tabLst/>
              <a:defRPr/>
            </a:pPr>
            <a:r>
              <a:rPr kumimoji="0" lang="en-GB" sz="32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Typical controls:</a:t>
            </a:r>
          </a:p>
          <a:p>
            <a:pPr marL="533400" marR="0" lvl="1" indent="-533400" algn="l" defTabSz="914400" rtl="0" eaLnBrk="0" fontAlgn="base" latinLnBrk="0" hangingPunct="0">
              <a:lnSpc>
                <a:spcPct val="90000"/>
              </a:lnSpc>
              <a:spcBef>
                <a:spcPts val="12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Competent engineers for gas systems</a:t>
            </a:r>
          </a:p>
          <a:p>
            <a:pPr marL="533400" marR="0" lvl="1"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Maintenance and testing of boilers and flues</a:t>
            </a:r>
          </a:p>
          <a:p>
            <a:pPr marL="533400" marR="0" lvl="1"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Good ventilation</a:t>
            </a:r>
          </a:p>
          <a:p>
            <a:pPr marL="533400" marR="0" lvl="1"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LEV for workshop vehicle exhausts</a:t>
            </a:r>
          </a:p>
          <a:p>
            <a:pPr marL="533400" marR="0" lvl="1"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Siting of equipment containing combustion engines</a:t>
            </a:r>
          </a:p>
          <a:p>
            <a:pPr marL="533400" marR="0" lvl="1"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CO alarms</a:t>
            </a:r>
          </a:p>
          <a:p>
            <a:pPr marL="533400" marR="0" lvl="1" indent="-533400" algn="l" defTabSz="914400" rtl="0" eaLnBrk="0" fontAlgn="base" latinLnBrk="0" hangingPunct="0">
              <a:lnSpc>
                <a:spcPct val="90000"/>
              </a:lnSpc>
              <a:spcBef>
                <a:spcPts val="600"/>
              </a:spcBef>
              <a:spcAft>
                <a:spcPct val="0"/>
              </a:spcAft>
              <a:buClrTx/>
              <a:buSzTx/>
              <a:buFontTx/>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Confined space entry controls</a:t>
            </a:r>
            <a:endParaRPr kumimoji="0" lang="en-GB" sz="2000" b="0" i="0" u="none" strike="noStrike" kern="0" cap="none" spc="0" normalizeH="0" baseline="0" noProof="0" smtClean="0">
              <a:ln>
                <a:noFill/>
              </a:ln>
              <a:solidFill>
                <a:srgbClr val="000000"/>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32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5" name="Rectangle 2"/>
          <p:cNvSpPr txBox="1">
            <a:spLocks noChangeArrowheads="1"/>
          </p:cNvSpPr>
          <p:nvPr/>
        </p:nvSpPr>
        <p:spPr bwMode="auto">
          <a:xfrm>
            <a:off x="762000" y="381000"/>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0" cap="none" spc="0" normalizeH="0" baseline="0" noProof="0" smtClean="0">
                <a:ln>
                  <a:noFill/>
                </a:ln>
                <a:solidFill>
                  <a:srgbClr val="000000"/>
                </a:solidFill>
                <a:effectLst/>
                <a:uLnTx/>
                <a:uFillTx/>
                <a:latin typeface="Calibri" pitchFamily="34" charset="0"/>
                <a:ea typeface="+mj-ea"/>
                <a:cs typeface="Calibri" pitchFamily="34" charset="0"/>
              </a:rPr>
              <a:t>Carbon Monoxide (CO)</a:t>
            </a:r>
            <a:endParaRPr kumimoji="0" lang="en-GB" sz="40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317664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229600" cy="6124754"/>
          </a:xfrm>
          <a:prstGeom prst="rect">
            <a:avLst/>
          </a:prstGeom>
        </p:spPr>
        <p:txBody>
          <a:bodyPr wrap="square">
            <a:spAutoFit/>
          </a:bodyPr>
          <a:lstStyle/>
          <a:p>
            <a:r>
              <a:rPr lang="en-US" sz="2800" b="1" dirty="0">
                <a:solidFill>
                  <a:srgbClr val="FF0000"/>
                </a:solidFill>
              </a:rPr>
              <a:t>Fume: </a:t>
            </a:r>
            <a:r>
              <a:rPr lang="en-US" sz="2800" dirty="0"/>
              <a:t>An aerosol of solid particles generated by condensation from the gaseous state, generally after a metal has been converted from molten metals. </a:t>
            </a:r>
          </a:p>
          <a:p>
            <a:r>
              <a:rPr lang="en-US" sz="2800" dirty="0"/>
              <a:t>The solid particles that make up a fume are extremely fine, usually less than 1.0 mm in diameter. </a:t>
            </a:r>
          </a:p>
          <a:p>
            <a:r>
              <a:rPr lang="en-US" sz="2800" dirty="0"/>
              <a:t>In most cases, the </a:t>
            </a:r>
            <a:r>
              <a:rPr lang="en-US" sz="2800" dirty="0" smtClean="0"/>
              <a:t>volatized </a:t>
            </a:r>
            <a:r>
              <a:rPr lang="en-US" sz="2800" dirty="0"/>
              <a:t>solid reacts with oxygen in the air to form an oxide, these produce highly toxic fumes. Common examples include cadmium oxide fume, welding and lead burning. </a:t>
            </a:r>
          </a:p>
          <a:p>
            <a:r>
              <a:rPr lang="en-US" sz="2800" dirty="0"/>
              <a:t>Lead, cadmium, zinc, copper and magnesium are particularly hazardous and inhalation of their fumes can give rise to an illness known as "metal fume fever". Complete removal from the exposure will see full recovery within a matter of days. </a:t>
            </a:r>
          </a:p>
        </p:txBody>
      </p:sp>
    </p:spTree>
    <p:extLst>
      <p:ext uri="{BB962C8B-B14F-4D97-AF65-F5344CB8AC3E}">
        <p14:creationId xmlns:p14="http://schemas.microsoft.com/office/powerpoint/2010/main" val="1976432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62000" y="431340"/>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0" cap="none" spc="0" normalizeH="0" baseline="0" noProof="0" smtClean="0">
                <a:ln>
                  <a:noFill/>
                </a:ln>
                <a:solidFill>
                  <a:srgbClr val="000000"/>
                </a:solidFill>
                <a:effectLst/>
                <a:uLnTx/>
                <a:uFillTx/>
                <a:latin typeface="Calibri" pitchFamily="34" charset="0"/>
                <a:ea typeface="+mj-ea"/>
                <a:cs typeface="Calibri" pitchFamily="34" charset="0"/>
              </a:rPr>
              <a:t>Legionella Bacteria</a:t>
            </a:r>
            <a:endParaRPr kumimoji="0" lang="en-GB" sz="40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endParaRPr>
          </a:p>
        </p:txBody>
      </p:sp>
      <p:sp>
        <p:nvSpPr>
          <p:cNvPr id="5" name="Content Placeholder 5"/>
          <p:cNvSpPr txBox="1">
            <a:spLocks/>
          </p:cNvSpPr>
          <p:nvPr/>
        </p:nvSpPr>
        <p:spPr bwMode="auto">
          <a:xfrm>
            <a:off x="919932" y="1447800"/>
            <a:ext cx="7462067"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342900" marR="0" lvl="0" indent="-342900" algn="l" defTabSz="914400" rtl="0" eaLnBrk="1" fontAlgn="base" latinLnBrk="0" hangingPunct="1">
              <a:lnSpc>
                <a:spcPct val="90000"/>
              </a:lnSpc>
              <a:spcBef>
                <a:spcPts val="600"/>
              </a:spcBef>
              <a:spcAft>
                <a:spcPct val="0"/>
              </a:spcAft>
              <a:buClrTx/>
              <a:buSzTx/>
              <a:buFontTx/>
              <a:buNone/>
              <a:tabLst/>
              <a:defRPr/>
            </a:pPr>
            <a:r>
              <a:rPr kumimoji="0" lang="en-GB" sz="28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Legionnaire’s disease</a:t>
            </a:r>
          </a:p>
          <a:p>
            <a:pPr marL="533400" marR="0" lvl="0" indent="-533400" algn="l" defTabSz="914400" rtl="0" eaLnBrk="1" fontAlgn="base" latinLnBrk="0" hangingPunct="1">
              <a:lnSpc>
                <a:spcPct val="90000"/>
              </a:lnSpc>
              <a:spcBef>
                <a:spcPts val="1200"/>
              </a:spcBef>
              <a:spcAft>
                <a:spcPct val="0"/>
              </a:spcAft>
              <a:buClrTx/>
              <a:buSzTx/>
              <a:buFontTx/>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Water-loving soil bacteria</a:t>
            </a:r>
          </a:p>
          <a:p>
            <a:pPr marL="533400" marR="0" lvl="0" indent="-533400" algn="l" defTabSz="914400" rtl="0" eaLnBrk="1" fontAlgn="base" latinLnBrk="0" hangingPunct="1">
              <a:lnSpc>
                <a:spcPct val="90000"/>
              </a:lnSpc>
              <a:spcBef>
                <a:spcPts val="600"/>
              </a:spcBef>
              <a:spcAft>
                <a:spcPct val="0"/>
              </a:spcAft>
              <a:buClrTx/>
              <a:buSzTx/>
              <a:buFontTx/>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Inhalation hazard</a:t>
            </a:r>
          </a:p>
          <a:p>
            <a:pPr marL="533400" marR="0" lvl="0" indent="-533400" algn="l" defTabSz="914400" rtl="0" eaLnBrk="1" fontAlgn="base" latinLnBrk="0" hangingPunct="1">
              <a:lnSpc>
                <a:spcPct val="90000"/>
              </a:lnSpc>
              <a:spcBef>
                <a:spcPts val="600"/>
              </a:spcBef>
              <a:spcAft>
                <a:spcPct val="0"/>
              </a:spcAft>
              <a:buClrTx/>
              <a:buSzTx/>
              <a:buFontTx/>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Mists particularly high risk</a:t>
            </a:r>
          </a:p>
          <a:p>
            <a:pPr marL="533400" marR="0" lvl="0" indent="-533400" algn="l" defTabSz="914400" rtl="0" eaLnBrk="1" fontAlgn="base" latinLnBrk="0" hangingPunct="1">
              <a:lnSpc>
                <a:spcPct val="90000"/>
              </a:lnSpc>
              <a:spcBef>
                <a:spcPts val="600"/>
              </a:spcBef>
              <a:spcAft>
                <a:spcPct val="0"/>
              </a:spcAft>
              <a:buClrTx/>
              <a:buSzTx/>
              <a:buFontTx/>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Flu-like fever, pneumonia</a:t>
            </a:r>
          </a:p>
          <a:p>
            <a:pPr marL="358775" marR="0" lvl="0" indent="-358775" algn="l" defTabSz="914400" rtl="0" eaLnBrk="0" fontAlgn="base" latinLnBrk="0" hangingPunct="0">
              <a:lnSpc>
                <a:spcPct val="90000"/>
              </a:lnSpc>
              <a:spcBef>
                <a:spcPts val="1800"/>
              </a:spcBef>
              <a:spcAft>
                <a:spcPct val="0"/>
              </a:spcAft>
              <a:buClrTx/>
              <a:buSzTx/>
              <a:buFontTx/>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Typical controls:</a:t>
            </a:r>
          </a:p>
          <a:p>
            <a:pPr marL="533400" marR="0" lvl="1" indent="-533400" algn="l" defTabSz="914400" rtl="0" eaLnBrk="0" fontAlgn="base" latinLnBrk="0" hangingPunct="0">
              <a:lnSpc>
                <a:spcPct val="90000"/>
              </a:lnSpc>
              <a:spcBef>
                <a:spcPts val="12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Enclosing water systems</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Water treatment, e.g. chlorination</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Hot water &gt;60</a:t>
            </a:r>
            <a:r>
              <a:rPr kumimoji="0" lang="en-GB" sz="2000" b="0" i="0" u="none" strike="noStrike" kern="0" cap="none" spc="0" normalizeH="0" baseline="30000" noProof="0" dirty="0" smtClean="0">
                <a:ln>
                  <a:noFill/>
                </a:ln>
                <a:solidFill>
                  <a:srgbClr val="000000"/>
                </a:solidFill>
                <a:effectLst/>
                <a:uLnTx/>
                <a:uFillTx/>
                <a:latin typeface="Calibri" pitchFamily="34" charset="0"/>
                <a:cs typeface="Calibri" pitchFamily="34" charset="0"/>
              </a:rPr>
              <a:t>o</a:t>
            </a: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C</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Biocides (treatment chemicals)</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Prevention of </a:t>
            </a:r>
            <a:r>
              <a:rPr kumimoji="0" lang="en-GB" sz="2000" b="0" i="0" u="none" strike="noStrike" kern="0" cap="none" spc="0" normalizeH="0" baseline="0" noProof="0" dirty="0" err="1" smtClean="0">
                <a:ln>
                  <a:noFill/>
                </a:ln>
                <a:solidFill>
                  <a:srgbClr val="000000"/>
                </a:solidFill>
                <a:effectLst/>
                <a:uLnTx/>
                <a:uFillTx/>
                <a:latin typeface="Calibri" pitchFamily="34" charset="0"/>
                <a:cs typeface="Calibri" pitchFamily="34" charset="0"/>
              </a:rPr>
              <a:t>limescale</a:t>
            </a:r>
            <a:endPar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Routine cleaning of cooling towers</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rPr>
              <a:t>Water sampling and analysis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32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Tree>
    <p:extLst>
      <p:ext uri="{BB962C8B-B14F-4D97-AF65-F5344CB8AC3E}">
        <p14:creationId xmlns:p14="http://schemas.microsoft.com/office/powerpoint/2010/main" val="2271423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bwMode="auto">
          <a:xfrm>
            <a:off x="798240" y="1556792"/>
            <a:ext cx="7126560"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92500"/>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Infected urine from: rats, mice, cattle and horses</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Contaminated water in contact with cuts, grazes, etc.</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Dairy farmers, sewage workers, water sports instructors</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Flu-like symptoms, jaundice, liver damage (Weil’s disease)</a:t>
            </a:r>
          </a:p>
          <a:p>
            <a:pPr marL="358775" marR="0" lvl="0" indent="-358775" algn="l" defTabSz="914400" rtl="0" eaLnBrk="0" fontAlgn="base" latinLnBrk="0" hangingPunct="0">
              <a:lnSpc>
                <a:spcPct val="90000"/>
              </a:lnSpc>
              <a:spcBef>
                <a:spcPts val="1200"/>
              </a:spcBef>
              <a:spcAft>
                <a:spcPct val="0"/>
              </a:spcAft>
              <a:buClrTx/>
              <a:buSzTx/>
              <a:buFontTx/>
              <a:buNone/>
              <a:tabLst/>
              <a:defRPr/>
            </a:pPr>
            <a:r>
              <a:rPr kumimoji="0" lang="en-GB" sz="2800" b="1" i="0" u="none" strike="noStrike" kern="0" cap="none" spc="0" normalizeH="0" baseline="0" noProof="0" smtClean="0">
                <a:ln>
                  <a:noFill/>
                </a:ln>
                <a:solidFill>
                  <a:srgbClr val="000000"/>
                </a:solidFill>
                <a:effectLst/>
                <a:uLnTx/>
                <a:uFillTx/>
                <a:latin typeface="Calibri" pitchFamily="34" charset="0"/>
                <a:ea typeface="+mn-ea"/>
                <a:cs typeface="Calibri" pitchFamily="34" charset="0"/>
              </a:rPr>
              <a:t>Typical controls:</a:t>
            </a:r>
          </a:p>
          <a:p>
            <a:pPr marL="533400" marR="0" lvl="1" indent="-533400" algn="l" defTabSz="914400" rtl="0" eaLnBrk="0" fontAlgn="base" latinLnBrk="0" hangingPunct="0">
              <a:lnSpc>
                <a:spcPct val="90000"/>
              </a:lnSpc>
              <a:spcBef>
                <a:spcPts val="12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Preventing rat infestation – good housekeeping, pest control</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Good personal hygiene</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PPE, especially gloves</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Covering cuts and grazes</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smtClean="0">
                <a:ln>
                  <a:noFill/>
                </a:ln>
                <a:solidFill>
                  <a:srgbClr val="000000"/>
                </a:solidFill>
                <a:effectLst/>
                <a:uLnTx/>
                <a:uFillTx/>
                <a:latin typeface="Calibri" pitchFamily="34" charset="0"/>
                <a:cs typeface="Calibri" pitchFamily="34" charset="0"/>
              </a:rPr>
              <a:t>Issuing ‘at risk cards’ to workers</a:t>
            </a:r>
            <a:endParaRPr kumimoji="0" lang="en-GB" sz="2000" b="0" i="0" u="none" strike="noStrike" kern="0" cap="none" spc="0" normalizeH="0" baseline="0" noProof="0" smtClean="0">
              <a:ln>
                <a:noFill/>
              </a:ln>
              <a:solidFill>
                <a:srgbClr val="000000"/>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GB" sz="32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6" name="Rectangle 2"/>
          <p:cNvSpPr txBox="1">
            <a:spLocks noChangeArrowheads="1"/>
          </p:cNvSpPr>
          <p:nvPr/>
        </p:nvSpPr>
        <p:spPr bwMode="auto">
          <a:xfrm>
            <a:off x="609600" y="381000"/>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0" cap="none" spc="0" normalizeH="0" baseline="0" noProof="0" smtClean="0">
                <a:ln>
                  <a:noFill/>
                </a:ln>
                <a:solidFill>
                  <a:srgbClr val="000000"/>
                </a:solidFill>
                <a:effectLst/>
                <a:uLnTx/>
                <a:uFillTx/>
                <a:latin typeface="Calibri" pitchFamily="34" charset="0"/>
                <a:ea typeface="+mj-ea"/>
                <a:cs typeface="Calibri" pitchFamily="34" charset="0"/>
              </a:rPr>
              <a:t>Leptospira Bacteria</a:t>
            </a:r>
            <a:endParaRPr kumimoji="0" lang="en-GB" sz="40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23480910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bwMode="auto">
          <a:xfrm>
            <a:off x="1046820" y="1508294"/>
            <a:ext cx="7126560" cy="458683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Tx/>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Tx/>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lrTx/>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lrTx/>
              <a:buChar char="•"/>
              <a:defRPr sz="2000">
                <a:solidFill>
                  <a:srgbClr val="000000"/>
                </a:solidFill>
                <a:latin typeface="Calibri" pitchFamily="34" charset="0"/>
                <a:cs typeface="Calibri" pitchFamily="34" charset="0"/>
              </a:defRPr>
            </a:lvl5pPr>
            <a:lvl6pPr marL="2514600" indent="-228600" algn="l" rtl="0" fontAlgn="base">
              <a:spcBef>
                <a:spcPct val="20000"/>
              </a:spcBef>
              <a:spcAft>
                <a:spcPct val="0"/>
              </a:spcAft>
              <a:buClr>
                <a:srgbClr val="000066"/>
              </a:buClr>
              <a:buChar char="•"/>
              <a:defRPr sz="1800">
                <a:solidFill>
                  <a:srgbClr val="000066"/>
                </a:solidFill>
                <a:latin typeface="+mn-lt"/>
              </a:defRPr>
            </a:lvl6pPr>
            <a:lvl7pPr marL="2971800" indent="-228600" algn="l" rtl="0" fontAlgn="base">
              <a:spcBef>
                <a:spcPct val="20000"/>
              </a:spcBef>
              <a:spcAft>
                <a:spcPct val="0"/>
              </a:spcAft>
              <a:buClr>
                <a:srgbClr val="000066"/>
              </a:buClr>
              <a:buChar char="•"/>
              <a:defRPr sz="1800">
                <a:solidFill>
                  <a:srgbClr val="000066"/>
                </a:solidFill>
                <a:latin typeface="+mn-lt"/>
              </a:defRPr>
            </a:lvl7pPr>
            <a:lvl8pPr marL="3429000" indent="-228600" algn="l" rtl="0" fontAlgn="base">
              <a:spcBef>
                <a:spcPct val="20000"/>
              </a:spcBef>
              <a:spcAft>
                <a:spcPct val="0"/>
              </a:spcAft>
              <a:buClr>
                <a:srgbClr val="000066"/>
              </a:buClr>
              <a:buChar char="•"/>
              <a:defRPr sz="1800">
                <a:solidFill>
                  <a:srgbClr val="000066"/>
                </a:solidFill>
                <a:latin typeface="+mn-lt"/>
              </a:defRPr>
            </a:lvl8pPr>
            <a:lvl9pPr marL="3886200" indent="-228600" algn="l" rtl="0" fontAlgn="base">
              <a:spcBef>
                <a:spcPct val="20000"/>
              </a:spcBef>
              <a:spcAft>
                <a:spcPct val="0"/>
              </a:spcAft>
              <a:buClr>
                <a:srgbClr val="000066"/>
              </a:buClr>
              <a:buChar char="•"/>
              <a:defRPr sz="1800">
                <a:solidFill>
                  <a:srgbClr val="000066"/>
                </a:solidFill>
                <a:latin typeface="+mn-lt"/>
              </a:defRPr>
            </a:lvl9pPr>
          </a:lstStyle>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Component of rock</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Quarries, pottery and construction industry</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Inhalation hazard</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Causes scar tissue to form in lungs</a:t>
            </a:r>
          </a:p>
          <a:p>
            <a:pPr marL="358775" marR="0" lvl="0" indent="-358775" algn="l" defTabSz="914400" rtl="0" eaLnBrk="0" fontAlgn="base" latinLnBrk="0" hangingPunct="0">
              <a:lnSpc>
                <a:spcPct val="90000"/>
              </a:lnSpc>
              <a:spcBef>
                <a:spcPts val="600"/>
              </a:spcBef>
              <a:spcAft>
                <a:spcPct val="0"/>
              </a:spcAft>
              <a:buClrTx/>
              <a:buSzTx/>
              <a:buFont typeface="Arial" pitchFamily="34" charset="0"/>
              <a:buChar char="•"/>
              <a:tabLst/>
              <a:defRPr/>
            </a:pPr>
            <a:endParaRPr kumimoji="0" lang="en-GB" sz="24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endParaRPr>
          </a:p>
          <a:p>
            <a:pPr marL="358775" marR="0" lvl="0" indent="-358775" algn="l" defTabSz="914400" rtl="0" eaLnBrk="0" fontAlgn="base" latinLnBrk="0" hangingPunct="0">
              <a:lnSpc>
                <a:spcPct val="90000"/>
              </a:lnSpc>
              <a:spcBef>
                <a:spcPts val="600"/>
              </a:spcBef>
              <a:spcAft>
                <a:spcPct val="0"/>
              </a:spcAft>
              <a:buClrTx/>
              <a:buSzTx/>
              <a:buFontTx/>
              <a:buNone/>
              <a:tabLst/>
              <a:defRPr/>
            </a:pPr>
            <a:r>
              <a:rPr kumimoji="0" lang="en-GB" sz="2800" b="1"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Typical controls:</a:t>
            </a:r>
            <a:endParaRPr kumimoji="0" lang="en-GB" sz="3200" b="1"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endParaRPr>
          </a:p>
          <a:p>
            <a:pPr marL="533400" marR="0" lvl="1" indent="-533400" algn="l" defTabSz="914400" rtl="0" eaLnBrk="0" fontAlgn="base" latinLnBrk="0" hangingPunct="0">
              <a:lnSpc>
                <a:spcPct val="90000"/>
              </a:lnSpc>
              <a:spcBef>
                <a:spcPts val="12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Alternative work methods</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Dust suppression by water</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LEV</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RPE</a:t>
            </a:r>
          </a:p>
          <a:p>
            <a:pPr marL="533400" marR="0" lvl="1" indent="-533400" algn="l" defTabSz="914400" rtl="0" eaLnBrk="0" fontAlgn="base" latinLnBrk="0" hangingPunct="0">
              <a:lnSpc>
                <a:spcPct val="90000"/>
              </a:lnSpc>
              <a:spcBef>
                <a:spcPts val="600"/>
              </a:spcBef>
              <a:spcAft>
                <a:spcPct val="0"/>
              </a:spcAft>
              <a:buClrTx/>
              <a:buSzTx/>
              <a:buFont typeface="Arial" pitchFamily="34" charset="0"/>
              <a:buChar char="•"/>
              <a:tabLst/>
              <a:defRPr/>
            </a:pPr>
            <a:r>
              <a:rPr kumimoji="0" lang="en-GB" sz="2400" b="0" i="0" u="none" strike="noStrike" kern="0" cap="none" spc="0" normalizeH="0" baseline="0" noProof="0" dirty="0" smtClean="0">
                <a:ln>
                  <a:noFill/>
                </a:ln>
                <a:solidFill>
                  <a:srgbClr val="000000"/>
                </a:solidFill>
                <a:effectLst/>
                <a:uLnTx/>
                <a:uFillTx/>
                <a:latin typeface="Calibri" pitchFamily="34" charset="0"/>
                <a:cs typeface="Calibri" pitchFamily="34" charset="0"/>
              </a:rPr>
              <a:t>Heath surveillance</a:t>
            </a:r>
            <a:endParaRPr kumimoji="0" lang="en-GB" sz="20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32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5" name="Rectangle 2"/>
          <p:cNvSpPr txBox="1">
            <a:spLocks noChangeArrowheads="1"/>
          </p:cNvSpPr>
          <p:nvPr/>
        </p:nvSpPr>
        <p:spPr bwMode="auto">
          <a:xfrm>
            <a:off x="609600" y="330417"/>
            <a:ext cx="8001000" cy="815752"/>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lvl1pPr algn="ctr" rtl="0" eaLnBrk="0" fontAlgn="base" hangingPunct="0">
              <a:spcBef>
                <a:spcPct val="0"/>
              </a:spcBef>
              <a:spcAft>
                <a:spcPct val="0"/>
              </a:spcAft>
              <a:defRPr sz="4000" b="1">
                <a:solidFill>
                  <a:srgbClr val="000000"/>
                </a:solidFill>
                <a:latin typeface="Calibri" pitchFamily="34" charset="0"/>
                <a:ea typeface="+mj-ea"/>
                <a:cs typeface="Calibri" pitchFamily="34" charset="0"/>
              </a:defRPr>
            </a:lvl1pPr>
            <a:lvl2pPr algn="r" rtl="0" eaLnBrk="0" fontAlgn="base" hangingPunct="0">
              <a:spcBef>
                <a:spcPct val="0"/>
              </a:spcBef>
              <a:spcAft>
                <a:spcPct val="0"/>
              </a:spcAft>
              <a:defRPr sz="4400" b="1">
                <a:solidFill>
                  <a:srgbClr val="000066"/>
                </a:solidFill>
                <a:latin typeface="Tahoma" pitchFamily="34" charset="0"/>
              </a:defRPr>
            </a:lvl2pPr>
            <a:lvl3pPr algn="r" rtl="0" eaLnBrk="0" fontAlgn="base" hangingPunct="0">
              <a:spcBef>
                <a:spcPct val="0"/>
              </a:spcBef>
              <a:spcAft>
                <a:spcPct val="0"/>
              </a:spcAft>
              <a:defRPr sz="4400" b="1">
                <a:solidFill>
                  <a:srgbClr val="000066"/>
                </a:solidFill>
                <a:latin typeface="Tahoma" pitchFamily="34" charset="0"/>
              </a:defRPr>
            </a:lvl3pPr>
            <a:lvl4pPr algn="r" rtl="0" eaLnBrk="0" fontAlgn="base" hangingPunct="0">
              <a:spcBef>
                <a:spcPct val="0"/>
              </a:spcBef>
              <a:spcAft>
                <a:spcPct val="0"/>
              </a:spcAft>
              <a:defRPr sz="4400" b="1">
                <a:solidFill>
                  <a:srgbClr val="000066"/>
                </a:solidFill>
                <a:latin typeface="Tahoma" pitchFamily="34" charset="0"/>
              </a:defRPr>
            </a:lvl4pPr>
            <a:lvl5pPr algn="r" rtl="0" eaLnBrk="0" fontAlgn="base" hangingPunct="0">
              <a:spcBef>
                <a:spcPct val="0"/>
              </a:spcBef>
              <a:spcAft>
                <a:spcPct val="0"/>
              </a:spcAft>
              <a:defRPr sz="4400" b="1">
                <a:solidFill>
                  <a:srgbClr val="000066"/>
                </a:solidFill>
                <a:latin typeface="Tahoma" pitchFamily="34" charset="0"/>
              </a:defRPr>
            </a:lvl5pPr>
            <a:lvl6pPr marL="457200" algn="r" rtl="0" fontAlgn="base">
              <a:spcBef>
                <a:spcPct val="0"/>
              </a:spcBef>
              <a:spcAft>
                <a:spcPct val="0"/>
              </a:spcAft>
              <a:defRPr sz="4400" b="1">
                <a:solidFill>
                  <a:srgbClr val="000066"/>
                </a:solidFill>
                <a:latin typeface="Tahoma" pitchFamily="34" charset="0"/>
              </a:defRPr>
            </a:lvl6pPr>
            <a:lvl7pPr marL="914400" algn="r" rtl="0" fontAlgn="base">
              <a:spcBef>
                <a:spcPct val="0"/>
              </a:spcBef>
              <a:spcAft>
                <a:spcPct val="0"/>
              </a:spcAft>
              <a:defRPr sz="4400" b="1">
                <a:solidFill>
                  <a:srgbClr val="000066"/>
                </a:solidFill>
                <a:latin typeface="Tahoma" pitchFamily="34" charset="0"/>
              </a:defRPr>
            </a:lvl7pPr>
            <a:lvl8pPr marL="1371600" algn="r" rtl="0" fontAlgn="base">
              <a:spcBef>
                <a:spcPct val="0"/>
              </a:spcBef>
              <a:spcAft>
                <a:spcPct val="0"/>
              </a:spcAft>
              <a:defRPr sz="4400" b="1">
                <a:solidFill>
                  <a:srgbClr val="000066"/>
                </a:solidFill>
                <a:latin typeface="Tahoma" pitchFamily="34" charset="0"/>
              </a:defRPr>
            </a:lvl8pPr>
            <a:lvl9pPr marL="1828800" algn="r" rtl="0" fontAlgn="base">
              <a:spcBef>
                <a:spcPct val="0"/>
              </a:spcBef>
              <a:spcAft>
                <a:spcPct val="0"/>
              </a:spcAft>
              <a:defRPr sz="4400" b="1">
                <a:solidFill>
                  <a:srgbClr val="000066"/>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0" cap="none" spc="0" normalizeH="0" baseline="0" noProof="0" dirty="0" smtClean="0">
                <a:ln>
                  <a:noFill/>
                </a:ln>
                <a:solidFill>
                  <a:srgbClr val="000000"/>
                </a:solidFill>
                <a:effectLst/>
                <a:uLnTx/>
                <a:uFillTx/>
                <a:latin typeface="Calibri" pitchFamily="34" charset="0"/>
                <a:ea typeface="+mj-ea"/>
                <a:cs typeface="Calibri" pitchFamily="34" charset="0"/>
              </a:rPr>
              <a:t>Silica</a:t>
            </a:r>
          </a:p>
        </p:txBody>
      </p:sp>
    </p:spTree>
    <p:extLst>
      <p:ext uri="{BB962C8B-B14F-4D97-AF65-F5344CB8AC3E}">
        <p14:creationId xmlns:p14="http://schemas.microsoft.com/office/powerpoint/2010/main" val="3634873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p:cNvGraphicFramePr>
            <a:graphicFrameLocks noChangeAspect="1"/>
          </p:cNvGraphicFramePr>
          <p:nvPr>
            <p:extLst>
              <p:ext uri="{D42A27DB-BD31-4B8C-83A1-F6EECF244321}">
                <p14:modId xmlns:p14="http://schemas.microsoft.com/office/powerpoint/2010/main" val="1417348885"/>
              </p:ext>
            </p:extLst>
          </p:nvPr>
        </p:nvGraphicFramePr>
        <p:xfrm>
          <a:off x="6248400" y="2895600"/>
          <a:ext cx="2374900" cy="3019740"/>
        </p:xfrm>
        <a:graphic>
          <a:graphicData uri="http://schemas.openxmlformats.org/presentationml/2006/ole">
            <mc:AlternateContent xmlns:mc="http://schemas.openxmlformats.org/markup-compatibility/2006">
              <mc:Choice xmlns:v="urn:schemas-microsoft-com:vml" Requires="v">
                <p:oleObj spid="_x0000_s2062" name="Clip" r:id="rId3" imgW="4671000" imgH="5932800" progId="MS_ClipArt_Gallery.2">
                  <p:embed/>
                </p:oleObj>
              </mc:Choice>
              <mc:Fallback>
                <p:oleObj name="Clip" r:id="rId3" imgW="4671000" imgH="59328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895600"/>
                        <a:ext cx="2374900" cy="3019740"/>
                      </a:xfrm>
                      <a:prstGeom prst="rect">
                        <a:avLst/>
                      </a:prstGeom>
                      <a:noFill/>
                      <a:ln>
                        <a:noFill/>
                      </a:ln>
                      <a:effectLst/>
                    </p:spPr>
                  </p:pic>
                </p:oleObj>
              </mc:Fallback>
            </mc:AlternateContent>
          </a:graphicData>
        </a:graphic>
      </p:graphicFrame>
      <p:sp>
        <p:nvSpPr>
          <p:cNvPr id="3" name="Text Box 18"/>
          <p:cNvSpPr txBox="1">
            <a:spLocks noChangeArrowheads="1"/>
          </p:cNvSpPr>
          <p:nvPr/>
        </p:nvSpPr>
        <p:spPr bwMode="auto">
          <a:xfrm>
            <a:off x="990600" y="914400"/>
            <a:ext cx="6096000" cy="270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lang="en-US" sz="4000" b="1" dirty="0" smtClean="0"/>
              <a:t>Hazard communication</a:t>
            </a:r>
          </a:p>
          <a:p>
            <a:pPr algn="ctr">
              <a:spcBef>
                <a:spcPct val="20000"/>
              </a:spcBef>
            </a:pPr>
            <a:endParaRPr lang="en-US" sz="3600" b="1" dirty="0"/>
          </a:p>
          <a:p>
            <a:pPr algn="ctr">
              <a:spcBef>
                <a:spcPct val="20000"/>
              </a:spcBef>
            </a:pPr>
            <a:r>
              <a:rPr lang="en-US" sz="3600" b="1" dirty="0" smtClean="0"/>
              <a:t>Material </a:t>
            </a:r>
            <a:r>
              <a:rPr lang="en-US" sz="3600" b="1" dirty="0"/>
              <a:t>Safety Data Sheets</a:t>
            </a:r>
          </a:p>
          <a:p>
            <a:pPr algn="ctr">
              <a:spcBef>
                <a:spcPct val="20000"/>
              </a:spcBef>
            </a:pPr>
            <a:r>
              <a:rPr lang="en-US" sz="3600" b="1" dirty="0"/>
              <a:t>(MSDS)</a:t>
            </a:r>
          </a:p>
        </p:txBody>
      </p:sp>
    </p:spTree>
    <p:extLst>
      <p:ext uri="{BB962C8B-B14F-4D97-AF65-F5344CB8AC3E}">
        <p14:creationId xmlns:p14="http://schemas.microsoft.com/office/powerpoint/2010/main" val="453436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304800"/>
            <a:ext cx="7772400" cy="1143000"/>
          </a:xfrm>
          <a:noFill/>
          <a:ln/>
        </p:spPr>
        <p:txBody>
          <a:bodyPr/>
          <a:lstStyle/>
          <a:p>
            <a:r>
              <a:rPr lang="en-US" sz="5400" dirty="0">
                <a:latin typeface="Arial" charset="0"/>
              </a:rPr>
              <a:t>The Law</a:t>
            </a:r>
            <a:r>
              <a:rPr lang="en-US" dirty="0"/>
              <a:t> </a:t>
            </a:r>
          </a:p>
        </p:txBody>
      </p:sp>
      <p:sp>
        <p:nvSpPr>
          <p:cNvPr id="5123" name="Rectangle 3"/>
          <p:cNvSpPr>
            <a:spLocks noGrp="1" noChangeArrowheads="1"/>
          </p:cNvSpPr>
          <p:nvPr>
            <p:ph type="body" idx="1"/>
          </p:nvPr>
        </p:nvSpPr>
        <p:spPr>
          <a:xfrm>
            <a:off x="533400" y="1600200"/>
            <a:ext cx="8153400" cy="4724400"/>
          </a:xfrm>
          <a:noFill/>
          <a:ln/>
        </p:spPr>
        <p:txBody>
          <a:bodyPr lIns="182562" rIns="182562">
            <a:normAutofit fontScale="92500"/>
          </a:bodyPr>
          <a:lstStyle/>
          <a:p>
            <a:pPr>
              <a:lnSpc>
                <a:spcPct val="95000"/>
              </a:lnSpc>
            </a:pPr>
            <a:r>
              <a:rPr lang="en-US" sz="3000" dirty="0">
                <a:solidFill>
                  <a:schemeClr val="tx1"/>
                </a:solidFill>
                <a:latin typeface="Arial" charset="0"/>
              </a:rPr>
              <a:t>Ensures all employees’ right to know the </a:t>
            </a:r>
          </a:p>
          <a:p>
            <a:pPr>
              <a:lnSpc>
                <a:spcPct val="95000"/>
              </a:lnSpc>
              <a:buFontTx/>
              <a:buNone/>
            </a:pPr>
            <a:r>
              <a:rPr lang="en-US" sz="3000" dirty="0">
                <a:solidFill>
                  <a:schemeClr val="tx1"/>
                </a:solidFill>
                <a:latin typeface="Arial" charset="0"/>
              </a:rPr>
              <a:t>   hazards of chemicals they work with at their job</a:t>
            </a:r>
          </a:p>
          <a:p>
            <a:pPr>
              <a:lnSpc>
                <a:spcPct val="95000"/>
              </a:lnSpc>
            </a:pPr>
            <a:r>
              <a:rPr lang="en-US" sz="3000" dirty="0">
                <a:solidFill>
                  <a:schemeClr val="tx1"/>
                </a:solidFill>
                <a:latin typeface="Arial" charset="0"/>
              </a:rPr>
              <a:t>Mandates that employees must be provided </a:t>
            </a:r>
          </a:p>
          <a:p>
            <a:pPr>
              <a:lnSpc>
                <a:spcPct val="95000"/>
              </a:lnSpc>
              <a:buFontTx/>
              <a:buNone/>
            </a:pPr>
            <a:r>
              <a:rPr lang="en-US" sz="3000" dirty="0">
                <a:solidFill>
                  <a:schemeClr val="tx1"/>
                </a:solidFill>
                <a:latin typeface="Arial" charset="0"/>
              </a:rPr>
              <a:t>   with information about chemicals they work with </a:t>
            </a:r>
          </a:p>
          <a:p>
            <a:pPr>
              <a:lnSpc>
                <a:spcPct val="95000"/>
              </a:lnSpc>
              <a:buFontTx/>
              <a:buNone/>
            </a:pPr>
            <a:r>
              <a:rPr lang="en-US" sz="3000" dirty="0">
                <a:solidFill>
                  <a:schemeClr val="tx1"/>
                </a:solidFill>
                <a:latin typeface="Arial" charset="0"/>
              </a:rPr>
              <a:t>   through</a:t>
            </a:r>
          </a:p>
          <a:p>
            <a:pPr lvl="2">
              <a:lnSpc>
                <a:spcPct val="95000"/>
              </a:lnSpc>
              <a:buFontTx/>
              <a:buChar char="–"/>
            </a:pPr>
            <a:r>
              <a:rPr lang="en-US" sz="3200" dirty="0">
                <a:solidFill>
                  <a:schemeClr val="accent2"/>
                </a:solidFill>
                <a:latin typeface="Arial" charset="0"/>
              </a:rPr>
              <a:t>information on chemical labels</a:t>
            </a:r>
          </a:p>
          <a:p>
            <a:pPr lvl="2">
              <a:lnSpc>
                <a:spcPct val="95000"/>
              </a:lnSpc>
              <a:buFontTx/>
              <a:buChar char="–"/>
            </a:pPr>
            <a:r>
              <a:rPr lang="en-US" sz="3200" dirty="0">
                <a:solidFill>
                  <a:schemeClr val="accent2"/>
                </a:solidFill>
                <a:latin typeface="Arial" charset="0"/>
              </a:rPr>
              <a:t>Material Safety Data Sheets (MSDSs)  </a:t>
            </a:r>
          </a:p>
          <a:p>
            <a:pPr lvl="2">
              <a:lnSpc>
                <a:spcPct val="95000"/>
              </a:lnSpc>
              <a:buFontTx/>
              <a:buChar char="–"/>
            </a:pPr>
            <a:r>
              <a:rPr lang="en-US" sz="3200" dirty="0">
                <a:solidFill>
                  <a:schemeClr val="accent2"/>
                </a:solidFill>
                <a:latin typeface="Arial" charset="0"/>
              </a:rPr>
              <a:t>training on hazard communication </a:t>
            </a:r>
          </a:p>
        </p:txBody>
      </p:sp>
    </p:spTree>
    <p:extLst>
      <p:ext uri="{BB962C8B-B14F-4D97-AF65-F5344CB8AC3E}">
        <p14:creationId xmlns:p14="http://schemas.microsoft.com/office/powerpoint/2010/main" val="425824074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304800"/>
            <a:ext cx="8763000" cy="1143000"/>
          </a:xfrm>
        </p:spPr>
        <p:txBody>
          <a:bodyPr/>
          <a:lstStyle/>
          <a:p>
            <a:r>
              <a:rPr lang="en-US" sz="4200" dirty="0">
                <a:latin typeface="Arial" charset="0"/>
              </a:rPr>
              <a:t>Hazard Communication Rules</a:t>
            </a:r>
            <a:endParaRPr lang="en-US" dirty="0">
              <a:latin typeface="Arial" charset="0"/>
            </a:endParaRPr>
          </a:p>
        </p:txBody>
      </p:sp>
      <p:sp>
        <p:nvSpPr>
          <p:cNvPr id="30723" name="Rectangle 3"/>
          <p:cNvSpPr>
            <a:spLocks noGrp="1" noChangeArrowheads="1"/>
          </p:cNvSpPr>
          <p:nvPr>
            <p:ph type="body" idx="1"/>
          </p:nvPr>
        </p:nvSpPr>
        <p:spPr>
          <a:xfrm>
            <a:off x="533400" y="1600200"/>
            <a:ext cx="8458200" cy="4572000"/>
          </a:xfrm>
        </p:spPr>
        <p:txBody>
          <a:bodyPr>
            <a:normAutofit lnSpcReduction="10000"/>
          </a:bodyPr>
          <a:lstStyle/>
          <a:p>
            <a:pPr>
              <a:lnSpc>
                <a:spcPct val="90000"/>
              </a:lnSpc>
              <a:buClr>
                <a:schemeClr val="tx1"/>
              </a:buClr>
            </a:pPr>
            <a:r>
              <a:rPr lang="en-US" sz="2800" dirty="0">
                <a:solidFill>
                  <a:schemeClr val="tx1"/>
                </a:solidFill>
                <a:latin typeface="Arial" charset="0"/>
              </a:rPr>
              <a:t>Intent - to provide employees with information to help them to make knowledgeable decisions about the chemical hazards in their workplace</a:t>
            </a:r>
          </a:p>
          <a:p>
            <a:pPr>
              <a:lnSpc>
                <a:spcPct val="90000"/>
              </a:lnSpc>
              <a:buClr>
                <a:schemeClr val="tx1"/>
              </a:buClr>
            </a:pPr>
            <a:endParaRPr lang="en-US" sz="2800" dirty="0">
              <a:solidFill>
                <a:schemeClr val="tx1"/>
              </a:solidFill>
              <a:latin typeface="Arial" charset="0"/>
            </a:endParaRPr>
          </a:p>
          <a:p>
            <a:pPr>
              <a:lnSpc>
                <a:spcPct val="90000"/>
              </a:lnSpc>
              <a:buClr>
                <a:schemeClr val="tx1"/>
              </a:buClr>
            </a:pPr>
            <a:r>
              <a:rPr lang="en-US" sz="2800" dirty="0">
                <a:solidFill>
                  <a:schemeClr val="tx1"/>
                </a:solidFill>
                <a:latin typeface="Arial" charset="0"/>
              </a:rPr>
              <a:t>Manufacture, Storage And Import of Hazardous Chemicals Rules (MSIHC Rules) 1989</a:t>
            </a:r>
          </a:p>
          <a:p>
            <a:pPr>
              <a:lnSpc>
                <a:spcPct val="90000"/>
              </a:lnSpc>
              <a:buClr>
                <a:schemeClr val="tx1"/>
              </a:buClr>
            </a:pPr>
            <a:endParaRPr lang="en-US" sz="2800" dirty="0">
              <a:solidFill>
                <a:schemeClr val="tx1"/>
              </a:solidFill>
              <a:latin typeface="Arial" charset="0"/>
            </a:endParaRPr>
          </a:p>
          <a:p>
            <a:pPr>
              <a:lnSpc>
                <a:spcPct val="90000"/>
              </a:lnSpc>
              <a:buClr>
                <a:schemeClr val="tx1"/>
              </a:buClr>
            </a:pPr>
            <a:r>
              <a:rPr lang="en-US" sz="2800" dirty="0">
                <a:solidFill>
                  <a:schemeClr val="tx1"/>
                </a:solidFill>
                <a:latin typeface="Arial" charset="0"/>
              </a:rPr>
              <a:t>Rule 17. Collection, Development and Disseminations of Information</a:t>
            </a:r>
          </a:p>
          <a:p>
            <a:pPr>
              <a:lnSpc>
                <a:spcPct val="90000"/>
              </a:lnSpc>
              <a:buClr>
                <a:schemeClr val="tx1"/>
              </a:buClr>
            </a:pPr>
            <a:endParaRPr lang="en-US" sz="2800" dirty="0">
              <a:solidFill>
                <a:schemeClr val="tx1"/>
              </a:solidFill>
              <a:latin typeface="Arial" charset="0"/>
            </a:endParaRPr>
          </a:p>
          <a:p>
            <a:pPr>
              <a:lnSpc>
                <a:spcPct val="90000"/>
              </a:lnSpc>
              <a:buClr>
                <a:schemeClr val="tx1"/>
              </a:buClr>
            </a:pPr>
            <a:r>
              <a:rPr lang="en-US" sz="2800" dirty="0">
                <a:solidFill>
                  <a:schemeClr val="tx1"/>
                </a:solidFill>
                <a:latin typeface="Arial" charset="0"/>
              </a:rPr>
              <a:t>Schedule 9 (MSDS Format)</a:t>
            </a:r>
          </a:p>
        </p:txBody>
      </p:sp>
    </p:spTree>
    <p:extLst>
      <p:ext uri="{BB962C8B-B14F-4D97-AF65-F5344CB8AC3E}">
        <p14:creationId xmlns:p14="http://schemas.microsoft.com/office/powerpoint/2010/main" val="280200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305800" cy="1143000"/>
          </a:xfrm>
        </p:spPr>
        <p:txBody>
          <a:bodyPr/>
          <a:lstStyle/>
          <a:p>
            <a:r>
              <a:rPr lang="en-US" sz="3800" dirty="0">
                <a:latin typeface="Arial" charset="0"/>
              </a:rPr>
              <a:t>Requirements by MSIHC Rules </a:t>
            </a:r>
            <a:endParaRPr lang="en-US" sz="3800" dirty="0"/>
          </a:p>
        </p:txBody>
      </p:sp>
      <p:sp>
        <p:nvSpPr>
          <p:cNvPr id="31747" name="Rectangle 3"/>
          <p:cNvSpPr>
            <a:spLocks noGrp="1" noChangeArrowheads="1"/>
          </p:cNvSpPr>
          <p:nvPr>
            <p:ph type="body" idx="1"/>
          </p:nvPr>
        </p:nvSpPr>
        <p:spPr>
          <a:xfrm>
            <a:off x="304800" y="1600200"/>
            <a:ext cx="8610600" cy="4724400"/>
          </a:xfrm>
        </p:spPr>
        <p:txBody>
          <a:bodyPr/>
          <a:lstStyle/>
          <a:p>
            <a:pPr>
              <a:lnSpc>
                <a:spcPct val="90000"/>
              </a:lnSpc>
            </a:pPr>
            <a:r>
              <a:rPr lang="en-US" sz="2800" dirty="0">
                <a:solidFill>
                  <a:schemeClr val="tx1"/>
                </a:solidFill>
                <a:latin typeface="Arial" charset="0"/>
              </a:rPr>
              <a:t>Written </a:t>
            </a:r>
            <a:r>
              <a:rPr lang="en-US" sz="2800" dirty="0" smtClean="0">
                <a:solidFill>
                  <a:schemeClr val="tx1"/>
                </a:solidFill>
                <a:latin typeface="Arial" charset="0"/>
              </a:rPr>
              <a:t>On-Site </a:t>
            </a:r>
            <a:r>
              <a:rPr lang="en-US" sz="2800" dirty="0">
                <a:solidFill>
                  <a:schemeClr val="tx1"/>
                </a:solidFill>
                <a:latin typeface="Arial" charset="0"/>
              </a:rPr>
              <a:t>Emergency Management Plan</a:t>
            </a:r>
          </a:p>
          <a:p>
            <a:pPr>
              <a:lnSpc>
                <a:spcPct val="90000"/>
              </a:lnSpc>
            </a:pPr>
            <a:r>
              <a:rPr lang="en-US" sz="2800" dirty="0">
                <a:solidFill>
                  <a:schemeClr val="tx1"/>
                </a:solidFill>
                <a:latin typeface="Arial" charset="0"/>
              </a:rPr>
              <a:t>Labels to identify each chemical</a:t>
            </a:r>
          </a:p>
          <a:p>
            <a:pPr>
              <a:lnSpc>
                <a:spcPct val="90000"/>
              </a:lnSpc>
            </a:pPr>
            <a:r>
              <a:rPr lang="en-US" sz="2800" dirty="0">
                <a:solidFill>
                  <a:schemeClr val="tx1"/>
                </a:solidFill>
                <a:latin typeface="Arial" charset="0"/>
              </a:rPr>
              <a:t>Material Safety Data Sheets (MSDSs)</a:t>
            </a:r>
          </a:p>
          <a:p>
            <a:r>
              <a:rPr lang="en-US" sz="2800" dirty="0">
                <a:solidFill>
                  <a:schemeClr val="tx1"/>
                </a:solidFill>
                <a:latin typeface="Arial" charset="0"/>
              </a:rPr>
              <a:t>Safe work procedures/practices</a:t>
            </a:r>
          </a:p>
          <a:p>
            <a:r>
              <a:rPr lang="en-US" sz="2800" dirty="0">
                <a:solidFill>
                  <a:schemeClr val="tx1"/>
                </a:solidFill>
                <a:latin typeface="Arial" charset="0"/>
              </a:rPr>
              <a:t>Information to be given to persons liable to be affected by a accident  including Outside premises </a:t>
            </a:r>
          </a:p>
          <a:p>
            <a:pPr>
              <a:lnSpc>
                <a:spcPct val="90000"/>
              </a:lnSpc>
            </a:pPr>
            <a:r>
              <a:rPr lang="en-US" sz="2800" dirty="0">
                <a:solidFill>
                  <a:schemeClr val="tx1"/>
                </a:solidFill>
                <a:latin typeface="Arial" charset="0"/>
              </a:rPr>
              <a:t>Employee training on MSDS information and safe chemical procedures/practices</a:t>
            </a:r>
          </a:p>
        </p:txBody>
      </p:sp>
    </p:spTree>
    <p:extLst>
      <p:ext uri="{BB962C8B-B14F-4D97-AF65-F5344CB8AC3E}">
        <p14:creationId xmlns:p14="http://schemas.microsoft.com/office/powerpoint/2010/main" val="2260135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6424" y="381000"/>
            <a:ext cx="7924800" cy="914400"/>
          </a:xfrm>
        </p:spPr>
        <p:txBody>
          <a:bodyPr/>
          <a:lstStyle/>
          <a:p>
            <a:r>
              <a:rPr lang="en-US" sz="4000" dirty="0">
                <a:latin typeface="Arial" charset="0"/>
              </a:rPr>
              <a:t>Why Is a Standard Necessary</a:t>
            </a:r>
            <a:r>
              <a:rPr lang="en-US" dirty="0">
                <a:latin typeface="Arial" charset="0"/>
              </a:rPr>
              <a:t>?</a:t>
            </a:r>
            <a:endParaRPr lang="en-US" dirty="0"/>
          </a:p>
        </p:txBody>
      </p:sp>
      <p:sp>
        <p:nvSpPr>
          <p:cNvPr id="32772" name="Rectangle 4"/>
          <p:cNvSpPr>
            <a:spLocks noChangeArrowheads="1"/>
          </p:cNvSpPr>
          <p:nvPr/>
        </p:nvSpPr>
        <p:spPr bwMode="auto">
          <a:xfrm>
            <a:off x="609600" y="1600200"/>
            <a:ext cx="8305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85000"/>
              </a:lnSpc>
              <a:spcBef>
                <a:spcPct val="20000"/>
              </a:spcBef>
              <a:buFontTx/>
              <a:buChar char="•"/>
            </a:pPr>
            <a:r>
              <a:rPr lang="en-US" sz="3000" dirty="0"/>
              <a:t>To evaluate the hazards of all chemicals imported into, produced, or used in workplaces</a:t>
            </a:r>
          </a:p>
          <a:p>
            <a:pPr marL="342900" indent="-342900">
              <a:lnSpc>
                <a:spcPct val="95000"/>
              </a:lnSpc>
              <a:spcBef>
                <a:spcPct val="20000"/>
              </a:spcBef>
              <a:buFontTx/>
              <a:buChar char="•"/>
            </a:pPr>
            <a:r>
              <a:rPr lang="en-US" sz="3000" dirty="0"/>
              <a:t>To prevent or minimize employee exposure to chemicals</a:t>
            </a:r>
          </a:p>
          <a:p>
            <a:pPr marL="342900" indent="-342900">
              <a:lnSpc>
                <a:spcPct val="80000"/>
              </a:lnSpc>
              <a:spcBef>
                <a:spcPct val="20000"/>
              </a:spcBef>
              <a:buFontTx/>
              <a:buChar char="•"/>
            </a:pPr>
            <a:r>
              <a:rPr lang="en-US" sz="3000" dirty="0"/>
              <a:t>Chemical exposure can contribute to serious health effects</a:t>
            </a:r>
          </a:p>
          <a:p>
            <a:pPr marL="742950" lvl="1" indent="-285750">
              <a:lnSpc>
                <a:spcPct val="75000"/>
              </a:lnSpc>
              <a:spcBef>
                <a:spcPct val="20000"/>
              </a:spcBef>
              <a:buFontTx/>
              <a:buChar char="–"/>
            </a:pPr>
            <a:r>
              <a:rPr lang="en-US" sz="3000" dirty="0">
                <a:solidFill>
                  <a:schemeClr val="accent2"/>
                </a:solidFill>
              </a:rPr>
              <a:t>heart aliments        –  kidney/lung damage</a:t>
            </a:r>
          </a:p>
          <a:p>
            <a:pPr marL="742950" lvl="1" indent="-285750">
              <a:lnSpc>
                <a:spcPct val="75000"/>
              </a:lnSpc>
              <a:spcBef>
                <a:spcPct val="20000"/>
              </a:spcBef>
              <a:buFontTx/>
              <a:buChar char="–"/>
            </a:pPr>
            <a:r>
              <a:rPr lang="en-US" sz="3000" dirty="0">
                <a:solidFill>
                  <a:schemeClr val="accent2"/>
                </a:solidFill>
              </a:rPr>
              <a:t>sterility                   –  burns/rashes</a:t>
            </a:r>
          </a:p>
          <a:p>
            <a:pPr marL="742950" lvl="1" indent="-285750">
              <a:lnSpc>
                <a:spcPct val="75000"/>
              </a:lnSpc>
              <a:spcBef>
                <a:spcPct val="20000"/>
              </a:spcBef>
              <a:buFontTx/>
              <a:buChar char="–"/>
            </a:pPr>
            <a:r>
              <a:rPr lang="en-US" sz="3000" dirty="0">
                <a:solidFill>
                  <a:schemeClr val="accent2"/>
                </a:solidFill>
              </a:rPr>
              <a:t>cancer</a:t>
            </a:r>
          </a:p>
          <a:p>
            <a:pPr marL="742950" lvl="1" indent="-285750">
              <a:lnSpc>
                <a:spcPct val="75000"/>
              </a:lnSpc>
              <a:spcBef>
                <a:spcPct val="20000"/>
              </a:spcBef>
              <a:buFontTx/>
              <a:buChar char="–"/>
            </a:pPr>
            <a:r>
              <a:rPr lang="en-US" sz="3000" dirty="0">
                <a:solidFill>
                  <a:schemeClr val="accent2"/>
                </a:solidFill>
              </a:rPr>
              <a:t>central nervous system damage </a:t>
            </a:r>
            <a:r>
              <a:rPr lang="en-US" sz="3000" dirty="0" smtClean="0">
                <a:solidFill>
                  <a:schemeClr val="accent2"/>
                </a:solidFill>
              </a:rPr>
              <a:t>etc.</a:t>
            </a:r>
            <a:endParaRPr lang="en-US" sz="3000" dirty="0">
              <a:solidFill>
                <a:schemeClr val="accent2"/>
              </a:solidFill>
            </a:endParaRPr>
          </a:p>
        </p:txBody>
      </p:sp>
    </p:spTree>
    <p:extLst>
      <p:ext uri="{BB962C8B-B14F-4D97-AF65-F5344CB8AC3E}">
        <p14:creationId xmlns:p14="http://schemas.microsoft.com/office/powerpoint/2010/main" val="27067550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026"/>
          <p:cNvSpPr>
            <a:spLocks noGrp="1" noChangeArrowheads="1"/>
          </p:cNvSpPr>
          <p:nvPr>
            <p:ph type="body" idx="1"/>
          </p:nvPr>
        </p:nvSpPr>
        <p:spPr>
          <a:xfrm>
            <a:off x="685800" y="1981200"/>
            <a:ext cx="6705600" cy="4114800"/>
          </a:xfrm>
        </p:spPr>
        <p:txBody>
          <a:bodyPr/>
          <a:lstStyle/>
          <a:p>
            <a:pPr marL="0" indent="0" algn="ctr">
              <a:lnSpc>
                <a:spcPct val="90000"/>
              </a:lnSpc>
              <a:spcAft>
                <a:spcPct val="40000"/>
              </a:spcAft>
              <a:buClr>
                <a:srgbClr val="808080"/>
              </a:buClr>
              <a:buSzPct val="90000"/>
              <a:buFont typeface="Monotype Sorts" pitchFamily="2" charset="2"/>
              <a:buNone/>
            </a:pPr>
            <a:r>
              <a:rPr lang="en-US" sz="2400" dirty="0">
                <a:solidFill>
                  <a:schemeClr val="tx1"/>
                </a:solidFill>
                <a:latin typeface="Arial" charset="0"/>
              </a:rPr>
              <a:t>The temperature at which a substance changes its state from a liquid to a gas at a standard pressure (boils) - measured in </a:t>
            </a:r>
            <a:r>
              <a:rPr lang="en-US" sz="2400" i="1" dirty="0">
                <a:solidFill>
                  <a:schemeClr val="tx1"/>
                </a:solidFill>
                <a:latin typeface="Arial" charset="0"/>
              </a:rPr>
              <a:t>degrees Celsius (</a:t>
            </a:r>
            <a:r>
              <a:rPr lang="en-US" sz="2400" i="1" dirty="0">
                <a:solidFill>
                  <a:schemeClr val="tx1"/>
                </a:solidFill>
                <a:latin typeface="Arial" charset="0"/>
                <a:cs typeface="Arial" charset="0"/>
              </a:rPr>
              <a:t>°C).</a:t>
            </a:r>
            <a:endParaRPr lang="en-US" sz="2400" dirty="0">
              <a:solidFill>
                <a:schemeClr val="tx1"/>
              </a:solidFill>
              <a:latin typeface="Arial" charset="0"/>
            </a:endParaRPr>
          </a:p>
          <a:p>
            <a:pPr marL="0" indent="0">
              <a:lnSpc>
                <a:spcPct val="90000"/>
              </a:lnSpc>
            </a:pPr>
            <a:r>
              <a:rPr lang="en-US" sz="2400" dirty="0">
                <a:solidFill>
                  <a:schemeClr val="tx1"/>
                </a:solidFill>
                <a:latin typeface="Arial" charset="0"/>
              </a:rPr>
              <a:t> Helps determine whether a material is a solid, liquid, or gas at room temperature</a:t>
            </a:r>
          </a:p>
          <a:p>
            <a:pPr marL="0" indent="0">
              <a:lnSpc>
                <a:spcPct val="90000"/>
              </a:lnSpc>
            </a:pPr>
            <a:r>
              <a:rPr lang="en-US" sz="2400" dirty="0">
                <a:solidFill>
                  <a:schemeClr val="tx1"/>
                </a:solidFill>
                <a:latin typeface="Arial" charset="0"/>
              </a:rPr>
              <a:t> Helps determine potential hazard and route of exposure:</a:t>
            </a:r>
          </a:p>
          <a:p>
            <a:pPr lvl="1">
              <a:lnSpc>
                <a:spcPct val="90000"/>
              </a:lnSpc>
            </a:pPr>
            <a:r>
              <a:rPr lang="en-US" sz="2400" dirty="0">
                <a:solidFill>
                  <a:schemeClr val="tx1"/>
                </a:solidFill>
                <a:latin typeface="Arial" charset="0"/>
              </a:rPr>
              <a:t>Below 100</a:t>
            </a:r>
            <a:r>
              <a:rPr lang="en-US" sz="2400" dirty="0">
                <a:solidFill>
                  <a:schemeClr val="tx1"/>
                </a:solidFill>
                <a:latin typeface="Arial" charset="0"/>
                <a:cs typeface="Arial" charset="0"/>
              </a:rPr>
              <a:t>°C</a:t>
            </a:r>
            <a:r>
              <a:rPr lang="en-US" sz="2400" dirty="0">
                <a:solidFill>
                  <a:schemeClr val="tx1"/>
                </a:solidFill>
                <a:latin typeface="Arial" charset="0"/>
              </a:rPr>
              <a:t>:   Inhalation Hazard</a:t>
            </a:r>
          </a:p>
          <a:p>
            <a:pPr lvl="1">
              <a:lnSpc>
                <a:spcPct val="90000"/>
              </a:lnSpc>
            </a:pPr>
            <a:r>
              <a:rPr lang="en-US" sz="2400" dirty="0">
                <a:solidFill>
                  <a:schemeClr val="tx1"/>
                </a:solidFill>
                <a:latin typeface="Arial" charset="0"/>
              </a:rPr>
              <a:t>Above 100</a:t>
            </a:r>
            <a:r>
              <a:rPr lang="en-US" sz="2400" dirty="0">
                <a:solidFill>
                  <a:schemeClr val="tx1"/>
                </a:solidFill>
                <a:latin typeface="Arial" charset="0"/>
                <a:cs typeface="Arial" charset="0"/>
              </a:rPr>
              <a:t>°C</a:t>
            </a:r>
            <a:r>
              <a:rPr lang="en-US" sz="2400" dirty="0">
                <a:solidFill>
                  <a:schemeClr val="tx1"/>
                </a:solidFill>
                <a:latin typeface="Arial" charset="0"/>
              </a:rPr>
              <a:t>:  Dermal Hazard</a:t>
            </a:r>
          </a:p>
        </p:txBody>
      </p:sp>
      <p:pic>
        <p:nvPicPr>
          <p:cNvPr id="206852" name="Picture 1028" descr="Boiling 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925888"/>
            <a:ext cx="1600200" cy="1712912"/>
          </a:xfrm>
          <a:prstGeom prst="rect">
            <a:avLst/>
          </a:prstGeom>
          <a:solidFill>
            <a:schemeClr val="tx2"/>
          </a:solidFill>
        </p:spPr>
      </p:pic>
      <p:sp>
        <p:nvSpPr>
          <p:cNvPr id="206853" name="Rectangle 1029"/>
          <p:cNvSpPr>
            <a:spLocks noGrp="1" noChangeArrowheads="1"/>
          </p:cNvSpPr>
          <p:nvPr>
            <p:ph type="title"/>
          </p:nvPr>
        </p:nvSpPr>
        <p:spPr>
          <a:xfrm>
            <a:off x="457200" y="457200"/>
            <a:ext cx="8229600" cy="1143000"/>
          </a:xfrm>
        </p:spPr>
        <p:txBody>
          <a:bodyPr/>
          <a:lstStyle/>
          <a:p>
            <a:r>
              <a:rPr lang="en-US" sz="3600" b="1" dirty="0">
                <a:latin typeface="Arial" charset="0"/>
              </a:rPr>
              <a:t>Boiling Point</a:t>
            </a:r>
          </a:p>
        </p:txBody>
      </p:sp>
    </p:spTree>
    <p:extLst>
      <p:ext uri="{BB962C8B-B14F-4D97-AF65-F5344CB8AC3E}">
        <p14:creationId xmlns:p14="http://schemas.microsoft.com/office/powerpoint/2010/main" val="3227323932"/>
      </p:ext>
    </p:extLst>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304800" y="1447800"/>
            <a:ext cx="8520113" cy="4773613"/>
          </a:xfrm>
          <a:noFill/>
          <a:ln/>
          <a:extLst>
            <a:ext uri="{91240B29-F687-4F45-9708-019B960494DF}">
              <a14:hiddenLine xmlns:a14="http://schemas.microsoft.com/office/drawing/2010/main" w="12700">
                <a:solidFill>
                  <a:schemeClr val="tx1"/>
                </a:solidFill>
                <a:miter lim="800000"/>
                <a:headEnd/>
                <a:tailEnd/>
              </a14:hiddenLine>
            </a:ext>
          </a:extLst>
        </p:spPr>
        <p:txBody>
          <a:bodyPr lIns="90478" tIns="44445" rIns="90478" bIns="44445"/>
          <a:lstStyle/>
          <a:p>
            <a:r>
              <a:rPr lang="en-US" sz="2000" dirty="0">
                <a:solidFill>
                  <a:schemeClr val="tx1"/>
                </a:solidFill>
                <a:latin typeface="Arial" charset="0"/>
              </a:rPr>
              <a:t>Value used to represent the acidity or alkalinity of a solution</a:t>
            </a:r>
          </a:p>
          <a:p>
            <a:r>
              <a:rPr lang="en-US" sz="2000" dirty="0">
                <a:solidFill>
                  <a:schemeClr val="tx1"/>
                </a:solidFill>
                <a:latin typeface="Arial" charset="0"/>
                <a:cs typeface="Times New Roman" pitchFamily="18" charset="0"/>
              </a:rPr>
              <a:t>The neutral p</a:t>
            </a:r>
            <a:r>
              <a:rPr lang="en-US" sz="2000" baseline="30000" dirty="0">
                <a:solidFill>
                  <a:schemeClr val="tx1"/>
                </a:solidFill>
                <a:latin typeface="Arial" charset="0"/>
                <a:cs typeface="Times New Roman" pitchFamily="18" charset="0"/>
              </a:rPr>
              <a:t>H</a:t>
            </a:r>
            <a:r>
              <a:rPr lang="en-US" sz="2000" dirty="0">
                <a:solidFill>
                  <a:schemeClr val="tx1"/>
                </a:solidFill>
                <a:latin typeface="Arial" charset="0"/>
                <a:cs typeface="Times New Roman" pitchFamily="18" charset="0"/>
              </a:rPr>
              <a:t> ( 7) is that of water. The p</a:t>
            </a:r>
            <a:r>
              <a:rPr lang="en-US" sz="2000" baseline="30000" dirty="0">
                <a:solidFill>
                  <a:schemeClr val="tx1"/>
                </a:solidFill>
                <a:latin typeface="Arial" charset="0"/>
                <a:cs typeface="Times New Roman" pitchFamily="18" charset="0"/>
              </a:rPr>
              <a:t>H</a:t>
            </a:r>
            <a:r>
              <a:rPr lang="en-US" sz="2000" dirty="0">
                <a:solidFill>
                  <a:schemeClr val="tx1"/>
                </a:solidFill>
                <a:latin typeface="Arial" charset="0"/>
                <a:cs typeface="Times New Roman" pitchFamily="18" charset="0"/>
              </a:rPr>
              <a:t> range of 5.5 to 8.5 is normally acceptable. p</a:t>
            </a:r>
            <a:r>
              <a:rPr lang="en-US" sz="2000" baseline="30000" dirty="0">
                <a:solidFill>
                  <a:schemeClr val="tx1"/>
                </a:solidFill>
                <a:latin typeface="Arial" charset="0"/>
                <a:cs typeface="Times New Roman" pitchFamily="18" charset="0"/>
              </a:rPr>
              <a:t>H</a:t>
            </a:r>
            <a:r>
              <a:rPr lang="en-US" sz="2000" dirty="0">
                <a:solidFill>
                  <a:schemeClr val="tx1"/>
                </a:solidFill>
                <a:latin typeface="Arial" charset="0"/>
                <a:cs typeface="Times New Roman" pitchFamily="18" charset="0"/>
              </a:rPr>
              <a:t> less than 6.5 and more than 8.5 can affect flora, fauna and also people.</a:t>
            </a:r>
            <a:r>
              <a:rPr lang="en-US" sz="2000" dirty="0">
                <a:solidFill>
                  <a:schemeClr val="tx1"/>
                </a:solidFill>
                <a:latin typeface="Arial" charset="0"/>
              </a:rPr>
              <a:t> </a:t>
            </a:r>
          </a:p>
        </p:txBody>
      </p:sp>
      <p:sp>
        <p:nvSpPr>
          <p:cNvPr id="210947" name="Rectangle 3"/>
          <p:cNvSpPr>
            <a:spLocks noChangeArrowheads="1"/>
          </p:cNvSpPr>
          <p:nvPr/>
        </p:nvSpPr>
        <p:spPr bwMode="auto">
          <a:xfrm>
            <a:off x="1149350" y="4121150"/>
            <a:ext cx="66167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8" name="Rectangle 4"/>
          <p:cNvSpPr>
            <a:spLocks noChangeArrowheads="1"/>
          </p:cNvSpPr>
          <p:nvPr/>
        </p:nvSpPr>
        <p:spPr bwMode="auto">
          <a:xfrm>
            <a:off x="1204913" y="4100513"/>
            <a:ext cx="65817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kumimoji="0" lang="en-US">
                <a:latin typeface="Times New Roman" pitchFamily="18" charset="0"/>
              </a:rPr>
              <a:t>0   1   2   3   4   5   6    7    8   9   10   11   12   13   14</a:t>
            </a:r>
          </a:p>
        </p:txBody>
      </p:sp>
      <p:sp>
        <p:nvSpPr>
          <p:cNvPr id="210949" name="Line 5"/>
          <p:cNvSpPr>
            <a:spLocks noChangeShapeType="1"/>
          </p:cNvSpPr>
          <p:nvPr/>
        </p:nvSpPr>
        <p:spPr bwMode="auto">
          <a:xfrm>
            <a:off x="4356100" y="3810000"/>
            <a:ext cx="3175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0" name="Line 6"/>
          <p:cNvSpPr>
            <a:spLocks noChangeShapeType="1"/>
          </p:cNvSpPr>
          <p:nvPr/>
        </p:nvSpPr>
        <p:spPr bwMode="auto">
          <a:xfrm>
            <a:off x="1384300" y="3810000"/>
            <a:ext cx="2489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1" name="Rectangle 7"/>
          <p:cNvSpPr>
            <a:spLocks noChangeArrowheads="1"/>
          </p:cNvSpPr>
          <p:nvPr/>
        </p:nvSpPr>
        <p:spPr bwMode="auto">
          <a:xfrm>
            <a:off x="1814513" y="3330575"/>
            <a:ext cx="1927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kumimoji="0" lang="en-US" sz="1800" b="1">
                <a:latin typeface="Times New Roman" pitchFamily="18" charset="0"/>
              </a:rPr>
              <a:t>Increasing acidity</a:t>
            </a:r>
          </a:p>
        </p:txBody>
      </p:sp>
      <p:sp>
        <p:nvSpPr>
          <p:cNvPr id="210952" name="Rectangle 8"/>
          <p:cNvSpPr>
            <a:spLocks noChangeArrowheads="1"/>
          </p:cNvSpPr>
          <p:nvPr/>
        </p:nvSpPr>
        <p:spPr bwMode="auto">
          <a:xfrm>
            <a:off x="4786313" y="3330575"/>
            <a:ext cx="2193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kumimoji="0" lang="en-US" sz="1800" b="1">
                <a:latin typeface="Times New Roman" pitchFamily="18" charset="0"/>
              </a:rPr>
              <a:t>Increasing alkalinity</a:t>
            </a:r>
          </a:p>
        </p:txBody>
      </p:sp>
      <p:sp>
        <p:nvSpPr>
          <p:cNvPr id="210953" name="Rectangle 9"/>
          <p:cNvSpPr>
            <a:spLocks noChangeArrowheads="1"/>
          </p:cNvSpPr>
          <p:nvPr/>
        </p:nvSpPr>
        <p:spPr bwMode="auto">
          <a:xfrm>
            <a:off x="3719513" y="4625975"/>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kumimoji="0" lang="en-US" sz="1800" b="1">
                <a:latin typeface="Times New Roman" pitchFamily="18" charset="0"/>
              </a:rPr>
              <a:t>Neutral</a:t>
            </a:r>
          </a:p>
        </p:txBody>
      </p:sp>
      <p:sp>
        <p:nvSpPr>
          <p:cNvPr id="210954" name="Rectangle 10"/>
          <p:cNvSpPr>
            <a:spLocks noChangeArrowheads="1"/>
          </p:cNvSpPr>
          <p:nvPr/>
        </p:nvSpPr>
        <p:spPr bwMode="auto">
          <a:xfrm>
            <a:off x="1890713" y="5426075"/>
            <a:ext cx="4851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kumimoji="0" lang="en-US" sz="2000" b="1"/>
              <a:t>Never store Acids and Bases together!</a:t>
            </a:r>
          </a:p>
        </p:txBody>
      </p:sp>
      <p:pic>
        <p:nvPicPr>
          <p:cNvPr id="21095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16" y="5075237"/>
            <a:ext cx="146208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56"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8988" y="5181600"/>
            <a:ext cx="1547812"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0958" name="Rectangle 14"/>
          <p:cNvSpPr>
            <a:spLocks noGrp="1" noChangeArrowheads="1"/>
          </p:cNvSpPr>
          <p:nvPr>
            <p:ph type="title"/>
          </p:nvPr>
        </p:nvSpPr>
        <p:spPr>
          <a:xfrm>
            <a:off x="571500" y="228600"/>
            <a:ext cx="7772400" cy="1143000"/>
          </a:xfrm>
        </p:spPr>
        <p:txBody>
          <a:bodyPr/>
          <a:lstStyle/>
          <a:p>
            <a:r>
              <a:rPr lang="en-US" sz="3600" b="1" dirty="0"/>
              <a:t> </a:t>
            </a:r>
            <a:r>
              <a:rPr lang="en-US" sz="3600" b="1" dirty="0">
                <a:latin typeface="Arial" charset="0"/>
              </a:rPr>
              <a:t>pH Scale</a:t>
            </a:r>
          </a:p>
        </p:txBody>
      </p:sp>
    </p:spTree>
    <p:extLst>
      <p:ext uri="{BB962C8B-B14F-4D97-AF65-F5344CB8AC3E}">
        <p14:creationId xmlns:p14="http://schemas.microsoft.com/office/powerpoint/2010/main" val="848376316"/>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693866"/>
          </a:xfrm>
          <a:prstGeom prst="rect">
            <a:avLst/>
          </a:prstGeom>
        </p:spPr>
        <p:txBody>
          <a:bodyPr wrap="square">
            <a:spAutoFit/>
          </a:bodyPr>
          <a:lstStyle/>
          <a:p>
            <a:r>
              <a:rPr lang="en-US" sz="2800" b="1" dirty="0">
                <a:solidFill>
                  <a:srgbClr val="FF0000"/>
                </a:solidFill>
              </a:rPr>
              <a:t>Gas: </a:t>
            </a:r>
            <a:r>
              <a:rPr lang="en-US" sz="2800" dirty="0"/>
              <a:t>A formless fluid that completely occupies the space of any enclosure at the right temperature and pressure. </a:t>
            </a:r>
          </a:p>
          <a:p>
            <a:r>
              <a:rPr lang="en-US" sz="2800" dirty="0"/>
              <a:t>There are many toxic gases used in industry, such as chlorine, sulphureted hydrogen (hydrogen sulfide, H2S) etc. </a:t>
            </a:r>
          </a:p>
          <a:p>
            <a:r>
              <a:rPr lang="en-US" sz="2800" dirty="0"/>
              <a:t>Many are nasal and respiratory tract irritants. This irritant factor can give rise to immediate evacuation (for example, sneezing) before too much harm is done to the tissues lining the respiratory passages. </a:t>
            </a:r>
          </a:p>
          <a:p>
            <a:r>
              <a:rPr lang="en-US" sz="2800" dirty="0"/>
              <a:t>Liquids, particulates, gases and various aerosols are all physical states which are liable to create hazards in terms of corrosion, toxicity, fire and explosion. </a:t>
            </a:r>
          </a:p>
        </p:txBody>
      </p:sp>
    </p:spTree>
    <p:extLst>
      <p:ext uri="{BB962C8B-B14F-4D97-AF65-F5344CB8AC3E}">
        <p14:creationId xmlns:p14="http://schemas.microsoft.com/office/powerpoint/2010/main" val="2916894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84705" y="152400"/>
            <a:ext cx="8229600" cy="1219200"/>
          </a:xfrm>
        </p:spPr>
        <p:txBody>
          <a:bodyPr/>
          <a:lstStyle/>
          <a:p>
            <a:r>
              <a:rPr lang="en-US" sz="3800" dirty="0" smtClean="0">
                <a:latin typeface="Arial" charset="0"/>
              </a:rPr>
              <a:t> </a:t>
            </a:r>
            <a:r>
              <a:rPr lang="en-US" sz="3800" dirty="0">
                <a:latin typeface="Arial" charset="0"/>
              </a:rPr>
              <a:t>Fire and Explosion Data</a:t>
            </a:r>
          </a:p>
        </p:txBody>
      </p:sp>
      <p:grpSp>
        <p:nvGrpSpPr>
          <p:cNvPr id="103522" name="Group 98"/>
          <p:cNvGrpSpPr>
            <a:grpSpLocks/>
          </p:cNvGrpSpPr>
          <p:nvPr/>
        </p:nvGrpSpPr>
        <p:grpSpPr bwMode="auto">
          <a:xfrm>
            <a:off x="304800" y="1676400"/>
            <a:ext cx="8610600" cy="4191000"/>
            <a:chOff x="-3" y="-3"/>
            <a:chExt cx="4957" cy="2518"/>
          </a:xfrm>
        </p:grpSpPr>
        <p:grpSp>
          <p:nvGrpSpPr>
            <p:cNvPr id="103520" name="Group 96"/>
            <p:cNvGrpSpPr>
              <a:grpSpLocks/>
            </p:cNvGrpSpPr>
            <p:nvPr/>
          </p:nvGrpSpPr>
          <p:grpSpPr bwMode="auto">
            <a:xfrm>
              <a:off x="0" y="0"/>
              <a:ext cx="4951" cy="2512"/>
              <a:chOff x="0" y="0"/>
              <a:chExt cx="4951" cy="2512"/>
            </a:xfrm>
          </p:grpSpPr>
          <p:grpSp>
            <p:nvGrpSpPr>
              <p:cNvPr id="103459" name="Group 35"/>
              <p:cNvGrpSpPr>
                <a:grpSpLocks/>
              </p:cNvGrpSpPr>
              <p:nvPr/>
            </p:nvGrpSpPr>
            <p:grpSpPr bwMode="auto">
              <a:xfrm>
                <a:off x="0" y="0"/>
                <a:ext cx="1065" cy="470"/>
                <a:chOff x="0" y="0"/>
                <a:chExt cx="1065" cy="470"/>
              </a:xfrm>
            </p:grpSpPr>
            <p:sp>
              <p:nvSpPr>
                <p:cNvPr id="103427" name="Rectangle 3"/>
                <p:cNvSpPr>
                  <a:spLocks noChangeArrowheads="1"/>
                </p:cNvSpPr>
                <p:nvPr/>
              </p:nvSpPr>
              <p:spPr bwMode="auto">
                <a:xfrm>
                  <a:off x="43" y="0"/>
                  <a:ext cx="979"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Flash point </a:t>
                  </a:r>
                  <a:r>
                    <a:rPr lang="en-US" sz="1600" b="1" baseline="30000">
                      <a:cs typeface="Times New Roman" pitchFamily="18" charset="0"/>
                    </a:rPr>
                    <a:t>o</a:t>
                  </a:r>
                  <a:r>
                    <a:rPr lang="en-US" sz="1600" b="1">
                      <a:cs typeface="Times New Roman" pitchFamily="18" charset="0"/>
                    </a:rPr>
                    <a:t>C    (OC)                    (CC)</a:t>
                  </a:r>
                  <a:endParaRPr lang="en-US" sz="1600">
                    <a:cs typeface="Times New Roman" pitchFamily="18" charset="0"/>
                  </a:endParaRPr>
                </a:p>
                <a:p>
                  <a:endParaRPr lang="en-US" sz="1600"/>
                </a:p>
              </p:txBody>
            </p:sp>
            <p:sp>
              <p:nvSpPr>
                <p:cNvPr id="103458" name="Rectangle 34"/>
                <p:cNvSpPr>
                  <a:spLocks noChangeArrowheads="1"/>
                </p:cNvSpPr>
                <p:nvPr/>
              </p:nvSpPr>
              <p:spPr bwMode="auto">
                <a:xfrm>
                  <a:off x="0" y="0"/>
                  <a:ext cx="1065" cy="47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61" name="Group 37"/>
              <p:cNvGrpSpPr>
                <a:grpSpLocks/>
              </p:cNvGrpSpPr>
              <p:nvPr/>
            </p:nvGrpSpPr>
            <p:grpSpPr bwMode="auto">
              <a:xfrm>
                <a:off x="1065" y="0"/>
                <a:ext cx="410" cy="470"/>
                <a:chOff x="1065" y="0"/>
                <a:chExt cx="410" cy="470"/>
              </a:xfrm>
            </p:grpSpPr>
            <p:sp>
              <p:nvSpPr>
                <p:cNvPr id="103428" name="Rectangle 4"/>
                <p:cNvSpPr>
                  <a:spLocks noChangeArrowheads="1"/>
                </p:cNvSpPr>
                <p:nvPr/>
              </p:nvSpPr>
              <p:spPr bwMode="auto">
                <a:xfrm>
                  <a:off x="1108" y="0"/>
                  <a:ext cx="324"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-11</a:t>
                  </a:r>
                </a:p>
                <a:p>
                  <a:r>
                    <a:rPr lang="en-US" sz="1600">
                      <a:cs typeface="Times New Roman" pitchFamily="18" charset="0"/>
                    </a:rPr>
                    <a:t> </a:t>
                  </a:r>
                </a:p>
                <a:p>
                  <a:endParaRPr lang="en-US" sz="1600"/>
                </a:p>
              </p:txBody>
            </p:sp>
            <p:sp>
              <p:nvSpPr>
                <p:cNvPr id="103460" name="Rectangle 36"/>
                <p:cNvSpPr>
                  <a:spLocks noChangeArrowheads="1"/>
                </p:cNvSpPr>
                <p:nvPr/>
              </p:nvSpPr>
              <p:spPr bwMode="auto">
                <a:xfrm>
                  <a:off x="1065" y="0"/>
                  <a:ext cx="410" cy="47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63" name="Group 39"/>
              <p:cNvGrpSpPr>
                <a:grpSpLocks/>
              </p:cNvGrpSpPr>
              <p:nvPr/>
            </p:nvGrpSpPr>
            <p:grpSpPr bwMode="auto">
              <a:xfrm>
                <a:off x="1475" y="0"/>
                <a:ext cx="1274" cy="470"/>
                <a:chOff x="1475" y="0"/>
                <a:chExt cx="1274" cy="470"/>
              </a:xfrm>
            </p:grpSpPr>
            <p:sp>
              <p:nvSpPr>
                <p:cNvPr id="103429" name="Rectangle 5"/>
                <p:cNvSpPr>
                  <a:spLocks noChangeArrowheads="1"/>
                </p:cNvSpPr>
                <p:nvPr/>
              </p:nvSpPr>
              <p:spPr bwMode="auto">
                <a:xfrm>
                  <a:off x="1518" y="0"/>
                  <a:ext cx="1188"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300" b="1">
                      <a:cs typeface="Times New Roman" pitchFamily="18" charset="0"/>
                    </a:rPr>
                    <a:t>Flammability LFL % v                        </a:t>
                  </a:r>
                </a:p>
                <a:p>
                  <a:r>
                    <a:rPr lang="en-US" sz="1300" b="1">
                      <a:cs typeface="Times New Roman" pitchFamily="18" charset="0"/>
                    </a:rPr>
                    <a:t>UFL % v</a:t>
                  </a:r>
                  <a:endParaRPr lang="en-US" sz="1300">
                    <a:cs typeface="Times New Roman" pitchFamily="18" charset="0"/>
                  </a:endParaRPr>
                </a:p>
                <a:p>
                  <a:endParaRPr lang="en-US" sz="1300"/>
                </a:p>
              </p:txBody>
            </p:sp>
            <p:sp>
              <p:nvSpPr>
                <p:cNvPr id="103462" name="Rectangle 38"/>
                <p:cNvSpPr>
                  <a:spLocks noChangeArrowheads="1"/>
                </p:cNvSpPr>
                <p:nvPr/>
              </p:nvSpPr>
              <p:spPr bwMode="auto">
                <a:xfrm>
                  <a:off x="1475" y="0"/>
                  <a:ext cx="1274" cy="47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65" name="Group 41"/>
              <p:cNvGrpSpPr>
                <a:grpSpLocks/>
              </p:cNvGrpSpPr>
              <p:nvPr/>
            </p:nvGrpSpPr>
            <p:grpSpPr bwMode="auto">
              <a:xfrm>
                <a:off x="2749" y="0"/>
                <a:ext cx="596" cy="470"/>
                <a:chOff x="2749" y="0"/>
                <a:chExt cx="596" cy="470"/>
              </a:xfrm>
            </p:grpSpPr>
            <p:sp>
              <p:nvSpPr>
                <p:cNvPr id="103430" name="Rectangle 6"/>
                <p:cNvSpPr>
                  <a:spLocks noChangeArrowheads="1"/>
                </p:cNvSpPr>
                <p:nvPr/>
              </p:nvSpPr>
              <p:spPr bwMode="auto">
                <a:xfrm>
                  <a:off x="2792" y="0"/>
                  <a:ext cx="510"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1.4</a:t>
                  </a:r>
                </a:p>
                <a:p>
                  <a:r>
                    <a:rPr lang="en-US" sz="1600">
                      <a:cs typeface="Times New Roman" pitchFamily="18" charset="0"/>
                    </a:rPr>
                    <a:t>8.0</a:t>
                  </a:r>
                </a:p>
                <a:p>
                  <a:endParaRPr lang="en-US" sz="1600"/>
                </a:p>
              </p:txBody>
            </p:sp>
            <p:sp>
              <p:nvSpPr>
                <p:cNvPr id="103464" name="Rectangle 40"/>
                <p:cNvSpPr>
                  <a:spLocks noChangeArrowheads="1"/>
                </p:cNvSpPr>
                <p:nvPr/>
              </p:nvSpPr>
              <p:spPr bwMode="auto">
                <a:xfrm>
                  <a:off x="2749" y="0"/>
                  <a:ext cx="596" cy="47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67" name="Group 43"/>
              <p:cNvGrpSpPr>
                <a:grpSpLocks/>
              </p:cNvGrpSpPr>
              <p:nvPr/>
            </p:nvGrpSpPr>
            <p:grpSpPr bwMode="auto">
              <a:xfrm>
                <a:off x="3345" y="0"/>
                <a:ext cx="1138" cy="470"/>
                <a:chOff x="3345" y="0"/>
                <a:chExt cx="1138" cy="470"/>
              </a:xfrm>
            </p:grpSpPr>
            <p:sp>
              <p:nvSpPr>
                <p:cNvPr id="103431" name="Rectangle 7"/>
                <p:cNvSpPr>
                  <a:spLocks noChangeArrowheads="1"/>
                </p:cNvSpPr>
                <p:nvPr/>
              </p:nvSpPr>
              <p:spPr bwMode="auto">
                <a:xfrm>
                  <a:off x="3388" y="0"/>
                  <a:ext cx="1052"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TDG Flammability</a:t>
                  </a:r>
                  <a:endParaRPr lang="en-US" sz="1600">
                    <a:cs typeface="Times New Roman" pitchFamily="18" charset="0"/>
                  </a:endParaRPr>
                </a:p>
                <a:p>
                  <a:endParaRPr lang="en-US" sz="1600"/>
                </a:p>
              </p:txBody>
            </p:sp>
            <p:sp>
              <p:nvSpPr>
                <p:cNvPr id="103466" name="Rectangle 42"/>
                <p:cNvSpPr>
                  <a:spLocks noChangeArrowheads="1"/>
                </p:cNvSpPr>
                <p:nvPr/>
              </p:nvSpPr>
              <p:spPr bwMode="auto">
                <a:xfrm>
                  <a:off x="3345" y="0"/>
                  <a:ext cx="1138" cy="47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69" name="Group 45"/>
              <p:cNvGrpSpPr>
                <a:grpSpLocks/>
              </p:cNvGrpSpPr>
              <p:nvPr/>
            </p:nvGrpSpPr>
            <p:grpSpPr bwMode="auto">
              <a:xfrm>
                <a:off x="4483" y="0"/>
                <a:ext cx="468" cy="470"/>
                <a:chOff x="4483" y="0"/>
                <a:chExt cx="468" cy="470"/>
              </a:xfrm>
            </p:grpSpPr>
            <p:sp>
              <p:nvSpPr>
                <p:cNvPr id="103432" name="Rectangle 8"/>
                <p:cNvSpPr>
                  <a:spLocks noChangeArrowheads="1"/>
                </p:cNvSpPr>
                <p:nvPr/>
              </p:nvSpPr>
              <p:spPr bwMode="auto">
                <a:xfrm>
                  <a:off x="4526" y="0"/>
                  <a:ext cx="382"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3</a:t>
                  </a:r>
                </a:p>
                <a:p>
                  <a:endParaRPr lang="en-US" sz="1600"/>
                </a:p>
              </p:txBody>
            </p:sp>
            <p:sp>
              <p:nvSpPr>
                <p:cNvPr id="103468" name="Rectangle 44"/>
                <p:cNvSpPr>
                  <a:spLocks noChangeArrowheads="1"/>
                </p:cNvSpPr>
                <p:nvPr/>
              </p:nvSpPr>
              <p:spPr bwMode="auto">
                <a:xfrm>
                  <a:off x="4483" y="0"/>
                  <a:ext cx="468" cy="47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71" name="Group 47"/>
              <p:cNvGrpSpPr>
                <a:grpSpLocks/>
              </p:cNvGrpSpPr>
              <p:nvPr/>
            </p:nvGrpSpPr>
            <p:grpSpPr bwMode="auto">
              <a:xfrm>
                <a:off x="0" y="470"/>
                <a:ext cx="1065" cy="460"/>
                <a:chOff x="0" y="470"/>
                <a:chExt cx="1065" cy="460"/>
              </a:xfrm>
            </p:grpSpPr>
            <p:sp>
              <p:nvSpPr>
                <p:cNvPr id="103433" name="Rectangle 9"/>
                <p:cNvSpPr>
                  <a:spLocks noChangeArrowheads="1"/>
                </p:cNvSpPr>
                <p:nvPr/>
              </p:nvSpPr>
              <p:spPr bwMode="auto">
                <a:xfrm>
                  <a:off x="43" y="470"/>
                  <a:ext cx="97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Explosion sensitivity to impact</a:t>
                  </a:r>
                  <a:endParaRPr lang="en-US" sz="1400">
                    <a:cs typeface="Times New Roman" pitchFamily="18" charset="0"/>
                  </a:endParaRPr>
                </a:p>
                <a:p>
                  <a:endParaRPr lang="en-US" sz="1400"/>
                </a:p>
              </p:txBody>
            </p:sp>
            <p:sp>
              <p:nvSpPr>
                <p:cNvPr id="103470" name="Rectangle 46"/>
                <p:cNvSpPr>
                  <a:spLocks noChangeArrowheads="1"/>
                </p:cNvSpPr>
                <p:nvPr/>
              </p:nvSpPr>
              <p:spPr bwMode="auto">
                <a:xfrm>
                  <a:off x="0" y="470"/>
                  <a:ext cx="1065"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73" name="Group 49"/>
              <p:cNvGrpSpPr>
                <a:grpSpLocks/>
              </p:cNvGrpSpPr>
              <p:nvPr/>
            </p:nvGrpSpPr>
            <p:grpSpPr bwMode="auto">
              <a:xfrm>
                <a:off x="1065" y="470"/>
                <a:ext cx="410" cy="460"/>
                <a:chOff x="1065" y="470"/>
                <a:chExt cx="410" cy="460"/>
              </a:xfrm>
            </p:grpSpPr>
            <p:sp>
              <p:nvSpPr>
                <p:cNvPr id="103434" name="Rectangle 10"/>
                <p:cNvSpPr>
                  <a:spLocks noChangeArrowheads="1"/>
                </p:cNvSpPr>
                <p:nvPr/>
              </p:nvSpPr>
              <p:spPr bwMode="auto">
                <a:xfrm>
                  <a:off x="1108" y="470"/>
                  <a:ext cx="32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472" name="Rectangle 48"/>
                <p:cNvSpPr>
                  <a:spLocks noChangeArrowheads="1"/>
                </p:cNvSpPr>
                <p:nvPr/>
              </p:nvSpPr>
              <p:spPr bwMode="auto">
                <a:xfrm>
                  <a:off x="1065" y="470"/>
                  <a:ext cx="410"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75" name="Group 51"/>
              <p:cNvGrpSpPr>
                <a:grpSpLocks/>
              </p:cNvGrpSpPr>
              <p:nvPr/>
            </p:nvGrpSpPr>
            <p:grpSpPr bwMode="auto">
              <a:xfrm>
                <a:off x="1475" y="470"/>
                <a:ext cx="1274" cy="460"/>
                <a:chOff x="1475" y="470"/>
                <a:chExt cx="1274" cy="460"/>
              </a:xfrm>
            </p:grpSpPr>
            <p:sp>
              <p:nvSpPr>
                <p:cNvPr id="103435" name="Rectangle 11"/>
                <p:cNvSpPr>
                  <a:spLocks noChangeArrowheads="1"/>
                </p:cNvSpPr>
                <p:nvPr/>
              </p:nvSpPr>
              <p:spPr bwMode="auto">
                <a:xfrm>
                  <a:off x="1518" y="470"/>
                  <a:ext cx="118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Explosion sensitivity to static electricity</a:t>
                  </a:r>
                </a:p>
                <a:p>
                  <a:endParaRPr lang="en-US" sz="1600"/>
                </a:p>
              </p:txBody>
            </p:sp>
            <p:sp>
              <p:nvSpPr>
                <p:cNvPr id="103474" name="Rectangle 50"/>
                <p:cNvSpPr>
                  <a:spLocks noChangeArrowheads="1"/>
                </p:cNvSpPr>
                <p:nvPr/>
              </p:nvSpPr>
              <p:spPr bwMode="auto">
                <a:xfrm>
                  <a:off x="1475" y="470"/>
                  <a:ext cx="1274"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77" name="Group 53"/>
              <p:cNvGrpSpPr>
                <a:grpSpLocks/>
              </p:cNvGrpSpPr>
              <p:nvPr/>
            </p:nvGrpSpPr>
            <p:grpSpPr bwMode="auto">
              <a:xfrm>
                <a:off x="2749" y="470"/>
                <a:ext cx="596" cy="460"/>
                <a:chOff x="2749" y="470"/>
                <a:chExt cx="596" cy="460"/>
              </a:xfrm>
            </p:grpSpPr>
            <p:sp>
              <p:nvSpPr>
                <p:cNvPr id="103436" name="Rectangle 12"/>
                <p:cNvSpPr>
                  <a:spLocks noChangeArrowheads="1"/>
                </p:cNvSpPr>
                <p:nvPr/>
              </p:nvSpPr>
              <p:spPr bwMode="auto">
                <a:xfrm>
                  <a:off x="2792" y="470"/>
                  <a:ext cx="51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Yes</a:t>
                  </a:r>
                </a:p>
                <a:p>
                  <a:endParaRPr lang="en-US" sz="1600"/>
                </a:p>
              </p:txBody>
            </p:sp>
            <p:sp>
              <p:nvSpPr>
                <p:cNvPr id="103476" name="Rectangle 52"/>
                <p:cNvSpPr>
                  <a:spLocks noChangeArrowheads="1"/>
                </p:cNvSpPr>
                <p:nvPr/>
              </p:nvSpPr>
              <p:spPr bwMode="auto">
                <a:xfrm>
                  <a:off x="2749" y="470"/>
                  <a:ext cx="596"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79" name="Group 55"/>
              <p:cNvGrpSpPr>
                <a:grpSpLocks/>
              </p:cNvGrpSpPr>
              <p:nvPr/>
            </p:nvGrpSpPr>
            <p:grpSpPr bwMode="auto">
              <a:xfrm>
                <a:off x="3345" y="470"/>
                <a:ext cx="1138" cy="460"/>
                <a:chOff x="3345" y="470"/>
                <a:chExt cx="1138" cy="460"/>
              </a:xfrm>
            </p:grpSpPr>
            <p:sp>
              <p:nvSpPr>
                <p:cNvPr id="103437" name="Rectangle 13"/>
                <p:cNvSpPr>
                  <a:spLocks noChangeArrowheads="1"/>
                </p:cNvSpPr>
                <p:nvPr/>
              </p:nvSpPr>
              <p:spPr bwMode="auto">
                <a:xfrm>
                  <a:off x="3388" y="470"/>
                  <a:ext cx="105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Autoignition Temperature </a:t>
                  </a:r>
                  <a:r>
                    <a:rPr lang="en-US" sz="1600" b="1" baseline="30000">
                      <a:cs typeface="Times New Roman" pitchFamily="18" charset="0"/>
                    </a:rPr>
                    <a:t>o</a:t>
                  </a:r>
                  <a:r>
                    <a:rPr lang="en-US" sz="1600" b="1">
                      <a:cs typeface="Times New Roman" pitchFamily="18" charset="0"/>
                    </a:rPr>
                    <a:t>C </a:t>
                  </a:r>
                  <a:endParaRPr lang="en-US" sz="1600">
                    <a:cs typeface="Times New Roman" pitchFamily="18" charset="0"/>
                  </a:endParaRPr>
                </a:p>
                <a:p>
                  <a:endParaRPr lang="en-US" sz="1600"/>
                </a:p>
              </p:txBody>
            </p:sp>
            <p:sp>
              <p:nvSpPr>
                <p:cNvPr id="103478" name="Rectangle 54"/>
                <p:cNvSpPr>
                  <a:spLocks noChangeArrowheads="1"/>
                </p:cNvSpPr>
                <p:nvPr/>
              </p:nvSpPr>
              <p:spPr bwMode="auto">
                <a:xfrm>
                  <a:off x="3345" y="470"/>
                  <a:ext cx="1138"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81" name="Group 57"/>
              <p:cNvGrpSpPr>
                <a:grpSpLocks/>
              </p:cNvGrpSpPr>
              <p:nvPr/>
            </p:nvGrpSpPr>
            <p:grpSpPr bwMode="auto">
              <a:xfrm>
                <a:off x="4483" y="470"/>
                <a:ext cx="468" cy="460"/>
                <a:chOff x="4483" y="470"/>
                <a:chExt cx="468" cy="460"/>
              </a:xfrm>
            </p:grpSpPr>
            <p:sp>
              <p:nvSpPr>
                <p:cNvPr id="103438" name="Rectangle 14"/>
                <p:cNvSpPr>
                  <a:spLocks noChangeArrowheads="1"/>
                </p:cNvSpPr>
                <p:nvPr/>
              </p:nvSpPr>
              <p:spPr bwMode="auto">
                <a:xfrm>
                  <a:off x="4526" y="470"/>
                  <a:ext cx="3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580</a:t>
                  </a:r>
                </a:p>
                <a:p>
                  <a:endParaRPr lang="en-US" sz="1600"/>
                </a:p>
              </p:txBody>
            </p:sp>
            <p:sp>
              <p:nvSpPr>
                <p:cNvPr id="103480" name="Rectangle 56"/>
                <p:cNvSpPr>
                  <a:spLocks noChangeArrowheads="1"/>
                </p:cNvSpPr>
                <p:nvPr/>
              </p:nvSpPr>
              <p:spPr bwMode="auto">
                <a:xfrm>
                  <a:off x="4483" y="470"/>
                  <a:ext cx="468"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83" name="Group 59"/>
              <p:cNvGrpSpPr>
                <a:grpSpLocks/>
              </p:cNvGrpSpPr>
              <p:nvPr/>
            </p:nvGrpSpPr>
            <p:grpSpPr bwMode="auto">
              <a:xfrm>
                <a:off x="0" y="930"/>
                <a:ext cx="1065" cy="374"/>
                <a:chOff x="0" y="930"/>
                <a:chExt cx="1065" cy="374"/>
              </a:xfrm>
            </p:grpSpPr>
            <p:sp>
              <p:nvSpPr>
                <p:cNvPr id="103439" name="Rectangle 15"/>
                <p:cNvSpPr>
                  <a:spLocks noChangeArrowheads="1"/>
                </p:cNvSpPr>
                <p:nvPr/>
              </p:nvSpPr>
              <p:spPr bwMode="auto">
                <a:xfrm>
                  <a:off x="43" y="930"/>
                  <a:ext cx="9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Combustible Material</a:t>
                  </a:r>
                  <a:endParaRPr lang="en-US" sz="1600">
                    <a:cs typeface="Times New Roman" pitchFamily="18" charset="0"/>
                  </a:endParaRPr>
                </a:p>
                <a:p>
                  <a:endParaRPr lang="en-US" sz="1600"/>
                </a:p>
              </p:txBody>
            </p:sp>
            <p:sp>
              <p:nvSpPr>
                <p:cNvPr id="103482" name="Rectangle 58"/>
                <p:cNvSpPr>
                  <a:spLocks noChangeArrowheads="1"/>
                </p:cNvSpPr>
                <p:nvPr/>
              </p:nvSpPr>
              <p:spPr bwMode="auto">
                <a:xfrm>
                  <a:off x="0" y="930"/>
                  <a:ext cx="1065"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85" name="Group 61"/>
              <p:cNvGrpSpPr>
                <a:grpSpLocks/>
              </p:cNvGrpSpPr>
              <p:nvPr/>
            </p:nvGrpSpPr>
            <p:grpSpPr bwMode="auto">
              <a:xfrm>
                <a:off x="1065" y="930"/>
                <a:ext cx="410" cy="374"/>
                <a:chOff x="1065" y="930"/>
                <a:chExt cx="410" cy="374"/>
              </a:xfrm>
            </p:grpSpPr>
            <p:sp>
              <p:nvSpPr>
                <p:cNvPr id="103440" name="Rectangle 16"/>
                <p:cNvSpPr>
                  <a:spLocks noChangeArrowheads="1"/>
                </p:cNvSpPr>
                <p:nvPr/>
              </p:nvSpPr>
              <p:spPr bwMode="auto">
                <a:xfrm>
                  <a:off x="1108" y="930"/>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Yes</a:t>
                  </a:r>
                </a:p>
                <a:p>
                  <a:endParaRPr lang="en-US" sz="1600"/>
                </a:p>
              </p:txBody>
            </p:sp>
            <p:sp>
              <p:nvSpPr>
                <p:cNvPr id="103484" name="Rectangle 60"/>
                <p:cNvSpPr>
                  <a:spLocks noChangeArrowheads="1"/>
                </p:cNvSpPr>
                <p:nvPr/>
              </p:nvSpPr>
              <p:spPr bwMode="auto">
                <a:xfrm>
                  <a:off x="1065" y="930"/>
                  <a:ext cx="410"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87" name="Group 63"/>
              <p:cNvGrpSpPr>
                <a:grpSpLocks/>
              </p:cNvGrpSpPr>
              <p:nvPr/>
            </p:nvGrpSpPr>
            <p:grpSpPr bwMode="auto">
              <a:xfrm>
                <a:off x="1475" y="930"/>
                <a:ext cx="1274" cy="374"/>
                <a:chOff x="1475" y="930"/>
                <a:chExt cx="1274" cy="374"/>
              </a:xfrm>
            </p:grpSpPr>
            <p:sp>
              <p:nvSpPr>
                <p:cNvPr id="103441" name="Rectangle 17"/>
                <p:cNvSpPr>
                  <a:spLocks noChangeArrowheads="1"/>
                </p:cNvSpPr>
                <p:nvPr/>
              </p:nvSpPr>
              <p:spPr bwMode="auto">
                <a:xfrm>
                  <a:off x="1518" y="930"/>
                  <a:ext cx="118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Explosive Material</a:t>
                  </a:r>
                  <a:endParaRPr lang="en-US" sz="1600">
                    <a:cs typeface="Times New Roman" pitchFamily="18" charset="0"/>
                  </a:endParaRPr>
                </a:p>
                <a:p>
                  <a:endParaRPr lang="en-US" sz="1600"/>
                </a:p>
              </p:txBody>
            </p:sp>
            <p:sp>
              <p:nvSpPr>
                <p:cNvPr id="103486" name="Rectangle 62"/>
                <p:cNvSpPr>
                  <a:spLocks noChangeArrowheads="1"/>
                </p:cNvSpPr>
                <p:nvPr/>
              </p:nvSpPr>
              <p:spPr bwMode="auto">
                <a:xfrm>
                  <a:off x="1475" y="930"/>
                  <a:ext cx="127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89" name="Group 65"/>
              <p:cNvGrpSpPr>
                <a:grpSpLocks/>
              </p:cNvGrpSpPr>
              <p:nvPr/>
            </p:nvGrpSpPr>
            <p:grpSpPr bwMode="auto">
              <a:xfrm>
                <a:off x="2749" y="930"/>
                <a:ext cx="596" cy="374"/>
                <a:chOff x="2749" y="930"/>
                <a:chExt cx="596" cy="374"/>
              </a:xfrm>
            </p:grpSpPr>
            <p:sp>
              <p:nvSpPr>
                <p:cNvPr id="103442" name="Rectangle 18"/>
                <p:cNvSpPr>
                  <a:spLocks noChangeArrowheads="1"/>
                </p:cNvSpPr>
                <p:nvPr/>
              </p:nvSpPr>
              <p:spPr bwMode="auto">
                <a:xfrm>
                  <a:off x="2792" y="930"/>
                  <a:ext cx="51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488" name="Rectangle 64"/>
                <p:cNvSpPr>
                  <a:spLocks noChangeArrowheads="1"/>
                </p:cNvSpPr>
                <p:nvPr/>
              </p:nvSpPr>
              <p:spPr bwMode="auto">
                <a:xfrm>
                  <a:off x="2749" y="930"/>
                  <a:ext cx="59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91" name="Group 67"/>
              <p:cNvGrpSpPr>
                <a:grpSpLocks/>
              </p:cNvGrpSpPr>
              <p:nvPr/>
            </p:nvGrpSpPr>
            <p:grpSpPr bwMode="auto">
              <a:xfrm>
                <a:off x="3345" y="930"/>
                <a:ext cx="1138" cy="374"/>
                <a:chOff x="3345" y="930"/>
                <a:chExt cx="1138" cy="374"/>
              </a:xfrm>
            </p:grpSpPr>
            <p:sp>
              <p:nvSpPr>
                <p:cNvPr id="103443" name="Rectangle 19"/>
                <p:cNvSpPr>
                  <a:spLocks noChangeArrowheads="1"/>
                </p:cNvSpPr>
                <p:nvPr/>
              </p:nvSpPr>
              <p:spPr bwMode="auto">
                <a:xfrm>
                  <a:off x="3388" y="930"/>
                  <a:ext cx="105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Hazardous  Polymerization</a:t>
                  </a:r>
                  <a:endParaRPr lang="en-US" sz="1600">
                    <a:cs typeface="Times New Roman" pitchFamily="18" charset="0"/>
                  </a:endParaRPr>
                </a:p>
                <a:p>
                  <a:endParaRPr lang="en-US" sz="1600"/>
                </a:p>
              </p:txBody>
            </p:sp>
            <p:sp>
              <p:nvSpPr>
                <p:cNvPr id="103490" name="Rectangle 66"/>
                <p:cNvSpPr>
                  <a:spLocks noChangeArrowheads="1"/>
                </p:cNvSpPr>
                <p:nvPr/>
              </p:nvSpPr>
              <p:spPr bwMode="auto">
                <a:xfrm>
                  <a:off x="3345" y="930"/>
                  <a:ext cx="113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93" name="Group 69"/>
              <p:cNvGrpSpPr>
                <a:grpSpLocks/>
              </p:cNvGrpSpPr>
              <p:nvPr/>
            </p:nvGrpSpPr>
            <p:grpSpPr bwMode="auto">
              <a:xfrm>
                <a:off x="4483" y="930"/>
                <a:ext cx="468" cy="374"/>
                <a:chOff x="4483" y="930"/>
                <a:chExt cx="468" cy="374"/>
              </a:xfrm>
            </p:grpSpPr>
            <p:sp>
              <p:nvSpPr>
                <p:cNvPr id="103444" name="Rectangle 20"/>
                <p:cNvSpPr>
                  <a:spLocks noChangeArrowheads="1"/>
                </p:cNvSpPr>
                <p:nvPr/>
              </p:nvSpPr>
              <p:spPr bwMode="auto">
                <a:xfrm>
                  <a:off x="4526" y="930"/>
                  <a:ext cx="38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492" name="Rectangle 68"/>
                <p:cNvSpPr>
                  <a:spLocks noChangeArrowheads="1"/>
                </p:cNvSpPr>
                <p:nvPr/>
              </p:nvSpPr>
              <p:spPr bwMode="auto">
                <a:xfrm>
                  <a:off x="4483" y="930"/>
                  <a:ext cx="46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95" name="Group 71"/>
              <p:cNvGrpSpPr>
                <a:grpSpLocks/>
              </p:cNvGrpSpPr>
              <p:nvPr/>
            </p:nvGrpSpPr>
            <p:grpSpPr bwMode="auto">
              <a:xfrm>
                <a:off x="0" y="1304"/>
                <a:ext cx="1065" cy="374"/>
                <a:chOff x="0" y="1304"/>
                <a:chExt cx="1065" cy="374"/>
              </a:xfrm>
            </p:grpSpPr>
            <p:sp>
              <p:nvSpPr>
                <p:cNvPr id="103445" name="Rectangle 21"/>
                <p:cNvSpPr>
                  <a:spLocks noChangeArrowheads="1"/>
                </p:cNvSpPr>
                <p:nvPr/>
              </p:nvSpPr>
              <p:spPr bwMode="auto">
                <a:xfrm>
                  <a:off x="43" y="1304"/>
                  <a:ext cx="9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Flammable Material</a:t>
                  </a:r>
                  <a:endParaRPr lang="en-US" sz="1600">
                    <a:cs typeface="Times New Roman" pitchFamily="18" charset="0"/>
                  </a:endParaRPr>
                </a:p>
                <a:p>
                  <a:endParaRPr lang="en-US" sz="1600"/>
                </a:p>
              </p:txBody>
            </p:sp>
            <p:sp>
              <p:nvSpPr>
                <p:cNvPr id="103494" name="Rectangle 70"/>
                <p:cNvSpPr>
                  <a:spLocks noChangeArrowheads="1"/>
                </p:cNvSpPr>
                <p:nvPr/>
              </p:nvSpPr>
              <p:spPr bwMode="auto">
                <a:xfrm>
                  <a:off x="0" y="1304"/>
                  <a:ext cx="1065"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97" name="Group 73"/>
              <p:cNvGrpSpPr>
                <a:grpSpLocks/>
              </p:cNvGrpSpPr>
              <p:nvPr/>
            </p:nvGrpSpPr>
            <p:grpSpPr bwMode="auto">
              <a:xfrm>
                <a:off x="1065" y="1304"/>
                <a:ext cx="410" cy="374"/>
                <a:chOff x="1065" y="1304"/>
                <a:chExt cx="410" cy="374"/>
              </a:xfrm>
            </p:grpSpPr>
            <p:sp>
              <p:nvSpPr>
                <p:cNvPr id="103446" name="Rectangle 22"/>
                <p:cNvSpPr>
                  <a:spLocks noChangeArrowheads="1"/>
                </p:cNvSpPr>
                <p:nvPr/>
              </p:nvSpPr>
              <p:spPr bwMode="auto">
                <a:xfrm>
                  <a:off x="1108" y="1304"/>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Yes</a:t>
                  </a:r>
                </a:p>
                <a:p>
                  <a:endParaRPr lang="en-US" sz="1600"/>
                </a:p>
              </p:txBody>
            </p:sp>
            <p:sp>
              <p:nvSpPr>
                <p:cNvPr id="103496" name="Rectangle 72"/>
                <p:cNvSpPr>
                  <a:spLocks noChangeArrowheads="1"/>
                </p:cNvSpPr>
                <p:nvPr/>
              </p:nvSpPr>
              <p:spPr bwMode="auto">
                <a:xfrm>
                  <a:off x="1065" y="1304"/>
                  <a:ext cx="410"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499" name="Group 75"/>
              <p:cNvGrpSpPr>
                <a:grpSpLocks/>
              </p:cNvGrpSpPr>
              <p:nvPr/>
            </p:nvGrpSpPr>
            <p:grpSpPr bwMode="auto">
              <a:xfrm>
                <a:off x="1475" y="1304"/>
                <a:ext cx="1274" cy="374"/>
                <a:chOff x="1475" y="1304"/>
                <a:chExt cx="1274" cy="374"/>
              </a:xfrm>
            </p:grpSpPr>
            <p:sp>
              <p:nvSpPr>
                <p:cNvPr id="103447" name="Rectangle 23"/>
                <p:cNvSpPr>
                  <a:spLocks noChangeArrowheads="1"/>
                </p:cNvSpPr>
                <p:nvPr/>
              </p:nvSpPr>
              <p:spPr bwMode="auto">
                <a:xfrm>
                  <a:off x="1518" y="1304"/>
                  <a:ext cx="118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Oxidiser</a:t>
                  </a:r>
                  <a:endParaRPr lang="en-US" sz="1600">
                    <a:cs typeface="Times New Roman" pitchFamily="18" charset="0"/>
                  </a:endParaRPr>
                </a:p>
                <a:p>
                  <a:endParaRPr lang="en-US" sz="1600"/>
                </a:p>
              </p:txBody>
            </p:sp>
            <p:sp>
              <p:nvSpPr>
                <p:cNvPr id="103498" name="Rectangle 74"/>
                <p:cNvSpPr>
                  <a:spLocks noChangeArrowheads="1"/>
                </p:cNvSpPr>
                <p:nvPr/>
              </p:nvSpPr>
              <p:spPr bwMode="auto">
                <a:xfrm>
                  <a:off x="1475" y="1304"/>
                  <a:ext cx="127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01" name="Group 77"/>
              <p:cNvGrpSpPr>
                <a:grpSpLocks/>
              </p:cNvGrpSpPr>
              <p:nvPr/>
            </p:nvGrpSpPr>
            <p:grpSpPr bwMode="auto">
              <a:xfrm>
                <a:off x="2749" y="1304"/>
                <a:ext cx="596" cy="374"/>
                <a:chOff x="2749" y="1304"/>
                <a:chExt cx="596" cy="374"/>
              </a:xfrm>
            </p:grpSpPr>
            <p:sp>
              <p:nvSpPr>
                <p:cNvPr id="103448" name="Rectangle 24"/>
                <p:cNvSpPr>
                  <a:spLocks noChangeArrowheads="1"/>
                </p:cNvSpPr>
                <p:nvPr/>
              </p:nvSpPr>
              <p:spPr bwMode="auto">
                <a:xfrm>
                  <a:off x="2792" y="1304"/>
                  <a:ext cx="51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500" name="Rectangle 76"/>
                <p:cNvSpPr>
                  <a:spLocks noChangeArrowheads="1"/>
                </p:cNvSpPr>
                <p:nvPr/>
              </p:nvSpPr>
              <p:spPr bwMode="auto">
                <a:xfrm>
                  <a:off x="2749" y="1304"/>
                  <a:ext cx="59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03" name="Group 79"/>
              <p:cNvGrpSpPr>
                <a:grpSpLocks/>
              </p:cNvGrpSpPr>
              <p:nvPr/>
            </p:nvGrpSpPr>
            <p:grpSpPr bwMode="auto">
              <a:xfrm>
                <a:off x="3345" y="1304"/>
                <a:ext cx="1138" cy="374"/>
                <a:chOff x="3345" y="1304"/>
                <a:chExt cx="1138" cy="374"/>
              </a:xfrm>
            </p:grpSpPr>
            <p:sp>
              <p:nvSpPr>
                <p:cNvPr id="103449" name="Rectangle 25"/>
                <p:cNvSpPr>
                  <a:spLocks noChangeArrowheads="1"/>
                </p:cNvSpPr>
                <p:nvPr/>
              </p:nvSpPr>
              <p:spPr bwMode="auto">
                <a:xfrm>
                  <a:off x="3388" y="1304"/>
                  <a:ext cx="105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Corrosive Material</a:t>
                  </a:r>
                  <a:endParaRPr lang="en-US" sz="1600">
                    <a:cs typeface="Times New Roman" pitchFamily="18" charset="0"/>
                  </a:endParaRPr>
                </a:p>
                <a:p>
                  <a:endParaRPr lang="en-US" sz="1600"/>
                </a:p>
              </p:txBody>
            </p:sp>
            <p:sp>
              <p:nvSpPr>
                <p:cNvPr id="103502" name="Rectangle 78"/>
                <p:cNvSpPr>
                  <a:spLocks noChangeArrowheads="1"/>
                </p:cNvSpPr>
                <p:nvPr/>
              </p:nvSpPr>
              <p:spPr bwMode="auto">
                <a:xfrm>
                  <a:off x="3345" y="1304"/>
                  <a:ext cx="113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05" name="Group 81"/>
              <p:cNvGrpSpPr>
                <a:grpSpLocks/>
              </p:cNvGrpSpPr>
              <p:nvPr/>
            </p:nvGrpSpPr>
            <p:grpSpPr bwMode="auto">
              <a:xfrm>
                <a:off x="4483" y="1304"/>
                <a:ext cx="468" cy="374"/>
                <a:chOff x="4483" y="1304"/>
                <a:chExt cx="468" cy="374"/>
              </a:xfrm>
            </p:grpSpPr>
            <p:sp>
              <p:nvSpPr>
                <p:cNvPr id="103450" name="Rectangle 26"/>
                <p:cNvSpPr>
                  <a:spLocks noChangeArrowheads="1"/>
                </p:cNvSpPr>
                <p:nvPr/>
              </p:nvSpPr>
              <p:spPr bwMode="auto">
                <a:xfrm>
                  <a:off x="4526" y="1304"/>
                  <a:ext cx="38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504" name="Rectangle 80"/>
                <p:cNvSpPr>
                  <a:spLocks noChangeArrowheads="1"/>
                </p:cNvSpPr>
                <p:nvPr/>
              </p:nvSpPr>
              <p:spPr bwMode="auto">
                <a:xfrm>
                  <a:off x="4483" y="1304"/>
                  <a:ext cx="46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07" name="Group 83"/>
              <p:cNvGrpSpPr>
                <a:grpSpLocks/>
              </p:cNvGrpSpPr>
              <p:nvPr/>
            </p:nvGrpSpPr>
            <p:grpSpPr bwMode="auto">
              <a:xfrm>
                <a:off x="0" y="1678"/>
                <a:ext cx="1065" cy="374"/>
                <a:chOff x="0" y="1678"/>
                <a:chExt cx="1065" cy="374"/>
              </a:xfrm>
            </p:grpSpPr>
            <p:sp>
              <p:nvSpPr>
                <p:cNvPr id="103451" name="Rectangle 27"/>
                <p:cNvSpPr>
                  <a:spLocks noChangeArrowheads="1"/>
                </p:cNvSpPr>
                <p:nvPr/>
              </p:nvSpPr>
              <p:spPr bwMode="auto">
                <a:xfrm>
                  <a:off x="43" y="1678"/>
                  <a:ext cx="9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Pyrophoric Material</a:t>
                  </a:r>
                  <a:endParaRPr lang="en-US" sz="1600">
                    <a:cs typeface="Times New Roman" pitchFamily="18" charset="0"/>
                  </a:endParaRPr>
                </a:p>
                <a:p>
                  <a:endParaRPr lang="en-US" sz="1600"/>
                </a:p>
              </p:txBody>
            </p:sp>
            <p:sp>
              <p:nvSpPr>
                <p:cNvPr id="103506" name="Rectangle 82"/>
                <p:cNvSpPr>
                  <a:spLocks noChangeArrowheads="1"/>
                </p:cNvSpPr>
                <p:nvPr/>
              </p:nvSpPr>
              <p:spPr bwMode="auto">
                <a:xfrm>
                  <a:off x="0" y="1678"/>
                  <a:ext cx="1065"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09" name="Group 85"/>
              <p:cNvGrpSpPr>
                <a:grpSpLocks/>
              </p:cNvGrpSpPr>
              <p:nvPr/>
            </p:nvGrpSpPr>
            <p:grpSpPr bwMode="auto">
              <a:xfrm>
                <a:off x="1065" y="1678"/>
                <a:ext cx="410" cy="374"/>
                <a:chOff x="1065" y="1678"/>
                <a:chExt cx="410" cy="374"/>
              </a:xfrm>
            </p:grpSpPr>
            <p:sp>
              <p:nvSpPr>
                <p:cNvPr id="103452" name="Rectangle 28"/>
                <p:cNvSpPr>
                  <a:spLocks noChangeArrowheads="1"/>
                </p:cNvSpPr>
                <p:nvPr/>
              </p:nvSpPr>
              <p:spPr bwMode="auto">
                <a:xfrm>
                  <a:off x="1108" y="1678"/>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508" name="Rectangle 84"/>
                <p:cNvSpPr>
                  <a:spLocks noChangeArrowheads="1"/>
                </p:cNvSpPr>
                <p:nvPr/>
              </p:nvSpPr>
              <p:spPr bwMode="auto">
                <a:xfrm>
                  <a:off x="1065" y="1678"/>
                  <a:ext cx="410"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11" name="Group 87"/>
              <p:cNvGrpSpPr>
                <a:grpSpLocks/>
              </p:cNvGrpSpPr>
              <p:nvPr/>
            </p:nvGrpSpPr>
            <p:grpSpPr bwMode="auto">
              <a:xfrm>
                <a:off x="1475" y="1678"/>
                <a:ext cx="1274" cy="374"/>
                <a:chOff x="1475" y="1678"/>
                <a:chExt cx="1274" cy="374"/>
              </a:xfrm>
            </p:grpSpPr>
            <p:sp>
              <p:nvSpPr>
                <p:cNvPr id="103453" name="Rectangle 29"/>
                <p:cNvSpPr>
                  <a:spLocks noChangeArrowheads="1"/>
                </p:cNvSpPr>
                <p:nvPr/>
              </p:nvSpPr>
              <p:spPr bwMode="auto">
                <a:xfrm>
                  <a:off x="1518" y="1678"/>
                  <a:ext cx="118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Organic Peroxide</a:t>
                  </a:r>
                  <a:endParaRPr lang="en-US" sz="1600">
                    <a:cs typeface="Times New Roman" pitchFamily="18" charset="0"/>
                  </a:endParaRPr>
                </a:p>
                <a:p>
                  <a:endParaRPr lang="en-US" sz="1600"/>
                </a:p>
              </p:txBody>
            </p:sp>
            <p:sp>
              <p:nvSpPr>
                <p:cNvPr id="103510" name="Rectangle 86"/>
                <p:cNvSpPr>
                  <a:spLocks noChangeArrowheads="1"/>
                </p:cNvSpPr>
                <p:nvPr/>
              </p:nvSpPr>
              <p:spPr bwMode="auto">
                <a:xfrm>
                  <a:off x="1475" y="1678"/>
                  <a:ext cx="127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13" name="Group 89"/>
              <p:cNvGrpSpPr>
                <a:grpSpLocks/>
              </p:cNvGrpSpPr>
              <p:nvPr/>
            </p:nvGrpSpPr>
            <p:grpSpPr bwMode="auto">
              <a:xfrm>
                <a:off x="2749" y="1678"/>
                <a:ext cx="596" cy="374"/>
                <a:chOff x="2749" y="1678"/>
                <a:chExt cx="596" cy="374"/>
              </a:xfrm>
            </p:grpSpPr>
            <p:sp>
              <p:nvSpPr>
                <p:cNvPr id="103454" name="Rectangle 30"/>
                <p:cNvSpPr>
                  <a:spLocks noChangeArrowheads="1"/>
                </p:cNvSpPr>
                <p:nvPr/>
              </p:nvSpPr>
              <p:spPr bwMode="auto">
                <a:xfrm>
                  <a:off x="2792" y="1678"/>
                  <a:ext cx="51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a:t>
                  </a:r>
                </a:p>
                <a:p>
                  <a:endParaRPr lang="en-US" sz="1600"/>
                </a:p>
              </p:txBody>
            </p:sp>
            <p:sp>
              <p:nvSpPr>
                <p:cNvPr id="103512" name="Rectangle 88"/>
                <p:cNvSpPr>
                  <a:spLocks noChangeArrowheads="1"/>
                </p:cNvSpPr>
                <p:nvPr/>
              </p:nvSpPr>
              <p:spPr bwMode="auto">
                <a:xfrm>
                  <a:off x="2749" y="1678"/>
                  <a:ext cx="59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15" name="Group 91"/>
              <p:cNvGrpSpPr>
                <a:grpSpLocks/>
              </p:cNvGrpSpPr>
              <p:nvPr/>
            </p:nvGrpSpPr>
            <p:grpSpPr bwMode="auto">
              <a:xfrm>
                <a:off x="3345" y="1678"/>
                <a:ext cx="1606" cy="374"/>
                <a:chOff x="3345" y="1678"/>
                <a:chExt cx="1606" cy="374"/>
              </a:xfrm>
            </p:grpSpPr>
            <p:sp>
              <p:nvSpPr>
                <p:cNvPr id="103455" name="Rectangle 31"/>
                <p:cNvSpPr>
                  <a:spLocks noChangeArrowheads="1"/>
                </p:cNvSpPr>
                <p:nvPr/>
              </p:nvSpPr>
              <p:spPr bwMode="auto">
                <a:xfrm>
                  <a:off x="3388" y="1678"/>
                  <a:ext cx="15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Other information :   </a:t>
                  </a:r>
                  <a:r>
                    <a:rPr lang="en-US" sz="1600">
                      <a:cs typeface="Times New Roman" pitchFamily="18" charset="0"/>
                    </a:rPr>
                    <a:t>Highly Flammable</a:t>
                  </a:r>
                </a:p>
                <a:p>
                  <a:endParaRPr lang="en-US" sz="1600"/>
                </a:p>
              </p:txBody>
            </p:sp>
            <p:sp>
              <p:nvSpPr>
                <p:cNvPr id="103514" name="Rectangle 90"/>
                <p:cNvSpPr>
                  <a:spLocks noChangeArrowheads="1"/>
                </p:cNvSpPr>
                <p:nvPr/>
              </p:nvSpPr>
              <p:spPr bwMode="auto">
                <a:xfrm>
                  <a:off x="3345" y="1678"/>
                  <a:ext cx="160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17" name="Group 93"/>
              <p:cNvGrpSpPr>
                <a:grpSpLocks/>
              </p:cNvGrpSpPr>
              <p:nvPr/>
            </p:nvGrpSpPr>
            <p:grpSpPr bwMode="auto">
              <a:xfrm>
                <a:off x="0" y="2052"/>
                <a:ext cx="1065" cy="460"/>
                <a:chOff x="0" y="2052"/>
                <a:chExt cx="1065" cy="460"/>
              </a:xfrm>
            </p:grpSpPr>
            <p:sp>
              <p:nvSpPr>
                <p:cNvPr id="103456" name="Rectangle 32"/>
                <p:cNvSpPr>
                  <a:spLocks noChangeArrowheads="1"/>
                </p:cNvSpPr>
                <p:nvPr/>
              </p:nvSpPr>
              <p:spPr bwMode="auto">
                <a:xfrm>
                  <a:off x="43" y="2052"/>
                  <a:ext cx="97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Hazardous Combustion Products</a:t>
                  </a:r>
                  <a:endParaRPr lang="en-US" sz="1600">
                    <a:cs typeface="Times New Roman" pitchFamily="18" charset="0"/>
                  </a:endParaRPr>
                </a:p>
                <a:p>
                  <a:endParaRPr lang="en-US" sz="1600"/>
                </a:p>
              </p:txBody>
            </p:sp>
            <p:sp>
              <p:nvSpPr>
                <p:cNvPr id="103516" name="Rectangle 92"/>
                <p:cNvSpPr>
                  <a:spLocks noChangeArrowheads="1"/>
                </p:cNvSpPr>
                <p:nvPr/>
              </p:nvSpPr>
              <p:spPr bwMode="auto">
                <a:xfrm>
                  <a:off x="0" y="2052"/>
                  <a:ext cx="1065"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519" name="Group 95"/>
              <p:cNvGrpSpPr>
                <a:grpSpLocks/>
              </p:cNvGrpSpPr>
              <p:nvPr/>
            </p:nvGrpSpPr>
            <p:grpSpPr bwMode="auto">
              <a:xfrm>
                <a:off x="1065" y="2052"/>
                <a:ext cx="3886" cy="460"/>
                <a:chOff x="1065" y="2052"/>
                <a:chExt cx="3886" cy="460"/>
              </a:xfrm>
            </p:grpSpPr>
            <p:sp>
              <p:nvSpPr>
                <p:cNvPr id="103457" name="Rectangle 33"/>
                <p:cNvSpPr>
                  <a:spLocks noChangeArrowheads="1"/>
                </p:cNvSpPr>
                <p:nvPr/>
              </p:nvSpPr>
              <p:spPr bwMode="auto">
                <a:xfrm>
                  <a:off x="1108" y="2052"/>
                  <a:ext cx="380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None</a:t>
                  </a:r>
                </a:p>
                <a:p>
                  <a:endParaRPr lang="en-US" sz="1600"/>
                </a:p>
              </p:txBody>
            </p:sp>
            <p:sp>
              <p:nvSpPr>
                <p:cNvPr id="103518" name="Rectangle 94"/>
                <p:cNvSpPr>
                  <a:spLocks noChangeArrowheads="1"/>
                </p:cNvSpPr>
                <p:nvPr/>
              </p:nvSpPr>
              <p:spPr bwMode="auto">
                <a:xfrm>
                  <a:off x="1065" y="2052"/>
                  <a:ext cx="3886"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521" name="Rectangle 97"/>
            <p:cNvSpPr>
              <a:spLocks noChangeArrowheads="1"/>
            </p:cNvSpPr>
            <p:nvPr/>
          </p:nvSpPr>
          <p:spPr bwMode="auto">
            <a:xfrm>
              <a:off x="-3" y="-3"/>
              <a:ext cx="4957" cy="2518"/>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908023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90600" y="0"/>
            <a:ext cx="7162800" cy="1460500"/>
          </a:xfrm>
          <a:noFill/>
          <a:ln/>
        </p:spPr>
        <p:txBody>
          <a:bodyPr anchor="b"/>
          <a:lstStyle/>
          <a:p>
            <a:pPr algn="l"/>
            <a:r>
              <a:rPr lang="en-US" sz="3600" b="1" i="1">
                <a:effectLst>
                  <a:outerShdw blurRad="38100" dist="38100" dir="2700000" algn="tl">
                    <a:srgbClr val="000000"/>
                  </a:outerShdw>
                </a:effectLst>
                <a:latin typeface="Arial" charset="0"/>
              </a:rPr>
              <a:t>Flash Point</a:t>
            </a:r>
          </a:p>
        </p:txBody>
      </p:sp>
      <p:sp>
        <p:nvSpPr>
          <p:cNvPr id="164867" name="Rectangle 3"/>
          <p:cNvSpPr>
            <a:spLocks noGrp="1" noChangeArrowheads="1"/>
          </p:cNvSpPr>
          <p:nvPr>
            <p:ph type="body" idx="1"/>
          </p:nvPr>
        </p:nvSpPr>
        <p:spPr>
          <a:xfrm>
            <a:off x="990600" y="1765300"/>
            <a:ext cx="7162800" cy="3797300"/>
          </a:xfrm>
          <a:noFill/>
          <a:ln/>
        </p:spPr>
        <p:txBody>
          <a:bodyPr/>
          <a:lstStyle/>
          <a:p>
            <a:pPr>
              <a:lnSpc>
                <a:spcPct val="90000"/>
              </a:lnSpc>
            </a:pPr>
            <a:r>
              <a:rPr lang="en-US" sz="2000" dirty="0">
                <a:solidFill>
                  <a:schemeClr val="tx1"/>
                </a:solidFill>
                <a:latin typeface="Arial" charset="0"/>
              </a:rPr>
              <a:t>LOWEST TEMPERATURE AT WHICH A LIQUID GIVES OFF ENOUGH VAPOR TO FORM A FLAMMABLE MIXTURE WITH THE AIR ABOVE THE LIQUID. </a:t>
            </a:r>
            <a:r>
              <a:rPr lang="en-US" sz="2000" b="1" dirty="0">
                <a:solidFill>
                  <a:schemeClr val="tx1"/>
                </a:solidFill>
                <a:latin typeface="Arial" charset="0"/>
              </a:rPr>
              <a:t>(WILL NOT SUSTAIN FLAME)</a:t>
            </a:r>
          </a:p>
          <a:p>
            <a:pPr>
              <a:lnSpc>
                <a:spcPct val="90000"/>
              </a:lnSpc>
            </a:pPr>
            <a:r>
              <a:rPr lang="en-US" sz="2000" b="1" dirty="0">
                <a:solidFill>
                  <a:schemeClr val="tx1"/>
                </a:solidFill>
                <a:latin typeface="Arial" charset="0"/>
              </a:rPr>
              <a:t>Flammable vs. Combustible</a:t>
            </a:r>
          </a:p>
          <a:p>
            <a:pPr lvl="1">
              <a:lnSpc>
                <a:spcPct val="90000"/>
              </a:lnSpc>
            </a:pPr>
            <a:r>
              <a:rPr lang="en-US" sz="2000" dirty="0">
                <a:solidFill>
                  <a:schemeClr val="tx1"/>
                </a:solidFill>
                <a:latin typeface="Arial" charset="0"/>
              </a:rPr>
              <a:t>FP &lt;60.5 degrees C = Flammable </a:t>
            </a:r>
          </a:p>
          <a:p>
            <a:pPr lvl="1">
              <a:lnSpc>
                <a:spcPct val="90000"/>
              </a:lnSpc>
            </a:pPr>
            <a:r>
              <a:rPr lang="en-US" sz="2000" dirty="0">
                <a:solidFill>
                  <a:schemeClr val="tx1"/>
                </a:solidFill>
                <a:latin typeface="Arial" charset="0"/>
              </a:rPr>
              <a:t>FP 60.5 to 93 degrees C = Combustible</a:t>
            </a:r>
          </a:p>
          <a:p>
            <a:pPr>
              <a:lnSpc>
                <a:spcPct val="90000"/>
              </a:lnSpc>
            </a:pPr>
            <a:endParaRPr lang="en-US" sz="2000" b="1" dirty="0">
              <a:solidFill>
                <a:schemeClr val="tx1"/>
              </a:solidFill>
              <a:latin typeface="Arial" charset="0"/>
            </a:endParaRPr>
          </a:p>
          <a:p>
            <a:pPr>
              <a:lnSpc>
                <a:spcPct val="90000"/>
              </a:lnSpc>
              <a:buFontTx/>
              <a:buNone/>
            </a:pPr>
            <a:r>
              <a:rPr lang="en-US" sz="2000" b="1" i="1" dirty="0" smtClean="0">
                <a:solidFill>
                  <a:schemeClr val="tx1"/>
                </a:solidFill>
                <a:effectLst>
                  <a:outerShdw blurRad="38100" dist="38100" dir="2700000" algn="tl">
                    <a:srgbClr val="000000"/>
                  </a:outerShdw>
                </a:effectLst>
                <a:latin typeface="Arial" charset="0"/>
              </a:rPr>
              <a:t>Auto-ignition Temperature </a:t>
            </a:r>
          </a:p>
          <a:p>
            <a:pPr>
              <a:lnSpc>
                <a:spcPct val="90000"/>
              </a:lnSpc>
            </a:pPr>
            <a:r>
              <a:rPr lang="en-US" sz="2000" dirty="0" smtClean="0">
                <a:solidFill>
                  <a:schemeClr val="tx1"/>
                </a:solidFill>
                <a:latin typeface="Arial" charset="0"/>
              </a:rPr>
              <a:t>THE </a:t>
            </a:r>
            <a:r>
              <a:rPr lang="en-US" sz="2000" dirty="0">
                <a:solidFill>
                  <a:schemeClr val="tx1"/>
                </a:solidFill>
                <a:latin typeface="Arial" charset="0"/>
              </a:rPr>
              <a:t>MINIMUM TEMPERATURE REQUIRED TO INITIATE SELF-SUSTAINED COMBUSTION OF A SUBSTANCE INDEPENDENT OF EXTERNAL IGNITION SOURCES</a:t>
            </a:r>
            <a:r>
              <a:rPr lang="en-US" sz="2000" dirty="0">
                <a:latin typeface="Arial" charset="0"/>
              </a:rPr>
              <a:t>.</a:t>
            </a:r>
          </a:p>
          <a:p>
            <a:pPr>
              <a:lnSpc>
                <a:spcPct val="90000"/>
              </a:lnSpc>
            </a:pPr>
            <a:endParaRPr lang="en-US" sz="2000" b="1" i="1" dirty="0">
              <a:effectLst>
                <a:outerShdw blurRad="38100" dist="38100" dir="2700000" algn="tl">
                  <a:srgbClr val="000000"/>
                </a:outerShdw>
              </a:effectLst>
              <a:latin typeface="Arial" charset="0"/>
            </a:endParaRPr>
          </a:p>
          <a:p>
            <a:pPr>
              <a:lnSpc>
                <a:spcPct val="90000"/>
              </a:lnSpc>
            </a:pPr>
            <a:endParaRPr lang="en-US" sz="2000" b="1" i="1" dirty="0">
              <a:effectLst>
                <a:outerShdw blurRad="38100" dist="38100" dir="2700000" algn="tl">
                  <a:srgbClr val="000000"/>
                </a:outerShdw>
              </a:effectLst>
              <a:latin typeface="Arial" charset="0"/>
            </a:endParaRPr>
          </a:p>
        </p:txBody>
      </p:sp>
      <p:graphicFrame>
        <p:nvGraphicFramePr>
          <p:cNvPr id="164868" name="Object 4"/>
          <p:cNvGraphicFramePr>
            <a:graphicFrameLocks/>
          </p:cNvGraphicFramePr>
          <p:nvPr>
            <p:extLst>
              <p:ext uri="{D42A27DB-BD31-4B8C-83A1-F6EECF244321}">
                <p14:modId xmlns:p14="http://schemas.microsoft.com/office/powerpoint/2010/main" val="82405289"/>
              </p:ext>
            </p:extLst>
          </p:nvPr>
        </p:nvGraphicFramePr>
        <p:xfrm>
          <a:off x="5867400" y="5105400"/>
          <a:ext cx="3124200" cy="1524000"/>
        </p:xfrm>
        <a:graphic>
          <a:graphicData uri="http://schemas.openxmlformats.org/presentationml/2006/ole">
            <mc:AlternateContent xmlns:mc="http://schemas.openxmlformats.org/markup-compatibility/2006">
              <mc:Choice xmlns:v="urn:schemas-microsoft-com:vml" Requires="v">
                <p:oleObj spid="_x0000_s3086" name="ClipArt" r:id="rId3" imgW="5430600" imgH="2751120" progId="MS_ClipArt_Gallery.2">
                  <p:embed/>
                </p:oleObj>
              </mc:Choice>
              <mc:Fallback>
                <p:oleObj name="ClipArt" r:id="rId3" imgW="5430600" imgH="27511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105400"/>
                        <a:ext cx="3124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6474314"/>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body" idx="1"/>
          </p:nvPr>
        </p:nvSpPr>
        <p:spPr>
          <a:xfrm>
            <a:off x="346075" y="1411288"/>
            <a:ext cx="8520113" cy="2322512"/>
          </a:xfrm>
          <a:noFill/>
          <a:ln/>
          <a:extLst>
            <a:ext uri="{91240B29-F687-4F45-9708-019B960494DF}">
              <a14:hiddenLine xmlns:a14="http://schemas.microsoft.com/office/drawing/2010/main" w="12700">
                <a:solidFill>
                  <a:schemeClr val="tx1"/>
                </a:solidFill>
                <a:miter lim="800000"/>
                <a:headEnd/>
                <a:tailEnd/>
              </a14:hiddenLine>
            </a:ext>
          </a:extLst>
        </p:spPr>
        <p:txBody>
          <a:bodyPr lIns="90478" tIns="44445" rIns="90478" bIns="44445"/>
          <a:lstStyle/>
          <a:p>
            <a:r>
              <a:rPr lang="en-US" sz="2000" dirty="0">
                <a:solidFill>
                  <a:schemeClr val="tx1"/>
                </a:solidFill>
                <a:latin typeface="Arial" charset="0"/>
              </a:rPr>
              <a:t>Apply generally to vapors and are defined as the concentration range in which a flammable substance can produce a fire or explosion when an ignition source (such as a spark or open flame) is present.</a:t>
            </a:r>
          </a:p>
          <a:p>
            <a:r>
              <a:rPr lang="en-US" sz="2000" dirty="0">
                <a:solidFill>
                  <a:schemeClr val="tx1"/>
                </a:solidFill>
                <a:latin typeface="Arial" charset="0"/>
              </a:rPr>
              <a:t>The concentration is generally expressed as percent fuel by volume.</a:t>
            </a:r>
          </a:p>
          <a:p>
            <a:pPr lvl="1"/>
            <a:r>
              <a:rPr lang="en-US" sz="2000" dirty="0">
                <a:solidFill>
                  <a:schemeClr val="tx1"/>
                </a:solidFill>
                <a:latin typeface="Arial" charset="0"/>
              </a:rPr>
              <a:t>LEL:  Lower Explosive Limit</a:t>
            </a:r>
          </a:p>
          <a:p>
            <a:pPr lvl="1"/>
            <a:r>
              <a:rPr lang="en-US" sz="2000" dirty="0">
                <a:solidFill>
                  <a:schemeClr val="tx1"/>
                </a:solidFill>
                <a:latin typeface="Arial" charset="0"/>
              </a:rPr>
              <a:t>UEL:  Upper Explosive Limit</a:t>
            </a:r>
          </a:p>
        </p:txBody>
      </p:sp>
      <p:pic>
        <p:nvPicPr>
          <p:cNvPr id="20992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1813" y="4505325"/>
            <a:ext cx="2667000"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925" name="Rectangle 5"/>
          <p:cNvSpPr>
            <a:spLocks noGrp="1" noChangeArrowheads="1"/>
          </p:cNvSpPr>
          <p:nvPr>
            <p:ph type="title"/>
          </p:nvPr>
        </p:nvSpPr>
        <p:spPr>
          <a:xfrm>
            <a:off x="685800" y="762000"/>
            <a:ext cx="7772400" cy="1143000"/>
          </a:xfrm>
        </p:spPr>
        <p:txBody>
          <a:bodyPr/>
          <a:lstStyle/>
          <a:p>
            <a:r>
              <a:rPr lang="en-US" sz="3600" b="1">
                <a:latin typeface="Arial" charset="0"/>
              </a:rPr>
              <a:t>Explosive Limits</a:t>
            </a:r>
            <a:br>
              <a:rPr lang="en-US" sz="3600" b="1">
                <a:latin typeface="Arial" charset="0"/>
              </a:rPr>
            </a:br>
            <a:endParaRPr lang="en-US" sz="3600" b="1">
              <a:latin typeface="Arial" charset="0"/>
            </a:endParaRPr>
          </a:p>
        </p:txBody>
      </p:sp>
      <p:sp>
        <p:nvSpPr>
          <p:cNvPr id="209926" name="Text Box 6"/>
          <p:cNvSpPr txBox="1">
            <a:spLocks noChangeArrowheads="1"/>
          </p:cNvSpPr>
          <p:nvPr/>
        </p:nvSpPr>
        <p:spPr bwMode="auto">
          <a:xfrm>
            <a:off x="457200" y="3886200"/>
            <a:ext cx="4816475"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Aft>
                <a:spcPct val="30000"/>
              </a:spcAft>
              <a:buSzPct val="90000"/>
              <a:buFont typeface="Wingdings" pitchFamily="2" charset="2"/>
              <a:buNone/>
            </a:pPr>
            <a:r>
              <a:rPr kumimoji="0" lang="en-US" sz="2800" b="1"/>
              <a:t>Explosive</a:t>
            </a:r>
            <a:r>
              <a:rPr kumimoji="0" lang="en-US" sz="2800"/>
              <a:t> Material </a:t>
            </a:r>
          </a:p>
          <a:p>
            <a:pPr eaLnBrk="1" hangingPunct="1">
              <a:spcAft>
                <a:spcPct val="30000"/>
              </a:spcAft>
              <a:buSzPct val="90000"/>
              <a:buFont typeface="Wingdings" pitchFamily="2" charset="2"/>
              <a:buNone/>
            </a:pPr>
            <a:r>
              <a:rPr kumimoji="0" lang="en-US" sz="2000"/>
              <a:t>A chemical that causes a sudden, almost instantaneous release of pressure, gas, and heat when subjected to sudden shock, pressure, or high temperature.</a:t>
            </a:r>
          </a:p>
          <a:p>
            <a:endParaRPr lang="en-US" sz="2000"/>
          </a:p>
        </p:txBody>
      </p:sp>
    </p:spTree>
    <p:extLst>
      <p:ext uri="{BB962C8B-B14F-4D97-AF65-F5344CB8AC3E}">
        <p14:creationId xmlns:p14="http://schemas.microsoft.com/office/powerpoint/2010/main" val="3909019364"/>
      </p:ext>
    </p:extLst>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body" sz="half" idx="4294967295"/>
          </p:nvPr>
        </p:nvSpPr>
        <p:spPr>
          <a:xfrm>
            <a:off x="609600" y="1676400"/>
            <a:ext cx="3810000" cy="4114800"/>
          </a:xfrm>
          <a:prstGeom prst="rect">
            <a:avLst/>
          </a:prstGeom>
          <a:noFill/>
          <a:ln/>
        </p:spPr>
        <p:txBody>
          <a:bodyPr/>
          <a:lstStyle/>
          <a:p>
            <a:r>
              <a:rPr lang="en-US" dirty="0">
                <a:latin typeface="Arial" charset="0"/>
              </a:rPr>
              <a:t>If Explosive Range falls </a:t>
            </a:r>
            <a:r>
              <a:rPr lang="en-US" u="sng" dirty="0">
                <a:latin typeface="Arial" charset="0"/>
              </a:rPr>
              <a:t>below</a:t>
            </a:r>
            <a:r>
              <a:rPr lang="en-US" dirty="0">
                <a:latin typeface="Arial" charset="0"/>
              </a:rPr>
              <a:t> the </a:t>
            </a:r>
            <a:r>
              <a:rPr lang="en-US" dirty="0">
                <a:solidFill>
                  <a:srgbClr val="FF3300"/>
                </a:solidFill>
                <a:latin typeface="Arial" charset="0"/>
              </a:rPr>
              <a:t>Lower Explosive Limit (LEL)</a:t>
            </a:r>
            <a:r>
              <a:rPr lang="en-US" dirty="0">
                <a:latin typeface="Arial" charset="0"/>
              </a:rPr>
              <a:t>, the mixture of air and vapor is too </a:t>
            </a:r>
            <a:r>
              <a:rPr lang="en-US" i="1" dirty="0">
                <a:solidFill>
                  <a:srgbClr val="FF3300"/>
                </a:solidFill>
                <a:latin typeface="Arial" charset="0"/>
              </a:rPr>
              <a:t>lean</a:t>
            </a:r>
            <a:r>
              <a:rPr lang="en-US" dirty="0">
                <a:latin typeface="Arial" charset="0"/>
              </a:rPr>
              <a:t> for an explosion</a:t>
            </a:r>
          </a:p>
        </p:txBody>
      </p:sp>
      <p:sp>
        <p:nvSpPr>
          <p:cNvPr id="190468" name="Rectangle 4"/>
          <p:cNvSpPr>
            <a:spLocks noGrp="1" noChangeArrowheads="1"/>
          </p:cNvSpPr>
          <p:nvPr>
            <p:ph type="body" sz="half" idx="2"/>
          </p:nvPr>
        </p:nvSpPr>
        <p:spPr>
          <a:xfrm>
            <a:off x="4419600" y="1676400"/>
            <a:ext cx="3657600" cy="4114800"/>
          </a:xfrm>
          <a:noFill/>
          <a:ln/>
        </p:spPr>
        <p:txBody>
          <a:bodyPr/>
          <a:lstStyle/>
          <a:p>
            <a:r>
              <a:rPr lang="en-US" dirty="0">
                <a:latin typeface="Arial" charset="0"/>
              </a:rPr>
              <a:t>If Explosive Range is </a:t>
            </a:r>
            <a:r>
              <a:rPr lang="en-US" u="sng" dirty="0">
                <a:latin typeface="Arial" charset="0"/>
              </a:rPr>
              <a:t>above</a:t>
            </a:r>
            <a:r>
              <a:rPr lang="en-US" dirty="0">
                <a:latin typeface="Arial" charset="0"/>
              </a:rPr>
              <a:t> the maximum explosive range or </a:t>
            </a:r>
            <a:r>
              <a:rPr lang="en-US" dirty="0">
                <a:solidFill>
                  <a:srgbClr val="FF3300"/>
                </a:solidFill>
                <a:latin typeface="Arial" charset="0"/>
              </a:rPr>
              <a:t>Upper Explosive Limit (UEL)</a:t>
            </a:r>
            <a:r>
              <a:rPr lang="en-US" dirty="0">
                <a:latin typeface="Arial" charset="0"/>
              </a:rPr>
              <a:t>, the mixture of vapor and air is too </a:t>
            </a:r>
            <a:r>
              <a:rPr lang="en-US" i="1" dirty="0">
                <a:solidFill>
                  <a:srgbClr val="FF3300"/>
                </a:solidFill>
                <a:latin typeface="Arial" charset="0"/>
              </a:rPr>
              <a:t>rich</a:t>
            </a:r>
            <a:r>
              <a:rPr lang="en-US" i="1" dirty="0">
                <a:latin typeface="Arial" charset="0"/>
              </a:rPr>
              <a:t> </a:t>
            </a:r>
            <a:r>
              <a:rPr lang="en-US" dirty="0">
                <a:latin typeface="Arial" charset="0"/>
              </a:rPr>
              <a:t>to be explosive </a:t>
            </a:r>
          </a:p>
        </p:txBody>
      </p:sp>
      <p:sp>
        <p:nvSpPr>
          <p:cNvPr id="190469" name="Rectangle 5"/>
          <p:cNvSpPr>
            <a:spLocks noGrp="1" noChangeArrowheads="1"/>
          </p:cNvSpPr>
          <p:nvPr>
            <p:ph type="title"/>
          </p:nvPr>
        </p:nvSpPr>
        <p:spPr>
          <a:xfrm>
            <a:off x="609600" y="673100"/>
            <a:ext cx="7162800" cy="850900"/>
          </a:xfrm>
          <a:noFill/>
          <a:ln/>
        </p:spPr>
        <p:txBody>
          <a:bodyPr anchor="b"/>
          <a:lstStyle/>
          <a:p>
            <a:r>
              <a:rPr lang="en-US" sz="4800" b="1" i="1">
                <a:effectLst>
                  <a:outerShdw blurRad="38100" dist="38100" dir="2700000" algn="tl">
                    <a:srgbClr val="000000"/>
                  </a:outerShdw>
                </a:effectLst>
                <a:latin typeface="Arial" charset="0"/>
              </a:rPr>
              <a:t>EXPLOSIVE RANGE</a:t>
            </a:r>
          </a:p>
        </p:txBody>
      </p:sp>
      <p:pic>
        <p:nvPicPr>
          <p:cNvPr id="190470"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572000"/>
            <a:ext cx="2057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84538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0466"/>
                                        </p:tgtEl>
                                        <p:attrNameLst>
                                          <p:attrName>style.visibility</p:attrName>
                                        </p:attrNameLst>
                                      </p:cBhvr>
                                      <p:to>
                                        <p:strVal val="visible"/>
                                      </p:to>
                                    </p:set>
                                    <p:animEffect transition="in" filter="blinds(vertical)">
                                      <p:cBhvr>
                                        <p:cTn id="7" dur="500"/>
                                        <p:tgtEl>
                                          <p:spTgt spid="190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0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nimBg="1" autoUpdateAnimBg="0"/>
      <p:bldP spid="19046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050"/>
          <p:cNvSpPr>
            <a:spLocks noChangeArrowheads="1"/>
          </p:cNvSpPr>
          <p:nvPr/>
        </p:nvSpPr>
        <p:spPr bwMode="auto">
          <a:xfrm>
            <a:off x="1600200" y="492125"/>
            <a:ext cx="6096000" cy="1905000"/>
          </a:xfrm>
          <a:prstGeom prst="rect">
            <a:avLst/>
          </a:prstGeom>
          <a:gradFill rotWithShape="0">
            <a:gsLst>
              <a:gs pos="0">
                <a:srgbClr val="00004C"/>
              </a:gs>
              <a:gs pos="100000">
                <a:srgbClr val="0000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dirty="0">
                <a:solidFill>
                  <a:schemeClr val="bg1"/>
                </a:solidFill>
                <a:latin typeface="Times New Roman" pitchFamily="18" charset="0"/>
              </a:rPr>
              <a:t>TOO RICH FOR COMBUSTION</a:t>
            </a:r>
          </a:p>
        </p:txBody>
      </p:sp>
      <p:sp>
        <p:nvSpPr>
          <p:cNvPr id="161795" name="Rectangle 2051"/>
          <p:cNvSpPr>
            <a:spLocks noChangeArrowheads="1"/>
          </p:cNvSpPr>
          <p:nvPr/>
        </p:nvSpPr>
        <p:spPr bwMode="auto">
          <a:xfrm>
            <a:off x="1600200" y="2397125"/>
            <a:ext cx="6096000" cy="1905000"/>
          </a:xfrm>
          <a:prstGeom prst="rect">
            <a:avLst/>
          </a:prstGeom>
          <a:gradFill rotWithShape="0">
            <a:gsLst>
              <a:gs pos="0">
                <a:srgbClr val="BA0000"/>
              </a:gs>
              <a:gs pos="100000">
                <a:srgbClr val="FFD9B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solidFill>
                  <a:schemeClr val="bg1"/>
                </a:solidFill>
                <a:latin typeface="Times New Roman" pitchFamily="18" charset="0"/>
              </a:rPr>
              <a:t>COMBUSTIBLE MIXTURE</a:t>
            </a:r>
          </a:p>
        </p:txBody>
      </p:sp>
      <p:sp>
        <p:nvSpPr>
          <p:cNvPr id="161796" name="Rectangle 2052"/>
          <p:cNvSpPr>
            <a:spLocks noChangeArrowheads="1"/>
          </p:cNvSpPr>
          <p:nvPr/>
        </p:nvSpPr>
        <p:spPr bwMode="auto">
          <a:xfrm>
            <a:off x="1600200" y="4302125"/>
            <a:ext cx="6096000" cy="1905000"/>
          </a:xfrm>
          <a:prstGeom prst="rect">
            <a:avLst/>
          </a:prstGeom>
          <a:gradFill rotWithShape="0">
            <a:gsLst>
              <a:gs pos="0">
                <a:srgbClr val="9FD1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dirty="0">
                <a:latin typeface="Times New Roman" pitchFamily="18" charset="0"/>
              </a:rPr>
              <a:t>TOO LEAN FOR COMBUSTION</a:t>
            </a:r>
          </a:p>
        </p:txBody>
      </p:sp>
      <p:sp>
        <p:nvSpPr>
          <p:cNvPr id="161797" name="Text Box 2053"/>
          <p:cNvSpPr txBox="1">
            <a:spLocks noChangeArrowheads="1"/>
          </p:cNvSpPr>
          <p:nvPr/>
        </p:nvSpPr>
        <p:spPr bwMode="auto">
          <a:xfrm rot="-5400000">
            <a:off x="-796131" y="2869406"/>
            <a:ext cx="3633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b="1">
                <a:latin typeface="Times New Roman" pitchFamily="18" charset="0"/>
              </a:rPr>
              <a:t>GAS CONCENTRATION</a:t>
            </a:r>
            <a:endParaRPr kumimoji="0" lang="en-US">
              <a:latin typeface="Times New Roman" pitchFamily="18" charset="0"/>
            </a:endParaRPr>
          </a:p>
          <a:p>
            <a:pPr algn="ctr"/>
            <a:r>
              <a:rPr kumimoji="0" lang="en-US">
                <a:latin typeface="Times New Roman" pitchFamily="18" charset="0"/>
              </a:rPr>
              <a:t>(MIXTURE IN AIR)</a:t>
            </a:r>
          </a:p>
        </p:txBody>
      </p:sp>
      <p:sp>
        <p:nvSpPr>
          <p:cNvPr id="161798" name="Text Box 2054"/>
          <p:cNvSpPr txBox="1">
            <a:spLocks noChangeArrowheads="1"/>
          </p:cNvSpPr>
          <p:nvPr/>
        </p:nvSpPr>
        <p:spPr bwMode="auto">
          <a:xfrm>
            <a:off x="593725" y="3048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atin typeface="Times New Roman" pitchFamily="18" charset="0"/>
              </a:rPr>
              <a:t>100%</a:t>
            </a:r>
          </a:p>
        </p:txBody>
      </p:sp>
      <p:sp>
        <p:nvSpPr>
          <p:cNvPr id="161799" name="Text Box 2055"/>
          <p:cNvSpPr txBox="1">
            <a:spLocks noChangeArrowheads="1"/>
          </p:cNvSpPr>
          <p:nvPr/>
        </p:nvSpPr>
        <p:spPr bwMode="auto">
          <a:xfrm>
            <a:off x="898525" y="59436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atin typeface="Times New Roman" pitchFamily="18" charset="0"/>
              </a:rPr>
              <a:t>0%</a:t>
            </a:r>
          </a:p>
        </p:txBody>
      </p:sp>
      <p:sp>
        <p:nvSpPr>
          <p:cNvPr id="161800" name="Text Box 2056"/>
          <p:cNvSpPr txBox="1">
            <a:spLocks noChangeArrowheads="1"/>
          </p:cNvSpPr>
          <p:nvPr/>
        </p:nvSpPr>
        <p:spPr bwMode="auto">
          <a:xfrm>
            <a:off x="7985125" y="216852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atin typeface="Times New Roman" pitchFamily="18" charset="0"/>
              </a:rPr>
              <a:t>UEL</a:t>
            </a:r>
          </a:p>
        </p:txBody>
      </p:sp>
      <p:sp>
        <p:nvSpPr>
          <p:cNvPr id="161801" name="Text Box 2057"/>
          <p:cNvSpPr txBox="1">
            <a:spLocks noChangeArrowheads="1"/>
          </p:cNvSpPr>
          <p:nvPr/>
        </p:nvSpPr>
        <p:spPr bwMode="auto">
          <a:xfrm>
            <a:off x="7985125" y="4073525"/>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atin typeface="Times New Roman" pitchFamily="18" charset="0"/>
              </a:rPr>
              <a:t>LEL</a:t>
            </a:r>
          </a:p>
        </p:txBody>
      </p:sp>
      <p:sp>
        <p:nvSpPr>
          <p:cNvPr id="161802" name="Line 2058"/>
          <p:cNvSpPr>
            <a:spLocks noChangeShapeType="1"/>
          </p:cNvSpPr>
          <p:nvPr/>
        </p:nvSpPr>
        <p:spPr bwMode="auto">
          <a:xfrm>
            <a:off x="1600200" y="2397125"/>
            <a:ext cx="632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3" name="Line 2059"/>
          <p:cNvSpPr>
            <a:spLocks noChangeShapeType="1"/>
          </p:cNvSpPr>
          <p:nvPr/>
        </p:nvSpPr>
        <p:spPr bwMode="auto">
          <a:xfrm>
            <a:off x="1600200" y="4302125"/>
            <a:ext cx="632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4" name="Text Box 2060"/>
          <p:cNvSpPr txBox="1">
            <a:spLocks noChangeArrowheads="1"/>
          </p:cNvSpPr>
          <p:nvPr/>
        </p:nvSpPr>
        <p:spPr bwMode="auto">
          <a:xfrm>
            <a:off x="2197100" y="6289675"/>
            <a:ext cx="4935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atin typeface="Times New Roman" pitchFamily="18" charset="0"/>
              </a:rPr>
              <a:t>Upper and Lower Flammability Levels</a:t>
            </a:r>
          </a:p>
        </p:txBody>
      </p:sp>
    </p:spTree>
    <p:extLst>
      <p:ext uri="{BB962C8B-B14F-4D97-AF65-F5344CB8AC3E}">
        <p14:creationId xmlns:p14="http://schemas.microsoft.com/office/powerpoint/2010/main" val="16838761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609600"/>
            <a:ext cx="8077200" cy="1143000"/>
          </a:xfrm>
        </p:spPr>
        <p:txBody>
          <a:bodyPr/>
          <a:lstStyle/>
          <a:p>
            <a:r>
              <a:rPr lang="en-US" sz="2000" b="1">
                <a:solidFill>
                  <a:schemeClr val="tx1"/>
                </a:solidFill>
                <a:latin typeface="Arial" charset="0"/>
                <a:cs typeface="Times New Roman" pitchFamily="18" charset="0"/>
              </a:rPr>
              <a:t>TDG Flammability / Corrosive material / Hazardous polymerization</a:t>
            </a:r>
          </a:p>
        </p:txBody>
      </p:sp>
      <p:sp>
        <p:nvSpPr>
          <p:cNvPr id="215043" name="Text Box 3"/>
          <p:cNvSpPr txBox="1">
            <a:spLocks noChangeArrowheads="1"/>
          </p:cNvSpPr>
          <p:nvPr/>
        </p:nvSpPr>
        <p:spPr bwMode="auto">
          <a:xfrm>
            <a:off x="517525" y="1508125"/>
            <a:ext cx="824547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cs typeface="Times New Roman" pitchFamily="18" charset="0"/>
              </a:rPr>
              <a:t>TDG Flammability</a:t>
            </a:r>
          </a:p>
          <a:p>
            <a:r>
              <a:rPr lang="en-US" sz="2000">
                <a:cs typeface="Times New Roman" pitchFamily="18" charset="0"/>
              </a:rPr>
              <a:t>	</a:t>
            </a:r>
          </a:p>
          <a:p>
            <a:r>
              <a:rPr lang="en-US" sz="2000">
                <a:cs typeface="Times New Roman" pitchFamily="18" charset="0"/>
              </a:rPr>
              <a:t>Transport of Dangerous Goods Flammability and is the same as flammable ( dangerous ) goods in the UN list of dangerous goods</a:t>
            </a:r>
            <a:endParaRPr lang="en-US" sz="2000"/>
          </a:p>
          <a:p>
            <a:endParaRPr lang="en-US" sz="2000"/>
          </a:p>
          <a:p>
            <a:r>
              <a:rPr lang="en-US" sz="2000" b="1">
                <a:cs typeface="Times New Roman" pitchFamily="18" charset="0"/>
              </a:rPr>
              <a:t>Hazardous polymerization</a:t>
            </a:r>
          </a:p>
          <a:p>
            <a:pPr algn="just"/>
            <a:r>
              <a:rPr lang="en-US" sz="2000">
                <a:cs typeface="Times New Roman" pitchFamily="18" charset="0"/>
              </a:rPr>
              <a:t>	</a:t>
            </a:r>
          </a:p>
          <a:p>
            <a:r>
              <a:rPr lang="en-US" sz="2000">
                <a:cs typeface="Times New Roman" pitchFamily="18" charset="0"/>
              </a:rPr>
              <a:t>Polymerization is a highly exothermic reaction, if a martial having tendency to polymerise, starts polymerising the temperature increases which may lead to fire/explosion</a:t>
            </a:r>
          </a:p>
          <a:p>
            <a:endParaRPr lang="en-US" sz="2000">
              <a:cs typeface="Times New Roman" pitchFamily="18" charset="0"/>
            </a:endParaRPr>
          </a:p>
          <a:p>
            <a:r>
              <a:rPr lang="en-US" sz="2000" b="1">
                <a:cs typeface="Times New Roman" pitchFamily="18" charset="0"/>
              </a:rPr>
              <a:t>Corrosive material:</a:t>
            </a:r>
          </a:p>
          <a:p>
            <a:pPr algn="just"/>
            <a:r>
              <a:rPr lang="en-US" sz="2000">
                <a:cs typeface="Times New Roman" pitchFamily="18" charset="0"/>
              </a:rPr>
              <a:t>	</a:t>
            </a:r>
          </a:p>
          <a:p>
            <a:r>
              <a:rPr lang="en-US" sz="2000">
                <a:cs typeface="Times New Roman" pitchFamily="18" charset="0"/>
              </a:rPr>
              <a:t>Quite a few materials are corrosive to steel which is a common material of construction.  </a:t>
            </a:r>
            <a:r>
              <a:rPr lang="en-US" sz="2000"/>
              <a:t> </a:t>
            </a:r>
          </a:p>
        </p:txBody>
      </p:sp>
    </p:spTree>
    <p:extLst>
      <p:ext uri="{BB962C8B-B14F-4D97-AF65-F5344CB8AC3E}">
        <p14:creationId xmlns:p14="http://schemas.microsoft.com/office/powerpoint/2010/main" val="1167514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62000" y="457200"/>
            <a:ext cx="7772400" cy="914400"/>
          </a:xfrm>
        </p:spPr>
        <p:txBody>
          <a:bodyPr/>
          <a:lstStyle/>
          <a:p>
            <a:r>
              <a:rPr lang="en-US" sz="3800" b="1" dirty="0" smtClean="0">
                <a:latin typeface="Arial" charset="0"/>
              </a:rPr>
              <a:t>  </a:t>
            </a:r>
            <a:r>
              <a:rPr lang="en-US" sz="3800" b="1" dirty="0">
                <a:latin typeface="Arial" charset="0"/>
              </a:rPr>
              <a:t>Reactivity Data</a:t>
            </a:r>
          </a:p>
        </p:txBody>
      </p:sp>
      <p:grpSp>
        <p:nvGrpSpPr>
          <p:cNvPr id="104477" name="Group 29"/>
          <p:cNvGrpSpPr>
            <a:grpSpLocks/>
          </p:cNvGrpSpPr>
          <p:nvPr/>
        </p:nvGrpSpPr>
        <p:grpSpPr bwMode="auto">
          <a:xfrm>
            <a:off x="304800" y="1752600"/>
            <a:ext cx="8534400" cy="3733800"/>
            <a:chOff x="-3" y="-3"/>
            <a:chExt cx="4613" cy="1588"/>
          </a:xfrm>
        </p:grpSpPr>
        <p:grpSp>
          <p:nvGrpSpPr>
            <p:cNvPr id="104475" name="Group 27"/>
            <p:cNvGrpSpPr>
              <a:grpSpLocks/>
            </p:cNvGrpSpPr>
            <p:nvPr/>
          </p:nvGrpSpPr>
          <p:grpSpPr bwMode="auto">
            <a:xfrm>
              <a:off x="0" y="0"/>
              <a:ext cx="4607" cy="1582"/>
              <a:chOff x="0" y="0"/>
              <a:chExt cx="4607" cy="1582"/>
            </a:xfrm>
          </p:grpSpPr>
          <p:grpSp>
            <p:nvGrpSpPr>
              <p:cNvPr id="104460" name="Group 12"/>
              <p:cNvGrpSpPr>
                <a:grpSpLocks/>
              </p:cNvGrpSpPr>
              <p:nvPr/>
            </p:nvGrpSpPr>
            <p:grpSpPr bwMode="auto">
              <a:xfrm>
                <a:off x="0" y="0"/>
                <a:ext cx="1389" cy="374"/>
                <a:chOff x="0" y="0"/>
                <a:chExt cx="1389" cy="374"/>
              </a:xfrm>
            </p:grpSpPr>
            <p:sp>
              <p:nvSpPr>
                <p:cNvPr id="104451" name="Rectangle 3"/>
                <p:cNvSpPr>
                  <a:spLocks noChangeArrowheads="1"/>
                </p:cNvSpPr>
                <p:nvPr/>
              </p:nvSpPr>
              <p:spPr bwMode="auto">
                <a:xfrm>
                  <a:off x="43" y="0"/>
                  <a:ext cx="13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b="1">
                      <a:cs typeface="Times New Roman" pitchFamily="18" charset="0"/>
                    </a:rPr>
                    <a:t>Chemical stability</a:t>
                  </a:r>
                  <a:endParaRPr lang="en-US" sz="1800">
                    <a:cs typeface="Times New Roman" pitchFamily="18" charset="0"/>
                  </a:endParaRPr>
                </a:p>
                <a:p>
                  <a:endParaRPr lang="en-US" sz="1600"/>
                </a:p>
              </p:txBody>
            </p:sp>
            <p:sp>
              <p:nvSpPr>
                <p:cNvPr id="104459" name="Rectangle 11"/>
                <p:cNvSpPr>
                  <a:spLocks noChangeArrowheads="1"/>
                </p:cNvSpPr>
                <p:nvPr/>
              </p:nvSpPr>
              <p:spPr bwMode="auto">
                <a:xfrm>
                  <a:off x="0" y="0"/>
                  <a:ext cx="138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62" name="Group 14"/>
              <p:cNvGrpSpPr>
                <a:grpSpLocks/>
              </p:cNvGrpSpPr>
              <p:nvPr/>
            </p:nvGrpSpPr>
            <p:grpSpPr bwMode="auto">
              <a:xfrm>
                <a:off x="1389" y="0"/>
                <a:ext cx="3218" cy="374"/>
                <a:chOff x="1389" y="0"/>
                <a:chExt cx="3218" cy="374"/>
              </a:xfrm>
            </p:grpSpPr>
            <p:sp>
              <p:nvSpPr>
                <p:cNvPr id="104452" name="Rectangle 4"/>
                <p:cNvSpPr>
                  <a:spLocks noChangeArrowheads="1"/>
                </p:cNvSpPr>
                <p:nvPr/>
              </p:nvSpPr>
              <p:spPr bwMode="auto">
                <a:xfrm>
                  <a:off x="1432" y="0"/>
                  <a:ext cx="313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Stable under normal conditions.</a:t>
                  </a:r>
                </a:p>
                <a:p>
                  <a:endParaRPr lang="en-US" sz="1600"/>
                </a:p>
              </p:txBody>
            </p:sp>
            <p:sp>
              <p:nvSpPr>
                <p:cNvPr id="104461" name="Rectangle 13"/>
                <p:cNvSpPr>
                  <a:spLocks noChangeArrowheads="1"/>
                </p:cNvSpPr>
                <p:nvPr/>
              </p:nvSpPr>
              <p:spPr bwMode="auto">
                <a:xfrm>
                  <a:off x="1389" y="0"/>
                  <a:ext cx="321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64" name="Group 16"/>
              <p:cNvGrpSpPr>
                <a:grpSpLocks/>
              </p:cNvGrpSpPr>
              <p:nvPr/>
            </p:nvGrpSpPr>
            <p:grpSpPr bwMode="auto">
              <a:xfrm>
                <a:off x="0" y="374"/>
                <a:ext cx="1389" cy="374"/>
                <a:chOff x="0" y="374"/>
                <a:chExt cx="1389" cy="374"/>
              </a:xfrm>
            </p:grpSpPr>
            <p:sp>
              <p:nvSpPr>
                <p:cNvPr id="104453" name="Rectangle 5"/>
                <p:cNvSpPr>
                  <a:spLocks noChangeArrowheads="1"/>
                </p:cNvSpPr>
                <p:nvPr/>
              </p:nvSpPr>
              <p:spPr bwMode="auto">
                <a:xfrm>
                  <a:off x="43" y="374"/>
                  <a:ext cx="13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b="1">
                      <a:cs typeface="Times New Roman" pitchFamily="18" charset="0"/>
                    </a:rPr>
                    <a:t>Incompatibility with other Materials</a:t>
                  </a:r>
                  <a:endParaRPr lang="en-US" sz="1800">
                    <a:cs typeface="Times New Roman" pitchFamily="18" charset="0"/>
                  </a:endParaRPr>
                </a:p>
                <a:p>
                  <a:endParaRPr lang="en-US" sz="1800"/>
                </a:p>
              </p:txBody>
            </p:sp>
            <p:sp>
              <p:nvSpPr>
                <p:cNvPr id="104463" name="Rectangle 15"/>
                <p:cNvSpPr>
                  <a:spLocks noChangeArrowheads="1"/>
                </p:cNvSpPr>
                <p:nvPr/>
              </p:nvSpPr>
              <p:spPr bwMode="auto">
                <a:xfrm>
                  <a:off x="0" y="374"/>
                  <a:ext cx="138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66" name="Group 18"/>
              <p:cNvGrpSpPr>
                <a:grpSpLocks/>
              </p:cNvGrpSpPr>
              <p:nvPr/>
            </p:nvGrpSpPr>
            <p:grpSpPr bwMode="auto">
              <a:xfrm>
                <a:off x="1389" y="374"/>
                <a:ext cx="3218" cy="374"/>
                <a:chOff x="1389" y="374"/>
                <a:chExt cx="3218" cy="374"/>
              </a:xfrm>
            </p:grpSpPr>
            <p:sp>
              <p:nvSpPr>
                <p:cNvPr id="104454" name="Rectangle 6"/>
                <p:cNvSpPr>
                  <a:spLocks noChangeArrowheads="1"/>
                </p:cNvSpPr>
                <p:nvPr/>
              </p:nvSpPr>
              <p:spPr bwMode="auto">
                <a:xfrm>
                  <a:off x="1432" y="374"/>
                  <a:ext cx="313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Oxidisers, perchlorates, K</a:t>
                  </a:r>
                  <a:r>
                    <a:rPr lang="en-US" sz="1600" baseline="-30000">
                      <a:cs typeface="Times New Roman" pitchFamily="18" charset="0"/>
                    </a:rPr>
                    <a:t>2</a:t>
                  </a:r>
                  <a:r>
                    <a:rPr lang="en-US" sz="1600">
                      <a:cs typeface="Times New Roman" pitchFamily="18" charset="0"/>
                    </a:rPr>
                    <a:t>O</a:t>
                  </a:r>
                  <a:r>
                    <a:rPr lang="en-US" sz="1600" baseline="-30000">
                      <a:cs typeface="Times New Roman" pitchFamily="18" charset="0"/>
                    </a:rPr>
                    <a:t>2</a:t>
                  </a:r>
                  <a:r>
                    <a:rPr lang="en-US" sz="1600">
                      <a:cs typeface="Times New Roman" pitchFamily="18" charset="0"/>
                    </a:rPr>
                    <a:t>, N</a:t>
                  </a:r>
                  <a:r>
                    <a:rPr lang="en-US" sz="1600" baseline="-30000">
                      <a:cs typeface="Times New Roman" pitchFamily="18" charset="0"/>
                    </a:rPr>
                    <a:t>2</a:t>
                  </a:r>
                  <a:r>
                    <a:rPr lang="en-US" sz="1600">
                      <a:cs typeface="Times New Roman" pitchFamily="18" charset="0"/>
                    </a:rPr>
                    <a:t>O</a:t>
                  </a:r>
                  <a:r>
                    <a:rPr lang="en-US" sz="1600" baseline="-30000">
                      <a:cs typeface="Times New Roman" pitchFamily="18" charset="0"/>
                    </a:rPr>
                    <a:t>2</a:t>
                  </a:r>
                  <a:r>
                    <a:rPr lang="en-US" sz="1600">
                      <a:cs typeface="Times New Roman" pitchFamily="18" charset="0"/>
                    </a:rPr>
                    <a:t>, H</a:t>
                  </a:r>
                  <a:r>
                    <a:rPr lang="en-US" sz="1600" baseline="-30000">
                      <a:cs typeface="Times New Roman" pitchFamily="18" charset="0"/>
                    </a:rPr>
                    <a:t>2</a:t>
                  </a:r>
                  <a:r>
                    <a:rPr lang="en-US" sz="1600">
                      <a:cs typeface="Times New Roman" pitchFamily="18" charset="0"/>
                    </a:rPr>
                    <a:t>SO</a:t>
                  </a:r>
                  <a:r>
                    <a:rPr lang="en-US" sz="1600" baseline="-30000">
                      <a:cs typeface="Times New Roman" pitchFamily="18" charset="0"/>
                    </a:rPr>
                    <a:t>4 </a:t>
                  </a:r>
                  <a:r>
                    <a:rPr lang="en-US" sz="1600">
                      <a:cs typeface="Times New Roman" pitchFamily="18" charset="0"/>
                    </a:rPr>
                    <a:t>with permanganates, chlorine or bromine with iron </a:t>
                  </a:r>
                </a:p>
                <a:p>
                  <a:endParaRPr lang="en-US" sz="1600"/>
                </a:p>
              </p:txBody>
            </p:sp>
            <p:sp>
              <p:nvSpPr>
                <p:cNvPr id="104465" name="Rectangle 17"/>
                <p:cNvSpPr>
                  <a:spLocks noChangeArrowheads="1"/>
                </p:cNvSpPr>
                <p:nvPr/>
              </p:nvSpPr>
              <p:spPr bwMode="auto">
                <a:xfrm>
                  <a:off x="1389" y="374"/>
                  <a:ext cx="321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68" name="Group 20"/>
              <p:cNvGrpSpPr>
                <a:grpSpLocks/>
              </p:cNvGrpSpPr>
              <p:nvPr/>
            </p:nvGrpSpPr>
            <p:grpSpPr bwMode="auto">
              <a:xfrm>
                <a:off x="0" y="748"/>
                <a:ext cx="1389" cy="460"/>
                <a:chOff x="0" y="748"/>
                <a:chExt cx="1389" cy="460"/>
              </a:xfrm>
            </p:grpSpPr>
            <p:sp>
              <p:nvSpPr>
                <p:cNvPr id="104455" name="Rectangle 7"/>
                <p:cNvSpPr>
                  <a:spLocks noChangeArrowheads="1"/>
                </p:cNvSpPr>
                <p:nvPr/>
              </p:nvSpPr>
              <p:spPr bwMode="auto">
                <a:xfrm>
                  <a:off x="43" y="748"/>
                  <a:ext cx="130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b="1">
                      <a:cs typeface="Times New Roman" pitchFamily="18" charset="0"/>
                    </a:rPr>
                    <a:t>Reactivity</a:t>
                  </a:r>
                  <a:endParaRPr lang="en-US" sz="1800">
                    <a:cs typeface="Times New Roman" pitchFamily="18" charset="0"/>
                  </a:endParaRPr>
                </a:p>
                <a:p>
                  <a:endParaRPr lang="en-US" sz="1800"/>
                </a:p>
              </p:txBody>
            </p:sp>
            <p:sp>
              <p:nvSpPr>
                <p:cNvPr id="104467" name="Rectangle 19"/>
                <p:cNvSpPr>
                  <a:spLocks noChangeArrowheads="1"/>
                </p:cNvSpPr>
                <p:nvPr/>
              </p:nvSpPr>
              <p:spPr bwMode="auto">
                <a:xfrm>
                  <a:off x="0" y="748"/>
                  <a:ext cx="1389"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70" name="Group 22"/>
              <p:cNvGrpSpPr>
                <a:grpSpLocks/>
              </p:cNvGrpSpPr>
              <p:nvPr/>
            </p:nvGrpSpPr>
            <p:grpSpPr bwMode="auto">
              <a:xfrm>
                <a:off x="1389" y="748"/>
                <a:ext cx="3218" cy="460"/>
                <a:chOff x="1389" y="748"/>
                <a:chExt cx="3218" cy="460"/>
              </a:xfrm>
            </p:grpSpPr>
            <p:sp>
              <p:nvSpPr>
                <p:cNvPr id="104456" name="Rectangle 8"/>
                <p:cNvSpPr>
                  <a:spLocks noChangeArrowheads="1"/>
                </p:cNvSpPr>
                <p:nvPr/>
              </p:nvSpPr>
              <p:spPr bwMode="auto">
                <a:xfrm>
                  <a:off x="1432" y="748"/>
                  <a:ext cx="313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Reacts vigorously with H</a:t>
                  </a:r>
                  <a:r>
                    <a:rPr lang="en-US" sz="1600" baseline="-30000">
                      <a:cs typeface="Times New Roman" pitchFamily="18" charset="0"/>
                    </a:rPr>
                    <a:t>2 </a:t>
                  </a:r>
                  <a:r>
                    <a:rPr lang="en-US" sz="1600">
                      <a:cs typeface="Times New Roman" pitchFamily="18" charset="0"/>
                    </a:rPr>
                    <a:t>+ Raney  nickel and bromine trifluoride. Explodes on contact with Permaganic acid, Peroxo-mono / disulphric acid</a:t>
                  </a:r>
                </a:p>
                <a:p>
                  <a:endParaRPr lang="en-US" sz="1600"/>
                </a:p>
              </p:txBody>
            </p:sp>
            <p:sp>
              <p:nvSpPr>
                <p:cNvPr id="104469" name="Rectangle 21"/>
                <p:cNvSpPr>
                  <a:spLocks noChangeArrowheads="1"/>
                </p:cNvSpPr>
                <p:nvPr/>
              </p:nvSpPr>
              <p:spPr bwMode="auto">
                <a:xfrm>
                  <a:off x="1389" y="748"/>
                  <a:ext cx="3218"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72" name="Group 24"/>
              <p:cNvGrpSpPr>
                <a:grpSpLocks/>
              </p:cNvGrpSpPr>
              <p:nvPr/>
            </p:nvGrpSpPr>
            <p:grpSpPr bwMode="auto">
              <a:xfrm>
                <a:off x="0" y="1208"/>
                <a:ext cx="1389" cy="374"/>
                <a:chOff x="0" y="1208"/>
                <a:chExt cx="1389" cy="374"/>
              </a:xfrm>
            </p:grpSpPr>
            <p:sp>
              <p:nvSpPr>
                <p:cNvPr id="104457" name="Rectangle 9"/>
                <p:cNvSpPr>
                  <a:spLocks noChangeArrowheads="1"/>
                </p:cNvSpPr>
                <p:nvPr/>
              </p:nvSpPr>
              <p:spPr bwMode="auto">
                <a:xfrm>
                  <a:off x="43" y="1208"/>
                  <a:ext cx="13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b="1">
                      <a:cs typeface="Times New Roman" pitchFamily="18" charset="0"/>
                    </a:rPr>
                    <a:t>Hazardous Reaction Products</a:t>
                  </a:r>
                  <a:endParaRPr lang="en-US" sz="1800">
                    <a:cs typeface="Times New Roman" pitchFamily="18" charset="0"/>
                  </a:endParaRPr>
                </a:p>
                <a:p>
                  <a:endParaRPr lang="en-US" sz="1800"/>
                </a:p>
              </p:txBody>
            </p:sp>
            <p:sp>
              <p:nvSpPr>
                <p:cNvPr id="104471" name="Rectangle 23"/>
                <p:cNvSpPr>
                  <a:spLocks noChangeArrowheads="1"/>
                </p:cNvSpPr>
                <p:nvPr/>
              </p:nvSpPr>
              <p:spPr bwMode="auto">
                <a:xfrm>
                  <a:off x="0" y="1208"/>
                  <a:ext cx="138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474" name="Group 26"/>
              <p:cNvGrpSpPr>
                <a:grpSpLocks/>
              </p:cNvGrpSpPr>
              <p:nvPr/>
            </p:nvGrpSpPr>
            <p:grpSpPr bwMode="auto">
              <a:xfrm>
                <a:off x="1389" y="1208"/>
                <a:ext cx="3218" cy="374"/>
                <a:chOff x="1389" y="1208"/>
                <a:chExt cx="3218" cy="374"/>
              </a:xfrm>
            </p:grpSpPr>
            <p:sp>
              <p:nvSpPr>
                <p:cNvPr id="104458" name="Rectangle 10"/>
                <p:cNvSpPr>
                  <a:spLocks noChangeArrowheads="1"/>
                </p:cNvSpPr>
                <p:nvPr/>
              </p:nvSpPr>
              <p:spPr bwMode="auto">
                <a:xfrm>
                  <a:off x="1432" y="1208"/>
                  <a:ext cx="313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None</a:t>
                  </a:r>
                </a:p>
                <a:p>
                  <a:endParaRPr lang="en-US" sz="1600"/>
                </a:p>
              </p:txBody>
            </p:sp>
            <p:sp>
              <p:nvSpPr>
                <p:cNvPr id="104473" name="Rectangle 25"/>
                <p:cNvSpPr>
                  <a:spLocks noChangeArrowheads="1"/>
                </p:cNvSpPr>
                <p:nvPr/>
              </p:nvSpPr>
              <p:spPr bwMode="auto">
                <a:xfrm>
                  <a:off x="1389" y="1208"/>
                  <a:ext cx="321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4476" name="Rectangle 28"/>
            <p:cNvSpPr>
              <a:spLocks noChangeArrowheads="1"/>
            </p:cNvSpPr>
            <p:nvPr/>
          </p:nvSpPr>
          <p:spPr bwMode="auto">
            <a:xfrm>
              <a:off x="-3" y="-3"/>
              <a:ext cx="4613" cy="1588"/>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93469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533400" y="1568450"/>
            <a:ext cx="38100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pPr>
            <a:r>
              <a:rPr kumimoji="0" lang="en-US" b="1"/>
              <a:t>Oxidizers, </a:t>
            </a:r>
            <a:r>
              <a:rPr kumimoji="0" lang="en-US"/>
              <a:t>the most familiar being oxygen, promote oxidation of other materials.  In some circumstances, the oxidation will create fire or explosion hazards. </a:t>
            </a:r>
          </a:p>
          <a:p>
            <a:pPr>
              <a:spcBef>
                <a:spcPct val="20000"/>
              </a:spcBef>
              <a:spcAft>
                <a:spcPct val="20000"/>
              </a:spcAft>
            </a:pPr>
            <a:r>
              <a:rPr kumimoji="0" lang="en-US"/>
              <a:t>Oxidizers include:  fluorine, chlorine, hydrogen peroxide, nitrates, picrates, perchloric acid, and many other compounds.</a:t>
            </a:r>
          </a:p>
        </p:txBody>
      </p:sp>
      <p:graphicFrame>
        <p:nvGraphicFramePr>
          <p:cNvPr id="180227" name="Object 3"/>
          <p:cNvGraphicFramePr>
            <a:graphicFrameLocks noChangeAspect="1"/>
          </p:cNvGraphicFramePr>
          <p:nvPr/>
        </p:nvGraphicFramePr>
        <p:xfrm>
          <a:off x="4981575" y="2514600"/>
          <a:ext cx="3781425" cy="2714625"/>
        </p:xfrm>
        <a:graphic>
          <a:graphicData uri="http://schemas.openxmlformats.org/presentationml/2006/ole">
            <mc:AlternateContent xmlns:mc="http://schemas.openxmlformats.org/markup-compatibility/2006">
              <mc:Choice xmlns:v="urn:schemas-microsoft-com:vml" Requires="v">
                <p:oleObj spid="_x0000_s4109" name="Clip" r:id="rId4" imgW="2562480" imgH="1838520" progId="MS_ClipArt_Gallery.2">
                  <p:embed/>
                </p:oleObj>
              </mc:Choice>
              <mc:Fallback>
                <p:oleObj name="Clip" r:id="rId4" imgW="2562480" imgH="183852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75" y="2514600"/>
                        <a:ext cx="3781425"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28" name="Rectangle 4"/>
          <p:cNvSpPr>
            <a:spLocks noGrp="1" noChangeArrowheads="1"/>
          </p:cNvSpPr>
          <p:nvPr>
            <p:ph type="title"/>
          </p:nvPr>
        </p:nvSpPr>
        <p:spPr>
          <a:xfrm>
            <a:off x="838200" y="609600"/>
            <a:ext cx="7772400" cy="1143000"/>
          </a:xfrm>
        </p:spPr>
        <p:txBody>
          <a:bodyPr/>
          <a:lstStyle/>
          <a:p>
            <a:pPr algn="l"/>
            <a:r>
              <a:rPr kumimoji="0" lang="en-US" sz="3600" b="1">
                <a:latin typeface="Arial" charset="0"/>
              </a:rPr>
              <a:t>Oxidizers</a:t>
            </a:r>
          </a:p>
        </p:txBody>
      </p:sp>
    </p:spTree>
    <p:extLst>
      <p:ext uri="{BB962C8B-B14F-4D97-AF65-F5344CB8AC3E}">
        <p14:creationId xmlns:p14="http://schemas.microsoft.com/office/powerpoint/2010/main" val="41098225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81000" y="1628775"/>
            <a:ext cx="44958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pPr>
            <a:r>
              <a:rPr kumimoji="0" lang="en-US" b="1"/>
              <a:t>Water reactives</a:t>
            </a:r>
            <a:r>
              <a:rPr kumimoji="0" lang="en-US"/>
              <a:t> are materials that react violently with water.  Examples include metals such as lithium, sodium and potassium; organometallic compounds; and some hydrides.</a:t>
            </a:r>
          </a:p>
          <a:p>
            <a:pPr>
              <a:spcBef>
                <a:spcPct val="20000"/>
              </a:spcBef>
              <a:spcAft>
                <a:spcPct val="20000"/>
              </a:spcAft>
            </a:pPr>
            <a:r>
              <a:rPr kumimoji="0" lang="en-US" b="1"/>
              <a:t>Pyrophorics</a:t>
            </a:r>
            <a:r>
              <a:rPr kumimoji="0" lang="en-US"/>
              <a:t> are compounds that oxidize materials so rapidly that ignition occurs at room temperature.  Many finely divided metals are pyrophoric.</a:t>
            </a:r>
          </a:p>
        </p:txBody>
      </p:sp>
      <p:graphicFrame>
        <p:nvGraphicFramePr>
          <p:cNvPr id="182275" name="Object 3"/>
          <p:cNvGraphicFramePr>
            <a:graphicFrameLocks noChangeAspect="1"/>
          </p:cNvGraphicFramePr>
          <p:nvPr/>
        </p:nvGraphicFramePr>
        <p:xfrm>
          <a:off x="5486400" y="2438400"/>
          <a:ext cx="2936875" cy="3014663"/>
        </p:xfrm>
        <a:graphic>
          <a:graphicData uri="http://schemas.openxmlformats.org/presentationml/2006/ole">
            <mc:AlternateContent xmlns:mc="http://schemas.openxmlformats.org/markup-compatibility/2006">
              <mc:Choice xmlns:v="urn:schemas-microsoft-com:vml" Requires="v">
                <p:oleObj spid="_x0000_s5133" name="Clip" r:id="rId4" imgW="5870880" imgH="6028200" progId="MS_ClipArt_Gallery.2">
                  <p:embed/>
                </p:oleObj>
              </mc:Choice>
              <mc:Fallback>
                <p:oleObj name="Clip" r:id="rId4" imgW="5870880" imgH="60282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38400"/>
                        <a:ext cx="2936875" cy="301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6" name="Rectangle 4"/>
          <p:cNvSpPr>
            <a:spLocks noGrp="1" noChangeArrowheads="1"/>
          </p:cNvSpPr>
          <p:nvPr>
            <p:ph type="title"/>
          </p:nvPr>
        </p:nvSpPr>
        <p:spPr>
          <a:xfrm>
            <a:off x="685800" y="152400"/>
            <a:ext cx="7772400" cy="1143000"/>
          </a:xfrm>
        </p:spPr>
        <p:txBody>
          <a:bodyPr/>
          <a:lstStyle/>
          <a:p>
            <a:pPr algn="l"/>
            <a:r>
              <a:rPr kumimoji="0" lang="en-US" sz="3200" b="1" dirty="0">
                <a:latin typeface="Arial" charset="0"/>
              </a:rPr>
              <a:t>Reactive agents : Generally two types</a:t>
            </a:r>
          </a:p>
        </p:txBody>
      </p:sp>
    </p:spTree>
    <p:extLst>
      <p:ext uri="{BB962C8B-B14F-4D97-AF65-F5344CB8AC3E}">
        <p14:creationId xmlns:p14="http://schemas.microsoft.com/office/powerpoint/2010/main" val="242561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81000" y="1841500"/>
            <a:ext cx="5638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pPr>
            <a:r>
              <a:rPr kumimoji="0" lang="en-US" b="1"/>
              <a:t>Organic peroxides</a:t>
            </a:r>
            <a:r>
              <a:rPr kumimoji="0" lang="en-US"/>
              <a:t> are generally low-power explosives that are sensitive to shock, sparks, or other accidental ignition.  They can be far more shock sensitive than explosives such as TNT.</a:t>
            </a:r>
          </a:p>
          <a:p>
            <a:pPr>
              <a:spcBef>
                <a:spcPct val="20000"/>
              </a:spcBef>
              <a:spcAft>
                <a:spcPct val="20000"/>
              </a:spcAft>
            </a:pPr>
            <a:r>
              <a:rPr kumimoji="0" lang="en-US"/>
              <a:t>Also potentially hazardous are compounds that auto-oxidize when exposed to air.  A familiar auto-oxidizer is ethyl ether.  Be sure such materials are marked with the date of receipt, and (especially) with the date opened.</a:t>
            </a:r>
          </a:p>
        </p:txBody>
      </p:sp>
      <p:graphicFrame>
        <p:nvGraphicFramePr>
          <p:cNvPr id="184323" name="Object 3"/>
          <p:cNvGraphicFramePr>
            <a:graphicFrameLocks noChangeAspect="1"/>
          </p:cNvGraphicFramePr>
          <p:nvPr/>
        </p:nvGraphicFramePr>
        <p:xfrm>
          <a:off x="6124575" y="3505200"/>
          <a:ext cx="2244725" cy="2630488"/>
        </p:xfrm>
        <a:graphic>
          <a:graphicData uri="http://schemas.openxmlformats.org/presentationml/2006/ole">
            <mc:AlternateContent xmlns:mc="http://schemas.openxmlformats.org/markup-compatibility/2006">
              <mc:Choice xmlns:v="urn:schemas-microsoft-com:vml" Requires="v">
                <p:oleObj spid="_x0000_s6157" name="Clip" r:id="rId4" imgW="2958840" imgH="3468960" progId="MS_ClipArt_Gallery.2">
                  <p:embed/>
                </p:oleObj>
              </mc:Choice>
              <mc:Fallback>
                <p:oleObj name="Clip" r:id="rId4" imgW="2958840" imgH="34689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575" y="3505200"/>
                        <a:ext cx="2244725" cy="263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4" name="Rectangle 4"/>
          <p:cNvSpPr>
            <a:spLocks noGrp="1" noChangeArrowheads="1"/>
          </p:cNvSpPr>
          <p:nvPr>
            <p:ph type="title"/>
          </p:nvPr>
        </p:nvSpPr>
        <p:spPr>
          <a:xfrm>
            <a:off x="685800" y="533400"/>
            <a:ext cx="7772400" cy="1143000"/>
          </a:xfrm>
        </p:spPr>
        <p:txBody>
          <a:bodyPr/>
          <a:lstStyle/>
          <a:p>
            <a:r>
              <a:rPr kumimoji="0" lang="en-US" sz="3200" b="1">
                <a:solidFill>
                  <a:schemeClr val="tx1"/>
                </a:solidFill>
                <a:latin typeface="Arial" charset="0"/>
              </a:rPr>
              <a:t>Organic peroxides</a:t>
            </a:r>
          </a:p>
        </p:txBody>
      </p:sp>
    </p:spTree>
    <p:extLst>
      <p:ext uri="{BB962C8B-B14F-4D97-AF65-F5344CB8AC3E}">
        <p14:creationId xmlns:p14="http://schemas.microsoft.com/office/powerpoint/2010/main" val="283806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620000" cy="5262979"/>
          </a:xfrm>
          <a:prstGeom prst="rect">
            <a:avLst/>
          </a:prstGeom>
        </p:spPr>
        <p:txBody>
          <a:bodyPr wrap="square">
            <a:spAutoFit/>
          </a:bodyPr>
          <a:lstStyle/>
          <a:p>
            <a:r>
              <a:rPr lang="en-US" sz="2800" b="1" dirty="0">
                <a:solidFill>
                  <a:srgbClr val="FF0000"/>
                </a:solidFill>
              </a:rPr>
              <a:t>Mist: </a:t>
            </a:r>
            <a:r>
              <a:rPr lang="en-US" sz="2800" dirty="0"/>
              <a:t>An aerosol of suspended liquid droplets generated by condensation from the gaseous to the liquid state or by the breaking up of a liquid into a dispersed state, such as by splashing, foaming, or atomizing. </a:t>
            </a:r>
          </a:p>
          <a:p>
            <a:r>
              <a:rPr lang="en-US" sz="2800" dirty="0"/>
              <a:t>Mist is formed when a finely divided liquid is suspended in the atmosphere. </a:t>
            </a:r>
          </a:p>
          <a:p>
            <a:r>
              <a:rPr lang="en-US" sz="2800" dirty="0"/>
              <a:t>Examples are the oil mist produced during cutting and grinding operations, acid mists such as chromium from electroplating, acid or alkali mists from pickling operations, and paint spray mist from spraying procedures. </a:t>
            </a:r>
          </a:p>
        </p:txBody>
      </p:sp>
    </p:spTree>
    <p:extLst>
      <p:ext uri="{BB962C8B-B14F-4D97-AF65-F5344CB8AC3E}">
        <p14:creationId xmlns:p14="http://schemas.microsoft.com/office/powerpoint/2010/main" val="6559964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58" y="1676400"/>
            <a:ext cx="76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97437" y="533400"/>
            <a:ext cx="6201441" cy="707886"/>
          </a:xfrm>
          <a:prstGeom prst="rect">
            <a:avLst/>
          </a:prstGeom>
        </p:spPr>
        <p:txBody>
          <a:bodyPr wrap="none">
            <a:spAutoFit/>
          </a:bodyPr>
          <a:lstStyle/>
          <a:p>
            <a:r>
              <a:rPr lang="en-US" sz="4000" b="1" i="1" dirty="0">
                <a:solidFill>
                  <a:srgbClr val="FF0000"/>
                </a:solidFill>
                <a:effectLst>
                  <a:outerShdw blurRad="38100" dist="38100" dir="2700000" algn="tl">
                    <a:srgbClr val="000000"/>
                  </a:outerShdw>
                </a:effectLst>
                <a:latin typeface="Arial" charset="0"/>
              </a:rPr>
              <a:t>TOXIC RELATED TERMS</a:t>
            </a:r>
            <a:endParaRPr lang="en-US" sz="4000" dirty="0"/>
          </a:p>
        </p:txBody>
      </p:sp>
    </p:spTree>
    <p:extLst>
      <p:ext uri="{BB962C8B-B14F-4D97-AF65-F5344CB8AC3E}">
        <p14:creationId xmlns:p14="http://schemas.microsoft.com/office/powerpoint/2010/main" val="975951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5396" y="152400"/>
            <a:ext cx="8229600" cy="1143000"/>
          </a:xfrm>
        </p:spPr>
        <p:txBody>
          <a:bodyPr/>
          <a:lstStyle/>
          <a:p>
            <a:r>
              <a:rPr lang="en-US" sz="3800" dirty="0" smtClean="0">
                <a:latin typeface="Arial" charset="0"/>
              </a:rPr>
              <a:t>  </a:t>
            </a:r>
            <a:r>
              <a:rPr lang="en-US" sz="3800" dirty="0">
                <a:latin typeface="Arial" charset="0"/>
              </a:rPr>
              <a:t>Health Hazard Data</a:t>
            </a:r>
          </a:p>
        </p:txBody>
      </p:sp>
      <p:grpSp>
        <p:nvGrpSpPr>
          <p:cNvPr id="105540" name="Group 68"/>
          <p:cNvGrpSpPr>
            <a:grpSpLocks/>
          </p:cNvGrpSpPr>
          <p:nvPr/>
        </p:nvGrpSpPr>
        <p:grpSpPr bwMode="auto">
          <a:xfrm>
            <a:off x="304800" y="1524000"/>
            <a:ext cx="8534400" cy="4724400"/>
            <a:chOff x="-3" y="-3"/>
            <a:chExt cx="4871" cy="2766"/>
          </a:xfrm>
        </p:grpSpPr>
        <p:grpSp>
          <p:nvGrpSpPr>
            <p:cNvPr id="105538" name="Group 66"/>
            <p:cNvGrpSpPr>
              <a:grpSpLocks/>
            </p:cNvGrpSpPr>
            <p:nvPr/>
          </p:nvGrpSpPr>
          <p:grpSpPr bwMode="auto">
            <a:xfrm>
              <a:off x="0" y="0"/>
              <a:ext cx="4865" cy="2760"/>
              <a:chOff x="0" y="0"/>
              <a:chExt cx="4865" cy="2760"/>
            </a:xfrm>
          </p:grpSpPr>
          <p:grpSp>
            <p:nvGrpSpPr>
              <p:cNvPr id="105497" name="Group 25"/>
              <p:cNvGrpSpPr>
                <a:grpSpLocks/>
              </p:cNvGrpSpPr>
              <p:nvPr/>
            </p:nvGrpSpPr>
            <p:grpSpPr bwMode="auto">
              <a:xfrm>
                <a:off x="0" y="0"/>
                <a:ext cx="1101" cy="374"/>
                <a:chOff x="0" y="0"/>
                <a:chExt cx="1101" cy="374"/>
              </a:xfrm>
            </p:grpSpPr>
            <p:sp>
              <p:nvSpPr>
                <p:cNvPr id="105475" name="Rectangle 3"/>
                <p:cNvSpPr>
                  <a:spLocks noChangeArrowheads="1"/>
                </p:cNvSpPr>
                <p:nvPr/>
              </p:nvSpPr>
              <p:spPr bwMode="auto">
                <a:xfrm>
                  <a:off x="43" y="0"/>
                  <a:ext cx="101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Route of entry</a:t>
                  </a:r>
                  <a:endParaRPr lang="en-US" sz="1400">
                    <a:cs typeface="Times New Roman" pitchFamily="18" charset="0"/>
                  </a:endParaRPr>
                </a:p>
                <a:p>
                  <a:endParaRPr lang="en-US" sz="1400"/>
                </a:p>
              </p:txBody>
            </p:sp>
            <p:sp>
              <p:nvSpPr>
                <p:cNvPr id="105496" name="Rectangle 24"/>
                <p:cNvSpPr>
                  <a:spLocks noChangeArrowheads="1"/>
                </p:cNvSpPr>
                <p:nvPr/>
              </p:nvSpPr>
              <p:spPr bwMode="auto">
                <a:xfrm>
                  <a:off x="0" y="0"/>
                  <a:ext cx="1101"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499" name="Group 27"/>
              <p:cNvGrpSpPr>
                <a:grpSpLocks/>
              </p:cNvGrpSpPr>
              <p:nvPr/>
            </p:nvGrpSpPr>
            <p:grpSpPr bwMode="auto">
              <a:xfrm>
                <a:off x="1101" y="0"/>
                <a:ext cx="3764" cy="374"/>
                <a:chOff x="1101" y="0"/>
                <a:chExt cx="3764" cy="374"/>
              </a:xfrm>
            </p:grpSpPr>
            <p:sp>
              <p:nvSpPr>
                <p:cNvPr id="105476" name="Rectangle 4"/>
                <p:cNvSpPr>
                  <a:spLocks noChangeArrowheads="1"/>
                </p:cNvSpPr>
                <p:nvPr/>
              </p:nvSpPr>
              <p:spPr bwMode="auto">
                <a:xfrm>
                  <a:off x="1144" y="0"/>
                  <a:ext cx="36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Times New Roman" pitchFamily="18" charset="0"/>
                    </a:rPr>
                    <a:t>Absorption through skin, inhalation, ingestion</a:t>
                  </a:r>
                </a:p>
                <a:p>
                  <a:endParaRPr lang="en-US" sz="1400"/>
                </a:p>
              </p:txBody>
            </p:sp>
            <p:sp>
              <p:nvSpPr>
                <p:cNvPr id="105498" name="Rectangle 26"/>
                <p:cNvSpPr>
                  <a:spLocks noChangeArrowheads="1"/>
                </p:cNvSpPr>
                <p:nvPr/>
              </p:nvSpPr>
              <p:spPr bwMode="auto">
                <a:xfrm>
                  <a:off x="1101" y="0"/>
                  <a:ext cx="37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01" name="Group 29"/>
              <p:cNvGrpSpPr>
                <a:grpSpLocks/>
              </p:cNvGrpSpPr>
              <p:nvPr/>
            </p:nvGrpSpPr>
            <p:grpSpPr bwMode="auto">
              <a:xfrm>
                <a:off x="0" y="374"/>
                <a:ext cx="1101" cy="546"/>
                <a:chOff x="0" y="374"/>
                <a:chExt cx="1101" cy="546"/>
              </a:xfrm>
            </p:grpSpPr>
            <p:sp>
              <p:nvSpPr>
                <p:cNvPr id="105477" name="Rectangle 5"/>
                <p:cNvSpPr>
                  <a:spLocks noChangeArrowheads="1"/>
                </p:cNvSpPr>
                <p:nvPr/>
              </p:nvSpPr>
              <p:spPr bwMode="auto">
                <a:xfrm>
                  <a:off x="43" y="374"/>
                  <a:ext cx="101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Effect of exposure/ Symptoms</a:t>
                  </a:r>
                  <a:endParaRPr lang="en-US" sz="1400">
                    <a:cs typeface="Times New Roman" pitchFamily="18" charset="0"/>
                  </a:endParaRPr>
                </a:p>
                <a:p>
                  <a:endParaRPr lang="en-US" sz="1400"/>
                </a:p>
              </p:txBody>
            </p:sp>
            <p:sp>
              <p:nvSpPr>
                <p:cNvPr id="105500" name="Rectangle 28"/>
                <p:cNvSpPr>
                  <a:spLocks noChangeArrowheads="1"/>
                </p:cNvSpPr>
                <p:nvPr/>
              </p:nvSpPr>
              <p:spPr bwMode="auto">
                <a:xfrm>
                  <a:off x="0" y="374"/>
                  <a:ext cx="1101" cy="54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03" name="Group 31"/>
              <p:cNvGrpSpPr>
                <a:grpSpLocks/>
              </p:cNvGrpSpPr>
              <p:nvPr/>
            </p:nvGrpSpPr>
            <p:grpSpPr bwMode="auto">
              <a:xfrm>
                <a:off x="1101" y="374"/>
                <a:ext cx="3764" cy="546"/>
                <a:chOff x="1101" y="374"/>
                <a:chExt cx="3764" cy="546"/>
              </a:xfrm>
            </p:grpSpPr>
            <p:sp>
              <p:nvSpPr>
                <p:cNvPr id="105478" name="Rectangle 6"/>
                <p:cNvSpPr>
                  <a:spLocks noChangeArrowheads="1"/>
                </p:cNvSpPr>
                <p:nvPr/>
              </p:nvSpPr>
              <p:spPr bwMode="auto">
                <a:xfrm>
                  <a:off x="1144" y="374"/>
                  <a:ext cx="36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300">
                      <a:cs typeface="Times New Roman" pitchFamily="18" charset="0"/>
                    </a:rPr>
                    <a:t>Burning and redness of eyes and skin. Repeated contact leads to dermatitis, dizziness, excitation, pallor followed by flushing, weakness, headache, breathlessness, chest constriction, coma and possible death. It is a suspected human carcinogen</a:t>
                  </a:r>
                </a:p>
                <a:p>
                  <a:endParaRPr lang="en-US" sz="1300"/>
                </a:p>
              </p:txBody>
            </p:sp>
            <p:sp>
              <p:nvSpPr>
                <p:cNvPr id="105502" name="Rectangle 30"/>
                <p:cNvSpPr>
                  <a:spLocks noChangeArrowheads="1"/>
                </p:cNvSpPr>
                <p:nvPr/>
              </p:nvSpPr>
              <p:spPr bwMode="auto">
                <a:xfrm>
                  <a:off x="1101" y="374"/>
                  <a:ext cx="3764" cy="54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05" name="Group 33"/>
              <p:cNvGrpSpPr>
                <a:grpSpLocks/>
              </p:cNvGrpSpPr>
              <p:nvPr/>
            </p:nvGrpSpPr>
            <p:grpSpPr bwMode="auto">
              <a:xfrm>
                <a:off x="0" y="920"/>
                <a:ext cx="1101" cy="546"/>
                <a:chOff x="0" y="920"/>
                <a:chExt cx="1101" cy="546"/>
              </a:xfrm>
            </p:grpSpPr>
            <p:sp>
              <p:nvSpPr>
                <p:cNvPr id="105479" name="Rectangle 7"/>
                <p:cNvSpPr>
                  <a:spLocks noChangeArrowheads="1"/>
                </p:cNvSpPr>
                <p:nvPr/>
              </p:nvSpPr>
              <p:spPr bwMode="auto">
                <a:xfrm>
                  <a:off x="43" y="920"/>
                  <a:ext cx="101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Emergency treatment</a:t>
                  </a:r>
                  <a:endParaRPr lang="en-US" sz="1400">
                    <a:cs typeface="Times New Roman" pitchFamily="18" charset="0"/>
                  </a:endParaRPr>
                </a:p>
                <a:p>
                  <a:endParaRPr lang="en-US" sz="1400"/>
                </a:p>
              </p:txBody>
            </p:sp>
            <p:sp>
              <p:nvSpPr>
                <p:cNvPr id="105504" name="Rectangle 32"/>
                <p:cNvSpPr>
                  <a:spLocks noChangeArrowheads="1"/>
                </p:cNvSpPr>
                <p:nvPr/>
              </p:nvSpPr>
              <p:spPr bwMode="auto">
                <a:xfrm>
                  <a:off x="0" y="920"/>
                  <a:ext cx="1101" cy="54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07" name="Group 35"/>
              <p:cNvGrpSpPr>
                <a:grpSpLocks/>
              </p:cNvGrpSpPr>
              <p:nvPr/>
            </p:nvGrpSpPr>
            <p:grpSpPr bwMode="auto">
              <a:xfrm>
                <a:off x="1101" y="920"/>
                <a:ext cx="3764" cy="546"/>
                <a:chOff x="1101" y="920"/>
                <a:chExt cx="3764" cy="546"/>
              </a:xfrm>
            </p:grpSpPr>
            <p:sp>
              <p:nvSpPr>
                <p:cNvPr id="105480" name="Rectangle 8"/>
                <p:cNvSpPr>
                  <a:spLocks noChangeArrowheads="1"/>
                </p:cNvSpPr>
                <p:nvPr/>
              </p:nvSpPr>
              <p:spPr bwMode="auto">
                <a:xfrm>
                  <a:off x="1144" y="920"/>
                  <a:ext cx="36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a:cs typeface="Times New Roman" pitchFamily="18" charset="0"/>
                    </a:rPr>
                    <a:t>Flush eyes with plenty of  water for atleast 10 minutes. Remove contaminated clothing. Wash affected skin with soap and water. If inhaled, remove the victim to  fresh air. Give artificial respiration, if breathing has stopped. If ingested, have victim, drink  water or milk. Do not induce vomiting.. Obtain medical attention immediately.</a:t>
                  </a:r>
                </a:p>
                <a:p>
                  <a:endParaRPr lang="en-US" sz="1200"/>
                </a:p>
              </p:txBody>
            </p:sp>
            <p:sp>
              <p:nvSpPr>
                <p:cNvPr id="105506" name="Rectangle 34"/>
                <p:cNvSpPr>
                  <a:spLocks noChangeArrowheads="1"/>
                </p:cNvSpPr>
                <p:nvPr/>
              </p:nvSpPr>
              <p:spPr bwMode="auto">
                <a:xfrm>
                  <a:off x="1101" y="920"/>
                  <a:ext cx="3764" cy="54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09" name="Group 37"/>
              <p:cNvGrpSpPr>
                <a:grpSpLocks/>
              </p:cNvGrpSpPr>
              <p:nvPr/>
            </p:nvGrpSpPr>
            <p:grpSpPr bwMode="auto">
              <a:xfrm>
                <a:off x="0" y="1466"/>
                <a:ext cx="1101" cy="374"/>
                <a:chOff x="0" y="1466"/>
                <a:chExt cx="1101" cy="374"/>
              </a:xfrm>
            </p:grpSpPr>
            <p:sp>
              <p:nvSpPr>
                <p:cNvPr id="105481" name="Rectangle 9"/>
                <p:cNvSpPr>
                  <a:spLocks noChangeArrowheads="1"/>
                </p:cNvSpPr>
                <p:nvPr/>
              </p:nvSpPr>
              <p:spPr bwMode="auto">
                <a:xfrm>
                  <a:off x="43" y="1466"/>
                  <a:ext cx="101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Permissible Exposure Limit</a:t>
                  </a:r>
                  <a:endParaRPr lang="en-US" sz="1400">
                    <a:cs typeface="Times New Roman" pitchFamily="18" charset="0"/>
                  </a:endParaRPr>
                </a:p>
                <a:p>
                  <a:endParaRPr lang="en-US" sz="1400"/>
                </a:p>
              </p:txBody>
            </p:sp>
            <p:sp>
              <p:nvSpPr>
                <p:cNvPr id="105508" name="Rectangle 36"/>
                <p:cNvSpPr>
                  <a:spLocks noChangeArrowheads="1"/>
                </p:cNvSpPr>
                <p:nvPr/>
              </p:nvSpPr>
              <p:spPr bwMode="auto">
                <a:xfrm>
                  <a:off x="0" y="1466"/>
                  <a:ext cx="1101"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11" name="Group 39"/>
              <p:cNvGrpSpPr>
                <a:grpSpLocks/>
              </p:cNvGrpSpPr>
              <p:nvPr/>
            </p:nvGrpSpPr>
            <p:grpSpPr bwMode="auto">
              <a:xfrm>
                <a:off x="1101" y="1466"/>
                <a:ext cx="986" cy="374"/>
                <a:chOff x="1101" y="1466"/>
                <a:chExt cx="986" cy="374"/>
              </a:xfrm>
            </p:grpSpPr>
            <p:sp>
              <p:nvSpPr>
                <p:cNvPr id="105482" name="Rectangle 10"/>
                <p:cNvSpPr>
                  <a:spLocks noChangeArrowheads="1"/>
                </p:cNvSpPr>
                <p:nvPr/>
              </p:nvSpPr>
              <p:spPr bwMode="auto">
                <a:xfrm>
                  <a:off x="1144" y="1466"/>
                  <a:ext cx="90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TLV-TWA ( ACGIH)</a:t>
                  </a:r>
                  <a:endParaRPr lang="en-US" sz="1400">
                    <a:cs typeface="Times New Roman" pitchFamily="18" charset="0"/>
                  </a:endParaRPr>
                </a:p>
                <a:p>
                  <a:endParaRPr lang="en-US" sz="1400"/>
                </a:p>
              </p:txBody>
            </p:sp>
            <p:sp>
              <p:nvSpPr>
                <p:cNvPr id="105510" name="Rectangle 38"/>
                <p:cNvSpPr>
                  <a:spLocks noChangeArrowheads="1"/>
                </p:cNvSpPr>
                <p:nvPr/>
              </p:nvSpPr>
              <p:spPr bwMode="auto">
                <a:xfrm>
                  <a:off x="1101" y="1466"/>
                  <a:ext cx="98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13" name="Group 41"/>
              <p:cNvGrpSpPr>
                <a:grpSpLocks/>
              </p:cNvGrpSpPr>
              <p:nvPr/>
            </p:nvGrpSpPr>
            <p:grpSpPr bwMode="auto">
              <a:xfrm>
                <a:off x="2087" y="1466"/>
                <a:ext cx="770" cy="374"/>
                <a:chOff x="2087" y="1466"/>
                <a:chExt cx="770" cy="374"/>
              </a:xfrm>
            </p:grpSpPr>
            <p:sp>
              <p:nvSpPr>
                <p:cNvPr id="105483" name="Rectangle 11"/>
                <p:cNvSpPr>
                  <a:spLocks noChangeArrowheads="1"/>
                </p:cNvSpPr>
                <p:nvPr/>
              </p:nvSpPr>
              <p:spPr bwMode="auto">
                <a:xfrm>
                  <a:off x="2130" y="1466"/>
                  <a:ext cx="68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Times New Roman" pitchFamily="18" charset="0"/>
                    </a:rPr>
                    <a:t>10 ppm, </a:t>
                  </a:r>
                </a:p>
                <a:p>
                  <a:r>
                    <a:rPr lang="en-US" sz="1400">
                      <a:cs typeface="Times New Roman" pitchFamily="18" charset="0"/>
                    </a:rPr>
                    <a:t>32 mg/m</a:t>
                  </a:r>
                  <a:r>
                    <a:rPr lang="en-US" sz="1400" baseline="30000">
                      <a:cs typeface="Times New Roman" pitchFamily="18" charset="0"/>
                    </a:rPr>
                    <a:t>3</a:t>
                  </a:r>
                  <a:endParaRPr lang="en-US" sz="1400">
                    <a:cs typeface="Times New Roman" pitchFamily="18" charset="0"/>
                  </a:endParaRPr>
                </a:p>
                <a:p>
                  <a:endParaRPr lang="en-US" sz="1400"/>
                </a:p>
              </p:txBody>
            </p:sp>
            <p:sp>
              <p:nvSpPr>
                <p:cNvPr id="105512" name="Rectangle 40"/>
                <p:cNvSpPr>
                  <a:spLocks noChangeArrowheads="1"/>
                </p:cNvSpPr>
                <p:nvPr/>
              </p:nvSpPr>
              <p:spPr bwMode="auto">
                <a:xfrm>
                  <a:off x="2087" y="1466"/>
                  <a:ext cx="770"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15" name="Group 43"/>
              <p:cNvGrpSpPr>
                <a:grpSpLocks/>
              </p:cNvGrpSpPr>
              <p:nvPr/>
            </p:nvGrpSpPr>
            <p:grpSpPr bwMode="auto">
              <a:xfrm>
                <a:off x="2857" y="1466"/>
                <a:ext cx="842" cy="374"/>
                <a:chOff x="2857" y="1466"/>
                <a:chExt cx="842" cy="374"/>
              </a:xfrm>
            </p:grpSpPr>
            <p:sp>
              <p:nvSpPr>
                <p:cNvPr id="105484" name="Rectangle 12"/>
                <p:cNvSpPr>
                  <a:spLocks noChangeArrowheads="1"/>
                </p:cNvSpPr>
                <p:nvPr/>
              </p:nvSpPr>
              <p:spPr bwMode="auto">
                <a:xfrm>
                  <a:off x="2900" y="1466"/>
                  <a:ext cx="75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300" b="1">
                      <a:cs typeface="Times New Roman" pitchFamily="18" charset="0"/>
                    </a:rPr>
                    <a:t>STEL(ACGIH)</a:t>
                  </a:r>
                  <a:endParaRPr lang="en-US" sz="1300">
                    <a:cs typeface="Times New Roman" pitchFamily="18" charset="0"/>
                  </a:endParaRPr>
                </a:p>
                <a:p>
                  <a:endParaRPr lang="en-US" sz="1300"/>
                </a:p>
              </p:txBody>
            </p:sp>
            <p:sp>
              <p:nvSpPr>
                <p:cNvPr id="105514" name="Rectangle 42"/>
                <p:cNvSpPr>
                  <a:spLocks noChangeArrowheads="1"/>
                </p:cNvSpPr>
                <p:nvPr/>
              </p:nvSpPr>
              <p:spPr bwMode="auto">
                <a:xfrm>
                  <a:off x="2857" y="1466"/>
                  <a:ext cx="842"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17" name="Group 45"/>
              <p:cNvGrpSpPr>
                <a:grpSpLocks/>
              </p:cNvGrpSpPr>
              <p:nvPr/>
            </p:nvGrpSpPr>
            <p:grpSpPr bwMode="auto">
              <a:xfrm>
                <a:off x="3699" y="1466"/>
                <a:ext cx="1166" cy="374"/>
                <a:chOff x="3699" y="1466"/>
                <a:chExt cx="1166" cy="374"/>
              </a:xfrm>
            </p:grpSpPr>
            <p:sp>
              <p:nvSpPr>
                <p:cNvPr id="105485" name="Rectangle 13"/>
                <p:cNvSpPr>
                  <a:spLocks noChangeArrowheads="1"/>
                </p:cNvSpPr>
                <p:nvPr/>
              </p:nvSpPr>
              <p:spPr bwMode="auto">
                <a:xfrm>
                  <a:off x="3742" y="1466"/>
                  <a:ext cx="108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Times New Roman" pitchFamily="18" charset="0"/>
                    </a:rPr>
                    <a:t>DNA</a:t>
                  </a:r>
                </a:p>
                <a:p>
                  <a:endParaRPr lang="en-US" sz="1400"/>
                </a:p>
              </p:txBody>
            </p:sp>
            <p:sp>
              <p:nvSpPr>
                <p:cNvPr id="105516" name="Rectangle 44"/>
                <p:cNvSpPr>
                  <a:spLocks noChangeArrowheads="1"/>
                </p:cNvSpPr>
                <p:nvPr/>
              </p:nvSpPr>
              <p:spPr bwMode="auto">
                <a:xfrm>
                  <a:off x="3699" y="1466"/>
                  <a:ext cx="116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19" name="Group 47"/>
              <p:cNvGrpSpPr>
                <a:grpSpLocks/>
              </p:cNvGrpSpPr>
              <p:nvPr/>
            </p:nvGrpSpPr>
            <p:grpSpPr bwMode="auto">
              <a:xfrm>
                <a:off x="0" y="1840"/>
                <a:ext cx="1101" cy="460"/>
                <a:chOff x="0" y="1840"/>
                <a:chExt cx="1101" cy="460"/>
              </a:xfrm>
            </p:grpSpPr>
            <p:sp>
              <p:nvSpPr>
                <p:cNvPr id="105486" name="Rectangle 14"/>
                <p:cNvSpPr>
                  <a:spLocks noChangeArrowheads="1"/>
                </p:cNvSpPr>
                <p:nvPr/>
              </p:nvSpPr>
              <p:spPr bwMode="auto">
                <a:xfrm>
                  <a:off x="43" y="1840"/>
                  <a:ext cx="101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a:cs typeface="Times New Roman" pitchFamily="18" charset="0"/>
                    </a:rPr>
                    <a:t>LD 50 orl-rat: </a:t>
                  </a:r>
                  <a:r>
                    <a:rPr lang="en-US" sz="1200">
                      <a:cs typeface="Times New Roman" pitchFamily="18" charset="0"/>
                    </a:rPr>
                    <a:t>3400 mg/kg</a:t>
                  </a:r>
                </a:p>
                <a:p>
                  <a:r>
                    <a:rPr lang="en-US" sz="1200" b="1">
                      <a:cs typeface="Times New Roman" pitchFamily="18" charset="0"/>
                    </a:rPr>
                    <a:t>TCLo ihl-hmn: </a:t>
                  </a:r>
                  <a:r>
                    <a:rPr lang="en-US" sz="1200">
                      <a:cs typeface="Times New Roman" pitchFamily="18" charset="0"/>
                    </a:rPr>
                    <a:t>210 ppm</a:t>
                  </a:r>
                </a:p>
                <a:p>
                  <a:endParaRPr lang="en-US" sz="1200"/>
                </a:p>
              </p:txBody>
            </p:sp>
            <p:sp>
              <p:nvSpPr>
                <p:cNvPr id="105518" name="Rectangle 46"/>
                <p:cNvSpPr>
                  <a:spLocks noChangeArrowheads="1"/>
                </p:cNvSpPr>
                <p:nvPr/>
              </p:nvSpPr>
              <p:spPr bwMode="auto">
                <a:xfrm>
                  <a:off x="0" y="1840"/>
                  <a:ext cx="1101"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21" name="Group 49"/>
              <p:cNvGrpSpPr>
                <a:grpSpLocks/>
              </p:cNvGrpSpPr>
              <p:nvPr/>
            </p:nvGrpSpPr>
            <p:grpSpPr bwMode="auto">
              <a:xfrm>
                <a:off x="1101" y="1840"/>
                <a:ext cx="986" cy="460"/>
                <a:chOff x="1101" y="1840"/>
                <a:chExt cx="986" cy="460"/>
              </a:xfrm>
            </p:grpSpPr>
            <p:sp>
              <p:nvSpPr>
                <p:cNvPr id="105487" name="Rectangle 15"/>
                <p:cNvSpPr>
                  <a:spLocks noChangeArrowheads="1"/>
                </p:cNvSpPr>
                <p:nvPr/>
              </p:nvSpPr>
              <p:spPr bwMode="auto">
                <a:xfrm>
                  <a:off x="1144" y="1840"/>
                  <a:ext cx="90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cs typeface="Times New Roman" pitchFamily="18" charset="0"/>
                    </a:rPr>
                    <a:t>IDLH</a:t>
                  </a:r>
                  <a:endParaRPr lang="en-US" sz="1400">
                    <a:cs typeface="Times New Roman" pitchFamily="18" charset="0"/>
                  </a:endParaRPr>
                </a:p>
                <a:p>
                  <a:pPr algn="ctr"/>
                  <a:endParaRPr lang="en-US" sz="1400"/>
                </a:p>
              </p:txBody>
            </p:sp>
            <p:sp>
              <p:nvSpPr>
                <p:cNvPr id="105520" name="Rectangle 48"/>
                <p:cNvSpPr>
                  <a:spLocks noChangeArrowheads="1"/>
                </p:cNvSpPr>
                <p:nvPr/>
              </p:nvSpPr>
              <p:spPr bwMode="auto">
                <a:xfrm>
                  <a:off x="1101" y="1840"/>
                  <a:ext cx="986"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23" name="Group 51"/>
              <p:cNvGrpSpPr>
                <a:grpSpLocks/>
              </p:cNvGrpSpPr>
              <p:nvPr/>
            </p:nvGrpSpPr>
            <p:grpSpPr bwMode="auto">
              <a:xfrm>
                <a:off x="2087" y="1840"/>
                <a:ext cx="770" cy="460"/>
                <a:chOff x="2087" y="1840"/>
                <a:chExt cx="770" cy="460"/>
              </a:xfrm>
            </p:grpSpPr>
            <p:sp>
              <p:nvSpPr>
                <p:cNvPr id="105488" name="Rectangle 16"/>
                <p:cNvSpPr>
                  <a:spLocks noChangeArrowheads="1"/>
                </p:cNvSpPr>
                <p:nvPr/>
              </p:nvSpPr>
              <p:spPr bwMode="auto">
                <a:xfrm>
                  <a:off x="2130" y="1840"/>
                  <a:ext cx="68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Times New Roman" pitchFamily="18" charset="0"/>
                    </a:rPr>
                    <a:t>2000 ppm</a:t>
                  </a:r>
                </a:p>
                <a:p>
                  <a:endParaRPr lang="en-US" sz="1400"/>
                </a:p>
              </p:txBody>
            </p:sp>
            <p:sp>
              <p:nvSpPr>
                <p:cNvPr id="105522" name="Rectangle 50"/>
                <p:cNvSpPr>
                  <a:spLocks noChangeArrowheads="1"/>
                </p:cNvSpPr>
                <p:nvPr/>
              </p:nvSpPr>
              <p:spPr bwMode="auto">
                <a:xfrm>
                  <a:off x="2087" y="1840"/>
                  <a:ext cx="770"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25" name="Group 53"/>
              <p:cNvGrpSpPr>
                <a:grpSpLocks/>
              </p:cNvGrpSpPr>
              <p:nvPr/>
            </p:nvGrpSpPr>
            <p:grpSpPr bwMode="auto">
              <a:xfrm>
                <a:off x="2857" y="1840"/>
                <a:ext cx="842" cy="460"/>
                <a:chOff x="2857" y="1840"/>
                <a:chExt cx="842" cy="460"/>
              </a:xfrm>
            </p:grpSpPr>
            <p:sp>
              <p:nvSpPr>
                <p:cNvPr id="105489" name="Rectangle 17"/>
                <p:cNvSpPr>
                  <a:spLocks noChangeArrowheads="1"/>
                </p:cNvSpPr>
                <p:nvPr/>
              </p:nvSpPr>
              <p:spPr bwMode="auto">
                <a:xfrm>
                  <a:off x="2900" y="1840"/>
                  <a:ext cx="75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Odour threshold</a:t>
                  </a:r>
                  <a:endParaRPr lang="en-US" sz="1400">
                    <a:cs typeface="Times New Roman" pitchFamily="18" charset="0"/>
                  </a:endParaRPr>
                </a:p>
                <a:p>
                  <a:endParaRPr lang="en-US" sz="1400"/>
                </a:p>
              </p:txBody>
            </p:sp>
            <p:sp>
              <p:nvSpPr>
                <p:cNvPr id="105524" name="Rectangle 52"/>
                <p:cNvSpPr>
                  <a:spLocks noChangeArrowheads="1"/>
                </p:cNvSpPr>
                <p:nvPr/>
              </p:nvSpPr>
              <p:spPr bwMode="auto">
                <a:xfrm>
                  <a:off x="2857" y="1840"/>
                  <a:ext cx="842"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27" name="Group 55"/>
              <p:cNvGrpSpPr>
                <a:grpSpLocks/>
              </p:cNvGrpSpPr>
              <p:nvPr/>
            </p:nvGrpSpPr>
            <p:grpSpPr bwMode="auto">
              <a:xfrm>
                <a:off x="3699" y="1840"/>
                <a:ext cx="1166" cy="460"/>
                <a:chOff x="3699" y="1840"/>
                <a:chExt cx="1166" cy="460"/>
              </a:xfrm>
            </p:grpSpPr>
            <p:sp>
              <p:nvSpPr>
                <p:cNvPr id="105490" name="Rectangle 18"/>
                <p:cNvSpPr>
                  <a:spLocks noChangeArrowheads="1"/>
                </p:cNvSpPr>
                <p:nvPr/>
              </p:nvSpPr>
              <p:spPr bwMode="auto">
                <a:xfrm>
                  <a:off x="3742" y="1840"/>
                  <a:ext cx="108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Times New Roman" pitchFamily="18" charset="0"/>
                    </a:rPr>
                    <a:t>5 ppm</a:t>
                  </a:r>
                </a:p>
                <a:p>
                  <a:endParaRPr lang="en-US" sz="1400"/>
                </a:p>
              </p:txBody>
            </p:sp>
            <p:sp>
              <p:nvSpPr>
                <p:cNvPr id="105526" name="Rectangle 54"/>
                <p:cNvSpPr>
                  <a:spLocks noChangeArrowheads="1"/>
                </p:cNvSpPr>
                <p:nvPr/>
              </p:nvSpPr>
              <p:spPr bwMode="auto">
                <a:xfrm>
                  <a:off x="3699" y="1840"/>
                  <a:ext cx="1166"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29" name="Group 57"/>
              <p:cNvGrpSpPr>
                <a:grpSpLocks/>
              </p:cNvGrpSpPr>
              <p:nvPr/>
            </p:nvGrpSpPr>
            <p:grpSpPr bwMode="auto">
              <a:xfrm>
                <a:off x="0" y="2300"/>
                <a:ext cx="1101" cy="460"/>
                <a:chOff x="0" y="2300"/>
                <a:chExt cx="1101" cy="460"/>
              </a:xfrm>
            </p:grpSpPr>
            <p:sp>
              <p:nvSpPr>
                <p:cNvPr id="105491" name="Rectangle 19"/>
                <p:cNvSpPr>
                  <a:spLocks noChangeArrowheads="1"/>
                </p:cNvSpPr>
                <p:nvPr/>
              </p:nvSpPr>
              <p:spPr bwMode="auto">
                <a:xfrm>
                  <a:off x="43" y="2300"/>
                  <a:ext cx="101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b="1">
                      <a:cs typeface="Times New Roman" pitchFamily="18" charset="0"/>
                    </a:rPr>
                    <a:t>NFPA Hazard Signals</a:t>
                  </a:r>
                  <a:endParaRPr lang="en-US" sz="1400">
                    <a:cs typeface="Times New Roman" pitchFamily="18" charset="0"/>
                  </a:endParaRPr>
                </a:p>
                <a:p>
                  <a:endParaRPr lang="en-US" sz="1400"/>
                </a:p>
              </p:txBody>
            </p:sp>
            <p:sp>
              <p:nvSpPr>
                <p:cNvPr id="105528" name="Rectangle 56"/>
                <p:cNvSpPr>
                  <a:spLocks noChangeArrowheads="1"/>
                </p:cNvSpPr>
                <p:nvPr/>
              </p:nvSpPr>
              <p:spPr bwMode="auto">
                <a:xfrm>
                  <a:off x="0" y="2300"/>
                  <a:ext cx="1101"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31" name="Group 59"/>
              <p:cNvGrpSpPr>
                <a:grpSpLocks/>
              </p:cNvGrpSpPr>
              <p:nvPr/>
            </p:nvGrpSpPr>
            <p:grpSpPr bwMode="auto">
              <a:xfrm>
                <a:off x="1101" y="2300"/>
                <a:ext cx="986" cy="460"/>
                <a:chOff x="1101" y="2300"/>
                <a:chExt cx="986" cy="460"/>
              </a:xfrm>
            </p:grpSpPr>
            <p:sp>
              <p:nvSpPr>
                <p:cNvPr id="105492" name="Rectangle 20"/>
                <p:cNvSpPr>
                  <a:spLocks noChangeArrowheads="1"/>
                </p:cNvSpPr>
                <p:nvPr/>
              </p:nvSpPr>
              <p:spPr bwMode="auto">
                <a:xfrm>
                  <a:off x="1144" y="2300"/>
                  <a:ext cx="90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cs typeface="Times New Roman" pitchFamily="18" charset="0"/>
                    </a:rPr>
                    <a:t>Health</a:t>
                  </a:r>
                  <a:endParaRPr lang="en-US" sz="1400">
                    <a:cs typeface="Times New Roman" pitchFamily="18" charset="0"/>
                  </a:endParaRPr>
                </a:p>
                <a:p>
                  <a:pPr algn="ctr"/>
                  <a:r>
                    <a:rPr lang="en-US" sz="1400">
                      <a:cs typeface="Times New Roman" pitchFamily="18" charset="0"/>
                    </a:rPr>
                    <a:t>2</a:t>
                  </a:r>
                </a:p>
                <a:p>
                  <a:pPr algn="ctr"/>
                  <a:endParaRPr lang="en-US" sz="1400"/>
                </a:p>
              </p:txBody>
            </p:sp>
            <p:sp>
              <p:nvSpPr>
                <p:cNvPr id="105530" name="Rectangle 58"/>
                <p:cNvSpPr>
                  <a:spLocks noChangeArrowheads="1"/>
                </p:cNvSpPr>
                <p:nvPr/>
              </p:nvSpPr>
              <p:spPr bwMode="auto">
                <a:xfrm>
                  <a:off x="1101" y="2300"/>
                  <a:ext cx="986"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33" name="Group 61"/>
              <p:cNvGrpSpPr>
                <a:grpSpLocks/>
              </p:cNvGrpSpPr>
              <p:nvPr/>
            </p:nvGrpSpPr>
            <p:grpSpPr bwMode="auto">
              <a:xfrm>
                <a:off x="2087" y="2300"/>
                <a:ext cx="770" cy="460"/>
                <a:chOff x="2087" y="2300"/>
                <a:chExt cx="770" cy="460"/>
              </a:xfrm>
            </p:grpSpPr>
            <p:sp>
              <p:nvSpPr>
                <p:cNvPr id="105493" name="Rectangle 21"/>
                <p:cNvSpPr>
                  <a:spLocks noChangeArrowheads="1"/>
                </p:cNvSpPr>
                <p:nvPr/>
              </p:nvSpPr>
              <p:spPr bwMode="auto">
                <a:xfrm>
                  <a:off x="2130" y="2300"/>
                  <a:ext cx="68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300" b="1">
                      <a:cs typeface="Times New Roman" pitchFamily="18" charset="0"/>
                    </a:rPr>
                    <a:t>Flammability</a:t>
                  </a:r>
                  <a:endParaRPr lang="en-US" sz="1300">
                    <a:cs typeface="Times New Roman" pitchFamily="18" charset="0"/>
                  </a:endParaRPr>
                </a:p>
                <a:p>
                  <a:pPr algn="ctr"/>
                  <a:r>
                    <a:rPr lang="en-US" sz="1400">
                      <a:cs typeface="Times New Roman" pitchFamily="18" charset="0"/>
                    </a:rPr>
                    <a:t>3</a:t>
                  </a:r>
                </a:p>
                <a:p>
                  <a:pPr algn="ctr"/>
                  <a:endParaRPr lang="en-US" sz="1400"/>
                </a:p>
              </p:txBody>
            </p:sp>
            <p:sp>
              <p:nvSpPr>
                <p:cNvPr id="105532" name="Rectangle 60"/>
                <p:cNvSpPr>
                  <a:spLocks noChangeArrowheads="1"/>
                </p:cNvSpPr>
                <p:nvPr/>
              </p:nvSpPr>
              <p:spPr bwMode="auto">
                <a:xfrm>
                  <a:off x="2087" y="2300"/>
                  <a:ext cx="770"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35" name="Group 63"/>
              <p:cNvGrpSpPr>
                <a:grpSpLocks/>
              </p:cNvGrpSpPr>
              <p:nvPr/>
            </p:nvGrpSpPr>
            <p:grpSpPr bwMode="auto">
              <a:xfrm>
                <a:off x="2857" y="2300"/>
                <a:ext cx="842" cy="460"/>
                <a:chOff x="2857" y="2300"/>
                <a:chExt cx="842" cy="460"/>
              </a:xfrm>
            </p:grpSpPr>
            <p:sp>
              <p:nvSpPr>
                <p:cNvPr id="105494" name="Rectangle 22"/>
                <p:cNvSpPr>
                  <a:spLocks noChangeArrowheads="1"/>
                </p:cNvSpPr>
                <p:nvPr/>
              </p:nvSpPr>
              <p:spPr bwMode="auto">
                <a:xfrm>
                  <a:off x="2900" y="2300"/>
                  <a:ext cx="75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cs typeface="Times New Roman" pitchFamily="18" charset="0"/>
                    </a:rPr>
                    <a:t>Reactivity</a:t>
                  </a:r>
                  <a:endParaRPr lang="en-US" sz="1400">
                    <a:cs typeface="Times New Roman" pitchFamily="18" charset="0"/>
                  </a:endParaRPr>
                </a:p>
                <a:p>
                  <a:pPr algn="ctr"/>
                  <a:r>
                    <a:rPr lang="en-US" sz="1400">
                      <a:cs typeface="Times New Roman" pitchFamily="18" charset="0"/>
                    </a:rPr>
                    <a:t>0</a:t>
                  </a:r>
                </a:p>
                <a:p>
                  <a:pPr algn="ctr"/>
                  <a:endParaRPr lang="en-US" sz="1400"/>
                </a:p>
              </p:txBody>
            </p:sp>
            <p:sp>
              <p:nvSpPr>
                <p:cNvPr id="105534" name="Rectangle 62"/>
                <p:cNvSpPr>
                  <a:spLocks noChangeArrowheads="1"/>
                </p:cNvSpPr>
                <p:nvPr/>
              </p:nvSpPr>
              <p:spPr bwMode="auto">
                <a:xfrm>
                  <a:off x="2857" y="2300"/>
                  <a:ext cx="842"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5537" name="Group 65"/>
              <p:cNvGrpSpPr>
                <a:grpSpLocks/>
              </p:cNvGrpSpPr>
              <p:nvPr/>
            </p:nvGrpSpPr>
            <p:grpSpPr bwMode="auto">
              <a:xfrm>
                <a:off x="3699" y="2300"/>
                <a:ext cx="1166" cy="460"/>
                <a:chOff x="3699" y="2300"/>
                <a:chExt cx="1166" cy="460"/>
              </a:xfrm>
            </p:grpSpPr>
            <p:sp>
              <p:nvSpPr>
                <p:cNvPr id="105495" name="Rectangle 23"/>
                <p:cNvSpPr>
                  <a:spLocks noChangeArrowheads="1"/>
                </p:cNvSpPr>
                <p:nvPr/>
              </p:nvSpPr>
              <p:spPr bwMode="auto">
                <a:xfrm>
                  <a:off x="3742" y="2300"/>
                  <a:ext cx="108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cs typeface="Times New Roman" pitchFamily="18" charset="0"/>
                    </a:rPr>
                    <a:t>Special</a:t>
                  </a:r>
                  <a:endParaRPr lang="en-US" sz="1400">
                    <a:cs typeface="Times New Roman" pitchFamily="18" charset="0"/>
                  </a:endParaRPr>
                </a:p>
                <a:p>
                  <a:pPr algn="ctr"/>
                  <a:r>
                    <a:rPr lang="en-US" sz="1400">
                      <a:cs typeface="Times New Roman" pitchFamily="18" charset="0"/>
                    </a:rPr>
                    <a:t>--</a:t>
                  </a:r>
                </a:p>
                <a:p>
                  <a:pPr algn="ctr"/>
                  <a:endParaRPr lang="en-US" sz="1400"/>
                </a:p>
              </p:txBody>
            </p:sp>
            <p:sp>
              <p:nvSpPr>
                <p:cNvPr id="105536" name="Rectangle 64"/>
                <p:cNvSpPr>
                  <a:spLocks noChangeArrowheads="1"/>
                </p:cNvSpPr>
                <p:nvPr/>
              </p:nvSpPr>
              <p:spPr bwMode="auto">
                <a:xfrm>
                  <a:off x="3699" y="2300"/>
                  <a:ext cx="1166"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5539" name="Rectangle 67"/>
            <p:cNvSpPr>
              <a:spLocks noChangeArrowheads="1"/>
            </p:cNvSpPr>
            <p:nvPr/>
          </p:nvSpPr>
          <p:spPr bwMode="auto">
            <a:xfrm>
              <a:off x="-3" y="-3"/>
              <a:ext cx="4871" cy="2766"/>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816763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09600" y="533400"/>
            <a:ext cx="8686800" cy="1143000"/>
          </a:xfrm>
          <a:noFill/>
          <a:ln/>
        </p:spPr>
        <p:txBody>
          <a:bodyPr/>
          <a:lstStyle/>
          <a:p>
            <a:r>
              <a:rPr lang="en-US" sz="4200">
                <a:latin typeface="Arial" charset="0"/>
              </a:rPr>
              <a:t>Routes of Occupational Exposure</a:t>
            </a:r>
            <a:endParaRPr lang="en-US"/>
          </a:p>
        </p:txBody>
      </p:sp>
      <p:sp>
        <p:nvSpPr>
          <p:cNvPr id="167939" name="Rectangle 3"/>
          <p:cNvSpPr>
            <a:spLocks noGrp="1" noChangeArrowheads="1"/>
          </p:cNvSpPr>
          <p:nvPr>
            <p:ph type="body" idx="1"/>
          </p:nvPr>
        </p:nvSpPr>
        <p:spPr>
          <a:xfrm>
            <a:off x="2438400" y="1676400"/>
            <a:ext cx="6705600" cy="3581400"/>
          </a:xfrm>
          <a:noFill/>
          <a:ln/>
        </p:spPr>
        <p:txBody>
          <a:bodyPr lIns="182562" rIns="182562"/>
          <a:lstStyle/>
          <a:p>
            <a:pPr>
              <a:lnSpc>
                <a:spcPct val="90000"/>
              </a:lnSpc>
            </a:pPr>
            <a:r>
              <a:rPr lang="en-US" sz="2400" b="1">
                <a:latin typeface="Arial" charset="0"/>
              </a:rPr>
              <a:t>Inhalation </a:t>
            </a:r>
            <a:r>
              <a:rPr lang="en-US" sz="2400" b="1">
                <a:solidFill>
                  <a:srgbClr val="FFCC00"/>
                </a:solidFill>
                <a:latin typeface="Arial" charset="0"/>
              </a:rPr>
              <a:t>-</a:t>
            </a:r>
            <a:r>
              <a:rPr lang="en-US" sz="2400">
                <a:solidFill>
                  <a:srgbClr val="FFCC00"/>
                </a:solidFill>
                <a:latin typeface="Arial" charset="0"/>
              </a:rPr>
              <a:t> nearly all materials that are airborne can be inhaled</a:t>
            </a:r>
          </a:p>
          <a:p>
            <a:pPr>
              <a:lnSpc>
                <a:spcPct val="90000"/>
              </a:lnSpc>
            </a:pPr>
            <a:r>
              <a:rPr lang="en-US" sz="2400" b="1">
                <a:latin typeface="Arial" charset="0"/>
              </a:rPr>
              <a:t>Skin Absorption </a:t>
            </a:r>
            <a:r>
              <a:rPr lang="en-US" sz="2400" b="1">
                <a:solidFill>
                  <a:srgbClr val="FFCC00"/>
                </a:solidFill>
                <a:latin typeface="Arial" charset="0"/>
              </a:rPr>
              <a:t>-</a:t>
            </a:r>
            <a:r>
              <a:rPr lang="en-US" sz="2400">
                <a:solidFill>
                  <a:srgbClr val="FFCC00"/>
                </a:solidFill>
                <a:latin typeface="Arial" charset="0"/>
              </a:rPr>
              <a:t> skin contact with a substance can result in four possible actions</a:t>
            </a:r>
            <a:endParaRPr lang="en-US" sz="2400">
              <a:latin typeface="Arial" charset="0"/>
            </a:endParaRPr>
          </a:p>
          <a:p>
            <a:pPr>
              <a:lnSpc>
                <a:spcPct val="90000"/>
              </a:lnSpc>
            </a:pPr>
            <a:r>
              <a:rPr lang="en-US" sz="2400" b="1">
                <a:latin typeface="Arial" charset="0"/>
              </a:rPr>
              <a:t>Ingestion </a:t>
            </a:r>
            <a:r>
              <a:rPr lang="en-US" sz="2400" b="1">
                <a:solidFill>
                  <a:srgbClr val="FFCC00"/>
                </a:solidFill>
                <a:latin typeface="Arial" charset="0"/>
              </a:rPr>
              <a:t>- </a:t>
            </a:r>
            <a:r>
              <a:rPr lang="en-US" sz="2400">
                <a:solidFill>
                  <a:srgbClr val="FFCC00"/>
                </a:solidFill>
                <a:latin typeface="Arial" charset="0"/>
              </a:rPr>
              <a:t>most workers do not deliberately swallow materials they handle</a:t>
            </a:r>
          </a:p>
          <a:p>
            <a:pPr>
              <a:lnSpc>
                <a:spcPct val="90000"/>
              </a:lnSpc>
            </a:pPr>
            <a:r>
              <a:rPr lang="en-US" sz="2400" b="1">
                <a:latin typeface="Arial" charset="0"/>
              </a:rPr>
              <a:t>Injection </a:t>
            </a:r>
            <a:r>
              <a:rPr lang="en-US" sz="2400" b="1">
                <a:solidFill>
                  <a:srgbClr val="FFCC00"/>
                </a:solidFill>
                <a:latin typeface="Arial" charset="0"/>
              </a:rPr>
              <a:t>- </a:t>
            </a:r>
            <a:r>
              <a:rPr lang="en-US" sz="2400">
                <a:solidFill>
                  <a:srgbClr val="FFCC00"/>
                </a:solidFill>
                <a:latin typeface="Arial" charset="0"/>
              </a:rPr>
              <a:t>associated with bloodborne pathogens</a:t>
            </a:r>
          </a:p>
          <a:p>
            <a:pPr>
              <a:lnSpc>
                <a:spcPct val="90000"/>
              </a:lnSpc>
            </a:pPr>
            <a:r>
              <a:rPr lang="en-US" sz="2400" b="1">
                <a:latin typeface="Arial" charset="0"/>
              </a:rPr>
              <a:t>Ocular </a:t>
            </a:r>
            <a:r>
              <a:rPr lang="en-US" sz="2400" b="1">
                <a:solidFill>
                  <a:srgbClr val="FFCC00"/>
                </a:solidFill>
                <a:latin typeface="Arial" charset="0"/>
              </a:rPr>
              <a:t>- </a:t>
            </a:r>
            <a:r>
              <a:rPr lang="en-US" sz="2400">
                <a:solidFill>
                  <a:srgbClr val="FFCC00"/>
                </a:solidFill>
                <a:latin typeface="Arial" charset="0"/>
              </a:rPr>
              <a:t>absorbed through the eyes</a:t>
            </a:r>
            <a:endParaRPr lang="en-US" sz="2400"/>
          </a:p>
        </p:txBody>
      </p:sp>
      <p:pic>
        <p:nvPicPr>
          <p:cNvPr id="1679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5029200"/>
            <a:ext cx="16176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941"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50" y="1524000"/>
            <a:ext cx="159385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942"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538" y="3276600"/>
            <a:ext cx="1592262"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91790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atin typeface="Arial" charset="0"/>
              </a:rPr>
              <a:t>Definitions</a:t>
            </a:r>
          </a:p>
        </p:txBody>
      </p:sp>
      <p:sp>
        <p:nvSpPr>
          <p:cNvPr id="169987" name="Rectangle 3"/>
          <p:cNvSpPr>
            <a:spLocks noGrp="1" noChangeArrowheads="1"/>
          </p:cNvSpPr>
          <p:nvPr>
            <p:ph type="body" idx="1"/>
          </p:nvPr>
        </p:nvSpPr>
        <p:spPr>
          <a:xfrm>
            <a:off x="304800" y="1828800"/>
            <a:ext cx="8534400" cy="4495800"/>
          </a:xfrm>
        </p:spPr>
        <p:txBody>
          <a:bodyPr/>
          <a:lstStyle/>
          <a:p>
            <a:r>
              <a:rPr lang="en-US">
                <a:latin typeface="Arial" charset="0"/>
              </a:rPr>
              <a:t>8 Hour Time Weighted Average (TWA)</a:t>
            </a:r>
          </a:p>
          <a:p>
            <a:r>
              <a:rPr lang="en-US">
                <a:latin typeface="Arial" charset="0"/>
              </a:rPr>
              <a:t>Permissible Exposure Limit (PEL)</a:t>
            </a:r>
          </a:p>
          <a:p>
            <a:r>
              <a:rPr lang="en-US">
                <a:latin typeface="Arial" charset="0"/>
              </a:rPr>
              <a:t>Threshold Limit Value (TLV)</a:t>
            </a:r>
          </a:p>
          <a:p>
            <a:r>
              <a:rPr lang="en-US">
                <a:latin typeface="Arial" charset="0"/>
              </a:rPr>
              <a:t>Short Term Exposure Limit (STEL)</a:t>
            </a:r>
          </a:p>
          <a:p>
            <a:r>
              <a:rPr lang="en-US">
                <a:latin typeface="Arial" charset="0"/>
              </a:rPr>
              <a:t>Ceiling Limit (C)</a:t>
            </a:r>
          </a:p>
          <a:p>
            <a:pPr>
              <a:buFontTx/>
              <a:buNone/>
            </a:pPr>
            <a:endParaRPr lang="en-US">
              <a:latin typeface="Arial" charset="0"/>
            </a:endParaRPr>
          </a:p>
        </p:txBody>
      </p:sp>
      <p:graphicFrame>
        <p:nvGraphicFramePr>
          <p:cNvPr id="169988" name="Object 4"/>
          <p:cNvGraphicFramePr>
            <a:graphicFrameLocks noChangeAspect="1"/>
          </p:cNvGraphicFramePr>
          <p:nvPr/>
        </p:nvGraphicFramePr>
        <p:xfrm>
          <a:off x="5943600" y="4191000"/>
          <a:ext cx="1957388" cy="2743200"/>
        </p:xfrm>
        <a:graphic>
          <a:graphicData uri="http://schemas.openxmlformats.org/presentationml/2006/ole">
            <mc:AlternateContent xmlns:mc="http://schemas.openxmlformats.org/markup-compatibility/2006">
              <mc:Choice xmlns:v="urn:schemas-microsoft-com:vml" Requires="v">
                <p:oleObj spid="_x0000_s7181" name="Clip" r:id="rId5" imgW="1646280" imgH="2308680" progId="MS_ClipArt_Gallery.2">
                  <p:embed/>
                </p:oleObj>
              </mc:Choice>
              <mc:Fallback>
                <p:oleObj name="Clip" r:id="rId5" imgW="1646280" imgH="230868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191000"/>
                        <a:ext cx="1957388"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2550452"/>
      </p:ext>
    </p:extLst>
  </p:cSld>
  <p:clrMapOvr>
    <a:masterClrMapping/>
  </p:clrMapOvr>
  <p:transition>
    <p:cut thruBlk="1"/>
    <p:sndAc>
      <p:stSnd>
        <p:snd r:embed="rId4"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26"/>
          <p:cNvSpPr>
            <a:spLocks noGrp="1" noChangeArrowheads="1"/>
          </p:cNvSpPr>
          <p:nvPr>
            <p:ph type="title"/>
          </p:nvPr>
        </p:nvSpPr>
        <p:spPr/>
        <p:txBody>
          <a:bodyPr/>
          <a:lstStyle/>
          <a:p>
            <a:r>
              <a:rPr lang="en-US">
                <a:latin typeface="Arial" charset="0"/>
              </a:rPr>
              <a:t>Definitions - 8-Hour TWAs </a:t>
            </a:r>
          </a:p>
        </p:txBody>
      </p:sp>
      <p:sp>
        <p:nvSpPr>
          <p:cNvPr id="172035" name="Rectangle 1027"/>
          <p:cNvSpPr>
            <a:spLocks noGrp="1" noChangeArrowheads="1"/>
          </p:cNvSpPr>
          <p:nvPr>
            <p:ph type="body" idx="1"/>
          </p:nvPr>
        </p:nvSpPr>
        <p:spPr>
          <a:xfrm>
            <a:off x="381000" y="1828800"/>
            <a:ext cx="8382000" cy="4953000"/>
          </a:xfrm>
        </p:spPr>
        <p:txBody>
          <a:bodyPr/>
          <a:lstStyle/>
          <a:p>
            <a:pPr>
              <a:lnSpc>
                <a:spcPct val="90000"/>
              </a:lnSpc>
            </a:pPr>
            <a:r>
              <a:rPr lang="en-US" sz="3600">
                <a:latin typeface="Arial" charset="0"/>
              </a:rPr>
              <a:t>Reflects an average exposure over a “normal” 8 hour shift</a:t>
            </a:r>
          </a:p>
          <a:p>
            <a:pPr>
              <a:lnSpc>
                <a:spcPct val="90000"/>
              </a:lnSpc>
            </a:pPr>
            <a:r>
              <a:rPr lang="en-US" sz="3600">
                <a:latin typeface="Arial" charset="0"/>
              </a:rPr>
              <a:t>All high and low concentrations are averaged with respect to time. </a:t>
            </a:r>
          </a:p>
          <a:p>
            <a:pPr>
              <a:lnSpc>
                <a:spcPct val="90000"/>
              </a:lnSpc>
            </a:pPr>
            <a:r>
              <a:rPr lang="en-US" sz="3600">
                <a:latin typeface="Arial" charset="0"/>
              </a:rPr>
              <a:t>Calculated as follows:</a:t>
            </a:r>
          </a:p>
          <a:p>
            <a:pPr lvl="1">
              <a:lnSpc>
                <a:spcPct val="90000"/>
              </a:lnSpc>
              <a:buFontTx/>
              <a:buNone/>
            </a:pPr>
            <a:r>
              <a:rPr lang="en-US" sz="3200">
                <a:latin typeface="Arial" charset="0"/>
              </a:rPr>
              <a:t>					</a:t>
            </a:r>
            <a:r>
              <a:rPr lang="en-US" sz="2400">
                <a:latin typeface="Arial" charset="0"/>
              </a:rPr>
              <a:t>C1T1 +C2T2+C3T3...+CnTn            		 TWA   =          ----------------------------------</a:t>
            </a:r>
          </a:p>
          <a:p>
            <a:pPr>
              <a:lnSpc>
                <a:spcPct val="90000"/>
              </a:lnSpc>
              <a:buFontTx/>
              <a:buNone/>
            </a:pPr>
            <a:r>
              <a:rPr lang="en-US" sz="2400">
                <a:latin typeface="Arial" charset="0"/>
              </a:rPr>
              <a:t>                                			8</a:t>
            </a:r>
            <a:r>
              <a:rPr lang="en-US" sz="3600">
                <a:latin typeface="Arial" charset="0"/>
              </a:rPr>
              <a:t> </a:t>
            </a:r>
            <a:br>
              <a:rPr lang="en-US" sz="3600">
                <a:latin typeface="Arial" charset="0"/>
              </a:rPr>
            </a:br>
            <a:r>
              <a:rPr lang="en-US" sz="2400">
                <a:latin typeface="Arial" charset="0"/>
              </a:rPr>
              <a:t>	</a:t>
            </a:r>
            <a:r>
              <a:rPr lang="en-US" sz="2000">
                <a:latin typeface="Arial" charset="0"/>
              </a:rPr>
              <a:t>C=Concentration of contaminant; T= Incremental exposure time</a:t>
            </a:r>
            <a:endParaRPr lang="en-US" sz="2400">
              <a:latin typeface="Arial" charset="0"/>
            </a:endParaRPr>
          </a:p>
          <a:p>
            <a:pPr>
              <a:lnSpc>
                <a:spcPct val="90000"/>
              </a:lnSpc>
            </a:pPr>
            <a:endParaRPr lang="en-US" sz="3600">
              <a:latin typeface="Arial" charset="0"/>
            </a:endParaRPr>
          </a:p>
        </p:txBody>
      </p:sp>
    </p:spTree>
    <p:extLst>
      <p:ext uri="{BB962C8B-B14F-4D97-AF65-F5344CB8AC3E}">
        <p14:creationId xmlns:p14="http://schemas.microsoft.com/office/powerpoint/2010/main" val="899094766"/>
      </p:ext>
    </p:extLst>
  </p:cSld>
  <p:clrMapOvr>
    <a:masterClrMapping/>
  </p:clrMapOvr>
  <p:transition advTm="9000">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a:latin typeface="Arial" charset="0"/>
              </a:rPr>
              <a:t>Definitions - PEL</a:t>
            </a:r>
          </a:p>
        </p:txBody>
      </p:sp>
      <p:sp>
        <p:nvSpPr>
          <p:cNvPr id="174083" name="Rectangle 3"/>
          <p:cNvSpPr>
            <a:spLocks noGrp="1" noChangeArrowheads="1"/>
          </p:cNvSpPr>
          <p:nvPr>
            <p:ph type="body" idx="1"/>
          </p:nvPr>
        </p:nvSpPr>
        <p:spPr>
          <a:xfrm>
            <a:off x="381000" y="1752600"/>
            <a:ext cx="8534400" cy="3124200"/>
          </a:xfrm>
        </p:spPr>
        <p:txBody>
          <a:bodyPr/>
          <a:lstStyle/>
          <a:p>
            <a:r>
              <a:rPr lang="en-US" dirty="0">
                <a:latin typeface="Arial" charset="0"/>
              </a:rPr>
              <a:t>OSHA sets permissible exposure limits (PEL’s) to protect workers against the health effects of exposure to hazardous substances.  OSHA PEL’s are based on an 8-hour time weighted average (TWA) exposure.</a:t>
            </a:r>
          </a:p>
          <a:p>
            <a:r>
              <a:rPr lang="en-US" dirty="0">
                <a:latin typeface="Arial" charset="0"/>
              </a:rPr>
              <a:t>PEL’s are regulatory limits on the amount or concentration of a substance in the air. </a:t>
            </a:r>
          </a:p>
        </p:txBody>
      </p:sp>
    </p:spTree>
    <p:extLst>
      <p:ext uri="{BB962C8B-B14F-4D97-AF65-F5344CB8AC3E}">
        <p14:creationId xmlns:p14="http://schemas.microsoft.com/office/powerpoint/2010/main" val="2926102546"/>
      </p:ext>
    </p:extLst>
  </p:cSld>
  <p:clrMapOvr>
    <a:masterClrMapping/>
  </p:clrMapOvr>
  <p:transition>
    <p:cut thruBlk="1"/>
    <p:sndAc>
      <p:stSnd>
        <p:snd r:embed="rId3" name="PROJCTOR.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atin typeface="Arial" charset="0"/>
              </a:rPr>
              <a:t>Definitions - TLV</a:t>
            </a:r>
          </a:p>
        </p:txBody>
      </p:sp>
      <p:sp>
        <p:nvSpPr>
          <p:cNvPr id="176131" name="Rectangle 3"/>
          <p:cNvSpPr>
            <a:spLocks noGrp="1" noChangeArrowheads="1"/>
          </p:cNvSpPr>
          <p:nvPr>
            <p:ph type="body" idx="1"/>
          </p:nvPr>
        </p:nvSpPr>
        <p:spPr>
          <a:xfrm>
            <a:off x="457200" y="1828800"/>
            <a:ext cx="8382000" cy="3581400"/>
          </a:xfrm>
        </p:spPr>
        <p:txBody>
          <a:bodyPr/>
          <a:lstStyle/>
          <a:p>
            <a:r>
              <a:rPr lang="en-US" dirty="0">
                <a:latin typeface="Arial" charset="0"/>
              </a:rPr>
              <a:t>Threshold Limit Values (TLVs®) represent conditions under which it is believed that nearly all workers may be repeatedly exposed day after day without adverse health effects</a:t>
            </a:r>
          </a:p>
          <a:p>
            <a:r>
              <a:rPr lang="en-US" dirty="0">
                <a:latin typeface="Arial" charset="0"/>
              </a:rPr>
              <a:t>TLV’s are intended for use as guidelines or recommendations in the control of potential workplace health hazards; they are not enforceable by law </a:t>
            </a:r>
          </a:p>
        </p:txBody>
      </p:sp>
    </p:spTree>
    <p:extLst>
      <p:ext uri="{BB962C8B-B14F-4D97-AF65-F5344CB8AC3E}">
        <p14:creationId xmlns:p14="http://schemas.microsoft.com/office/powerpoint/2010/main" val="1563632828"/>
      </p:ext>
    </p:extLst>
  </p:cSld>
  <p:clrMapOvr>
    <a:masterClrMapping/>
  </p:clrMapOvr>
  <p:transition>
    <p:cut thruBlk="1"/>
    <p:sndAc>
      <p:stSnd>
        <p:snd r:embed="rId3"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atin typeface="Arial" charset="0"/>
              </a:rPr>
              <a:t>Definitions - STEL’s &amp; Ceilings</a:t>
            </a:r>
          </a:p>
        </p:txBody>
      </p:sp>
      <p:sp>
        <p:nvSpPr>
          <p:cNvPr id="178179" name="Rectangle 3"/>
          <p:cNvSpPr>
            <a:spLocks noGrp="1" noChangeArrowheads="1"/>
          </p:cNvSpPr>
          <p:nvPr>
            <p:ph type="body" idx="1"/>
          </p:nvPr>
        </p:nvSpPr>
        <p:spPr>
          <a:xfrm>
            <a:off x="685800" y="1828800"/>
            <a:ext cx="7772400" cy="3124200"/>
          </a:xfrm>
        </p:spPr>
        <p:txBody>
          <a:bodyPr/>
          <a:lstStyle/>
          <a:p>
            <a:pPr>
              <a:lnSpc>
                <a:spcPct val="90000"/>
              </a:lnSpc>
            </a:pPr>
            <a:r>
              <a:rPr lang="en-US" sz="2800">
                <a:latin typeface="Arial" charset="0"/>
              </a:rPr>
              <a:t>STEL:  15-minute average exposures which should not be exceeded at any time during a workday even if the 8-hour TWA  is within acceptable levels.</a:t>
            </a:r>
          </a:p>
          <a:p>
            <a:pPr>
              <a:lnSpc>
                <a:spcPct val="90000"/>
              </a:lnSpc>
            </a:pPr>
            <a:r>
              <a:rPr lang="en-US" sz="2800">
                <a:latin typeface="Arial" charset="0"/>
              </a:rPr>
              <a:t>Ceilings:  Concentrations that should not be exceeded during any part of the workday--not even for an instant.</a:t>
            </a:r>
          </a:p>
        </p:txBody>
      </p:sp>
      <p:pic>
        <p:nvPicPr>
          <p:cNvPr id="1781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876800"/>
            <a:ext cx="119538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18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5029200"/>
            <a:ext cx="13779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68329"/>
      </p:ext>
    </p:extLst>
  </p:cSld>
  <p:clrMapOvr>
    <a:masterClrMapping/>
  </p:clrMapOvr>
  <p:transition advTm="8000">
    <p:strips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838200" y="1638300"/>
            <a:ext cx="3810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pPr>
            <a:r>
              <a:rPr kumimoji="0" lang="en-US"/>
              <a:t>Toxicological data is frequently reported in terms of </a:t>
            </a:r>
            <a:r>
              <a:rPr kumimoji="0" lang="en-US" b="1"/>
              <a:t>lethal dose</a:t>
            </a:r>
            <a:r>
              <a:rPr kumimoji="0" lang="en-US"/>
              <a:t> or </a:t>
            </a:r>
            <a:r>
              <a:rPr kumimoji="0" lang="en-US" b="1"/>
              <a:t>lethal concentration</a:t>
            </a:r>
            <a:r>
              <a:rPr kumimoji="0" lang="en-US"/>
              <a:t>.  </a:t>
            </a:r>
          </a:p>
          <a:p>
            <a:pPr>
              <a:spcAft>
                <a:spcPct val="50000"/>
              </a:spcAft>
            </a:pPr>
            <a:endParaRPr kumimoji="0" lang="en-US"/>
          </a:p>
          <a:p>
            <a:pPr>
              <a:spcAft>
                <a:spcPct val="50000"/>
              </a:spcAft>
            </a:pPr>
            <a:r>
              <a:rPr kumimoji="0" lang="en-US"/>
              <a:t>An LD</a:t>
            </a:r>
            <a:r>
              <a:rPr kumimoji="0" lang="en-US" baseline="-25000"/>
              <a:t>50</a:t>
            </a:r>
            <a:r>
              <a:rPr kumimoji="0" lang="en-US"/>
              <a:t> is the amount of material expected to kill one-half of a group of test animals.  When the test compound is a gas, results are reported as an LC</a:t>
            </a:r>
            <a:r>
              <a:rPr kumimoji="0" lang="en-US" baseline="-25000"/>
              <a:t>50</a:t>
            </a:r>
            <a:r>
              <a:rPr kumimoji="0" lang="en-US"/>
              <a:t>.</a:t>
            </a:r>
          </a:p>
        </p:txBody>
      </p:sp>
      <p:graphicFrame>
        <p:nvGraphicFramePr>
          <p:cNvPr id="151555" name="Object 3"/>
          <p:cNvGraphicFramePr>
            <a:graphicFrameLocks noChangeAspect="1"/>
          </p:cNvGraphicFramePr>
          <p:nvPr/>
        </p:nvGraphicFramePr>
        <p:xfrm>
          <a:off x="5757863" y="1828800"/>
          <a:ext cx="2370137" cy="3962400"/>
        </p:xfrm>
        <a:graphic>
          <a:graphicData uri="http://schemas.openxmlformats.org/presentationml/2006/ole">
            <mc:AlternateContent xmlns:mc="http://schemas.openxmlformats.org/markup-compatibility/2006">
              <mc:Choice xmlns:v="urn:schemas-microsoft-com:vml" Requires="v">
                <p:oleObj spid="_x0000_s8205" name="Clip" r:id="rId3" imgW="1086480" imgH="1815840" progId="MS_ClipArt_Gallery.2">
                  <p:embed/>
                </p:oleObj>
              </mc:Choice>
              <mc:Fallback>
                <p:oleObj name="Clip" r:id="rId3" imgW="1086480" imgH="18158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63" y="1828800"/>
                        <a:ext cx="2370137"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6" name="Rectangle 4"/>
          <p:cNvSpPr>
            <a:spLocks noGrp="1" noChangeArrowheads="1"/>
          </p:cNvSpPr>
          <p:nvPr>
            <p:ph type="title"/>
          </p:nvPr>
        </p:nvSpPr>
        <p:spPr/>
        <p:txBody>
          <a:bodyPr/>
          <a:lstStyle/>
          <a:p>
            <a:pPr algn="l"/>
            <a:r>
              <a:rPr kumimoji="0" lang="en-US" sz="2400" b="1">
                <a:solidFill>
                  <a:schemeClr val="tx1"/>
                </a:solidFill>
                <a:latin typeface="Arial" charset="0"/>
              </a:rPr>
              <a:t>Lethal Dose or Lethal Concentration</a:t>
            </a:r>
          </a:p>
        </p:txBody>
      </p:sp>
    </p:spTree>
    <p:extLst>
      <p:ext uri="{BB962C8B-B14F-4D97-AF65-F5344CB8AC3E}">
        <p14:creationId xmlns:p14="http://schemas.microsoft.com/office/powerpoint/2010/main" val="2665734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050"/>
          <p:cNvSpPr txBox="1">
            <a:spLocks noChangeArrowheads="1"/>
          </p:cNvSpPr>
          <p:nvPr/>
        </p:nvSpPr>
        <p:spPr bwMode="auto">
          <a:xfrm>
            <a:off x="457200" y="339725"/>
            <a:ext cx="4038600" cy="651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pPr>
            <a:r>
              <a:rPr kumimoji="0" lang="en-US" b="1"/>
              <a:t>LD</a:t>
            </a:r>
            <a:r>
              <a:rPr kumimoji="0" lang="en-US" b="1" baseline="-25000"/>
              <a:t>50</a:t>
            </a:r>
            <a:r>
              <a:rPr kumimoji="0" lang="en-US" baseline="-25000"/>
              <a:t> </a:t>
            </a:r>
            <a:r>
              <a:rPr kumimoji="0" lang="en-US"/>
              <a:t>values are reported in milligrams toxin administered to the test animal per kilogram of body weight.  A lower LD</a:t>
            </a:r>
            <a:r>
              <a:rPr kumimoji="0" lang="en-US" baseline="-25000"/>
              <a:t>50 </a:t>
            </a:r>
            <a:r>
              <a:rPr kumimoji="0" lang="en-US"/>
              <a:t>value means that it takes less material to induce a toxic effect, that is, the toxin is potentially more harmful.</a:t>
            </a:r>
          </a:p>
          <a:p>
            <a:pPr>
              <a:spcBef>
                <a:spcPct val="20000"/>
              </a:spcBef>
              <a:spcAft>
                <a:spcPct val="20000"/>
              </a:spcAft>
            </a:pPr>
            <a:r>
              <a:rPr kumimoji="0" lang="en-US" b="1"/>
              <a:t>LC</a:t>
            </a:r>
            <a:r>
              <a:rPr kumimoji="0" lang="en-US" b="1" baseline="-25000"/>
              <a:t>50</a:t>
            </a:r>
            <a:r>
              <a:rPr kumimoji="0" lang="en-US" baseline="-25000"/>
              <a:t> </a:t>
            </a:r>
            <a:r>
              <a:rPr kumimoji="0" lang="en-US"/>
              <a:t>values are reported in milligrams toxin per cubic meter of air (mg/m</a:t>
            </a:r>
            <a:r>
              <a:rPr kumimoji="0" lang="en-US" baseline="30000"/>
              <a:t>3</a:t>
            </a:r>
            <a:r>
              <a:rPr kumimoji="0" lang="en-US"/>
              <a:t>) or in parts per million (ppm).  As with LD</a:t>
            </a:r>
            <a:r>
              <a:rPr kumimoji="0" lang="en-US" baseline="-25000"/>
              <a:t>50 </a:t>
            </a:r>
            <a:r>
              <a:rPr kumimoji="0" lang="en-US"/>
              <a:t>values, a lower LC</a:t>
            </a:r>
            <a:r>
              <a:rPr kumimoji="0" lang="en-US" baseline="-25000"/>
              <a:t>50 </a:t>
            </a:r>
            <a:r>
              <a:rPr kumimoji="0" lang="en-US"/>
              <a:t>means that the material has a higher toxicity.</a:t>
            </a:r>
          </a:p>
        </p:txBody>
      </p:sp>
      <p:graphicFrame>
        <p:nvGraphicFramePr>
          <p:cNvPr id="152579" name="Object 2051"/>
          <p:cNvGraphicFramePr>
            <a:graphicFrameLocks noChangeAspect="1"/>
          </p:cNvGraphicFramePr>
          <p:nvPr/>
        </p:nvGraphicFramePr>
        <p:xfrm>
          <a:off x="5334000" y="952500"/>
          <a:ext cx="3438525" cy="4457700"/>
        </p:xfrm>
        <a:graphic>
          <a:graphicData uri="http://schemas.openxmlformats.org/presentationml/2006/ole">
            <mc:AlternateContent xmlns:mc="http://schemas.openxmlformats.org/markup-compatibility/2006">
              <mc:Choice xmlns:v="urn:schemas-microsoft-com:vml" Requires="v">
                <p:oleObj spid="_x0000_s9229" name="Clip" r:id="rId3" imgW="2678040" imgH="3468960" progId="MS_ClipArt_Gallery.2">
                  <p:embed/>
                </p:oleObj>
              </mc:Choice>
              <mc:Fallback>
                <p:oleObj name="Clip" r:id="rId3" imgW="267804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952500"/>
                        <a:ext cx="3438525"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755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315200" cy="5693866"/>
          </a:xfrm>
          <a:prstGeom prst="rect">
            <a:avLst/>
          </a:prstGeom>
        </p:spPr>
        <p:txBody>
          <a:bodyPr wrap="square">
            <a:spAutoFit/>
          </a:bodyPr>
          <a:lstStyle/>
          <a:p>
            <a:r>
              <a:rPr lang="en-US" sz="2800" b="1" dirty="0" err="1">
                <a:solidFill>
                  <a:srgbClr val="FF0000"/>
                </a:solidFill>
              </a:rPr>
              <a:t>Vapour</a:t>
            </a:r>
            <a:r>
              <a:rPr lang="en-US" sz="2800" b="1" dirty="0">
                <a:solidFill>
                  <a:srgbClr val="FF0000"/>
                </a:solidFill>
              </a:rPr>
              <a:t>: </a:t>
            </a:r>
            <a:r>
              <a:rPr lang="en-US" sz="2800" dirty="0"/>
              <a:t>The gaseous phase of a material that is liquid or solid when there is a rise in temperature which causes the </a:t>
            </a:r>
            <a:r>
              <a:rPr lang="en-US" sz="2800" dirty="0" err="1" smtClean="0"/>
              <a:t>vapourization</a:t>
            </a:r>
            <a:r>
              <a:rPr lang="en-US" sz="2800" dirty="0" smtClean="0"/>
              <a:t>. </a:t>
            </a:r>
            <a:r>
              <a:rPr lang="en-US" sz="2800" dirty="0"/>
              <a:t>Examples are organic solvent </a:t>
            </a:r>
            <a:r>
              <a:rPr lang="en-US" sz="2800" dirty="0" err="1" smtClean="0"/>
              <a:t>vapours</a:t>
            </a:r>
            <a:r>
              <a:rPr lang="en-US" sz="2800" dirty="0" smtClean="0"/>
              <a:t>. </a:t>
            </a:r>
            <a:endParaRPr lang="en-US" sz="2800" dirty="0"/>
          </a:p>
          <a:p>
            <a:r>
              <a:rPr lang="en-US" sz="2800" dirty="0"/>
              <a:t>Mercury is a particularly hazardous chemical; it can </a:t>
            </a:r>
            <a:r>
              <a:rPr lang="en-US" sz="2800" dirty="0" smtClean="0"/>
              <a:t>vaporize </a:t>
            </a:r>
            <a:r>
              <a:rPr lang="en-US" sz="2800" dirty="0"/>
              <a:t>at room temperature and create a toxic atmosphere. </a:t>
            </a:r>
            <a:endParaRPr lang="en-US" sz="2800" dirty="0" smtClean="0"/>
          </a:p>
          <a:p>
            <a:endParaRPr lang="en-US" sz="2800" dirty="0"/>
          </a:p>
          <a:p>
            <a:r>
              <a:rPr lang="en-US" sz="2800" b="1" dirty="0">
                <a:solidFill>
                  <a:srgbClr val="FF0000"/>
                </a:solidFill>
              </a:rPr>
              <a:t>Liquids: </a:t>
            </a:r>
            <a:r>
              <a:rPr lang="en-US" sz="2800" dirty="0"/>
              <a:t>It has been estimated that two-thirds of all industrial injuries from chemicals are skin injuries caused by direct bodily contact with liquid acids and alkalis due to the corrosive effect of these substances. </a:t>
            </a:r>
          </a:p>
        </p:txBody>
      </p:sp>
    </p:spTree>
    <p:extLst>
      <p:ext uri="{BB962C8B-B14F-4D97-AF65-F5344CB8AC3E}">
        <p14:creationId xmlns:p14="http://schemas.microsoft.com/office/powerpoint/2010/main" val="11365297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026"/>
          <p:cNvSpPr txBox="1">
            <a:spLocks noChangeArrowheads="1"/>
          </p:cNvSpPr>
          <p:nvPr/>
        </p:nvSpPr>
        <p:spPr bwMode="auto">
          <a:xfrm>
            <a:off x="914400" y="18288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pPr>
            <a:r>
              <a:rPr kumimoji="0" lang="en-US"/>
              <a:t>The following three slides provide information intended to assist in developing a sense of the potential harm of a chemical agent given a particular toxicity rating.</a:t>
            </a:r>
          </a:p>
        </p:txBody>
      </p:sp>
      <p:graphicFrame>
        <p:nvGraphicFramePr>
          <p:cNvPr id="153603" name="Object 1027"/>
          <p:cNvGraphicFramePr>
            <a:graphicFrameLocks noChangeAspect="1"/>
          </p:cNvGraphicFramePr>
          <p:nvPr/>
        </p:nvGraphicFramePr>
        <p:xfrm>
          <a:off x="5638800" y="762000"/>
          <a:ext cx="2735263" cy="2762250"/>
        </p:xfrm>
        <a:graphic>
          <a:graphicData uri="http://schemas.openxmlformats.org/presentationml/2006/ole">
            <mc:AlternateContent xmlns:mc="http://schemas.openxmlformats.org/markup-compatibility/2006">
              <mc:Choice xmlns:v="urn:schemas-microsoft-com:vml" Requires="v">
                <p:oleObj spid="_x0000_s10253" name="Clip" r:id="rId3" imgW="942857" imgH="952129" progId="MS_ClipArt_Gallery.2">
                  <p:embed/>
                </p:oleObj>
              </mc:Choice>
              <mc:Fallback>
                <p:oleObj name="Clip" r:id="rId3" imgW="942857" imgH="95212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62000"/>
                        <a:ext cx="2735263"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04" name="Picture 10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581400"/>
            <a:ext cx="1752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5322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1026"/>
          <p:cNvSpPr txBox="1">
            <a:spLocks noChangeArrowheads="1"/>
          </p:cNvSpPr>
          <p:nvPr/>
        </p:nvSpPr>
        <p:spPr bwMode="auto">
          <a:xfrm>
            <a:off x="925513" y="838200"/>
            <a:ext cx="4402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b="1"/>
              <a:t>Acute Toxicity Hazard Levels</a:t>
            </a:r>
          </a:p>
        </p:txBody>
      </p:sp>
      <p:sp>
        <p:nvSpPr>
          <p:cNvPr id="154627" name="Text Box 1027"/>
          <p:cNvSpPr txBox="1">
            <a:spLocks noChangeArrowheads="1"/>
          </p:cNvSpPr>
          <p:nvPr/>
        </p:nvSpPr>
        <p:spPr bwMode="auto">
          <a:xfrm>
            <a:off x="242888" y="1752600"/>
            <a:ext cx="1235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Toxicity</a:t>
            </a:r>
          </a:p>
          <a:p>
            <a:pPr algn="ctr"/>
            <a:r>
              <a:rPr kumimoji="0" lang="en-US" sz="1800"/>
              <a:t>Rating</a:t>
            </a:r>
          </a:p>
        </p:txBody>
      </p:sp>
      <p:sp>
        <p:nvSpPr>
          <p:cNvPr id="154628" name="Text Box 1028"/>
          <p:cNvSpPr txBox="1">
            <a:spLocks noChangeArrowheads="1"/>
          </p:cNvSpPr>
          <p:nvPr/>
        </p:nvSpPr>
        <p:spPr bwMode="auto">
          <a:xfrm>
            <a:off x="1258888" y="1752600"/>
            <a:ext cx="1895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Oral LD</a:t>
            </a:r>
            <a:r>
              <a:rPr kumimoji="0" lang="en-US" sz="1800" baseline="-25000"/>
              <a:t>50 </a:t>
            </a:r>
            <a:endParaRPr kumimoji="0" lang="en-US" sz="1800" baseline="30000">
              <a:sym typeface="CommonBullets" pitchFamily="34" charset="2"/>
            </a:endParaRPr>
          </a:p>
          <a:p>
            <a:pPr algn="ctr"/>
            <a:r>
              <a:rPr kumimoji="0" lang="en-US" sz="1800">
                <a:sym typeface="CommonBullets" pitchFamily="34" charset="2"/>
              </a:rPr>
              <a:t>(Rats, per kg)</a:t>
            </a:r>
          </a:p>
        </p:txBody>
      </p:sp>
      <p:sp>
        <p:nvSpPr>
          <p:cNvPr id="154629" name="Text Box 1029"/>
          <p:cNvSpPr txBox="1">
            <a:spLocks noChangeArrowheads="1"/>
          </p:cNvSpPr>
          <p:nvPr/>
        </p:nvSpPr>
        <p:spPr bwMode="auto">
          <a:xfrm>
            <a:off x="552450" y="266858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high</a:t>
            </a:r>
          </a:p>
        </p:txBody>
      </p:sp>
      <p:sp>
        <p:nvSpPr>
          <p:cNvPr id="154630" name="Text Box 1030"/>
          <p:cNvSpPr txBox="1">
            <a:spLocks noChangeArrowheads="1"/>
          </p:cNvSpPr>
          <p:nvPr/>
        </p:nvSpPr>
        <p:spPr bwMode="auto">
          <a:xfrm>
            <a:off x="1762125" y="2665413"/>
            <a:ext cx="88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&lt;50mg</a:t>
            </a:r>
          </a:p>
        </p:txBody>
      </p:sp>
      <p:sp>
        <p:nvSpPr>
          <p:cNvPr id="154631" name="Text Box 1031"/>
          <p:cNvSpPr txBox="1">
            <a:spLocks noChangeArrowheads="1"/>
          </p:cNvSpPr>
          <p:nvPr/>
        </p:nvSpPr>
        <p:spPr bwMode="auto">
          <a:xfrm>
            <a:off x="7404100" y="2662238"/>
            <a:ext cx="88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&lt;2,000</a:t>
            </a:r>
            <a:endParaRPr kumimoji="0" lang="en-US" sz="1800" baseline="30000"/>
          </a:p>
        </p:txBody>
      </p:sp>
      <p:sp>
        <p:nvSpPr>
          <p:cNvPr id="154632" name="Text Box 1032"/>
          <p:cNvSpPr txBox="1">
            <a:spLocks noChangeArrowheads="1"/>
          </p:cNvSpPr>
          <p:nvPr/>
        </p:nvSpPr>
        <p:spPr bwMode="auto">
          <a:xfrm>
            <a:off x="361950" y="324643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medium</a:t>
            </a:r>
          </a:p>
        </p:txBody>
      </p:sp>
      <p:sp>
        <p:nvSpPr>
          <p:cNvPr id="154633" name="Text Box 1033"/>
          <p:cNvSpPr txBox="1">
            <a:spLocks noChangeArrowheads="1"/>
          </p:cNvSpPr>
          <p:nvPr/>
        </p:nvSpPr>
        <p:spPr bwMode="auto">
          <a:xfrm>
            <a:off x="1600200" y="3243263"/>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50-500mg</a:t>
            </a:r>
          </a:p>
        </p:txBody>
      </p:sp>
      <p:sp>
        <p:nvSpPr>
          <p:cNvPr id="154634" name="Text Box 1034"/>
          <p:cNvSpPr txBox="1">
            <a:spLocks noChangeArrowheads="1"/>
          </p:cNvSpPr>
          <p:nvPr/>
        </p:nvSpPr>
        <p:spPr bwMode="auto">
          <a:xfrm>
            <a:off x="7086600" y="3276600"/>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2,000-20,000</a:t>
            </a:r>
            <a:endParaRPr kumimoji="0" lang="en-US" sz="1800" baseline="30000"/>
          </a:p>
        </p:txBody>
      </p:sp>
      <p:sp>
        <p:nvSpPr>
          <p:cNvPr id="154635" name="Text Box 1035"/>
          <p:cNvSpPr txBox="1">
            <a:spLocks noChangeArrowheads="1"/>
          </p:cNvSpPr>
          <p:nvPr/>
        </p:nvSpPr>
        <p:spPr bwMode="auto">
          <a:xfrm>
            <a:off x="596900" y="3824288"/>
            <a:ext cx="52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low</a:t>
            </a:r>
            <a:endParaRPr kumimoji="0" lang="en-US" sz="1800">
              <a:sym typeface="CommonBullets" pitchFamily="34" charset="2"/>
            </a:endParaRPr>
          </a:p>
        </p:txBody>
      </p:sp>
      <p:sp>
        <p:nvSpPr>
          <p:cNvPr id="154636" name="Text Box 1036"/>
          <p:cNvSpPr txBox="1">
            <a:spLocks noChangeArrowheads="1"/>
          </p:cNvSpPr>
          <p:nvPr/>
        </p:nvSpPr>
        <p:spPr bwMode="auto">
          <a:xfrm>
            <a:off x="1441450" y="3821113"/>
            <a:ext cx="153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500-5,000mg</a:t>
            </a:r>
            <a:endParaRPr kumimoji="0" lang="en-US" sz="1800" baseline="30000"/>
          </a:p>
        </p:txBody>
      </p:sp>
      <p:sp>
        <p:nvSpPr>
          <p:cNvPr id="154637" name="Text Box 1037"/>
          <p:cNvSpPr txBox="1">
            <a:spLocks noChangeArrowheads="1"/>
          </p:cNvSpPr>
          <p:nvPr/>
        </p:nvSpPr>
        <p:spPr bwMode="auto">
          <a:xfrm>
            <a:off x="6956425" y="38179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20,000-200,000</a:t>
            </a:r>
          </a:p>
        </p:txBody>
      </p:sp>
      <p:sp>
        <p:nvSpPr>
          <p:cNvPr id="154638" name="Line 1038"/>
          <p:cNvSpPr>
            <a:spLocks noChangeShapeType="1"/>
          </p:cNvSpPr>
          <p:nvPr/>
        </p:nvSpPr>
        <p:spPr bwMode="auto">
          <a:xfrm>
            <a:off x="268288" y="2511425"/>
            <a:ext cx="8534400" cy="317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9" name="Line 1039"/>
          <p:cNvSpPr>
            <a:spLocks noChangeShapeType="1"/>
          </p:cNvSpPr>
          <p:nvPr/>
        </p:nvSpPr>
        <p:spPr bwMode="auto">
          <a:xfrm>
            <a:off x="268288" y="1600200"/>
            <a:ext cx="853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40" name="Line 1040"/>
          <p:cNvSpPr>
            <a:spLocks noChangeShapeType="1"/>
          </p:cNvSpPr>
          <p:nvPr/>
        </p:nvSpPr>
        <p:spPr bwMode="auto">
          <a:xfrm>
            <a:off x="268288" y="4419600"/>
            <a:ext cx="853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41" name="Text Box 1041"/>
          <p:cNvSpPr txBox="1">
            <a:spLocks noChangeArrowheads="1"/>
          </p:cNvSpPr>
          <p:nvPr/>
        </p:nvSpPr>
        <p:spPr bwMode="auto">
          <a:xfrm>
            <a:off x="6781800" y="17526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Inhalation LC</a:t>
            </a:r>
            <a:r>
              <a:rPr kumimoji="0" lang="en-US" sz="1800" baseline="-25000"/>
              <a:t>50 </a:t>
            </a:r>
            <a:r>
              <a:rPr kumimoji="0" lang="en-US" sz="1800">
                <a:sym typeface="CommonBullets" pitchFamily="34" charset="2"/>
              </a:rPr>
              <a:t>(Rats, mg/m</a:t>
            </a:r>
            <a:r>
              <a:rPr kumimoji="0" lang="en-US" sz="1800" baseline="30000">
                <a:sym typeface="CommonBullets" pitchFamily="34" charset="2"/>
              </a:rPr>
              <a:t>3</a:t>
            </a:r>
            <a:r>
              <a:rPr kumimoji="0" lang="en-US" sz="1800">
                <a:sym typeface="CommonBullets" pitchFamily="34" charset="2"/>
              </a:rPr>
              <a:t>, 1 hr)</a:t>
            </a:r>
          </a:p>
        </p:txBody>
      </p:sp>
      <p:sp>
        <p:nvSpPr>
          <p:cNvPr id="154642" name="Text Box 1042"/>
          <p:cNvSpPr txBox="1">
            <a:spLocks noChangeArrowheads="1"/>
          </p:cNvSpPr>
          <p:nvPr/>
        </p:nvSpPr>
        <p:spPr bwMode="auto">
          <a:xfrm>
            <a:off x="3455988" y="2662238"/>
            <a:ext cx="1016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&lt;200mg</a:t>
            </a:r>
            <a:endParaRPr kumimoji="0" lang="en-US" sz="1800" baseline="30000"/>
          </a:p>
        </p:txBody>
      </p:sp>
      <p:sp>
        <p:nvSpPr>
          <p:cNvPr id="154643" name="Text Box 1043"/>
          <p:cNvSpPr txBox="1">
            <a:spLocks noChangeArrowheads="1"/>
          </p:cNvSpPr>
          <p:nvPr/>
        </p:nvSpPr>
        <p:spPr bwMode="auto">
          <a:xfrm>
            <a:off x="3198813" y="3240088"/>
            <a:ext cx="153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200-1,000mg</a:t>
            </a:r>
            <a:endParaRPr kumimoji="0" lang="en-US" sz="1800" baseline="30000"/>
          </a:p>
        </p:txBody>
      </p:sp>
      <p:sp>
        <p:nvSpPr>
          <p:cNvPr id="154644" name="Text Box 1044"/>
          <p:cNvSpPr txBox="1">
            <a:spLocks noChangeArrowheads="1"/>
          </p:cNvSpPr>
          <p:nvPr/>
        </p:nvSpPr>
        <p:spPr bwMode="auto">
          <a:xfrm>
            <a:off x="3643313" y="38179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sz="1800"/>
              <a:t>1-5g</a:t>
            </a:r>
          </a:p>
        </p:txBody>
      </p:sp>
      <p:sp>
        <p:nvSpPr>
          <p:cNvPr id="154645" name="Text Box 1045"/>
          <p:cNvSpPr txBox="1">
            <a:spLocks noChangeArrowheads="1"/>
          </p:cNvSpPr>
          <p:nvPr/>
        </p:nvSpPr>
        <p:spPr bwMode="auto">
          <a:xfrm>
            <a:off x="2859088" y="17526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Skin contact LD</a:t>
            </a:r>
            <a:r>
              <a:rPr kumimoji="0" lang="en-US" sz="1800" baseline="-25000"/>
              <a:t>50 </a:t>
            </a:r>
            <a:endParaRPr kumimoji="0" lang="en-US" sz="1800" baseline="30000">
              <a:sym typeface="CommonBullets" pitchFamily="34" charset="2"/>
            </a:endParaRPr>
          </a:p>
          <a:p>
            <a:pPr algn="ctr"/>
            <a:r>
              <a:rPr kumimoji="0" lang="en-US" sz="1800">
                <a:sym typeface="CommonBullets" pitchFamily="34" charset="2"/>
              </a:rPr>
              <a:t>(Rabbits, per kg)</a:t>
            </a:r>
          </a:p>
        </p:txBody>
      </p:sp>
      <p:sp>
        <p:nvSpPr>
          <p:cNvPr id="154646" name="Text Box 1046"/>
          <p:cNvSpPr txBox="1">
            <a:spLocks noChangeArrowheads="1"/>
          </p:cNvSpPr>
          <p:nvPr/>
        </p:nvSpPr>
        <p:spPr bwMode="auto">
          <a:xfrm>
            <a:off x="228600" y="4545013"/>
            <a:ext cx="469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1600"/>
              <a:t>Source: Prudent Practices in the Laboratory, 1995</a:t>
            </a:r>
          </a:p>
        </p:txBody>
      </p:sp>
      <p:sp>
        <p:nvSpPr>
          <p:cNvPr id="154647" name="Text Box 1047"/>
          <p:cNvSpPr txBox="1">
            <a:spLocks noChangeArrowheads="1"/>
          </p:cNvSpPr>
          <p:nvPr/>
        </p:nvSpPr>
        <p:spPr bwMode="auto">
          <a:xfrm>
            <a:off x="5492750" y="2665413"/>
            <a:ext cx="75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&lt;200</a:t>
            </a:r>
            <a:endParaRPr kumimoji="0" lang="en-US" sz="1800" baseline="30000"/>
          </a:p>
        </p:txBody>
      </p:sp>
      <p:sp>
        <p:nvSpPr>
          <p:cNvPr id="154648" name="Text Box 1048"/>
          <p:cNvSpPr txBox="1">
            <a:spLocks noChangeArrowheads="1"/>
          </p:cNvSpPr>
          <p:nvPr/>
        </p:nvSpPr>
        <p:spPr bwMode="auto">
          <a:xfrm>
            <a:off x="5032375" y="3243263"/>
            <a:ext cx="1673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200-2,000</a:t>
            </a:r>
            <a:endParaRPr kumimoji="0" lang="en-US" sz="1800" baseline="30000"/>
          </a:p>
        </p:txBody>
      </p:sp>
      <p:sp>
        <p:nvSpPr>
          <p:cNvPr id="154649" name="Text Box 1049"/>
          <p:cNvSpPr txBox="1">
            <a:spLocks noChangeArrowheads="1"/>
          </p:cNvSpPr>
          <p:nvPr/>
        </p:nvSpPr>
        <p:spPr bwMode="auto">
          <a:xfrm>
            <a:off x="5068888" y="3821113"/>
            <a:ext cx="1598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2,000-20,000</a:t>
            </a:r>
          </a:p>
        </p:txBody>
      </p:sp>
      <p:sp>
        <p:nvSpPr>
          <p:cNvPr id="154650" name="Text Box 1050"/>
          <p:cNvSpPr txBox="1">
            <a:spLocks noChangeArrowheads="1"/>
          </p:cNvSpPr>
          <p:nvPr/>
        </p:nvSpPr>
        <p:spPr bwMode="auto">
          <a:xfrm>
            <a:off x="4764088" y="17526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sz="1800"/>
              <a:t>Inhalation LC</a:t>
            </a:r>
            <a:r>
              <a:rPr kumimoji="0" lang="en-US" sz="1800" baseline="-25000"/>
              <a:t>50 </a:t>
            </a:r>
            <a:r>
              <a:rPr kumimoji="0" lang="en-US" sz="1800">
                <a:sym typeface="CommonBullets" pitchFamily="34" charset="2"/>
              </a:rPr>
              <a:t>(Rats, ppm, 1 hr)</a:t>
            </a:r>
          </a:p>
        </p:txBody>
      </p:sp>
    </p:spTree>
    <p:extLst>
      <p:ext uri="{BB962C8B-B14F-4D97-AF65-F5344CB8AC3E}">
        <p14:creationId xmlns:p14="http://schemas.microsoft.com/office/powerpoint/2010/main" val="1447452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026"/>
          <p:cNvSpPr txBox="1">
            <a:spLocks noChangeArrowheads="1"/>
          </p:cNvSpPr>
          <p:nvPr/>
        </p:nvSpPr>
        <p:spPr bwMode="auto">
          <a:xfrm>
            <a:off x="1089025" y="914400"/>
            <a:ext cx="507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b="1"/>
              <a:t>Probable Lethal Dose for Humans</a:t>
            </a:r>
          </a:p>
        </p:txBody>
      </p:sp>
      <p:sp>
        <p:nvSpPr>
          <p:cNvPr id="156675" name="Text Box 1027"/>
          <p:cNvSpPr txBox="1">
            <a:spLocks noChangeArrowheads="1"/>
          </p:cNvSpPr>
          <p:nvPr/>
        </p:nvSpPr>
        <p:spPr bwMode="auto">
          <a:xfrm>
            <a:off x="533400" y="1752600"/>
            <a:ext cx="1235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sz="2000"/>
              <a:t>Toxicity</a:t>
            </a:r>
          </a:p>
          <a:p>
            <a:r>
              <a:rPr kumimoji="0" lang="en-US" sz="2000"/>
              <a:t>Rating</a:t>
            </a:r>
          </a:p>
        </p:txBody>
      </p:sp>
      <p:sp>
        <p:nvSpPr>
          <p:cNvPr id="156676" name="Text Box 1028"/>
          <p:cNvSpPr txBox="1">
            <a:spLocks noChangeArrowheads="1"/>
          </p:cNvSpPr>
          <p:nvPr/>
        </p:nvSpPr>
        <p:spPr bwMode="auto">
          <a:xfrm>
            <a:off x="2981325" y="1752600"/>
            <a:ext cx="1895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sz="2000"/>
              <a:t>Animal LD</a:t>
            </a:r>
            <a:r>
              <a:rPr kumimoji="0" lang="en-US" sz="2000" baseline="-25000"/>
              <a:t>50 </a:t>
            </a:r>
            <a:endParaRPr kumimoji="0" lang="en-US" sz="2000" baseline="30000">
              <a:sym typeface="CommonBullets" pitchFamily="34" charset="2"/>
            </a:endParaRPr>
          </a:p>
          <a:p>
            <a:r>
              <a:rPr kumimoji="0" lang="en-US" sz="2000">
                <a:sym typeface="CommonBullets" pitchFamily="34" charset="2"/>
              </a:rPr>
              <a:t>(per kg)</a:t>
            </a:r>
          </a:p>
        </p:txBody>
      </p:sp>
      <p:sp>
        <p:nvSpPr>
          <p:cNvPr id="156677" name="Text Box 1029"/>
          <p:cNvSpPr txBox="1">
            <a:spLocks noChangeArrowheads="1"/>
          </p:cNvSpPr>
          <p:nvPr/>
        </p:nvSpPr>
        <p:spPr bwMode="auto">
          <a:xfrm>
            <a:off x="533400" y="2643188"/>
            <a:ext cx="187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extremely toxic</a:t>
            </a:r>
          </a:p>
        </p:txBody>
      </p:sp>
      <p:sp>
        <p:nvSpPr>
          <p:cNvPr id="156678" name="Text Box 1030"/>
          <p:cNvSpPr txBox="1">
            <a:spLocks noChangeArrowheads="1"/>
          </p:cNvSpPr>
          <p:nvPr/>
        </p:nvSpPr>
        <p:spPr bwMode="auto">
          <a:xfrm>
            <a:off x="2981325" y="2640013"/>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&lt;5mg</a:t>
            </a:r>
          </a:p>
        </p:txBody>
      </p:sp>
      <p:sp>
        <p:nvSpPr>
          <p:cNvPr id="156679" name="Text Box 1031"/>
          <p:cNvSpPr txBox="1">
            <a:spLocks noChangeArrowheads="1"/>
          </p:cNvSpPr>
          <p:nvPr/>
        </p:nvSpPr>
        <p:spPr bwMode="auto">
          <a:xfrm>
            <a:off x="533400" y="3221038"/>
            <a:ext cx="1441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highly toxic</a:t>
            </a:r>
          </a:p>
        </p:txBody>
      </p:sp>
      <p:sp>
        <p:nvSpPr>
          <p:cNvPr id="156680" name="Text Box 1032"/>
          <p:cNvSpPr txBox="1">
            <a:spLocks noChangeArrowheads="1"/>
          </p:cNvSpPr>
          <p:nvPr/>
        </p:nvSpPr>
        <p:spPr bwMode="auto">
          <a:xfrm>
            <a:off x="2981325" y="3217863"/>
            <a:ext cx="1044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5-50mg</a:t>
            </a:r>
          </a:p>
        </p:txBody>
      </p:sp>
      <p:sp>
        <p:nvSpPr>
          <p:cNvPr id="156681" name="Text Box 1033"/>
          <p:cNvSpPr txBox="1">
            <a:spLocks noChangeArrowheads="1"/>
          </p:cNvSpPr>
          <p:nvPr/>
        </p:nvSpPr>
        <p:spPr bwMode="auto">
          <a:xfrm>
            <a:off x="533400" y="3798888"/>
            <a:ext cx="203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moderately toxic</a:t>
            </a:r>
          </a:p>
        </p:txBody>
      </p:sp>
      <p:sp>
        <p:nvSpPr>
          <p:cNvPr id="156682" name="Text Box 1034"/>
          <p:cNvSpPr txBox="1">
            <a:spLocks noChangeArrowheads="1"/>
          </p:cNvSpPr>
          <p:nvPr/>
        </p:nvSpPr>
        <p:spPr bwMode="auto">
          <a:xfrm>
            <a:off x="2981325" y="3795713"/>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50-500mg</a:t>
            </a:r>
            <a:endParaRPr kumimoji="0" lang="en-US" sz="2000" baseline="30000"/>
          </a:p>
        </p:txBody>
      </p:sp>
      <p:sp>
        <p:nvSpPr>
          <p:cNvPr id="156683" name="Line 1035"/>
          <p:cNvSpPr>
            <a:spLocks noChangeShapeType="1"/>
          </p:cNvSpPr>
          <p:nvPr/>
        </p:nvSpPr>
        <p:spPr bwMode="auto">
          <a:xfrm>
            <a:off x="573088" y="2511425"/>
            <a:ext cx="7808912" cy="317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4" name="Line 1036"/>
          <p:cNvSpPr>
            <a:spLocks noChangeShapeType="1"/>
          </p:cNvSpPr>
          <p:nvPr/>
        </p:nvSpPr>
        <p:spPr bwMode="auto">
          <a:xfrm>
            <a:off x="573088" y="1600200"/>
            <a:ext cx="7732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5" name="Line 1037"/>
          <p:cNvSpPr>
            <a:spLocks noChangeShapeType="1"/>
          </p:cNvSpPr>
          <p:nvPr/>
        </p:nvSpPr>
        <p:spPr bwMode="auto">
          <a:xfrm>
            <a:off x="573088" y="5715000"/>
            <a:ext cx="7808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6" name="Text Box 1038"/>
          <p:cNvSpPr txBox="1">
            <a:spLocks noChangeArrowheads="1"/>
          </p:cNvSpPr>
          <p:nvPr/>
        </p:nvSpPr>
        <p:spPr bwMode="auto">
          <a:xfrm>
            <a:off x="5145088" y="2636838"/>
            <a:ext cx="2116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less than 7 drops</a:t>
            </a:r>
            <a:endParaRPr kumimoji="0" lang="en-US" sz="2000" baseline="30000"/>
          </a:p>
        </p:txBody>
      </p:sp>
      <p:sp>
        <p:nvSpPr>
          <p:cNvPr id="156687" name="Text Box 1039"/>
          <p:cNvSpPr txBox="1">
            <a:spLocks noChangeArrowheads="1"/>
          </p:cNvSpPr>
          <p:nvPr/>
        </p:nvSpPr>
        <p:spPr bwMode="auto">
          <a:xfrm>
            <a:off x="5145088" y="3214688"/>
            <a:ext cx="290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7 drops to 1 teaspoonful</a:t>
            </a:r>
            <a:endParaRPr kumimoji="0" lang="en-US" sz="2000" baseline="30000"/>
          </a:p>
        </p:txBody>
      </p:sp>
      <p:sp>
        <p:nvSpPr>
          <p:cNvPr id="156688" name="Text Box 1040"/>
          <p:cNvSpPr txBox="1">
            <a:spLocks noChangeArrowheads="1"/>
          </p:cNvSpPr>
          <p:nvPr/>
        </p:nvSpPr>
        <p:spPr bwMode="auto">
          <a:xfrm>
            <a:off x="5145088" y="3792538"/>
            <a:ext cx="296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1 teaspoonful to 1 ounce</a:t>
            </a:r>
          </a:p>
        </p:txBody>
      </p:sp>
      <p:sp>
        <p:nvSpPr>
          <p:cNvPr id="156689" name="Text Box 1041"/>
          <p:cNvSpPr txBox="1">
            <a:spLocks noChangeArrowheads="1"/>
          </p:cNvSpPr>
          <p:nvPr/>
        </p:nvSpPr>
        <p:spPr bwMode="auto">
          <a:xfrm>
            <a:off x="5145088" y="1752600"/>
            <a:ext cx="3541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sz="2000"/>
              <a:t>Lethal Dose When Ingested by 70-kg (150lb) Human</a:t>
            </a:r>
            <a:endParaRPr kumimoji="0" lang="en-US" sz="2000">
              <a:sym typeface="CommonBullets" pitchFamily="34" charset="2"/>
            </a:endParaRPr>
          </a:p>
        </p:txBody>
      </p:sp>
      <p:sp>
        <p:nvSpPr>
          <p:cNvPr id="156690" name="Text Box 1042"/>
          <p:cNvSpPr txBox="1">
            <a:spLocks noChangeArrowheads="1"/>
          </p:cNvSpPr>
          <p:nvPr/>
        </p:nvSpPr>
        <p:spPr bwMode="auto">
          <a:xfrm>
            <a:off x="533400" y="5840413"/>
            <a:ext cx="469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1600"/>
              <a:t>Source: Prudent Practices in the Laboratory, 1995</a:t>
            </a:r>
          </a:p>
        </p:txBody>
      </p:sp>
      <p:sp>
        <p:nvSpPr>
          <p:cNvPr id="156691" name="Text Box 1043"/>
          <p:cNvSpPr txBox="1">
            <a:spLocks noChangeArrowheads="1"/>
          </p:cNvSpPr>
          <p:nvPr/>
        </p:nvSpPr>
        <p:spPr bwMode="auto">
          <a:xfrm>
            <a:off x="533400" y="4440238"/>
            <a:ext cx="155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slightly toxic</a:t>
            </a:r>
          </a:p>
        </p:txBody>
      </p:sp>
      <p:sp>
        <p:nvSpPr>
          <p:cNvPr id="156692" name="Text Box 1044"/>
          <p:cNvSpPr txBox="1">
            <a:spLocks noChangeArrowheads="1"/>
          </p:cNvSpPr>
          <p:nvPr/>
        </p:nvSpPr>
        <p:spPr bwMode="auto">
          <a:xfrm>
            <a:off x="2981325" y="4437063"/>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500-5,000mg</a:t>
            </a:r>
          </a:p>
        </p:txBody>
      </p:sp>
      <p:sp>
        <p:nvSpPr>
          <p:cNvPr id="156693" name="Text Box 1045"/>
          <p:cNvSpPr txBox="1">
            <a:spLocks noChangeArrowheads="1"/>
          </p:cNvSpPr>
          <p:nvPr/>
        </p:nvSpPr>
        <p:spPr bwMode="auto">
          <a:xfrm>
            <a:off x="533400" y="5018088"/>
            <a:ext cx="233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practically nontoxic</a:t>
            </a:r>
            <a:endParaRPr kumimoji="0" lang="en-US" sz="2000">
              <a:sym typeface="CommonBullets" pitchFamily="34" charset="2"/>
            </a:endParaRPr>
          </a:p>
        </p:txBody>
      </p:sp>
      <p:sp>
        <p:nvSpPr>
          <p:cNvPr id="156694" name="Text Box 1046"/>
          <p:cNvSpPr txBox="1">
            <a:spLocks noChangeArrowheads="1"/>
          </p:cNvSpPr>
          <p:nvPr/>
        </p:nvSpPr>
        <p:spPr bwMode="auto">
          <a:xfrm>
            <a:off x="2981325" y="5014913"/>
            <a:ext cx="193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above 5,000mg</a:t>
            </a:r>
            <a:endParaRPr kumimoji="0" lang="en-US" sz="2000" baseline="30000"/>
          </a:p>
        </p:txBody>
      </p:sp>
      <p:sp>
        <p:nvSpPr>
          <p:cNvPr id="156695" name="Text Box 1047"/>
          <p:cNvSpPr txBox="1">
            <a:spLocks noChangeArrowheads="1"/>
          </p:cNvSpPr>
          <p:nvPr/>
        </p:nvSpPr>
        <p:spPr bwMode="auto">
          <a:xfrm>
            <a:off x="5145088" y="4433888"/>
            <a:ext cx="2058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1 ounce to 1 pint</a:t>
            </a:r>
            <a:endParaRPr kumimoji="0" lang="en-US" sz="2000" baseline="30000"/>
          </a:p>
        </p:txBody>
      </p:sp>
      <p:sp>
        <p:nvSpPr>
          <p:cNvPr id="156696" name="Text Box 1048"/>
          <p:cNvSpPr txBox="1">
            <a:spLocks noChangeArrowheads="1"/>
          </p:cNvSpPr>
          <p:nvPr/>
        </p:nvSpPr>
        <p:spPr bwMode="auto">
          <a:xfrm>
            <a:off x="5145088" y="5011738"/>
            <a:ext cx="1566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above 1 pint</a:t>
            </a:r>
          </a:p>
        </p:txBody>
      </p:sp>
    </p:spTree>
    <p:extLst>
      <p:ext uri="{BB962C8B-B14F-4D97-AF65-F5344CB8AC3E}">
        <p14:creationId xmlns:p14="http://schemas.microsoft.com/office/powerpoint/2010/main" val="1272432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93713" y="304800"/>
            <a:ext cx="6954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b="1"/>
              <a:t>Lethal dose and lethal concentration examples</a:t>
            </a:r>
          </a:p>
        </p:txBody>
      </p:sp>
      <p:sp>
        <p:nvSpPr>
          <p:cNvPr id="158723" name="Text Box 3"/>
          <p:cNvSpPr txBox="1">
            <a:spLocks noChangeArrowheads="1"/>
          </p:cNvSpPr>
          <p:nvPr/>
        </p:nvSpPr>
        <p:spPr bwMode="auto">
          <a:xfrm>
            <a:off x="517525" y="1047750"/>
            <a:ext cx="1427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Compound</a:t>
            </a:r>
          </a:p>
        </p:txBody>
      </p:sp>
      <p:sp>
        <p:nvSpPr>
          <p:cNvPr id="158724" name="Text Box 4"/>
          <p:cNvSpPr txBox="1">
            <a:spLocks noChangeArrowheads="1"/>
          </p:cNvSpPr>
          <p:nvPr/>
        </p:nvSpPr>
        <p:spPr bwMode="auto">
          <a:xfrm>
            <a:off x="3000375" y="1044575"/>
            <a:ext cx="96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Animal</a:t>
            </a:r>
          </a:p>
        </p:txBody>
      </p:sp>
      <p:sp>
        <p:nvSpPr>
          <p:cNvPr id="158725" name="Text Box 5"/>
          <p:cNvSpPr txBox="1">
            <a:spLocks noChangeArrowheads="1"/>
          </p:cNvSpPr>
          <p:nvPr/>
        </p:nvSpPr>
        <p:spPr bwMode="auto">
          <a:xfrm>
            <a:off x="4960938" y="1041400"/>
            <a:ext cx="86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Route</a:t>
            </a:r>
          </a:p>
        </p:txBody>
      </p:sp>
      <p:sp>
        <p:nvSpPr>
          <p:cNvPr id="158726" name="Text Box 6"/>
          <p:cNvSpPr txBox="1">
            <a:spLocks noChangeArrowheads="1"/>
          </p:cNvSpPr>
          <p:nvPr/>
        </p:nvSpPr>
        <p:spPr bwMode="auto">
          <a:xfrm>
            <a:off x="6889750" y="1038225"/>
            <a:ext cx="127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LD</a:t>
            </a:r>
            <a:r>
              <a:rPr kumimoji="0" lang="en-US" sz="2000" baseline="-25000"/>
              <a:t>50</a:t>
            </a:r>
            <a:r>
              <a:rPr kumimoji="0" lang="en-US" sz="2000"/>
              <a:t>/LC</a:t>
            </a:r>
            <a:r>
              <a:rPr kumimoji="0" lang="en-US" sz="2000" baseline="-25000"/>
              <a:t>50</a:t>
            </a:r>
            <a:endParaRPr kumimoji="0" lang="en-US" sz="2000"/>
          </a:p>
        </p:txBody>
      </p:sp>
      <p:sp>
        <p:nvSpPr>
          <p:cNvPr id="158727" name="Text Box 7"/>
          <p:cNvSpPr txBox="1">
            <a:spLocks noChangeArrowheads="1"/>
          </p:cNvSpPr>
          <p:nvPr/>
        </p:nvSpPr>
        <p:spPr bwMode="auto">
          <a:xfrm>
            <a:off x="498475" y="1863725"/>
            <a:ext cx="1046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Ethanol</a:t>
            </a:r>
          </a:p>
        </p:txBody>
      </p:sp>
      <p:sp>
        <p:nvSpPr>
          <p:cNvPr id="158728" name="Text Box 8"/>
          <p:cNvSpPr txBox="1">
            <a:spLocks noChangeArrowheads="1"/>
          </p:cNvSpPr>
          <p:nvPr/>
        </p:nvSpPr>
        <p:spPr bwMode="auto">
          <a:xfrm>
            <a:off x="2981325" y="1863725"/>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p>
        </p:txBody>
      </p:sp>
      <p:sp>
        <p:nvSpPr>
          <p:cNvPr id="158729" name="Text Box 9"/>
          <p:cNvSpPr txBox="1">
            <a:spLocks noChangeArrowheads="1"/>
          </p:cNvSpPr>
          <p:nvPr/>
        </p:nvSpPr>
        <p:spPr bwMode="auto">
          <a:xfrm>
            <a:off x="4960938" y="1863725"/>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Inhalation</a:t>
            </a:r>
            <a:endParaRPr kumimoji="0" lang="en-US" sz="2000" baseline="30000"/>
          </a:p>
        </p:txBody>
      </p:sp>
      <p:sp>
        <p:nvSpPr>
          <p:cNvPr id="158730" name="Text Box 10"/>
          <p:cNvSpPr txBox="1">
            <a:spLocks noChangeArrowheads="1"/>
          </p:cNvSpPr>
          <p:nvPr/>
        </p:nvSpPr>
        <p:spPr bwMode="auto">
          <a:xfrm>
            <a:off x="6858000" y="1863725"/>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20,000ppm</a:t>
            </a:r>
            <a:endParaRPr kumimoji="0" lang="en-US" sz="2000" baseline="30000"/>
          </a:p>
        </p:txBody>
      </p:sp>
      <p:sp>
        <p:nvSpPr>
          <p:cNvPr id="158731" name="Text Box 11"/>
          <p:cNvSpPr txBox="1">
            <a:spLocks noChangeArrowheads="1"/>
          </p:cNvSpPr>
          <p:nvPr/>
        </p:nvSpPr>
        <p:spPr bwMode="auto">
          <a:xfrm>
            <a:off x="498475" y="2312988"/>
            <a:ext cx="1822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Ascorbic Acid*</a:t>
            </a:r>
          </a:p>
        </p:txBody>
      </p:sp>
      <p:sp>
        <p:nvSpPr>
          <p:cNvPr id="158732" name="Text Box 12"/>
          <p:cNvSpPr txBox="1">
            <a:spLocks noChangeArrowheads="1"/>
          </p:cNvSpPr>
          <p:nvPr/>
        </p:nvSpPr>
        <p:spPr bwMode="auto">
          <a:xfrm>
            <a:off x="2981325" y="2312988"/>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endParaRPr kumimoji="0" lang="en-US" sz="2000" baseline="30000"/>
          </a:p>
        </p:txBody>
      </p:sp>
      <p:sp>
        <p:nvSpPr>
          <p:cNvPr id="158733" name="Text Box 13"/>
          <p:cNvSpPr txBox="1">
            <a:spLocks noChangeArrowheads="1"/>
          </p:cNvSpPr>
          <p:nvPr/>
        </p:nvSpPr>
        <p:spPr bwMode="auto">
          <a:xfrm>
            <a:off x="4960938" y="2312988"/>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Oral</a:t>
            </a:r>
            <a:endParaRPr kumimoji="0" lang="en-US" sz="2000" baseline="30000"/>
          </a:p>
        </p:txBody>
      </p:sp>
      <p:sp>
        <p:nvSpPr>
          <p:cNvPr id="158734" name="Text Box 14"/>
          <p:cNvSpPr txBox="1">
            <a:spLocks noChangeArrowheads="1"/>
          </p:cNvSpPr>
          <p:nvPr/>
        </p:nvSpPr>
        <p:spPr bwMode="auto">
          <a:xfrm>
            <a:off x="6883400" y="2312988"/>
            <a:ext cx="165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11,900mg/kg</a:t>
            </a:r>
            <a:endParaRPr kumimoji="0" lang="en-US" sz="2000" baseline="30000"/>
          </a:p>
        </p:txBody>
      </p:sp>
      <p:sp>
        <p:nvSpPr>
          <p:cNvPr id="158735" name="Text Box 15"/>
          <p:cNvSpPr txBox="1">
            <a:spLocks noChangeArrowheads="1"/>
          </p:cNvSpPr>
          <p:nvPr/>
        </p:nvSpPr>
        <p:spPr bwMode="auto">
          <a:xfrm>
            <a:off x="498475" y="3213100"/>
            <a:ext cx="1579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Acetic Acid </a:t>
            </a:r>
            <a:r>
              <a:rPr kumimoji="0" lang="en-US" sz="2000" baseline="30000">
                <a:sym typeface="CommonBullets" pitchFamily="34" charset="2"/>
              </a:rPr>
              <a:t></a:t>
            </a:r>
            <a:endParaRPr kumimoji="0" lang="en-US" sz="2000">
              <a:sym typeface="CommonBullets" pitchFamily="34" charset="2"/>
            </a:endParaRPr>
          </a:p>
        </p:txBody>
      </p:sp>
      <p:sp>
        <p:nvSpPr>
          <p:cNvPr id="158736" name="Text Box 16"/>
          <p:cNvSpPr txBox="1">
            <a:spLocks noChangeArrowheads="1"/>
          </p:cNvSpPr>
          <p:nvPr/>
        </p:nvSpPr>
        <p:spPr bwMode="auto">
          <a:xfrm>
            <a:off x="2981325" y="3213100"/>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endParaRPr kumimoji="0" lang="en-US" sz="2000" baseline="30000"/>
          </a:p>
        </p:txBody>
      </p:sp>
      <p:sp>
        <p:nvSpPr>
          <p:cNvPr id="158737" name="Text Box 17"/>
          <p:cNvSpPr txBox="1">
            <a:spLocks noChangeArrowheads="1"/>
          </p:cNvSpPr>
          <p:nvPr/>
        </p:nvSpPr>
        <p:spPr bwMode="auto">
          <a:xfrm>
            <a:off x="4960938" y="3213100"/>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Oral</a:t>
            </a:r>
          </a:p>
        </p:txBody>
      </p:sp>
      <p:sp>
        <p:nvSpPr>
          <p:cNvPr id="158738" name="Text Box 18"/>
          <p:cNvSpPr txBox="1">
            <a:spLocks noChangeArrowheads="1"/>
          </p:cNvSpPr>
          <p:nvPr/>
        </p:nvSpPr>
        <p:spPr bwMode="auto">
          <a:xfrm>
            <a:off x="7024688" y="3213100"/>
            <a:ext cx="1509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3,310mg/kg</a:t>
            </a:r>
            <a:endParaRPr kumimoji="0" lang="en-US" sz="2000" baseline="30000"/>
          </a:p>
        </p:txBody>
      </p:sp>
      <p:sp>
        <p:nvSpPr>
          <p:cNvPr id="158739" name="Text Box 19"/>
          <p:cNvSpPr txBox="1">
            <a:spLocks noChangeArrowheads="1"/>
          </p:cNvSpPr>
          <p:nvPr/>
        </p:nvSpPr>
        <p:spPr bwMode="auto">
          <a:xfrm>
            <a:off x="498475" y="2762250"/>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Acetone </a:t>
            </a:r>
            <a:r>
              <a:rPr kumimoji="0" lang="en-US" sz="2000" baseline="30000">
                <a:sym typeface="CommonBullets" pitchFamily="34" charset="2"/>
              </a:rPr>
              <a:t> </a:t>
            </a:r>
          </a:p>
        </p:txBody>
      </p:sp>
      <p:sp>
        <p:nvSpPr>
          <p:cNvPr id="158740" name="Text Box 20"/>
          <p:cNvSpPr txBox="1">
            <a:spLocks noChangeArrowheads="1"/>
          </p:cNvSpPr>
          <p:nvPr/>
        </p:nvSpPr>
        <p:spPr bwMode="auto">
          <a:xfrm>
            <a:off x="2981325" y="2762250"/>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p>
        </p:txBody>
      </p:sp>
      <p:sp>
        <p:nvSpPr>
          <p:cNvPr id="158741" name="Text Box 21"/>
          <p:cNvSpPr txBox="1">
            <a:spLocks noChangeArrowheads="1"/>
          </p:cNvSpPr>
          <p:nvPr/>
        </p:nvSpPr>
        <p:spPr bwMode="auto">
          <a:xfrm>
            <a:off x="4960938" y="2762250"/>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Oral</a:t>
            </a:r>
          </a:p>
        </p:txBody>
      </p:sp>
      <p:sp>
        <p:nvSpPr>
          <p:cNvPr id="158742" name="Text Box 22"/>
          <p:cNvSpPr txBox="1">
            <a:spLocks noChangeArrowheads="1"/>
          </p:cNvSpPr>
          <p:nvPr/>
        </p:nvSpPr>
        <p:spPr bwMode="auto">
          <a:xfrm>
            <a:off x="7024688" y="2762250"/>
            <a:ext cx="1509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5,800mg/kg</a:t>
            </a:r>
          </a:p>
        </p:txBody>
      </p:sp>
      <p:sp>
        <p:nvSpPr>
          <p:cNvPr id="158743" name="Text Box 23"/>
          <p:cNvSpPr txBox="1">
            <a:spLocks noChangeArrowheads="1"/>
          </p:cNvSpPr>
          <p:nvPr/>
        </p:nvSpPr>
        <p:spPr bwMode="auto">
          <a:xfrm>
            <a:off x="498475" y="4562475"/>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Atrazine (herbicide)</a:t>
            </a:r>
          </a:p>
        </p:txBody>
      </p:sp>
      <p:sp>
        <p:nvSpPr>
          <p:cNvPr id="158744" name="Text Box 24"/>
          <p:cNvSpPr txBox="1">
            <a:spLocks noChangeArrowheads="1"/>
          </p:cNvSpPr>
          <p:nvPr/>
        </p:nvSpPr>
        <p:spPr bwMode="auto">
          <a:xfrm>
            <a:off x="2981325" y="4562475"/>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p>
        </p:txBody>
      </p:sp>
      <p:sp>
        <p:nvSpPr>
          <p:cNvPr id="158745" name="Text Box 25"/>
          <p:cNvSpPr txBox="1">
            <a:spLocks noChangeArrowheads="1"/>
          </p:cNvSpPr>
          <p:nvPr/>
        </p:nvSpPr>
        <p:spPr bwMode="auto">
          <a:xfrm>
            <a:off x="4960938" y="4562475"/>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Oral</a:t>
            </a:r>
          </a:p>
        </p:txBody>
      </p:sp>
      <p:sp>
        <p:nvSpPr>
          <p:cNvPr id="158746" name="Text Box 26"/>
          <p:cNvSpPr txBox="1">
            <a:spLocks noChangeArrowheads="1"/>
          </p:cNvSpPr>
          <p:nvPr/>
        </p:nvSpPr>
        <p:spPr bwMode="auto">
          <a:xfrm>
            <a:off x="7235825" y="4562475"/>
            <a:ext cx="1298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672mg/kg</a:t>
            </a:r>
          </a:p>
        </p:txBody>
      </p:sp>
      <p:sp>
        <p:nvSpPr>
          <p:cNvPr id="158747" name="Text Box 27"/>
          <p:cNvSpPr txBox="1">
            <a:spLocks noChangeArrowheads="1"/>
          </p:cNvSpPr>
          <p:nvPr/>
        </p:nvSpPr>
        <p:spPr bwMode="auto">
          <a:xfrm>
            <a:off x="498475" y="4113213"/>
            <a:ext cx="1808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Formaldehyde</a:t>
            </a:r>
          </a:p>
        </p:txBody>
      </p:sp>
      <p:sp>
        <p:nvSpPr>
          <p:cNvPr id="158748" name="Text Box 28"/>
          <p:cNvSpPr txBox="1">
            <a:spLocks noChangeArrowheads="1"/>
          </p:cNvSpPr>
          <p:nvPr/>
        </p:nvSpPr>
        <p:spPr bwMode="auto">
          <a:xfrm>
            <a:off x="2981325" y="4113213"/>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p>
        </p:txBody>
      </p:sp>
      <p:sp>
        <p:nvSpPr>
          <p:cNvPr id="158749" name="Text Box 29"/>
          <p:cNvSpPr txBox="1">
            <a:spLocks noChangeArrowheads="1"/>
          </p:cNvSpPr>
          <p:nvPr/>
        </p:nvSpPr>
        <p:spPr bwMode="auto">
          <a:xfrm>
            <a:off x="4960938" y="4113213"/>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Oral</a:t>
            </a:r>
          </a:p>
        </p:txBody>
      </p:sp>
      <p:sp>
        <p:nvSpPr>
          <p:cNvPr id="158750" name="Text Box 30"/>
          <p:cNvSpPr txBox="1">
            <a:spLocks noChangeArrowheads="1"/>
          </p:cNvSpPr>
          <p:nvPr/>
        </p:nvSpPr>
        <p:spPr bwMode="auto">
          <a:xfrm>
            <a:off x="7235825" y="4113213"/>
            <a:ext cx="1298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800mg/kg</a:t>
            </a:r>
          </a:p>
        </p:txBody>
      </p:sp>
      <p:sp>
        <p:nvSpPr>
          <p:cNvPr id="158751" name="Line 31"/>
          <p:cNvSpPr>
            <a:spLocks noChangeShapeType="1"/>
          </p:cNvSpPr>
          <p:nvPr/>
        </p:nvSpPr>
        <p:spPr bwMode="auto">
          <a:xfrm>
            <a:off x="533400" y="1493838"/>
            <a:ext cx="80010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2" name="Line 32"/>
          <p:cNvSpPr>
            <a:spLocks noChangeShapeType="1"/>
          </p:cNvSpPr>
          <p:nvPr/>
        </p:nvSpPr>
        <p:spPr bwMode="auto">
          <a:xfrm>
            <a:off x="533400" y="941388"/>
            <a:ext cx="800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3" name="Line 33"/>
          <p:cNvSpPr>
            <a:spLocks noChangeShapeType="1"/>
          </p:cNvSpPr>
          <p:nvPr/>
        </p:nvSpPr>
        <p:spPr bwMode="auto">
          <a:xfrm>
            <a:off x="533400" y="5665788"/>
            <a:ext cx="800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4" name="Text Box 34"/>
          <p:cNvSpPr txBox="1">
            <a:spLocks noChangeArrowheads="1"/>
          </p:cNvSpPr>
          <p:nvPr/>
        </p:nvSpPr>
        <p:spPr bwMode="auto">
          <a:xfrm>
            <a:off x="441325" y="5715000"/>
            <a:ext cx="44084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defRPr kumimoji="1" sz="2400">
                <a:solidFill>
                  <a:schemeClr val="tx1"/>
                </a:solidFill>
                <a:latin typeface="Times New Roman" pitchFamily="18" charset="0"/>
              </a:defRPr>
            </a:lvl1pPr>
            <a:lvl2pPr defTabSz="457200">
              <a:defRPr kumimoji="1" sz="2400">
                <a:solidFill>
                  <a:schemeClr val="tx1"/>
                </a:solidFill>
                <a:latin typeface="Times New Roman" pitchFamily="18" charset="0"/>
              </a:defRPr>
            </a:lvl2pPr>
            <a:lvl3pPr defTabSz="457200">
              <a:defRPr kumimoji="1" sz="2400">
                <a:solidFill>
                  <a:schemeClr val="tx1"/>
                </a:solidFill>
                <a:latin typeface="Times New Roman" pitchFamily="18" charset="0"/>
              </a:defRPr>
            </a:lvl3pPr>
            <a:lvl4pPr defTabSz="457200">
              <a:defRPr kumimoji="1" sz="2400">
                <a:solidFill>
                  <a:schemeClr val="tx1"/>
                </a:solidFill>
                <a:latin typeface="Times New Roman" pitchFamily="18" charset="0"/>
              </a:defRPr>
            </a:lvl4pPr>
            <a:lvl5pPr defTabSz="457200">
              <a:defRPr kumimoji="1" sz="2400">
                <a:solidFill>
                  <a:schemeClr val="tx1"/>
                </a:solidFill>
                <a:latin typeface="Times New Roman" pitchFamily="18" charset="0"/>
              </a:defRPr>
            </a:lvl5pPr>
            <a:lvl6pPr defTabSz="457200" eaLnBrk="0" fontAlgn="base" hangingPunct="0">
              <a:spcBef>
                <a:spcPct val="0"/>
              </a:spcBef>
              <a:spcAft>
                <a:spcPct val="0"/>
              </a:spcAft>
              <a:defRPr kumimoji="1" sz="2400">
                <a:solidFill>
                  <a:schemeClr val="tx1"/>
                </a:solidFill>
                <a:latin typeface="Times New Roman" pitchFamily="18" charset="0"/>
              </a:defRPr>
            </a:lvl6pPr>
            <a:lvl7pPr defTabSz="457200" eaLnBrk="0" fontAlgn="base" hangingPunct="0">
              <a:spcBef>
                <a:spcPct val="0"/>
              </a:spcBef>
              <a:spcAft>
                <a:spcPct val="0"/>
              </a:spcAft>
              <a:defRPr kumimoji="1" sz="2400">
                <a:solidFill>
                  <a:schemeClr val="tx1"/>
                </a:solidFill>
                <a:latin typeface="Times New Roman" pitchFamily="18" charset="0"/>
              </a:defRPr>
            </a:lvl7pPr>
            <a:lvl8pPr defTabSz="457200" eaLnBrk="0" fontAlgn="base" hangingPunct="0">
              <a:spcBef>
                <a:spcPct val="0"/>
              </a:spcBef>
              <a:spcAft>
                <a:spcPct val="0"/>
              </a:spcAft>
              <a:defRPr kumimoji="1" sz="2400">
                <a:solidFill>
                  <a:schemeClr val="tx1"/>
                </a:solidFill>
                <a:latin typeface="Times New Roman" pitchFamily="18" charset="0"/>
              </a:defRPr>
            </a:lvl8pPr>
            <a:lvl9pPr defTabSz="457200" eaLnBrk="0" fontAlgn="base" hangingPunct="0">
              <a:spcBef>
                <a:spcPct val="0"/>
              </a:spcBef>
              <a:spcAft>
                <a:spcPct val="0"/>
              </a:spcAft>
              <a:defRPr kumimoji="1" sz="2400">
                <a:solidFill>
                  <a:schemeClr val="tx1"/>
                </a:solidFill>
                <a:latin typeface="Times New Roman" pitchFamily="18" charset="0"/>
              </a:defRPr>
            </a:lvl9pPr>
          </a:lstStyle>
          <a:p>
            <a:r>
              <a:rPr kumimoji="0" lang="en-US" sz="2000">
                <a:latin typeface="Arial" charset="0"/>
              </a:rPr>
              <a:t>* 	a.k.a. Vitamin C</a:t>
            </a:r>
          </a:p>
          <a:p>
            <a:r>
              <a:rPr kumimoji="0" lang="en-US" sz="2000" baseline="30000">
                <a:latin typeface="Arial" charset="0"/>
                <a:sym typeface="CommonBullets" pitchFamily="34" charset="2"/>
              </a:rPr>
              <a:t>	</a:t>
            </a:r>
            <a:r>
              <a:rPr kumimoji="0" lang="en-US" sz="2000">
                <a:latin typeface="Arial" charset="0"/>
                <a:sym typeface="CommonBullets" pitchFamily="34" charset="2"/>
              </a:rPr>
              <a:t>Constituent of vinegar</a:t>
            </a:r>
          </a:p>
          <a:p>
            <a:r>
              <a:rPr kumimoji="0" lang="en-US" sz="2000" baseline="30000">
                <a:latin typeface="Arial" charset="0"/>
                <a:sym typeface="CommonBullets" pitchFamily="34" charset="2"/>
              </a:rPr>
              <a:t> 	</a:t>
            </a:r>
            <a:r>
              <a:rPr kumimoji="0" lang="en-US" sz="2000">
                <a:latin typeface="Arial" charset="0"/>
                <a:sym typeface="CommonBullets" pitchFamily="34" charset="2"/>
              </a:rPr>
              <a:t>Constituent of nail polish remover</a:t>
            </a:r>
          </a:p>
        </p:txBody>
      </p:sp>
      <p:sp>
        <p:nvSpPr>
          <p:cNvPr id="158755" name="Text Box 35"/>
          <p:cNvSpPr txBox="1">
            <a:spLocks noChangeArrowheads="1"/>
          </p:cNvSpPr>
          <p:nvPr/>
        </p:nvSpPr>
        <p:spPr bwMode="auto">
          <a:xfrm>
            <a:off x="495300" y="5013325"/>
            <a:ext cx="976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Phenol</a:t>
            </a:r>
          </a:p>
        </p:txBody>
      </p:sp>
      <p:sp>
        <p:nvSpPr>
          <p:cNvPr id="158756" name="Text Box 36"/>
          <p:cNvSpPr txBox="1">
            <a:spLocks noChangeArrowheads="1"/>
          </p:cNvSpPr>
          <p:nvPr/>
        </p:nvSpPr>
        <p:spPr bwMode="auto">
          <a:xfrm>
            <a:off x="2978150" y="5013325"/>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p>
        </p:txBody>
      </p:sp>
      <p:sp>
        <p:nvSpPr>
          <p:cNvPr id="158757" name="Text Box 37"/>
          <p:cNvSpPr txBox="1">
            <a:spLocks noChangeArrowheads="1"/>
          </p:cNvSpPr>
          <p:nvPr/>
        </p:nvSpPr>
        <p:spPr bwMode="auto">
          <a:xfrm>
            <a:off x="4960938" y="5013325"/>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Oral</a:t>
            </a:r>
          </a:p>
        </p:txBody>
      </p:sp>
      <p:sp>
        <p:nvSpPr>
          <p:cNvPr id="158758" name="Text Box 38"/>
          <p:cNvSpPr txBox="1">
            <a:spLocks noChangeArrowheads="1"/>
          </p:cNvSpPr>
          <p:nvPr/>
        </p:nvSpPr>
        <p:spPr bwMode="auto">
          <a:xfrm>
            <a:off x="7235825" y="5013325"/>
            <a:ext cx="1298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317mg/kg</a:t>
            </a:r>
          </a:p>
        </p:txBody>
      </p:sp>
      <p:sp>
        <p:nvSpPr>
          <p:cNvPr id="158759" name="Text Box 39"/>
          <p:cNvSpPr txBox="1">
            <a:spLocks noChangeArrowheads="1"/>
          </p:cNvSpPr>
          <p:nvPr/>
        </p:nvSpPr>
        <p:spPr bwMode="auto">
          <a:xfrm>
            <a:off x="495300" y="3662363"/>
            <a:ext cx="96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Aspirin</a:t>
            </a:r>
          </a:p>
        </p:txBody>
      </p:sp>
      <p:sp>
        <p:nvSpPr>
          <p:cNvPr id="158760" name="Text Box 40"/>
          <p:cNvSpPr txBox="1">
            <a:spLocks noChangeArrowheads="1"/>
          </p:cNvSpPr>
          <p:nvPr/>
        </p:nvSpPr>
        <p:spPr bwMode="auto">
          <a:xfrm>
            <a:off x="2978150" y="3662363"/>
            <a:ext cx="579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Rat</a:t>
            </a:r>
          </a:p>
        </p:txBody>
      </p:sp>
      <p:sp>
        <p:nvSpPr>
          <p:cNvPr id="158761" name="Text Box 41"/>
          <p:cNvSpPr txBox="1">
            <a:spLocks noChangeArrowheads="1"/>
          </p:cNvSpPr>
          <p:nvPr/>
        </p:nvSpPr>
        <p:spPr bwMode="auto">
          <a:xfrm>
            <a:off x="4957763" y="3662363"/>
            <a:ext cx="1130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sz="2000"/>
              <a:t>Injection</a:t>
            </a:r>
          </a:p>
        </p:txBody>
      </p:sp>
      <p:sp>
        <p:nvSpPr>
          <p:cNvPr id="158762" name="Text Box 42"/>
          <p:cNvSpPr txBox="1">
            <a:spLocks noChangeArrowheads="1"/>
          </p:cNvSpPr>
          <p:nvPr/>
        </p:nvSpPr>
        <p:spPr bwMode="auto">
          <a:xfrm>
            <a:off x="7024688" y="3662363"/>
            <a:ext cx="1509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sz="2000"/>
              <a:t>1,450mg/kg</a:t>
            </a:r>
          </a:p>
        </p:txBody>
      </p:sp>
    </p:spTree>
    <p:extLst>
      <p:ext uri="{BB962C8B-B14F-4D97-AF65-F5344CB8AC3E}">
        <p14:creationId xmlns:p14="http://schemas.microsoft.com/office/powerpoint/2010/main" val="4156024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38200" y="533400"/>
            <a:ext cx="7772400" cy="1143000"/>
          </a:xfrm>
        </p:spPr>
        <p:txBody>
          <a:bodyPr/>
          <a:lstStyle/>
          <a:p>
            <a:r>
              <a:rPr lang="en-US" sz="2800">
                <a:solidFill>
                  <a:schemeClr val="tx1"/>
                </a:solidFill>
                <a:latin typeface="Arial" charset="0"/>
              </a:rPr>
              <a:t>Carcinogen, Mutagens, Teratogens</a:t>
            </a:r>
          </a:p>
        </p:txBody>
      </p:sp>
      <p:sp>
        <p:nvSpPr>
          <p:cNvPr id="214019" name="Text Box 3"/>
          <p:cNvSpPr txBox="1">
            <a:spLocks noChangeArrowheads="1"/>
          </p:cNvSpPr>
          <p:nvPr/>
        </p:nvSpPr>
        <p:spPr bwMode="auto">
          <a:xfrm>
            <a:off x="746125" y="1981200"/>
            <a:ext cx="8397875"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SzPct val="100000"/>
              <a:buFontTx/>
              <a:buChar char="•"/>
            </a:pPr>
            <a:r>
              <a:rPr kumimoji="0" lang="en-US" sz="1800" b="1"/>
              <a:t>Carcinogen means “Cancer Causing”.  Known Human Carcinogens ,  Suspect Carcinogens</a:t>
            </a:r>
          </a:p>
          <a:p>
            <a:pPr>
              <a:spcBef>
                <a:spcPct val="20000"/>
              </a:spcBef>
              <a:buSzPct val="100000"/>
            </a:pPr>
            <a:endParaRPr kumimoji="0" lang="en-US" sz="1800" b="1"/>
          </a:p>
          <a:p>
            <a:pPr>
              <a:spcBef>
                <a:spcPct val="20000"/>
              </a:spcBef>
              <a:buSzPct val="100000"/>
              <a:buFontTx/>
              <a:buChar char="•"/>
            </a:pPr>
            <a:endParaRPr kumimoji="0" lang="en-US" sz="1800" b="1"/>
          </a:p>
          <a:p>
            <a:pPr>
              <a:spcBef>
                <a:spcPct val="20000"/>
              </a:spcBef>
              <a:buSzPct val="100000"/>
              <a:buFontTx/>
              <a:buChar char="•"/>
            </a:pPr>
            <a:r>
              <a:rPr kumimoji="0" lang="en-US" sz="1800" b="1">
                <a:effectLst>
                  <a:outerShdw blurRad="38100" dist="38100" dir="2700000" algn="tl">
                    <a:srgbClr val="000000"/>
                  </a:outerShdw>
                </a:effectLst>
              </a:rPr>
              <a:t>Mutagens : </a:t>
            </a:r>
            <a:r>
              <a:rPr kumimoji="0" lang="en-US" sz="1800" b="1"/>
              <a:t> Chemicals or forms of radiation that causes changes in the genetic structure of living cells.  Reproductive cells Hemophilia, Mongolism), Body Cells (Cancer)</a:t>
            </a:r>
          </a:p>
          <a:p>
            <a:pPr>
              <a:spcBef>
                <a:spcPct val="20000"/>
              </a:spcBef>
              <a:buSzPct val="100000"/>
              <a:buFontTx/>
              <a:buChar char="•"/>
            </a:pPr>
            <a:endParaRPr kumimoji="0" lang="en-US" sz="1800" b="1"/>
          </a:p>
          <a:p>
            <a:pPr>
              <a:spcBef>
                <a:spcPct val="20000"/>
              </a:spcBef>
              <a:buSzPct val="100000"/>
              <a:buFontTx/>
              <a:buChar char="•"/>
            </a:pPr>
            <a:endParaRPr kumimoji="0" lang="en-US" sz="1800" b="1"/>
          </a:p>
          <a:p>
            <a:pPr>
              <a:spcBef>
                <a:spcPct val="20000"/>
              </a:spcBef>
              <a:buSzPct val="100000"/>
              <a:buFontTx/>
              <a:buChar char="•"/>
            </a:pPr>
            <a:r>
              <a:rPr kumimoji="0" lang="en-US" sz="1800" b="1">
                <a:effectLst>
                  <a:outerShdw blurRad="38100" dist="38100" dir="2700000" algn="tl">
                    <a:srgbClr val="000000"/>
                  </a:outerShdw>
                </a:effectLst>
              </a:rPr>
              <a:t>Teratogens</a:t>
            </a:r>
            <a:r>
              <a:rPr kumimoji="0" lang="en-US" sz="1800" b="1"/>
              <a:t> Means “monster making”.  An agent that may cause physical defects in the developing embryo or fetus when a pregnant female is exposed, without harming the mother Examples include: alidomide,  Ethanol, Ethylene Glycol</a:t>
            </a:r>
            <a:endParaRPr lang="en-US" sz="1800"/>
          </a:p>
        </p:txBody>
      </p:sp>
      <p:pic>
        <p:nvPicPr>
          <p:cNvPr id="214020"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5791200"/>
            <a:ext cx="83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1"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0"/>
            <a:ext cx="54451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062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Group 1026"/>
          <p:cNvGrpSpPr>
            <a:grpSpLocks/>
          </p:cNvGrpSpPr>
          <p:nvPr/>
        </p:nvGrpSpPr>
        <p:grpSpPr bwMode="auto">
          <a:xfrm>
            <a:off x="4800600" y="2590800"/>
            <a:ext cx="3849688" cy="3886200"/>
            <a:chOff x="2544" y="672"/>
            <a:chExt cx="2809" cy="2765"/>
          </a:xfrm>
        </p:grpSpPr>
        <p:sp>
          <p:nvSpPr>
            <p:cNvPr id="147459" name="Rectangle 1027"/>
            <p:cNvSpPr>
              <a:spLocks noChangeArrowheads="1"/>
            </p:cNvSpPr>
            <p:nvPr/>
          </p:nvSpPr>
          <p:spPr bwMode="auto">
            <a:xfrm rot="18900000">
              <a:off x="2544" y="1496"/>
              <a:ext cx="1180" cy="1125"/>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0" name="Rectangle 1028"/>
            <p:cNvSpPr>
              <a:spLocks noChangeArrowheads="1"/>
            </p:cNvSpPr>
            <p:nvPr/>
          </p:nvSpPr>
          <p:spPr bwMode="auto">
            <a:xfrm rot="18900000">
              <a:off x="3424" y="2341"/>
              <a:ext cx="1096" cy="109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1" name="Rectangle 1029"/>
            <p:cNvSpPr>
              <a:spLocks noChangeArrowheads="1"/>
            </p:cNvSpPr>
            <p:nvPr/>
          </p:nvSpPr>
          <p:spPr bwMode="auto">
            <a:xfrm rot="18900000">
              <a:off x="4257" y="1508"/>
              <a:ext cx="1096" cy="1096"/>
            </a:xfrm>
            <a:prstGeom prst="rect">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2" name="Rectangle 1030"/>
            <p:cNvSpPr>
              <a:spLocks noChangeArrowheads="1"/>
            </p:cNvSpPr>
            <p:nvPr/>
          </p:nvSpPr>
          <p:spPr bwMode="auto">
            <a:xfrm rot="18900000">
              <a:off x="3442" y="672"/>
              <a:ext cx="1096" cy="1136"/>
            </a:xfrm>
            <a:prstGeom prst="rect">
              <a:avLst/>
            </a:prstGeom>
            <a:solidFill>
              <a:srgbClr val="FF0033"/>
            </a:solidFill>
            <a:ln w="12700">
              <a:solidFill>
                <a:srgbClr val="FF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3" name="Line 1031"/>
            <p:cNvSpPr>
              <a:spLocks noChangeShapeType="1"/>
            </p:cNvSpPr>
            <p:nvPr/>
          </p:nvSpPr>
          <p:spPr bwMode="auto">
            <a:xfrm flipV="1">
              <a:off x="3158" y="1242"/>
              <a:ext cx="1628" cy="1628"/>
            </a:xfrm>
            <a:prstGeom prst="line">
              <a:avLst/>
            </a:prstGeom>
            <a:noFill/>
            <a:ln w="1016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4" name="Line 1032"/>
            <p:cNvSpPr>
              <a:spLocks noChangeShapeType="1"/>
            </p:cNvSpPr>
            <p:nvPr/>
          </p:nvSpPr>
          <p:spPr bwMode="auto">
            <a:xfrm>
              <a:off x="3167" y="1236"/>
              <a:ext cx="1627" cy="1627"/>
            </a:xfrm>
            <a:prstGeom prst="line">
              <a:avLst/>
            </a:prstGeom>
            <a:noFill/>
            <a:ln w="1016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5" name="Rectangle 1033"/>
            <p:cNvSpPr>
              <a:spLocks noChangeArrowheads="1"/>
            </p:cNvSpPr>
            <p:nvPr/>
          </p:nvSpPr>
          <p:spPr bwMode="auto">
            <a:xfrm rot="18900000">
              <a:off x="2804" y="888"/>
              <a:ext cx="2336" cy="2336"/>
            </a:xfrm>
            <a:prstGeom prst="rect">
              <a:avLst/>
            </a:prstGeom>
            <a:noFill/>
            <a:ln w="1016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6" name="Rectangle 1034"/>
            <p:cNvSpPr>
              <a:spLocks noChangeArrowheads="1"/>
            </p:cNvSpPr>
            <p:nvPr/>
          </p:nvSpPr>
          <p:spPr bwMode="auto">
            <a:xfrm>
              <a:off x="3002" y="1816"/>
              <a:ext cx="31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0" lang="en-US" sz="3600"/>
                <a:t>1</a:t>
              </a:r>
            </a:p>
          </p:txBody>
        </p:sp>
        <p:sp>
          <p:nvSpPr>
            <p:cNvPr id="147467" name="Rectangle 1035"/>
            <p:cNvSpPr>
              <a:spLocks noChangeArrowheads="1"/>
            </p:cNvSpPr>
            <p:nvPr/>
          </p:nvSpPr>
          <p:spPr bwMode="auto">
            <a:xfrm>
              <a:off x="3816" y="1046"/>
              <a:ext cx="32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0" lang="en-US" sz="3600"/>
                <a:t>3</a:t>
              </a:r>
            </a:p>
          </p:txBody>
        </p:sp>
        <p:sp>
          <p:nvSpPr>
            <p:cNvPr id="147468" name="Rectangle 1036"/>
            <p:cNvSpPr>
              <a:spLocks noChangeArrowheads="1"/>
            </p:cNvSpPr>
            <p:nvPr/>
          </p:nvSpPr>
          <p:spPr bwMode="auto">
            <a:xfrm>
              <a:off x="4638" y="1885"/>
              <a:ext cx="32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0" lang="en-US" sz="3600">
                  <a:solidFill>
                    <a:schemeClr val="tx2"/>
                  </a:solidFill>
                </a:rPr>
                <a:t>0</a:t>
              </a:r>
            </a:p>
          </p:txBody>
        </p:sp>
        <p:grpSp>
          <p:nvGrpSpPr>
            <p:cNvPr id="147469" name="Group 1037"/>
            <p:cNvGrpSpPr>
              <a:grpSpLocks/>
            </p:cNvGrpSpPr>
            <p:nvPr/>
          </p:nvGrpSpPr>
          <p:grpSpPr bwMode="auto">
            <a:xfrm>
              <a:off x="3771" y="2680"/>
              <a:ext cx="449" cy="457"/>
              <a:chOff x="3303" y="2784"/>
              <a:chExt cx="449" cy="457"/>
            </a:xfrm>
          </p:grpSpPr>
          <p:sp>
            <p:nvSpPr>
              <p:cNvPr id="147470" name="Rectangle 1038"/>
              <p:cNvSpPr>
                <a:spLocks noChangeArrowheads="1"/>
              </p:cNvSpPr>
              <p:nvPr/>
            </p:nvSpPr>
            <p:spPr bwMode="auto">
              <a:xfrm>
                <a:off x="3303" y="2784"/>
                <a:ext cx="449"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0" lang="en-US" sz="3600">
                    <a:solidFill>
                      <a:schemeClr val="tx2"/>
                    </a:solidFill>
                  </a:rPr>
                  <a:t>W</a:t>
                </a:r>
              </a:p>
            </p:txBody>
          </p:sp>
          <p:sp>
            <p:nvSpPr>
              <p:cNvPr id="147471" name="Line 1039"/>
              <p:cNvSpPr>
                <a:spLocks noChangeShapeType="1"/>
              </p:cNvSpPr>
              <p:nvPr/>
            </p:nvSpPr>
            <p:spPr bwMode="auto">
              <a:xfrm>
                <a:off x="3325" y="2961"/>
                <a:ext cx="33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47472" name="Text Box 1040"/>
          <p:cNvSpPr txBox="1">
            <a:spLocks noChangeArrowheads="1"/>
          </p:cNvSpPr>
          <p:nvPr/>
        </p:nvSpPr>
        <p:spPr bwMode="auto">
          <a:xfrm>
            <a:off x="228600" y="1099343"/>
            <a:ext cx="5105400"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CC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pPr>
            <a:r>
              <a:rPr kumimoji="0" lang="en-US" sz="1800" dirty="0"/>
              <a:t>The National Fire Protection Association (</a:t>
            </a:r>
            <a:r>
              <a:rPr kumimoji="0" lang="en-US" sz="1800" b="1" dirty="0"/>
              <a:t>NFPA</a:t>
            </a:r>
            <a:r>
              <a:rPr kumimoji="0" lang="en-US" sz="1800" dirty="0"/>
              <a:t>) has developed a simple and effective hazard rating system.</a:t>
            </a:r>
          </a:p>
          <a:p>
            <a:pPr>
              <a:spcBef>
                <a:spcPct val="20000"/>
              </a:spcBef>
              <a:spcAft>
                <a:spcPct val="20000"/>
              </a:spcAft>
            </a:pPr>
            <a:r>
              <a:rPr kumimoji="0" lang="en-US" sz="1800" dirty="0">
                <a:solidFill>
                  <a:srgbClr val="0000FF"/>
                </a:solidFill>
              </a:rPr>
              <a:t>Blue</a:t>
            </a:r>
            <a:r>
              <a:rPr kumimoji="0" lang="en-US" sz="1800" dirty="0"/>
              <a:t> represents the health hazard of a material, </a:t>
            </a:r>
          </a:p>
          <a:p>
            <a:pPr>
              <a:spcBef>
                <a:spcPct val="20000"/>
              </a:spcBef>
              <a:spcAft>
                <a:spcPct val="20000"/>
              </a:spcAft>
            </a:pPr>
            <a:r>
              <a:rPr kumimoji="0" lang="en-US" sz="1800" dirty="0">
                <a:solidFill>
                  <a:srgbClr val="FF0000"/>
                </a:solidFill>
              </a:rPr>
              <a:t>Red</a:t>
            </a:r>
            <a:r>
              <a:rPr kumimoji="0" lang="en-US" sz="1800" dirty="0"/>
              <a:t> is for flammability, and </a:t>
            </a:r>
          </a:p>
          <a:p>
            <a:pPr>
              <a:spcBef>
                <a:spcPct val="20000"/>
              </a:spcBef>
              <a:spcAft>
                <a:spcPct val="20000"/>
              </a:spcAft>
            </a:pPr>
            <a:r>
              <a:rPr kumimoji="0" lang="en-US" sz="1800" dirty="0"/>
              <a:t>reactivity is represented by </a:t>
            </a:r>
            <a:r>
              <a:rPr kumimoji="0" lang="en-US" sz="1800" dirty="0">
                <a:solidFill>
                  <a:srgbClr val="FFFF66"/>
                </a:solidFill>
              </a:rPr>
              <a:t>yellow</a:t>
            </a:r>
            <a:r>
              <a:rPr kumimoji="0" lang="en-US" sz="1800" dirty="0"/>
              <a:t>.</a:t>
            </a:r>
          </a:p>
          <a:p>
            <a:pPr>
              <a:spcBef>
                <a:spcPct val="20000"/>
              </a:spcBef>
              <a:spcAft>
                <a:spcPct val="20000"/>
              </a:spcAft>
            </a:pPr>
            <a:r>
              <a:rPr kumimoji="0" lang="en-US" sz="1800" dirty="0"/>
              <a:t>The numbers 0 through 4 represent the hazard level within each category, with 4 being the most hazardous. </a:t>
            </a:r>
          </a:p>
        </p:txBody>
      </p:sp>
      <p:sp>
        <p:nvSpPr>
          <p:cNvPr id="147474" name="Rectangle 1042"/>
          <p:cNvSpPr>
            <a:spLocks noGrp="1" noChangeArrowheads="1"/>
          </p:cNvSpPr>
          <p:nvPr>
            <p:ph type="title"/>
          </p:nvPr>
        </p:nvSpPr>
        <p:spPr>
          <a:xfrm>
            <a:off x="228600" y="228600"/>
            <a:ext cx="7772400" cy="685800"/>
          </a:xfrm>
        </p:spPr>
        <p:txBody>
          <a:bodyPr/>
          <a:lstStyle/>
          <a:p>
            <a:pPr algn="l"/>
            <a:r>
              <a:rPr lang="en-US" b="1" dirty="0">
                <a:latin typeface="Arial" charset="0"/>
              </a:rPr>
              <a:t>NFPA Diamond </a:t>
            </a:r>
          </a:p>
        </p:txBody>
      </p:sp>
      <p:pic>
        <p:nvPicPr>
          <p:cNvPr id="147475" name="Picture 1043">
            <a:hlinkClick r:id="rId3" action="ppaction://program"/>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0"/>
            <a:ext cx="25908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77" name="Picture 1045" descr="PRFFR0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4267200"/>
            <a:ext cx="1620838"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09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7477"/>
                                        </p:tgtEl>
                                        <p:attrNameLst>
                                          <p:attrName>style.visibility</p:attrName>
                                        </p:attrNameLst>
                                      </p:cBhvr>
                                      <p:to>
                                        <p:strVal val="visible"/>
                                      </p:to>
                                    </p:set>
                                    <p:animEffect transition="in" filter="checkerboard(across)">
                                      <p:cBhvr>
                                        <p:cTn id="7" dur="500"/>
                                        <p:tgtEl>
                                          <p:spTgt spid="147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47458"/>
                                        </p:tgtEl>
                                        <p:attrNameLst>
                                          <p:attrName>style.visibility</p:attrName>
                                        </p:attrNameLst>
                                      </p:cBhvr>
                                      <p:to>
                                        <p:strVal val="visible"/>
                                      </p:to>
                                    </p:set>
                                    <p:anim calcmode="lin" valueType="num">
                                      <p:cBhvr additive="base">
                                        <p:cTn id="12" dur="500" fill="hold"/>
                                        <p:tgtEl>
                                          <p:spTgt spid="147458"/>
                                        </p:tgtEl>
                                        <p:attrNameLst>
                                          <p:attrName>ppt_x</p:attrName>
                                        </p:attrNameLst>
                                      </p:cBhvr>
                                      <p:tavLst>
                                        <p:tav tm="0">
                                          <p:val>
                                            <p:strVal val="0-#ppt_w/2"/>
                                          </p:val>
                                        </p:tav>
                                        <p:tav tm="100000">
                                          <p:val>
                                            <p:strVal val="#ppt_x"/>
                                          </p:val>
                                        </p:tav>
                                      </p:tavLst>
                                    </p:anim>
                                    <p:anim calcmode="lin" valueType="num">
                                      <p:cBhvr additive="base">
                                        <p:cTn id="13" dur="500" fill="hold"/>
                                        <p:tgtEl>
                                          <p:spTgt spid="14745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7472"/>
                                        </p:tgtEl>
                                        <p:attrNameLst>
                                          <p:attrName>style.visibility</p:attrName>
                                        </p:attrNameLst>
                                      </p:cBhvr>
                                      <p:to>
                                        <p:strVal val="visible"/>
                                      </p:to>
                                    </p:set>
                                    <p:anim calcmode="lin" valueType="num">
                                      <p:cBhvr additive="base">
                                        <p:cTn id="18" dur="500" fill="hold"/>
                                        <p:tgtEl>
                                          <p:spTgt spid="147472"/>
                                        </p:tgtEl>
                                        <p:attrNameLst>
                                          <p:attrName>ppt_x</p:attrName>
                                        </p:attrNameLst>
                                      </p:cBhvr>
                                      <p:tavLst>
                                        <p:tav tm="0">
                                          <p:val>
                                            <p:strVal val="0-#ppt_w/2"/>
                                          </p:val>
                                        </p:tav>
                                        <p:tav tm="100000">
                                          <p:val>
                                            <p:strVal val="#ppt_x"/>
                                          </p:val>
                                        </p:tav>
                                      </p:tavLst>
                                    </p:anim>
                                    <p:anim calcmode="lin" valueType="num">
                                      <p:cBhvr additive="base">
                                        <p:cTn id="19" dur="500" fill="hold"/>
                                        <p:tgtEl>
                                          <p:spTgt spid="1474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2"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6505" y="1066800"/>
            <a:ext cx="4702696" cy="5558445"/>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75000"/>
              <a:buFont typeface="Monotype Sorts" pitchFamily="2" charset="2"/>
              <a:buNone/>
            </a:pPr>
            <a:r>
              <a:rPr lang="en-US" sz="1500" b="1" dirty="0">
                <a:effectLst>
                  <a:outerShdw blurRad="38100" dist="38100" dir="2700000" algn="tl">
                    <a:srgbClr val="000000"/>
                  </a:outerShdw>
                </a:effectLst>
                <a:latin typeface="+mj-lt"/>
              </a:rPr>
              <a:t>4 Materials that will rapidly or completely vaporize at atmospheric pressure and normal ambient temperature, or that are readily dispersed in air and that will burn readily. Liquids with a flashpoint below 73ºF and a boiling point below 100ºF.</a:t>
            </a:r>
          </a:p>
          <a:p>
            <a:pPr>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500" b="1" dirty="0">
                <a:effectLst>
                  <a:outerShdw blurRad="38100" dist="38100" dir="2700000" algn="tl">
                    <a:srgbClr val="000000"/>
                  </a:outerShdw>
                </a:effectLst>
                <a:latin typeface="+mj-lt"/>
              </a:rPr>
              <a:t>3 Liquids and solid that can be ignited under almost all ambient temperature conditions. Liquids with a flashpoint below 73ºF and a boiling point above 100ºF or liquids with a flashpoint above 73ºF but not exceeding 100ºF and a boiling point below 100ºF.</a:t>
            </a:r>
          </a:p>
          <a:p>
            <a:pPr>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500" b="1" dirty="0">
                <a:effectLst>
                  <a:outerShdw blurRad="38100" dist="38100" dir="2700000" algn="tl">
                    <a:srgbClr val="000000"/>
                  </a:outerShdw>
                </a:effectLst>
                <a:latin typeface="+mj-lt"/>
              </a:rPr>
              <a:t>2 Materials that must be moderately heated or exposed to relatively high ambient temperatures before ignition can occur. Liquids with flashpoint above 100ºF but not exceeding 200ºF.</a:t>
            </a:r>
          </a:p>
          <a:p>
            <a:pPr>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500" b="1" dirty="0">
                <a:effectLst>
                  <a:outerShdw blurRad="38100" dist="38100" dir="2700000" algn="tl">
                    <a:srgbClr val="000000"/>
                  </a:outerShdw>
                </a:effectLst>
                <a:latin typeface="+mj-lt"/>
              </a:rPr>
              <a:t>1 Materials that must be preheated before ignition can occur. Liquids that have a flashpoint above 200ºF.</a:t>
            </a:r>
          </a:p>
          <a:p>
            <a:pPr>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500" b="1" dirty="0">
                <a:effectLst>
                  <a:outerShdw blurRad="38100" dist="38100" dir="2700000" algn="tl">
                    <a:srgbClr val="000000"/>
                  </a:outerShdw>
                </a:effectLst>
                <a:latin typeface="+mj-lt"/>
              </a:rPr>
              <a:t>0 Materials that will not burn.</a:t>
            </a:r>
            <a:endParaRPr lang="en-US" sz="1400" b="1" dirty="0">
              <a:latin typeface="+mj-lt"/>
            </a:endParaRPr>
          </a:p>
        </p:txBody>
      </p:sp>
      <p:sp>
        <p:nvSpPr>
          <p:cNvPr id="193539" name="Text Box 3"/>
          <p:cNvSpPr txBox="1">
            <a:spLocks noChangeArrowheads="1"/>
          </p:cNvSpPr>
          <p:nvPr/>
        </p:nvSpPr>
        <p:spPr bwMode="auto">
          <a:xfrm>
            <a:off x="5279409" y="1066800"/>
            <a:ext cx="3673475" cy="3990323"/>
          </a:xfrm>
          <a:prstGeom prst="rect">
            <a:avLst/>
          </a:prstGeom>
          <a:noFill/>
          <a:ln w="12700" cap="sq">
            <a:solidFill>
              <a:srgbClr val="00CC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Clr>
                <a:schemeClr val="accent1"/>
              </a:buClr>
              <a:buSzPct val="75000"/>
              <a:buFont typeface="Monotype Sorts" pitchFamily="2" charset="2"/>
              <a:buNone/>
            </a:pPr>
            <a:r>
              <a:rPr lang="en-US" sz="1400" b="1" dirty="0">
                <a:effectLst>
                  <a:outerShdw blurRad="38100" dist="38100" dir="2700000" algn="tl">
                    <a:srgbClr val="000000"/>
                  </a:outerShdw>
                </a:effectLst>
                <a:latin typeface="+mj-lt"/>
              </a:rPr>
              <a:t>4 Materials that on very short exposure could cause death or major residual injury.</a:t>
            </a:r>
          </a:p>
          <a:p>
            <a:pPr>
              <a:lnSpc>
                <a:spcPct val="90000"/>
              </a:lnSpc>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lnSpc>
                <a:spcPct val="90000"/>
              </a:lnSpc>
              <a:spcBef>
                <a:spcPct val="20000"/>
              </a:spcBef>
              <a:buClr>
                <a:schemeClr val="accent1"/>
              </a:buClr>
              <a:buSzPct val="75000"/>
              <a:buFont typeface="Monotype Sorts" pitchFamily="2" charset="2"/>
              <a:buNone/>
            </a:pPr>
            <a:r>
              <a:rPr lang="en-US" sz="1400" b="1" dirty="0">
                <a:effectLst>
                  <a:outerShdw blurRad="38100" dist="38100" dir="2700000" algn="tl">
                    <a:srgbClr val="000000"/>
                  </a:outerShdw>
                </a:effectLst>
                <a:latin typeface="+mj-lt"/>
              </a:rPr>
              <a:t>3 Materials that on short exposure could cause serious temporary or residual injury.</a:t>
            </a:r>
          </a:p>
          <a:p>
            <a:pPr>
              <a:lnSpc>
                <a:spcPct val="90000"/>
              </a:lnSpc>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400" b="1" dirty="0">
                <a:effectLst>
                  <a:outerShdw blurRad="38100" dist="38100" dir="2700000" algn="tl">
                    <a:srgbClr val="000000"/>
                  </a:outerShdw>
                </a:effectLst>
                <a:latin typeface="+mj-lt"/>
              </a:rPr>
              <a:t>2 Materials that on intense or continued, but not chronic exposure could cause incapacitation or possible residual injury.</a:t>
            </a:r>
          </a:p>
          <a:p>
            <a:pPr>
              <a:lnSpc>
                <a:spcPct val="90000"/>
              </a:lnSpc>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400" b="1" dirty="0">
                <a:effectLst>
                  <a:outerShdw blurRad="38100" dist="38100" dir="2700000" algn="tl">
                    <a:srgbClr val="000000"/>
                  </a:outerShdw>
                </a:effectLst>
                <a:latin typeface="+mj-lt"/>
              </a:rPr>
              <a:t>1 Materials that on exposure would cause irritation but only minor residual injury.</a:t>
            </a:r>
          </a:p>
          <a:p>
            <a:pPr>
              <a:spcBef>
                <a:spcPct val="20000"/>
              </a:spcBef>
              <a:buClr>
                <a:schemeClr val="accent1"/>
              </a:buClr>
              <a:buSzPct val="75000"/>
              <a:buFont typeface="Monotype Sorts" pitchFamily="2" charset="2"/>
              <a:buNone/>
            </a:pPr>
            <a:endParaRPr lang="en-US" sz="900" b="1" dirty="0">
              <a:effectLst>
                <a:outerShdw blurRad="38100" dist="38100" dir="2700000" algn="tl">
                  <a:srgbClr val="000000"/>
                </a:outerShdw>
              </a:effectLst>
              <a:latin typeface="+mj-lt"/>
            </a:endParaRPr>
          </a:p>
          <a:p>
            <a:pPr>
              <a:spcBef>
                <a:spcPct val="20000"/>
              </a:spcBef>
              <a:buClr>
                <a:schemeClr val="accent1"/>
              </a:buClr>
              <a:buSzPct val="75000"/>
              <a:buFont typeface="Monotype Sorts" pitchFamily="2" charset="2"/>
              <a:buNone/>
            </a:pPr>
            <a:r>
              <a:rPr lang="en-US" sz="1400" b="1" dirty="0">
                <a:effectLst>
                  <a:outerShdw blurRad="38100" dist="38100" dir="2700000" algn="tl">
                    <a:srgbClr val="000000"/>
                  </a:outerShdw>
                </a:effectLst>
                <a:latin typeface="+mj-lt"/>
              </a:rPr>
              <a:t>0 Materials that on exposure under fire conditions would offer no hazard beyond that of ordinary combustible material.</a:t>
            </a:r>
            <a:endParaRPr lang="en-US" sz="1400" b="1" dirty="0">
              <a:latin typeface="+mj-lt"/>
            </a:endParaRPr>
          </a:p>
        </p:txBody>
      </p:sp>
      <p:sp>
        <p:nvSpPr>
          <p:cNvPr id="193540" name="Rectangle 4"/>
          <p:cNvSpPr>
            <a:spLocks noGrp="1" noChangeArrowheads="1"/>
          </p:cNvSpPr>
          <p:nvPr>
            <p:ph type="title"/>
          </p:nvPr>
        </p:nvSpPr>
        <p:spPr>
          <a:xfrm>
            <a:off x="609600" y="381000"/>
            <a:ext cx="8001000" cy="688075"/>
          </a:xfrm>
        </p:spPr>
        <p:txBody>
          <a:bodyPr/>
          <a:lstStyle/>
          <a:p>
            <a:r>
              <a:rPr lang="en-US" sz="3200" dirty="0">
                <a:latin typeface="Arial" charset="0"/>
              </a:rPr>
              <a:t>NFPA Flammability / Health Hazard Codes</a:t>
            </a:r>
          </a:p>
        </p:txBody>
      </p:sp>
    </p:spTree>
    <p:extLst>
      <p:ext uri="{BB962C8B-B14F-4D97-AF65-F5344CB8AC3E}">
        <p14:creationId xmlns:p14="http://schemas.microsoft.com/office/powerpoint/2010/main" val="3111526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685800" y="1711325"/>
            <a:ext cx="7924800" cy="447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75000"/>
              <a:buFont typeface="Monotype Sorts" pitchFamily="2" charset="2"/>
              <a:buNone/>
            </a:pPr>
            <a:r>
              <a:rPr lang="en-US" sz="1600" dirty="0">
                <a:effectLst>
                  <a:outerShdw blurRad="38100" dist="38100" dir="2700000" algn="tl">
                    <a:srgbClr val="000000"/>
                  </a:outerShdw>
                </a:effectLst>
                <a:latin typeface="+mj-lt"/>
              </a:rPr>
              <a:t>4 Materials that in themselves are readily capable of detonation or of explosive decomposition or reaction at normal temperatures and pressures.</a:t>
            </a:r>
          </a:p>
          <a:p>
            <a:endParaRPr lang="en-US" sz="1600" dirty="0">
              <a:latin typeface="+mj-lt"/>
            </a:endParaRPr>
          </a:p>
          <a:p>
            <a:pPr>
              <a:spcBef>
                <a:spcPct val="20000"/>
              </a:spcBef>
              <a:buClr>
                <a:schemeClr val="accent1"/>
              </a:buClr>
              <a:buSzPct val="75000"/>
              <a:buFont typeface="Monotype Sorts" pitchFamily="2" charset="2"/>
              <a:buNone/>
            </a:pPr>
            <a:r>
              <a:rPr lang="en-US" sz="1600" dirty="0">
                <a:effectLst>
                  <a:outerShdw blurRad="38100" dist="38100" dir="2700000" algn="tl">
                    <a:srgbClr val="000000"/>
                  </a:outerShdw>
                </a:effectLst>
                <a:latin typeface="+mj-lt"/>
              </a:rPr>
              <a:t>3 Materials that in themselves are capable of detonation or explosive decomposition or reaction but require a strong initiating source or which must be heated under confinement before initiation or which react explosively with water.</a:t>
            </a:r>
          </a:p>
          <a:p>
            <a:endParaRPr lang="en-US" sz="1600" dirty="0">
              <a:latin typeface="+mj-lt"/>
            </a:endParaRPr>
          </a:p>
          <a:p>
            <a:pPr>
              <a:spcBef>
                <a:spcPct val="20000"/>
              </a:spcBef>
              <a:buClr>
                <a:schemeClr val="accent1"/>
              </a:buClr>
              <a:buSzPct val="75000"/>
              <a:buFont typeface="Monotype Sorts" pitchFamily="2" charset="2"/>
              <a:buNone/>
            </a:pPr>
            <a:r>
              <a:rPr lang="en-US" sz="1600" dirty="0">
                <a:effectLst>
                  <a:outerShdw blurRad="38100" dist="38100" dir="2700000" algn="tl">
                    <a:srgbClr val="000000"/>
                  </a:outerShdw>
                </a:effectLst>
                <a:latin typeface="+mj-lt"/>
              </a:rPr>
              <a:t>2 Materials that readily undergo violent chemical change at elevated temperatures and pressures or which react violently with water or which may form explosive mixtures with water.</a:t>
            </a:r>
          </a:p>
          <a:p>
            <a:endParaRPr lang="en-US" sz="1600" dirty="0">
              <a:latin typeface="+mj-lt"/>
            </a:endParaRPr>
          </a:p>
          <a:p>
            <a:pPr>
              <a:spcBef>
                <a:spcPct val="20000"/>
              </a:spcBef>
              <a:buClr>
                <a:schemeClr val="accent1"/>
              </a:buClr>
              <a:buSzPct val="75000"/>
              <a:buFont typeface="Monotype Sorts" pitchFamily="2" charset="2"/>
              <a:buNone/>
            </a:pPr>
            <a:r>
              <a:rPr lang="en-US" sz="1600" dirty="0">
                <a:effectLst>
                  <a:outerShdw blurRad="38100" dist="38100" dir="2700000" algn="tl">
                    <a:srgbClr val="000000"/>
                  </a:outerShdw>
                </a:effectLst>
                <a:latin typeface="+mj-lt"/>
              </a:rPr>
              <a:t>1 Materials that in themselves are normally stable, but which can become unstable at elevated temperatures and pressures.</a:t>
            </a:r>
          </a:p>
          <a:p>
            <a:endParaRPr lang="en-US" sz="1600" dirty="0">
              <a:latin typeface="+mj-lt"/>
            </a:endParaRPr>
          </a:p>
          <a:p>
            <a:pPr>
              <a:spcBef>
                <a:spcPct val="20000"/>
              </a:spcBef>
              <a:buClr>
                <a:schemeClr val="accent1"/>
              </a:buClr>
              <a:buSzPct val="75000"/>
              <a:buFont typeface="Monotype Sorts" pitchFamily="2" charset="2"/>
              <a:buNone/>
            </a:pPr>
            <a:r>
              <a:rPr lang="en-US" sz="1600" dirty="0">
                <a:effectLst>
                  <a:outerShdw blurRad="38100" dist="38100" dir="2700000" algn="tl">
                    <a:srgbClr val="000000"/>
                  </a:outerShdw>
                </a:effectLst>
                <a:latin typeface="+mj-lt"/>
              </a:rPr>
              <a:t>0 Materials that in themselves are normally stable, even under fire exposure conditions, and which are not reactive with water.</a:t>
            </a:r>
          </a:p>
          <a:p>
            <a:endParaRPr lang="en-US" sz="1600" dirty="0"/>
          </a:p>
        </p:txBody>
      </p:sp>
      <p:sp>
        <p:nvSpPr>
          <p:cNvPr id="194563" name="Rectangle 3"/>
          <p:cNvSpPr>
            <a:spLocks noGrp="1" noChangeArrowheads="1"/>
          </p:cNvSpPr>
          <p:nvPr>
            <p:ph type="title"/>
          </p:nvPr>
        </p:nvSpPr>
        <p:spPr/>
        <p:txBody>
          <a:bodyPr/>
          <a:lstStyle/>
          <a:p>
            <a:r>
              <a:rPr lang="en-US">
                <a:latin typeface="Arial" charset="0"/>
              </a:rPr>
              <a:t>NFPA Reactivity Codes</a:t>
            </a:r>
          </a:p>
        </p:txBody>
      </p:sp>
    </p:spTree>
    <p:extLst>
      <p:ext uri="{BB962C8B-B14F-4D97-AF65-F5344CB8AC3E}">
        <p14:creationId xmlns:p14="http://schemas.microsoft.com/office/powerpoint/2010/main" val="41081676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24" name="Rectangle 20"/>
          <p:cNvSpPr>
            <a:spLocks noGrp="1" noChangeArrowheads="1"/>
          </p:cNvSpPr>
          <p:nvPr>
            <p:ph type="title"/>
          </p:nvPr>
        </p:nvSpPr>
        <p:spPr>
          <a:xfrm>
            <a:off x="383275" y="381000"/>
            <a:ext cx="8229600" cy="1600200"/>
          </a:xfrm>
        </p:spPr>
        <p:txBody>
          <a:bodyPr/>
          <a:lstStyle/>
          <a:p>
            <a:r>
              <a:rPr lang="en-US" dirty="0">
                <a:latin typeface="Arial" charset="0"/>
              </a:rPr>
              <a:t>NFPA Special Hazard Codes</a:t>
            </a:r>
          </a:p>
        </p:txBody>
      </p:sp>
      <p:sp>
        <p:nvSpPr>
          <p:cNvPr id="149506" name="Rectangle 2"/>
          <p:cNvSpPr>
            <a:spLocks noGrp="1" noChangeArrowheads="1"/>
          </p:cNvSpPr>
          <p:nvPr>
            <p:ph type="body" idx="4294967295"/>
          </p:nvPr>
        </p:nvSpPr>
        <p:spPr>
          <a:xfrm>
            <a:off x="1371600" y="2057400"/>
            <a:ext cx="3962400" cy="4495800"/>
          </a:xfrm>
          <a:noFill/>
          <a:ln/>
        </p:spPr>
        <p:txBody>
          <a:bodyPr/>
          <a:lstStyle/>
          <a:p>
            <a:pPr>
              <a:spcBef>
                <a:spcPct val="25000"/>
              </a:spcBef>
              <a:spcAft>
                <a:spcPct val="25000"/>
              </a:spcAft>
              <a:buFontTx/>
              <a:buNone/>
            </a:pPr>
            <a:r>
              <a:rPr lang="en-US" dirty="0">
                <a:solidFill>
                  <a:srgbClr val="FF0000"/>
                </a:solidFill>
              </a:rPr>
              <a:t>OX - oxidizer</a:t>
            </a:r>
          </a:p>
          <a:p>
            <a:pPr>
              <a:spcBef>
                <a:spcPct val="25000"/>
              </a:spcBef>
              <a:spcAft>
                <a:spcPct val="25000"/>
              </a:spcAft>
              <a:buFontTx/>
              <a:buNone/>
            </a:pPr>
            <a:r>
              <a:rPr lang="en-US" dirty="0">
                <a:solidFill>
                  <a:srgbClr val="FF0000"/>
                </a:solidFill>
              </a:rPr>
              <a:t>ACID - acid</a:t>
            </a:r>
          </a:p>
          <a:p>
            <a:pPr>
              <a:spcBef>
                <a:spcPct val="25000"/>
              </a:spcBef>
              <a:spcAft>
                <a:spcPct val="25000"/>
              </a:spcAft>
              <a:buFontTx/>
              <a:buNone/>
            </a:pPr>
            <a:r>
              <a:rPr lang="en-US" dirty="0">
                <a:solidFill>
                  <a:srgbClr val="FF0000"/>
                </a:solidFill>
              </a:rPr>
              <a:t>ALK - alkali</a:t>
            </a:r>
          </a:p>
          <a:p>
            <a:pPr>
              <a:spcBef>
                <a:spcPct val="25000"/>
              </a:spcBef>
              <a:spcAft>
                <a:spcPct val="25000"/>
              </a:spcAft>
              <a:buFontTx/>
              <a:buNone/>
            </a:pPr>
            <a:r>
              <a:rPr lang="en-US" dirty="0">
                <a:solidFill>
                  <a:srgbClr val="FF0000"/>
                </a:solidFill>
              </a:rPr>
              <a:t>CORR - corrosive</a:t>
            </a:r>
          </a:p>
          <a:p>
            <a:pPr>
              <a:spcBef>
                <a:spcPct val="25000"/>
              </a:spcBef>
              <a:spcAft>
                <a:spcPct val="25000"/>
              </a:spcAft>
              <a:buFontTx/>
              <a:buNone/>
            </a:pPr>
            <a:r>
              <a:rPr lang="en-US" dirty="0">
                <a:solidFill>
                  <a:srgbClr val="FF0000"/>
                </a:solidFill>
                <a:latin typeface="Arial" charset="0"/>
              </a:rPr>
              <a:t>W</a:t>
            </a:r>
            <a:r>
              <a:rPr lang="en-US" dirty="0">
                <a:solidFill>
                  <a:srgbClr val="FF0000"/>
                </a:solidFill>
              </a:rPr>
              <a:t> - use no water</a:t>
            </a:r>
          </a:p>
          <a:p>
            <a:pPr>
              <a:spcBef>
                <a:spcPct val="25000"/>
              </a:spcBef>
              <a:spcAft>
                <a:spcPct val="25000"/>
              </a:spcAft>
              <a:buFontTx/>
              <a:buNone/>
            </a:pPr>
            <a:r>
              <a:rPr lang="en-US" dirty="0">
                <a:solidFill>
                  <a:srgbClr val="FF0000"/>
                </a:solidFill>
              </a:rPr>
              <a:t>      - radioactive  </a:t>
            </a:r>
          </a:p>
        </p:txBody>
      </p:sp>
      <p:graphicFrame>
        <p:nvGraphicFramePr>
          <p:cNvPr id="149522" name="Object 18"/>
          <p:cNvGraphicFramePr>
            <a:graphicFrameLocks noChangeAspect="1"/>
          </p:cNvGraphicFramePr>
          <p:nvPr>
            <p:extLst>
              <p:ext uri="{D42A27DB-BD31-4B8C-83A1-F6EECF244321}">
                <p14:modId xmlns:p14="http://schemas.microsoft.com/office/powerpoint/2010/main" val="891269033"/>
              </p:ext>
            </p:extLst>
          </p:nvPr>
        </p:nvGraphicFramePr>
        <p:xfrm>
          <a:off x="990600" y="4876800"/>
          <a:ext cx="625475" cy="571500"/>
        </p:xfrm>
        <a:graphic>
          <a:graphicData uri="http://schemas.openxmlformats.org/presentationml/2006/ole">
            <mc:AlternateContent xmlns:mc="http://schemas.openxmlformats.org/markup-compatibility/2006">
              <mc:Choice xmlns:v="urn:schemas-microsoft-com:vml" Requires="v">
                <p:oleObj spid="_x0000_s11278" name="Clip" r:id="rId4" imgW="932400" imgH="848160" progId="MS_ClipArt_Gallery.2">
                  <p:embed/>
                </p:oleObj>
              </mc:Choice>
              <mc:Fallback>
                <p:oleObj name="Clip" r:id="rId4" imgW="932400" imgH="8481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76800"/>
                        <a:ext cx="625475" cy="571500"/>
                      </a:xfrm>
                      <a:prstGeom prst="rect">
                        <a:avLst/>
                      </a:prstGeom>
                      <a:noFill/>
                      <a:ln>
                        <a:noFill/>
                      </a:ln>
                      <a:effectLst/>
                      <a:extLst/>
                    </p:spPr>
                  </p:pic>
                </p:oleObj>
              </mc:Fallback>
            </mc:AlternateContent>
          </a:graphicData>
        </a:graphic>
      </p:graphicFrame>
      <p:pic>
        <p:nvPicPr>
          <p:cNvPr id="149525" name="Picture 21">
            <a:hlinkClick r:id="rId6" action="ppaction://program"/>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7950" y="2438400"/>
            <a:ext cx="342265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318655"/>
      </p:ext>
    </p:extLst>
  </p:cSld>
  <p:clrMapOvr>
    <a:masterClrMapping/>
  </p:clrMapOvr>
  <p:transition spd="med">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52400"/>
            <a:ext cx="8229600" cy="1219200"/>
          </a:xfrm>
        </p:spPr>
        <p:txBody>
          <a:bodyPr/>
          <a:lstStyle/>
          <a:p>
            <a:r>
              <a:rPr lang="en-US" sz="3800" dirty="0" smtClean="0">
                <a:latin typeface="Arial" charset="0"/>
              </a:rPr>
              <a:t> </a:t>
            </a:r>
            <a:r>
              <a:rPr lang="en-US" sz="3800" dirty="0">
                <a:latin typeface="Arial" charset="0"/>
              </a:rPr>
              <a:t>Preventive Measures</a:t>
            </a:r>
          </a:p>
        </p:txBody>
      </p:sp>
      <p:grpSp>
        <p:nvGrpSpPr>
          <p:cNvPr id="106513" name="Group 17"/>
          <p:cNvGrpSpPr>
            <a:grpSpLocks/>
          </p:cNvGrpSpPr>
          <p:nvPr/>
        </p:nvGrpSpPr>
        <p:grpSpPr bwMode="auto">
          <a:xfrm>
            <a:off x="152400" y="1828800"/>
            <a:ext cx="8839200" cy="3124200"/>
            <a:chOff x="-3" y="-3"/>
            <a:chExt cx="4577" cy="926"/>
          </a:xfrm>
        </p:grpSpPr>
        <p:grpSp>
          <p:nvGrpSpPr>
            <p:cNvPr id="106511" name="Group 15"/>
            <p:cNvGrpSpPr>
              <a:grpSpLocks/>
            </p:cNvGrpSpPr>
            <p:nvPr/>
          </p:nvGrpSpPr>
          <p:grpSpPr bwMode="auto">
            <a:xfrm>
              <a:off x="0" y="0"/>
              <a:ext cx="4571" cy="920"/>
              <a:chOff x="0" y="0"/>
              <a:chExt cx="4571" cy="920"/>
            </a:xfrm>
          </p:grpSpPr>
          <p:grpSp>
            <p:nvGrpSpPr>
              <p:cNvPr id="106504" name="Group 8"/>
              <p:cNvGrpSpPr>
                <a:grpSpLocks/>
              </p:cNvGrpSpPr>
              <p:nvPr/>
            </p:nvGrpSpPr>
            <p:grpSpPr bwMode="auto">
              <a:xfrm>
                <a:off x="0" y="0"/>
                <a:ext cx="1173" cy="460"/>
                <a:chOff x="0" y="0"/>
                <a:chExt cx="1173" cy="460"/>
              </a:xfrm>
            </p:grpSpPr>
            <p:sp>
              <p:nvSpPr>
                <p:cNvPr id="106499" name="Rectangle 3"/>
                <p:cNvSpPr>
                  <a:spLocks noChangeArrowheads="1"/>
                </p:cNvSpPr>
                <p:nvPr/>
              </p:nvSpPr>
              <p:spPr bwMode="auto">
                <a:xfrm>
                  <a:off x="43" y="0"/>
                  <a:ext cx="108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b="1">
                      <a:cs typeface="Times New Roman" pitchFamily="18" charset="0"/>
                    </a:rPr>
                    <a:t>PERSONAL PROTECTIVE MATERIAL</a:t>
                  </a:r>
                  <a:endParaRPr lang="en-US" sz="2000">
                    <a:cs typeface="Times New Roman" pitchFamily="18" charset="0"/>
                  </a:endParaRPr>
                </a:p>
                <a:p>
                  <a:endParaRPr lang="en-US" sz="2000"/>
                </a:p>
              </p:txBody>
            </p:sp>
            <p:sp>
              <p:nvSpPr>
                <p:cNvPr id="106503" name="Rectangle 7"/>
                <p:cNvSpPr>
                  <a:spLocks noChangeArrowheads="1"/>
                </p:cNvSpPr>
                <p:nvPr/>
              </p:nvSpPr>
              <p:spPr bwMode="auto">
                <a:xfrm>
                  <a:off x="0" y="0"/>
                  <a:ext cx="1173"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6506" name="Group 10"/>
              <p:cNvGrpSpPr>
                <a:grpSpLocks/>
              </p:cNvGrpSpPr>
              <p:nvPr/>
            </p:nvGrpSpPr>
            <p:grpSpPr bwMode="auto">
              <a:xfrm>
                <a:off x="1173" y="0"/>
                <a:ext cx="3398" cy="460"/>
                <a:chOff x="1173" y="0"/>
                <a:chExt cx="3398" cy="460"/>
              </a:xfrm>
            </p:grpSpPr>
            <p:sp>
              <p:nvSpPr>
                <p:cNvPr id="106500" name="Rectangle 4"/>
                <p:cNvSpPr>
                  <a:spLocks noChangeArrowheads="1"/>
                </p:cNvSpPr>
                <p:nvPr/>
              </p:nvSpPr>
              <p:spPr bwMode="auto">
                <a:xfrm>
                  <a:off x="1216" y="0"/>
                  <a:ext cx="331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cs typeface="Times New Roman" pitchFamily="18" charset="0"/>
                    </a:rPr>
                    <a:t>Use PVC of rubber gloves and apron, gum boots, goggles / face shield and overalls. Use breathing apparatus if required</a:t>
                  </a:r>
                </a:p>
                <a:p>
                  <a:endParaRPr lang="en-US" sz="2000"/>
                </a:p>
              </p:txBody>
            </p:sp>
            <p:sp>
              <p:nvSpPr>
                <p:cNvPr id="106505" name="Rectangle 9"/>
                <p:cNvSpPr>
                  <a:spLocks noChangeArrowheads="1"/>
                </p:cNvSpPr>
                <p:nvPr/>
              </p:nvSpPr>
              <p:spPr bwMode="auto">
                <a:xfrm>
                  <a:off x="1173" y="0"/>
                  <a:ext cx="3398"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6508" name="Group 12"/>
              <p:cNvGrpSpPr>
                <a:grpSpLocks/>
              </p:cNvGrpSpPr>
              <p:nvPr/>
            </p:nvGrpSpPr>
            <p:grpSpPr bwMode="auto">
              <a:xfrm>
                <a:off x="0" y="460"/>
                <a:ext cx="1173" cy="460"/>
                <a:chOff x="0" y="460"/>
                <a:chExt cx="1173" cy="460"/>
              </a:xfrm>
            </p:grpSpPr>
            <p:sp>
              <p:nvSpPr>
                <p:cNvPr id="106501" name="Rectangle 5"/>
                <p:cNvSpPr>
                  <a:spLocks noChangeArrowheads="1"/>
                </p:cNvSpPr>
                <p:nvPr/>
              </p:nvSpPr>
              <p:spPr bwMode="auto">
                <a:xfrm>
                  <a:off x="43" y="460"/>
                  <a:ext cx="108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b="1">
                      <a:cs typeface="Times New Roman" pitchFamily="18" charset="0"/>
                    </a:rPr>
                    <a:t>HANDLING AND STORAGE PRECAUTIONS</a:t>
                  </a:r>
                  <a:endParaRPr lang="en-US" sz="2000">
                    <a:cs typeface="Times New Roman" pitchFamily="18" charset="0"/>
                  </a:endParaRPr>
                </a:p>
                <a:p>
                  <a:endParaRPr lang="en-US" sz="2000"/>
                </a:p>
              </p:txBody>
            </p:sp>
            <p:sp>
              <p:nvSpPr>
                <p:cNvPr id="106507" name="Rectangle 11"/>
                <p:cNvSpPr>
                  <a:spLocks noChangeArrowheads="1"/>
                </p:cNvSpPr>
                <p:nvPr/>
              </p:nvSpPr>
              <p:spPr bwMode="auto">
                <a:xfrm>
                  <a:off x="0" y="460"/>
                  <a:ext cx="1173"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6510" name="Group 14"/>
              <p:cNvGrpSpPr>
                <a:grpSpLocks/>
              </p:cNvGrpSpPr>
              <p:nvPr/>
            </p:nvGrpSpPr>
            <p:grpSpPr bwMode="auto">
              <a:xfrm>
                <a:off x="1173" y="460"/>
                <a:ext cx="3398" cy="460"/>
                <a:chOff x="1173" y="460"/>
                <a:chExt cx="3398" cy="460"/>
              </a:xfrm>
            </p:grpSpPr>
            <p:sp>
              <p:nvSpPr>
                <p:cNvPr id="106502" name="Rectangle 6"/>
                <p:cNvSpPr>
                  <a:spLocks noChangeArrowheads="1"/>
                </p:cNvSpPr>
                <p:nvPr/>
              </p:nvSpPr>
              <p:spPr bwMode="auto">
                <a:xfrm>
                  <a:off x="1216" y="460"/>
                  <a:ext cx="331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cs typeface="Times New Roman" pitchFamily="18" charset="0"/>
                    </a:rPr>
                    <a:t>Store in a cool, clean, ventilated, fireproof storage area. keep away from heat, sparks, open flame and incompatible materials(strong oxidising agents). Protect containers against physical damage.</a:t>
                  </a:r>
                </a:p>
                <a:p>
                  <a:endParaRPr lang="en-US" sz="2000"/>
                </a:p>
              </p:txBody>
            </p:sp>
            <p:sp>
              <p:nvSpPr>
                <p:cNvPr id="106509" name="Rectangle 13"/>
                <p:cNvSpPr>
                  <a:spLocks noChangeArrowheads="1"/>
                </p:cNvSpPr>
                <p:nvPr/>
              </p:nvSpPr>
              <p:spPr bwMode="auto">
                <a:xfrm>
                  <a:off x="1173" y="460"/>
                  <a:ext cx="3398"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6512" name="Rectangle 16"/>
            <p:cNvSpPr>
              <a:spLocks noChangeArrowheads="1"/>
            </p:cNvSpPr>
            <p:nvPr/>
          </p:nvSpPr>
          <p:spPr bwMode="auto">
            <a:xfrm>
              <a:off x="-3" y="-3"/>
              <a:ext cx="4577" cy="926"/>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4581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7086600" cy="4401205"/>
          </a:xfrm>
          <a:prstGeom prst="rect">
            <a:avLst/>
          </a:prstGeom>
        </p:spPr>
        <p:txBody>
          <a:bodyPr wrap="square">
            <a:spAutoFit/>
          </a:bodyPr>
          <a:lstStyle/>
          <a:p>
            <a:r>
              <a:rPr lang="en-US" sz="2800" b="1" dirty="0">
                <a:solidFill>
                  <a:srgbClr val="FF0000"/>
                </a:solidFill>
              </a:rPr>
              <a:t>Aerosol: </a:t>
            </a:r>
            <a:r>
              <a:rPr lang="en-US" sz="2800" dirty="0"/>
              <a:t>A dispersion of particles of microscopic size in a gaseous medium; may be solid particles (dust, fume, smoke) or liquid particles (mist, fog). </a:t>
            </a:r>
            <a:endParaRPr lang="en-US" sz="2800" dirty="0" smtClean="0"/>
          </a:p>
          <a:p>
            <a:endParaRPr lang="en-US" sz="2800" dirty="0"/>
          </a:p>
          <a:p>
            <a:r>
              <a:rPr lang="en-US" sz="2800" b="1" dirty="0">
                <a:solidFill>
                  <a:srgbClr val="FF0000"/>
                </a:solidFill>
              </a:rPr>
              <a:t>Smoke: </a:t>
            </a:r>
            <a:r>
              <a:rPr lang="en-US" sz="2800" dirty="0"/>
              <a:t>An aerosol of carbon or soot particles less than 0.1 mm in diameter that results from the incomplete combustion of carbonaceous materials such as coal or oil. Smoke generally contains droplets as well as dry particles. </a:t>
            </a:r>
          </a:p>
        </p:txBody>
      </p:sp>
    </p:spTree>
    <p:extLst>
      <p:ext uri="{BB962C8B-B14F-4D97-AF65-F5344CB8AC3E}">
        <p14:creationId xmlns:p14="http://schemas.microsoft.com/office/powerpoint/2010/main" val="41624726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62000" y="381000"/>
            <a:ext cx="7772400" cy="762000"/>
          </a:xfrm>
        </p:spPr>
        <p:txBody>
          <a:bodyPr/>
          <a:lstStyle/>
          <a:p>
            <a:r>
              <a:rPr lang="en-US" sz="3200" b="1" dirty="0" smtClean="0">
                <a:latin typeface="Arial" charset="0"/>
              </a:rPr>
              <a:t>Emergency </a:t>
            </a:r>
            <a:r>
              <a:rPr lang="en-US" sz="3200" b="1" dirty="0">
                <a:latin typeface="Arial" charset="0"/>
              </a:rPr>
              <a:t>and First Aid Measures</a:t>
            </a:r>
          </a:p>
        </p:txBody>
      </p:sp>
      <p:grpSp>
        <p:nvGrpSpPr>
          <p:cNvPr id="107561" name="Group 41"/>
          <p:cNvGrpSpPr>
            <a:grpSpLocks/>
          </p:cNvGrpSpPr>
          <p:nvPr/>
        </p:nvGrpSpPr>
        <p:grpSpPr bwMode="auto">
          <a:xfrm>
            <a:off x="101600" y="1524000"/>
            <a:ext cx="8813800" cy="4724400"/>
            <a:chOff x="-3" y="-3"/>
            <a:chExt cx="4577" cy="2882"/>
          </a:xfrm>
        </p:grpSpPr>
        <p:grpSp>
          <p:nvGrpSpPr>
            <p:cNvPr id="107559" name="Group 39"/>
            <p:cNvGrpSpPr>
              <a:grpSpLocks/>
            </p:cNvGrpSpPr>
            <p:nvPr/>
          </p:nvGrpSpPr>
          <p:grpSpPr bwMode="auto">
            <a:xfrm>
              <a:off x="0" y="0"/>
              <a:ext cx="4571" cy="2876"/>
              <a:chOff x="0" y="0"/>
              <a:chExt cx="4571" cy="2876"/>
            </a:xfrm>
          </p:grpSpPr>
          <p:grpSp>
            <p:nvGrpSpPr>
              <p:cNvPr id="107536" name="Group 16"/>
              <p:cNvGrpSpPr>
                <a:grpSpLocks/>
              </p:cNvGrpSpPr>
              <p:nvPr/>
            </p:nvGrpSpPr>
            <p:grpSpPr bwMode="auto">
              <a:xfrm>
                <a:off x="0" y="0"/>
                <a:ext cx="4571" cy="374"/>
                <a:chOff x="0" y="0"/>
                <a:chExt cx="4571" cy="374"/>
              </a:xfrm>
            </p:grpSpPr>
            <p:sp>
              <p:nvSpPr>
                <p:cNvPr id="107523" name="Rectangle 3"/>
                <p:cNvSpPr>
                  <a:spLocks noChangeArrowheads="1"/>
                </p:cNvSpPr>
                <p:nvPr/>
              </p:nvSpPr>
              <p:spPr bwMode="auto">
                <a:xfrm>
                  <a:off x="43" y="0"/>
                  <a:ext cx="44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FIRE  ( Class of fire :  </a:t>
                  </a:r>
                  <a:r>
                    <a:rPr lang="en-US" sz="1600">
                      <a:cs typeface="Times New Roman" pitchFamily="18" charset="0"/>
                    </a:rPr>
                    <a:t>B</a:t>
                  </a:r>
                  <a:r>
                    <a:rPr lang="en-US" sz="1600" b="1">
                      <a:cs typeface="Times New Roman" pitchFamily="18" charset="0"/>
                    </a:rPr>
                    <a:t>   )</a:t>
                  </a:r>
                  <a:endParaRPr lang="en-US" sz="1600">
                    <a:cs typeface="Times New Roman" pitchFamily="18" charset="0"/>
                  </a:endParaRPr>
                </a:p>
                <a:p>
                  <a:endParaRPr lang="en-US" sz="1600"/>
                </a:p>
              </p:txBody>
            </p:sp>
            <p:sp>
              <p:nvSpPr>
                <p:cNvPr id="107535" name="Rectangle 15"/>
                <p:cNvSpPr>
                  <a:spLocks noChangeArrowheads="1"/>
                </p:cNvSpPr>
                <p:nvPr/>
              </p:nvSpPr>
              <p:spPr bwMode="auto">
                <a:xfrm>
                  <a:off x="0" y="0"/>
                  <a:ext cx="4571"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38" name="Group 18"/>
              <p:cNvGrpSpPr>
                <a:grpSpLocks/>
              </p:cNvGrpSpPr>
              <p:nvPr/>
            </p:nvGrpSpPr>
            <p:grpSpPr bwMode="auto">
              <a:xfrm>
                <a:off x="0" y="374"/>
                <a:ext cx="1173" cy="374"/>
                <a:chOff x="0" y="374"/>
                <a:chExt cx="1173" cy="374"/>
              </a:xfrm>
            </p:grpSpPr>
            <p:sp>
              <p:nvSpPr>
                <p:cNvPr id="107524" name="Rectangle 4"/>
                <p:cNvSpPr>
                  <a:spLocks noChangeArrowheads="1"/>
                </p:cNvSpPr>
                <p:nvPr/>
              </p:nvSpPr>
              <p:spPr bwMode="auto">
                <a:xfrm>
                  <a:off x="43" y="374"/>
                  <a:ext cx="108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dirty="0">
                      <a:cs typeface="Times New Roman" pitchFamily="18" charset="0"/>
                    </a:rPr>
                    <a:t>Fire extinguish media</a:t>
                  </a:r>
                  <a:endParaRPr lang="en-US" sz="1600" dirty="0">
                    <a:cs typeface="Times New Roman" pitchFamily="18" charset="0"/>
                  </a:endParaRPr>
                </a:p>
                <a:p>
                  <a:endParaRPr lang="en-US" sz="1600" dirty="0"/>
                </a:p>
              </p:txBody>
            </p:sp>
            <p:sp>
              <p:nvSpPr>
                <p:cNvPr id="107537" name="Rectangle 17"/>
                <p:cNvSpPr>
                  <a:spLocks noChangeArrowheads="1"/>
                </p:cNvSpPr>
                <p:nvPr/>
              </p:nvSpPr>
              <p:spPr bwMode="auto">
                <a:xfrm>
                  <a:off x="0" y="374"/>
                  <a:ext cx="1173"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40" name="Group 20"/>
              <p:cNvGrpSpPr>
                <a:grpSpLocks/>
              </p:cNvGrpSpPr>
              <p:nvPr/>
            </p:nvGrpSpPr>
            <p:grpSpPr bwMode="auto">
              <a:xfrm>
                <a:off x="1173" y="374"/>
                <a:ext cx="3398" cy="374"/>
                <a:chOff x="1173" y="374"/>
                <a:chExt cx="3398" cy="374"/>
              </a:xfrm>
            </p:grpSpPr>
            <p:sp>
              <p:nvSpPr>
                <p:cNvPr id="107525" name="Rectangle 5"/>
                <p:cNvSpPr>
                  <a:spLocks noChangeArrowheads="1"/>
                </p:cNvSpPr>
                <p:nvPr/>
              </p:nvSpPr>
              <p:spPr bwMode="auto">
                <a:xfrm>
                  <a:off x="1216" y="374"/>
                  <a:ext cx="33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Alcohol resistant foam or Dry agent (CO</a:t>
                  </a:r>
                  <a:r>
                    <a:rPr lang="en-US" sz="1600" baseline="-30000">
                      <a:cs typeface="Times New Roman" pitchFamily="18" charset="0"/>
                    </a:rPr>
                    <a:t>2</a:t>
                  </a:r>
                  <a:r>
                    <a:rPr lang="en-US" sz="1600">
                      <a:cs typeface="Times New Roman" pitchFamily="18" charset="0"/>
                    </a:rPr>
                    <a:t>, dry chemical powder)</a:t>
                  </a:r>
                </a:p>
                <a:p>
                  <a:endParaRPr lang="en-US" sz="1600"/>
                </a:p>
              </p:txBody>
            </p:sp>
            <p:sp>
              <p:nvSpPr>
                <p:cNvPr id="107539" name="Rectangle 19"/>
                <p:cNvSpPr>
                  <a:spLocks noChangeArrowheads="1"/>
                </p:cNvSpPr>
                <p:nvPr/>
              </p:nvSpPr>
              <p:spPr bwMode="auto">
                <a:xfrm>
                  <a:off x="1173" y="374"/>
                  <a:ext cx="339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42" name="Group 22"/>
              <p:cNvGrpSpPr>
                <a:grpSpLocks/>
              </p:cNvGrpSpPr>
              <p:nvPr/>
            </p:nvGrpSpPr>
            <p:grpSpPr bwMode="auto">
              <a:xfrm>
                <a:off x="0" y="748"/>
                <a:ext cx="1173" cy="374"/>
                <a:chOff x="0" y="748"/>
                <a:chExt cx="1173" cy="374"/>
              </a:xfrm>
            </p:grpSpPr>
            <p:sp>
              <p:nvSpPr>
                <p:cNvPr id="107526" name="Rectangle 6"/>
                <p:cNvSpPr>
                  <a:spLocks noChangeArrowheads="1"/>
                </p:cNvSpPr>
                <p:nvPr/>
              </p:nvSpPr>
              <p:spPr bwMode="auto">
                <a:xfrm>
                  <a:off x="43" y="748"/>
                  <a:ext cx="108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Special Procedures</a:t>
                  </a:r>
                  <a:endParaRPr lang="en-US" sz="1600">
                    <a:cs typeface="Times New Roman" pitchFamily="18" charset="0"/>
                  </a:endParaRPr>
                </a:p>
                <a:p>
                  <a:endParaRPr lang="en-US" sz="1600"/>
                </a:p>
              </p:txBody>
            </p:sp>
            <p:sp>
              <p:nvSpPr>
                <p:cNvPr id="107541" name="Rectangle 21"/>
                <p:cNvSpPr>
                  <a:spLocks noChangeArrowheads="1"/>
                </p:cNvSpPr>
                <p:nvPr/>
              </p:nvSpPr>
              <p:spPr bwMode="auto">
                <a:xfrm>
                  <a:off x="0" y="748"/>
                  <a:ext cx="1173"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44" name="Group 24"/>
              <p:cNvGrpSpPr>
                <a:grpSpLocks/>
              </p:cNvGrpSpPr>
              <p:nvPr/>
            </p:nvGrpSpPr>
            <p:grpSpPr bwMode="auto">
              <a:xfrm>
                <a:off x="1173" y="748"/>
                <a:ext cx="3398" cy="374"/>
                <a:chOff x="1173" y="748"/>
                <a:chExt cx="3398" cy="374"/>
              </a:xfrm>
            </p:grpSpPr>
            <p:sp>
              <p:nvSpPr>
                <p:cNvPr id="107527" name="Rectangle 7"/>
                <p:cNvSpPr>
                  <a:spLocks noChangeArrowheads="1"/>
                </p:cNvSpPr>
                <p:nvPr/>
              </p:nvSpPr>
              <p:spPr bwMode="auto">
                <a:xfrm>
                  <a:off x="1216" y="748"/>
                  <a:ext cx="33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None</a:t>
                  </a:r>
                </a:p>
                <a:p>
                  <a:endParaRPr lang="en-US" sz="1600"/>
                </a:p>
              </p:txBody>
            </p:sp>
            <p:sp>
              <p:nvSpPr>
                <p:cNvPr id="107543" name="Rectangle 23"/>
                <p:cNvSpPr>
                  <a:spLocks noChangeArrowheads="1"/>
                </p:cNvSpPr>
                <p:nvPr/>
              </p:nvSpPr>
              <p:spPr bwMode="auto">
                <a:xfrm>
                  <a:off x="1173" y="748"/>
                  <a:ext cx="339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46" name="Group 26"/>
              <p:cNvGrpSpPr>
                <a:grpSpLocks/>
              </p:cNvGrpSpPr>
              <p:nvPr/>
            </p:nvGrpSpPr>
            <p:grpSpPr bwMode="auto">
              <a:xfrm>
                <a:off x="0" y="1122"/>
                <a:ext cx="1173" cy="374"/>
                <a:chOff x="0" y="1122"/>
                <a:chExt cx="1173" cy="374"/>
              </a:xfrm>
            </p:grpSpPr>
            <p:sp>
              <p:nvSpPr>
                <p:cNvPr id="107528" name="Rectangle 8"/>
                <p:cNvSpPr>
                  <a:spLocks noChangeArrowheads="1"/>
                </p:cNvSpPr>
                <p:nvPr/>
              </p:nvSpPr>
              <p:spPr bwMode="auto">
                <a:xfrm>
                  <a:off x="43" y="1122"/>
                  <a:ext cx="108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Unusual Hazards</a:t>
                  </a:r>
                  <a:endParaRPr lang="en-US" sz="1600">
                    <a:cs typeface="Times New Roman" pitchFamily="18" charset="0"/>
                  </a:endParaRPr>
                </a:p>
                <a:p>
                  <a:endParaRPr lang="en-US" sz="1600"/>
                </a:p>
              </p:txBody>
            </p:sp>
            <p:sp>
              <p:nvSpPr>
                <p:cNvPr id="107545" name="Rectangle 25"/>
                <p:cNvSpPr>
                  <a:spLocks noChangeArrowheads="1"/>
                </p:cNvSpPr>
                <p:nvPr/>
              </p:nvSpPr>
              <p:spPr bwMode="auto">
                <a:xfrm>
                  <a:off x="0" y="1122"/>
                  <a:ext cx="1173"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48" name="Group 28"/>
              <p:cNvGrpSpPr>
                <a:grpSpLocks/>
              </p:cNvGrpSpPr>
              <p:nvPr/>
            </p:nvGrpSpPr>
            <p:grpSpPr bwMode="auto">
              <a:xfrm>
                <a:off x="1173" y="1122"/>
                <a:ext cx="3398" cy="374"/>
                <a:chOff x="1173" y="1122"/>
                <a:chExt cx="3398" cy="374"/>
              </a:xfrm>
            </p:grpSpPr>
            <p:sp>
              <p:nvSpPr>
                <p:cNvPr id="107529" name="Rectangle 9"/>
                <p:cNvSpPr>
                  <a:spLocks noChangeArrowheads="1"/>
                </p:cNvSpPr>
                <p:nvPr/>
              </p:nvSpPr>
              <p:spPr bwMode="auto">
                <a:xfrm>
                  <a:off x="1216" y="1122"/>
                  <a:ext cx="33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None</a:t>
                  </a:r>
                </a:p>
                <a:p>
                  <a:endParaRPr lang="en-US" sz="1600"/>
                </a:p>
              </p:txBody>
            </p:sp>
            <p:sp>
              <p:nvSpPr>
                <p:cNvPr id="107547" name="Rectangle 27"/>
                <p:cNvSpPr>
                  <a:spLocks noChangeArrowheads="1"/>
                </p:cNvSpPr>
                <p:nvPr/>
              </p:nvSpPr>
              <p:spPr bwMode="auto">
                <a:xfrm>
                  <a:off x="1173" y="1122"/>
                  <a:ext cx="339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50" name="Group 30"/>
              <p:cNvGrpSpPr>
                <a:grpSpLocks/>
              </p:cNvGrpSpPr>
              <p:nvPr/>
            </p:nvGrpSpPr>
            <p:grpSpPr bwMode="auto">
              <a:xfrm>
                <a:off x="0" y="1496"/>
                <a:ext cx="4571" cy="374"/>
                <a:chOff x="0" y="1496"/>
                <a:chExt cx="4571" cy="374"/>
              </a:xfrm>
            </p:grpSpPr>
            <p:sp>
              <p:nvSpPr>
                <p:cNvPr id="107530" name="Rectangle 10"/>
                <p:cNvSpPr>
                  <a:spLocks noChangeArrowheads="1"/>
                </p:cNvSpPr>
                <p:nvPr/>
              </p:nvSpPr>
              <p:spPr bwMode="auto">
                <a:xfrm>
                  <a:off x="43" y="1496"/>
                  <a:ext cx="44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EXPOSURE</a:t>
                  </a:r>
                  <a:endParaRPr lang="en-US" sz="1600">
                    <a:cs typeface="Times New Roman" pitchFamily="18" charset="0"/>
                  </a:endParaRPr>
                </a:p>
                <a:p>
                  <a:endParaRPr lang="en-US" sz="1600"/>
                </a:p>
              </p:txBody>
            </p:sp>
            <p:sp>
              <p:nvSpPr>
                <p:cNvPr id="107549" name="Rectangle 29"/>
                <p:cNvSpPr>
                  <a:spLocks noChangeArrowheads="1"/>
                </p:cNvSpPr>
                <p:nvPr/>
              </p:nvSpPr>
              <p:spPr bwMode="auto">
                <a:xfrm>
                  <a:off x="0" y="1496"/>
                  <a:ext cx="4571"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52" name="Group 32"/>
              <p:cNvGrpSpPr>
                <a:grpSpLocks/>
              </p:cNvGrpSpPr>
              <p:nvPr/>
            </p:nvGrpSpPr>
            <p:grpSpPr bwMode="auto">
              <a:xfrm>
                <a:off x="0" y="1870"/>
                <a:ext cx="1173" cy="632"/>
                <a:chOff x="0" y="1870"/>
                <a:chExt cx="1173" cy="632"/>
              </a:xfrm>
            </p:grpSpPr>
            <p:sp>
              <p:nvSpPr>
                <p:cNvPr id="107531" name="Rectangle 11"/>
                <p:cNvSpPr>
                  <a:spLocks noChangeArrowheads="1"/>
                </p:cNvSpPr>
                <p:nvPr/>
              </p:nvSpPr>
              <p:spPr bwMode="auto">
                <a:xfrm>
                  <a:off x="43" y="1870"/>
                  <a:ext cx="108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First Aid Measures</a:t>
                  </a:r>
                  <a:endParaRPr lang="en-US" sz="1600">
                    <a:cs typeface="Times New Roman" pitchFamily="18" charset="0"/>
                  </a:endParaRPr>
                </a:p>
                <a:p>
                  <a:endParaRPr lang="en-US" sz="1600"/>
                </a:p>
              </p:txBody>
            </p:sp>
            <p:sp>
              <p:nvSpPr>
                <p:cNvPr id="107551" name="Rectangle 31"/>
                <p:cNvSpPr>
                  <a:spLocks noChangeArrowheads="1"/>
                </p:cNvSpPr>
                <p:nvPr/>
              </p:nvSpPr>
              <p:spPr bwMode="auto">
                <a:xfrm>
                  <a:off x="0" y="1870"/>
                  <a:ext cx="1173" cy="63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54" name="Group 34"/>
              <p:cNvGrpSpPr>
                <a:grpSpLocks/>
              </p:cNvGrpSpPr>
              <p:nvPr/>
            </p:nvGrpSpPr>
            <p:grpSpPr bwMode="auto">
              <a:xfrm>
                <a:off x="1173" y="1870"/>
                <a:ext cx="3398" cy="632"/>
                <a:chOff x="1173" y="1870"/>
                <a:chExt cx="3398" cy="632"/>
              </a:xfrm>
            </p:grpSpPr>
            <p:sp>
              <p:nvSpPr>
                <p:cNvPr id="107532" name="Rectangle 12"/>
                <p:cNvSpPr>
                  <a:spLocks noChangeArrowheads="1"/>
                </p:cNvSpPr>
                <p:nvPr/>
              </p:nvSpPr>
              <p:spPr bwMode="auto">
                <a:xfrm>
                  <a:off x="1216" y="1870"/>
                  <a:ext cx="3312"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300">
                      <a:cs typeface="Times New Roman" pitchFamily="18" charset="0"/>
                    </a:rPr>
                    <a:t>Eye : Flush eyes with plenty of water for atleast 10 minutes. Skin : Remove contaminated clothing and wash affected skin with soap and water. Inhalation : Remove victim to fresh air. If not breathing, give artificial respiration. Ingestion : if conscious, have victim  drink water or milk. Do not induce vomiting. In all cases obtain medical attention immediately.</a:t>
                  </a:r>
                </a:p>
                <a:p>
                  <a:endParaRPr lang="en-US" sz="1600"/>
                </a:p>
              </p:txBody>
            </p:sp>
            <p:sp>
              <p:nvSpPr>
                <p:cNvPr id="107553" name="Rectangle 33"/>
                <p:cNvSpPr>
                  <a:spLocks noChangeArrowheads="1"/>
                </p:cNvSpPr>
                <p:nvPr/>
              </p:nvSpPr>
              <p:spPr bwMode="auto">
                <a:xfrm>
                  <a:off x="1173" y="1870"/>
                  <a:ext cx="3398" cy="63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56" name="Group 36"/>
              <p:cNvGrpSpPr>
                <a:grpSpLocks/>
              </p:cNvGrpSpPr>
              <p:nvPr/>
            </p:nvGrpSpPr>
            <p:grpSpPr bwMode="auto">
              <a:xfrm>
                <a:off x="0" y="2502"/>
                <a:ext cx="1173" cy="374"/>
                <a:chOff x="0" y="2502"/>
                <a:chExt cx="1173" cy="374"/>
              </a:xfrm>
            </p:grpSpPr>
            <p:sp>
              <p:nvSpPr>
                <p:cNvPr id="107533" name="Rectangle 13"/>
                <p:cNvSpPr>
                  <a:spLocks noChangeArrowheads="1"/>
                </p:cNvSpPr>
                <p:nvPr/>
              </p:nvSpPr>
              <p:spPr bwMode="auto">
                <a:xfrm>
                  <a:off x="43" y="2502"/>
                  <a:ext cx="108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Antidotes/ Dosages</a:t>
                  </a:r>
                  <a:endParaRPr lang="en-US" sz="1600">
                    <a:cs typeface="Times New Roman" pitchFamily="18" charset="0"/>
                  </a:endParaRPr>
                </a:p>
                <a:p>
                  <a:endParaRPr lang="en-US" sz="1600"/>
                </a:p>
              </p:txBody>
            </p:sp>
            <p:sp>
              <p:nvSpPr>
                <p:cNvPr id="107555" name="Rectangle 35"/>
                <p:cNvSpPr>
                  <a:spLocks noChangeArrowheads="1"/>
                </p:cNvSpPr>
                <p:nvPr/>
              </p:nvSpPr>
              <p:spPr bwMode="auto">
                <a:xfrm>
                  <a:off x="0" y="2502"/>
                  <a:ext cx="1173"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7558" name="Group 38"/>
              <p:cNvGrpSpPr>
                <a:grpSpLocks/>
              </p:cNvGrpSpPr>
              <p:nvPr/>
            </p:nvGrpSpPr>
            <p:grpSpPr bwMode="auto">
              <a:xfrm>
                <a:off x="1173" y="2502"/>
                <a:ext cx="3398" cy="374"/>
                <a:chOff x="1173" y="2502"/>
                <a:chExt cx="3398" cy="374"/>
              </a:xfrm>
            </p:grpSpPr>
            <p:sp>
              <p:nvSpPr>
                <p:cNvPr id="107534" name="Rectangle 14"/>
                <p:cNvSpPr>
                  <a:spLocks noChangeArrowheads="1"/>
                </p:cNvSpPr>
                <p:nvPr/>
              </p:nvSpPr>
              <p:spPr bwMode="auto">
                <a:xfrm>
                  <a:off x="1216" y="2502"/>
                  <a:ext cx="33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DNA</a:t>
                  </a:r>
                </a:p>
                <a:p>
                  <a:endParaRPr lang="en-US" sz="1600"/>
                </a:p>
              </p:txBody>
            </p:sp>
            <p:sp>
              <p:nvSpPr>
                <p:cNvPr id="107557" name="Rectangle 37"/>
                <p:cNvSpPr>
                  <a:spLocks noChangeArrowheads="1"/>
                </p:cNvSpPr>
                <p:nvPr/>
              </p:nvSpPr>
              <p:spPr bwMode="auto">
                <a:xfrm>
                  <a:off x="1173" y="2502"/>
                  <a:ext cx="339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7560" name="Rectangle 40"/>
            <p:cNvSpPr>
              <a:spLocks noChangeArrowheads="1"/>
            </p:cNvSpPr>
            <p:nvPr/>
          </p:nvSpPr>
          <p:spPr bwMode="auto">
            <a:xfrm>
              <a:off x="-3" y="-3"/>
              <a:ext cx="4577" cy="2882"/>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368254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sz="4200"/>
              <a:t>Class A Fires</a:t>
            </a:r>
            <a:endParaRPr lang="en-US" sz="3400"/>
          </a:p>
        </p:txBody>
      </p:sp>
      <p:sp>
        <p:nvSpPr>
          <p:cNvPr id="198659" name="Rectangle 3"/>
          <p:cNvSpPr>
            <a:spLocks noGrp="1" noChangeArrowheads="1"/>
          </p:cNvSpPr>
          <p:nvPr>
            <p:ph type="body" idx="1"/>
          </p:nvPr>
        </p:nvSpPr>
        <p:spPr>
          <a:xfrm>
            <a:off x="457200" y="2362200"/>
            <a:ext cx="8229600" cy="3763964"/>
          </a:xfrm>
        </p:spPr>
        <p:txBody>
          <a:bodyPr/>
          <a:lstStyle/>
          <a:p>
            <a:r>
              <a:rPr lang="en-US" dirty="0"/>
              <a:t>Are fires fueled by materials that, when they burn, leave a residue in the form of ash</a:t>
            </a:r>
          </a:p>
          <a:p>
            <a:r>
              <a:rPr lang="en-US" dirty="0"/>
              <a:t>Paper, wood, cloth, rubber, and certain plastics</a:t>
            </a:r>
          </a:p>
          <a:p>
            <a:r>
              <a:rPr lang="en-US" dirty="0"/>
              <a:t>Extinguisher type: Water, Dry Chemical (MAP)</a:t>
            </a:r>
          </a:p>
        </p:txBody>
      </p:sp>
      <p:pic>
        <p:nvPicPr>
          <p:cNvPr id="198660" name="Picture 4" descr="ClassAF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800600"/>
            <a:ext cx="1344613"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98661" name="Picture 5" descr="ClassAFi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76800"/>
            <a:ext cx="12954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49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Class B Fires</a:t>
            </a:r>
          </a:p>
        </p:txBody>
      </p:sp>
      <p:sp>
        <p:nvSpPr>
          <p:cNvPr id="199683" name="Rectangle 3"/>
          <p:cNvSpPr>
            <a:spLocks noGrp="1" noChangeArrowheads="1"/>
          </p:cNvSpPr>
          <p:nvPr>
            <p:ph type="body" idx="1"/>
          </p:nvPr>
        </p:nvSpPr>
        <p:spPr>
          <a:xfrm>
            <a:off x="457200" y="1828800"/>
            <a:ext cx="8153400" cy="4297364"/>
          </a:xfrm>
        </p:spPr>
        <p:txBody>
          <a:bodyPr/>
          <a:lstStyle/>
          <a:p>
            <a:r>
              <a:rPr lang="en-US" dirty="0"/>
              <a:t>Fires which involve flammable liquids</a:t>
            </a:r>
          </a:p>
          <a:p>
            <a:r>
              <a:rPr lang="en-US" dirty="0"/>
              <a:t>Gasoline, paint thinner, grease, propane, acetylene</a:t>
            </a:r>
          </a:p>
          <a:p>
            <a:r>
              <a:rPr lang="en-US" dirty="0"/>
              <a:t>Extinguisher type: Carbon Dioxide, Dry Chemical, Foam</a:t>
            </a:r>
          </a:p>
        </p:txBody>
      </p:sp>
      <p:pic>
        <p:nvPicPr>
          <p:cNvPr id="199684" name="Picture 4" descr="ClassBF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029200"/>
            <a:ext cx="12954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99685" name="Picture 5" descr="ClassBFi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953000"/>
            <a:ext cx="12192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510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p:txBody>
          <a:bodyPr/>
          <a:lstStyle/>
          <a:p>
            <a:r>
              <a:rPr lang="en-US"/>
              <a:t>Class C Fires</a:t>
            </a:r>
          </a:p>
        </p:txBody>
      </p:sp>
      <p:sp>
        <p:nvSpPr>
          <p:cNvPr id="200707" name="Rectangle 1027"/>
          <p:cNvSpPr>
            <a:spLocks noGrp="1" noChangeArrowheads="1"/>
          </p:cNvSpPr>
          <p:nvPr>
            <p:ph type="body" idx="1"/>
          </p:nvPr>
        </p:nvSpPr>
        <p:spPr>
          <a:xfrm>
            <a:off x="685800" y="1828800"/>
            <a:ext cx="7772400" cy="4114800"/>
          </a:xfrm>
        </p:spPr>
        <p:txBody>
          <a:bodyPr/>
          <a:lstStyle/>
          <a:p>
            <a:r>
              <a:rPr lang="en-US"/>
              <a:t>Flammable Gases </a:t>
            </a:r>
          </a:p>
          <a:p>
            <a:r>
              <a:rPr lang="en-US"/>
              <a:t>Extinguisher type: Carbon Dioxide, Dry Chemical </a:t>
            </a:r>
          </a:p>
        </p:txBody>
      </p:sp>
      <p:pic>
        <p:nvPicPr>
          <p:cNvPr id="200708" name="Picture 1028" descr="ClassCF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1816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0709" name="Picture 1029" descr="ClassCFi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5105400"/>
            <a:ext cx="12954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670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Grp="1" noChangeArrowheads="1"/>
          </p:cNvSpPr>
          <p:nvPr>
            <p:ph type="title"/>
          </p:nvPr>
        </p:nvSpPr>
        <p:spPr/>
        <p:txBody>
          <a:bodyPr/>
          <a:lstStyle/>
          <a:p>
            <a:r>
              <a:rPr lang="en-US"/>
              <a:t>Class D Fires</a:t>
            </a:r>
          </a:p>
        </p:txBody>
      </p:sp>
      <p:sp>
        <p:nvSpPr>
          <p:cNvPr id="201731" name="Rectangle 1027"/>
          <p:cNvSpPr>
            <a:spLocks noGrp="1" noChangeArrowheads="1"/>
          </p:cNvSpPr>
          <p:nvPr>
            <p:ph type="body" idx="1"/>
          </p:nvPr>
        </p:nvSpPr>
        <p:spPr/>
        <p:txBody>
          <a:bodyPr/>
          <a:lstStyle/>
          <a:p>
            <a:r>
              <a:rPr lang="en-US"/>
              <a:t>Class D fires involve exotic metals, such as magnesium, sodium, titanium, and certain organometallic compounds such as alkyllithium and Grignard reagents</a:t>
            </a:r>
          </a:p>
          <a:p>
            <a:r>
              <a:rPr lang="en-US"/>
              <a:t>Extinguisher Type : DCP 9 Special type – Ternary eutectic chloride)</a:t>
            </a:r>
            <a:endParaRPr lang="en-US" sz="2600"/>
          </a:p>
        </p:txBody>
      </p:sp>
      <p:pic>
        <p:nvPicPr>
          <p:cNvPr id="201732" name="Picture 1028" descr="ClassDF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6482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6375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993" y="381000"/>
            <a:ext cx="8229600" cy="990600"/>
          </a:xfrm>
        </p:spPr>
        <p:txBody>
          <a:bodyPr/>
          <a:lstStyle/>
          <a:p>
            <a:r>
              <a:rPr lang="en-US" sz="3800" dirty="0" smtClean="0">
                <a:latin typeface="Arial" charset="0"/>
              </a:rPr>
              <a:t>Additional </a:t>
            </a:r>
            <a:r>
              <a:rPr lang="en-US" sz="3800" dirty="0">
                <a:latin typeface="Arial" charset="0"/>
              </a:rPr>
              <a:t>Information</a:t>
            </a:r>
          </a:p>
        </p:txBody>
      </p:sp>
      <p:grpSp>
        <p:nvGrpSpPr>
          <p:cNvPr id="118819" name="Group 35"/>
          <p:cNvGrpSpPr>
            <a:grpSpLocks/>
          </p:cNvGrpSpPr>
          <p:nvPr/>
        </p:nvGrpSpPr>
        <p:grpSpPr bwMode="auto">
          <a:xfrm>
            <a:off x="195263" y="1641475"/>
            <a:ext cx="8755062" cy="3844925"/>
            <a:chOff x="-3" y="-3"/>
            <a:chExt cx="5515" cy="2422"/>
          </a:xfrm>
        </p:grpSpPr>
        <p:grpSp>
          <p:nvGrpSpPr>
            <p:cNvPr id="118817" name="Group 33"/>
            <p:cNvGrpSpPr>
              <a:grpSpLocks/>
            </p:cNvGrpSpPr>
            <p:nvPr/>
          </p:nvGrpSpPr>
          <p:grpSpPr bwMode="auto">
            <a:xfrm>
              <a:off x="0" y="0"/>
              <a:ext cx="5509" cy="2416"/>
              <a:chOff x="0" y="0"/>
              <a:chExt cx="5509" cy="2416"/>
            </a:xfrm>
          </p:grpSpPr>
          <p:grpSp>
            <p:nvGrpSpPr>
              <p:cNvPr id="118798" name="Group 14"/>
              <p:cNvGrpSpPr>
                <a:grpSpLocks/>
              </p:cNvGrpSpPr>
              <p:nvPr/>
            </p:nvGrpSpPr>
            <p:grpSpPr bwMode="auto">
              <a:xfrm>
                <a:off x="0" y="0"/>
                <a:ext cx="5509" cy="374"/>
                <a:chOff x="0" y="0"/>
                <a:chExt cx="5509" cy="374"/>
              </a:xfrm>
            </p:grpSpPr>
            <p:sp>
              <p:nvSpPr>
                <p:cNvPr id="118787" name="Rectangle 3"/>
                <p:cNvSpPr>
                  <a:spLocks noChangeArrowheads="1"/>
                </p:cNvSpPr>
                <p:nvPr/>
              </p:nvSpPr>
              <p:spPr bwMode="auto">
                <a:xfrm>
                  <a:off x="43" y="0"/>
                  <a:ext cx="542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ECOLOGICAL INFORMATION</a:t>
                  </a:r>
                  <a:endParaRPr lang="en-US" sz="1600">
                    <a:cs typeface="Times New Roman" pitchFamily="18" charset="0"/>
                  </a:endParaRPr>
                </a:p>
                <a:p>
                  <a:endParaRPr lang="en-US" sz="1600"/>
                </a:p>
              </p:txBody>
            </p:sp>
            <p:sp>
              <p:nvSpPr>
                <p:cNvPr id="118797" name="Rectangle 13"/>
                <p:cNvSpPr>
                  <a:spLocks noChangeArrowheads="1"/>
                </p:cNvSpPr>
                <p:nvPr/>
              </p:nvSpPr>
              <p:spPr bwMode="auto">
                <a:xfrm>
                  <a:off x="0" y="0"/>
                  <a:ext cx="550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00" name="Group 16"/>
              <p:cNvGrpSpPr>
                <a:grpSpLocks/>
              </p:cNvGrpSpPr>
              <p:nvPr/>
            </p:nvGrpSpPr>
            <p:grpSpPr bwMode="auto">
              <a:xfrm>
                <a:off x="0" y="374"/>
                <a:ext cx="2198" cy="460"/>
                <a:chOff x="0" y="374"/>
                <a:chExt cx="2198" cy="460"/>
              </a:xfrm>
            </p:grpSpPr>
            <p:sp>
              <p:nvSpPr>
                <p:cNvPr id="118788" name="Rectangle 4"/>
                <p:cNvSpPr>
                  <a:spLocks noChangeArrowheads="1"/>
                </p:cNvSpPr>
                <p:nvPr/>
              </p:nvSpPr>
              <p:spPr bwMode="auto">
                <a:xfrm>
                  <a:off x="43" y="374"/>
                  <a:ext cx="211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Ecotoxicity</a:t>
                  </a:r>
                  <a:endParaRPr lang="en-US" sz="1600">
                    <a:cs typeface="Times New Roman" pitchFamily="18" charset="0"/>
                  </a:endParaRPr>
                </a:p>
                <a:p>
                  <a:endParaRPr lang="en-US" sz="1600"/>
                </a:p>
              </p:txBody>
            </p:sp>
            <p:sp>
              <p:nvSpPr>
                <p:cNvPr id="118799" name="Rectangle 15"/>
                <p:cNvSpPr>
                  <a:spLocks noChangeArrowheads="1"/>
                </p:cNvSpPr>
                <p:nvPr/>
              </p:nvSpPr>
              <p:spPr bwMode="auto">
                <a:xfrm>
                  <a:off x="0" y="374"/>
                  <a:ext cx="2198"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02" name="Group 18"/>
              <p:cNvGrpSpPr>
                <a:grpSpLocks/>
              </p:cNvGrpSpPr>
              <p:nvPr/>
            </p:nvGrpSpPr>
            <p:grpSpPr bwMode="auto">
              <a:xfrm>
                <a:off x="2198" y="374"/>
                <a:ext cx="3311" cy="460"/>
                <a:chOff x="2198" y="374"/>
                <a:chExt cx="3311" cy="460"/>
              </a:xfrm>
            </p:grpSpPr>
            <p:sp>
              <p:nvSpPr>
                <p:cNvPr id="118789" name="Rectangle 5"/>
                <p:cNvSpPr>
                  <a:spLocks noChangeArrowheads="1"/>
                </p:cNvSpPr>
                <p:nvPr/>
              </p:nvSpPr>
              <p:spPr bwMode="auto">
                <a:xfrm>
                  <a:off x="2241" y="374"/>
                  <a:ext cx="322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500">
                      <a:cs typeface="Times New Roman" pitchFamily="18" charset="0"/>
                    </a:rPr>
                    <a:t>Harmful to aquatic life in very low concentrations. Aquatic toxicity  : 5 ppm/6 h/minnow/ lethal/ distilled water : 20 ppm/24h/sunfish TLm/tap water</a:t>
                  </a:r>
                </a:p>
                <a:p>
                  <a:endParaRPr lang="en-US" sz="1500"/>
                </a:p>
              </p:txBody>
            </p:sp>
            <p:sp>
              <p:nvSpPr>
                <p:cNvPr id="118801" name="Rectangle 17"/>
                <p:cNvSpPr>
                  <a:spLocks noChangeArrowheads="1"/>
                </p:cNvSpPr>
                <p:nvPr/>
              </p:nvSpPr>
              <p:spPr bwMode="auto">
                <a:xfrm>
                  <a:off x="2198" y="374"/>
                  <a:ext cx="3311"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04" name="Group 20"/>
              <p:cNvGrpSpPr>
                <a:grpSpLocks/>
              </p:cNvGrpSpPr>
              <p:nvPr/>
            </p:nvGrpSpPr>
            <p:grpSpPr bwMode="auto">
              <a:xfrm>
                <a:off x="0" y="834"/>
                <a:ext cx="2198" cy="374"/>
                <a:chOff x="0" y="834"/>
                <a:chExt cx="2198" cy="374"/>
              </a:xfrm>
            </p:grpSpPr>
            <p:sp>
              <p:nvSpPr>
                <p:cNvPr id="118790" name="Rectangle 6"/>
                <p:cNvSpPr>
                  <a:spLocks noChangeArrowheads="1"/>
                </p:cNvSpPr>
                <p:nvPr/>
              </p:nvSpPr>
              <p:spPr bwMode="auto">
                <a:xfrm>
                  <a:off x="43" y="834"/>
                  <a:ext cx="21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Persistence</a:t>
                  </a:r>
                  <a:endParaRPr lang="en-US" sz="1600">
                    <a:cs typeface="Times New Roman" pitchFamily="18" charset="0"/>
                  </a:endParaRPr>
                </a:p>
                <a:p>
                  <a:endParaRPr lang="en-US" sz="1600"/>
                </a:p>
              </p:txBody>
            </p:sp>
            <p:sp>
              <p:nvSpPr>
                <p:cNvPr id="118803" name="Rectangle 19"/>
                <p:cNvSpPr>
                  <a:spLocks noChangeArrowheads="1"/>
                </p:cNvSpPr>
                <p:nvPr/>
              </p:nvSpPr>
              <p:spPr bwMode="auto">
                <a:xfrm>
                  <a:off x="0" y="834"/>
                  <a:ext cx="219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06" name="Group 22"/>
              <p:cNvGrpSpPr>
                <a:grpSpLocks/>
              </p:cNvGrpSpPr>
              <p:nvPr/>
            </p:nvGrpSpPr>
            <p:grpSpPr bwMode="auto">
              <a:xfrm>
                <a:off x="2198" y="834"/>
                <a:ext cx="3311" cy="374"/>
                <a:chOff x="2198" y="834"/>
                <a:chExt cx="3311" cy="374"/>
              </a:xfrm>
            </p:grpSpPr>
            <p:sp>
              <p:nvSpPr>
                <p:cNvPr id="118791" name="Rectangle 7"/>
                <p:cNvSpPr>
                  <a:spLocks noChangeArrowheads="1"/>
                </p:cNvSpPr>
                <p:nvPr/>
              </p:nvSpPr>
              <p:spPr bwMode="auto">
                <a:xfrm>
                  <a:off x="2241" y="834"/>
                  <a:ext cx="322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500">
                      <a:cs typeface="Times New Roman" pitchFamily="18" charset="0"/>
                    </a:rPr>
                    <a:t>Calculated half time in water at 25</a:t>
                  </a:r>
                  <a:r>
                    <a:rPr lang="en-US" sz="1500" baseline="30000">
                      <a:cs typeface="Times New Roman" pitchFamily="18" charset="0"/>
                    </a:rPr>
                    <a:t> o</a:t>
                  </a:r>
                  <a:r>
                    <a:rPr lang="en-US" sz="1500">
                      <a:cs typeface="Times New Roman" pitchFamily="18" charset="0"/>
                    </a:rPr>
                    <a:t> C and 1m depth ( based on evaporation rate of 0.144 m/h) = 4.81h</a:t>
                  </a:r>
                </a:p>
                <a:p>
                  <a:endParaRPr lang="en-US" sz="1500"/>
                </a:p>
              </p:txBody>
            </p:sp>
            <p:sp>
              <p:nvSpPr>
                <p:cNvPr id="118805" name="Rectangle 21"/>
                <p:cNvSpPr>
                  <a:spLocks noChangeArrowheads="1"/>
                </p:cNvSpPr>
                <p:nvPr/>
              </p:nvSpPr>
              <p:spPr bwMode="auto">
                <a:xfrm>
                  <a:off x="2198" y="834"/>
                  <a:ext cx="3311"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08" name="Group 24"/>
              <p:cNvGrpSpPr>
                <a:grpSpLocks/>
              </p:cNvGrpSpPr>
              <p:nvPr/>
            </p:nvGrpSpPr>
            <p:grpSpPr bwMode="auto">
              <a:xfrm>
                <a:off x="0" y="1208"/>
                <a:ext cx="2198" cy="374"/>
                <a:chOff x="0" y="1208"/>
                <a:chExt cx="2198" cy="374"/>
              </a:xfrm>
            </p:grpSpPr>
            <p:sp>
              <p:nvSpPr>
                <p:cNvPr id="118792" name="Rectangle 8"/>
                <p:cNvSpPr>
                  <a:spLocks noChangeArrowheads="1"/>
                </p:cNvSpPr>
                <p:nvPr/>
              </p:nvSpPr>
              <p:spPr bwMode="auto">
                <a:xfrm>
                  <a:off x="43" y="1208"/>
                  <a:ext cx="211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OTHER INFORMATION</a:t>
                  </a:r>
                  <a:endParaRPr lang="en-US" sz="1600">
                    <a:cs typeface="Times New Roman" pitchFamily="18" charset="0"/>
                  </a:endParaRPr>
                </a:p>
                <a:p>
                  <a:endParaRPr lang="en-US" sz="1600"/>
                </a:p>
              </p:txBody>
            </p:sp>
            <p:sp>
              <p:nvSpPr>
                <p:cNvPr id="118807" name="Rectangle 23"/>
                <p:cNvSpPr>
                  <a:spLocks noChangeArrowheads="1"/>
                </p:cNvSpPr>
                <p:nvPr/>
              </p:nvSpPr>
              <p:spPr bwMode="auto">
                <a:xfrm>
                  <a:off x="0" y="1208"/>
                  <a:ext cx="2198"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10" name="Group 26"/>
              <p:cNvGrpSpPr>
                <a:grpSpLocks/>
              </p:cNvGrpSpPr>
              <p:nvPr/>
            </p:nvGrpSpPr>
            <p:grpSpPr bwMode="auto">
              <a:xfrm>
                <a:off x="2198" y="1208"/>
                <a:ext cx="3311" cy="374"/>
                <a:chOff x="2198" y="1208"/>
                <a:chExt cx="3311" cy="374"/>
              </a:xfrm>
            </p:grpSpPr>
            <p:sp>
              <p:nvSpPr>
                <p:cNvPr id="118793" name="Rectangle 9"/>
                <p:cNvSpPr>
                  <a:spLocks noChangeArrowheads="1"/>
                </p:cNvSpPr>
                <p:nvPr/>
              </p:nvSpPr>
              <p:spPr bwMode="auto">
                <a:xfrm>
                  <a:off x="2241" y="1208"/>
                  <a:ext cx="322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500">
                      <a:cs typeface="Times New Roman" pitchFamily="18" charset="0"/>
                    </a:rPr>
                    <a:t>BEI (total phenol in urine at end of shift) not to exceed 50 mg/l mean value</a:t>
                  </a:r>
                </a:p>
                <a:p>
                  <a:endParaRPr lang="en-US" sz="1500"/>
                </a:p>
              </p:txBody>
            </p:sp>
            <p:sp>
              <p:nvSpPr>
                <p:cNvPr id="118809" name="Rectangle 25"/>
                <p:cNvSpPr>
                  <a:spLocks noChangeArrowheads="1"/>
                </p:cNvSpPr>
                <p:nvPr/>
              </p:nvSpPr>
              <p:spPr bwMode="auto">
                <a:xfrm>
                  <a:off x="2198" y="1208"/>
                  <a:ext cx="3311"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12" name="Group 28"/>
              <p:cNvGrpSpPr>
                <a:grpSpLocks/>
              </p:cNvGrpSpPr>
              <p:nvPr/>
            </p:nvGrpSpPr>
            <p:grpSpPr bwMode="auto">
              <a:xfrm>
                <a:off x="0" y="1582"/>
                <a:ext cx="5509" cy="374"/>
                <a:chOff x="0" y="1582"/>
                <a:chExt cx="5509" cy="374"/>
              </a:xfrm>
            </p:grpSpPr>
            <p:sp>
              <p:nvSpPr>
                <p:cNvPr id="118794" name="Rectangle 10"/>
                <p:cNvSpPr>
                  <a:spLocks noChangeArrowheads="1"/>
                </p:cNvSpPr>
                <p:nvPr/>
              </p:nvSpPr>
              <p:spPr bwMode="auto">
                <a:xfrm>
                  <a:off x="43" y="1582"/>
                  <a:ext cx="542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b="1">
                      <a:cs typeface="Times New Roman" pitchFamily="18" charset="0"/>
                    </a:rPr>
                    <a:t>References ( FOR OBTAINING MORE INFORMATION)</a:t>
                  </a:r>
                  <a:endParaRPr lang="en-US" sz="1600">
                    <a:cs typeface="Times New Roman" pitchFamily="18" charset="0"/>
                  </a:endParaRPr>
                </a:p>
                <a:p>
                  <a:endParaRPr lang="en-US" sz="1600"/>
                </a:p>
              </p:txBody>
            </p:sp>
            <p:sp>
              <p:nvSpPr>
                <p:cNvPr id="118811" name="Rectangle 27"/>
                <p:cNvSpPr>
                  <a:spLocks noChangeArrowheads="1"/>
                </p:cNvSpPr>
                <p:nvPr/>
              </p:nvSpPr>
              <p:spPr bwMode="auto">
                <a:xfrm>
                  <a:off x="0" y="1582"/>
                  <a:ext cx="550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14" name="Group 30"/>
              <p:cNvGrpSpPr>
                <a:grpSpLocks/>
              </p:cNvGrpSpPr>
              <p:nvPr/>
            </p:nvGrpSpPr>
            <p:grpSpPr bwMode="auto">
              <a:xfrm>
                <a:off x="0" y="1956"/>
                <a:ext cx="2199" cy="460"/>
                <a:chOff x="0" y="1956"/>
                <a:chExt cx="2199" cy="460"/>
              </a:xfrm>
            </p:grpSpPr>
            <p:sp>
              <p:nvSpPr>
                <p:cNvPr id="118795" name="Rectangle 11"/>
                <p:cNvSpPr>
                  <a:spLocks noChangeArrowheads="1"/>
                </p:cNvSpPr>
                <p:nvPr/>
              </p:nvSpPr>
              <p:spPr bwMode="auto">
                <a:xfrm>
                  <a:off x="43" y="1956"/>
                  <a:ext cx="211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1. Hazardous Cemicals Data Book: G Weiss:  Noyes Data Corp USA</a:t>
                  </a:r>
                </a:p>
                <a:p>
                  <a:endParaRPr lang="en-US" sz="1600"/>
                </a:p>
              </p:txBody>
            </p:sp>
            <p:sp>
              <p:nvSpPr>
                <p:cNvPr id="118813" name="Rectangle 29"/>
                <p:cNvSpPr>
                  <a:spLocks noChangeArrowheads="1"/>
                </p:cNvSpPr>
                <p:nvPr/>
              </p:nvSpPr>
              <p:spPr bwMode="auto">
                <a:xfrm>
                  <a:off x="0" y="1956"/>
                  <a:ext cx="2199"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16" name="Group 32"/>
              <p:cNvGrpSpPr>
                <a:grpSpLocks/>
              </p:cNvGrpSpPr>
              <p:nvPr/>
            </p:nvGrpSpPr>
            <p:grpSpPr bwMode="auto">
              <a:xfrm>
                <a:off x="2199" y="1956"/>
                <a:ext cx="3310" cy="460"/>
                <a:chOff x="2199" y="1956"/>
                <a:chExt cx="3310" cy="460"/>
              </a:xfrm>
            </p:grpSpPr>
            <p:sp>
              <p:nvSpPr>
                <p:cNvPr id="118796" name="Rectangle 12"/>
                <p:cNvSpPr>
                  <a:spLocks noChangeArrowheads="1"/>
                </p:cNvSpPr>
                <p:nvPr/>
              </p:nvSpPr>
              <p:spPr bwMode="auto">
                <a:xfrm>
                  <a:off x="2242" y="1956"/>
                  <a:ext cx="322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a:cs typeface="Times New Roman" pitchFamily="18" charset="0"/>
                    </a:rPr>
                    <a:t>2. Hand Book of Environment Data: Karen Verschueren : Van Nostrand Reinhold Co., USA</a:t>
                  </a:r>
                </a:p>
                <a:p>
                  <a:endParaRPr lang="en-US" sz="1600"/>
                </a:p>
              </p:txBody>
            </p:sp>
            <p:sp>
              <p:nvSpPr>
                <p:cNvPr id="118815" name="Rectangle 31"/>
                <p:cNvSpPr>
                  <a:spLocks noChangeArrowheads="1"/>
                </p:cNvSpPr>
                <p:nvPr/>
              </p:nvSpPr>
              <p:spPr bwMode="auto">
                <a:xfrm>
                  <a:off x="2199" y="1956"/>
                  <a:ext cx="3310" cy="460"/>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18818" name="Rectangle 34"/>
            <p:cNvSpPr>
              <a:spLocks noChangeArrowheads="1"/>
            </p:cNvSpPr>
            <p:nvPr/>
          </p:nvSpPr>
          <p:spPr bwMode="auto">
            <a:xfrm>
              <a:off x="-3" y="-3"/>
              <a:ext cx="5515" cy="2422"/>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108710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1143000"/>
          </a:xfrm>
          <a:noFill/>
          <a:ln/>
        </p:spPr>
        <p:txBody>
          <a:bodyPr/>
          <a:lstStyle/>
          <a:p>
            <a:r>
              <a:rPr lang="en-US" sz="5400" dirty="0">
                <a:latin typeface="Arial" charset="0"/>
              </a:rPr>
              <a:t>Keeping it Safe</a:t>
            </a:r>
            <a:endParaRPr lang="en-US" dirty="0"/>
          </a:p>
        </p:txBody>
      </p:sp>
      <p:sp>
        <p:nvSpPr>
          <p:cNvPr id="9219" name="Rectangle 3"/>
          <p:cNvSpPr>
            <a:spLocks noGrp="1" noChangeArrowheads="1"/>
          </p:cNvSpPr>
          <p:nvPr>
            <p:ph type="body" idx="1"/>
          </p:nvPr>
        </p:nvSpPr>
        <p:spPr>
          <a:xfrm>
            <a:off x="609600" y="1676400"/>
            <a:ext cx="8153400" cy="4800600"/>
          </a:xfrm>
          <a:noFill/>
          <a:ln/>
        </p:spPr>
        <p:txBody>
          <a:bodyPr lIns="182562" rIns="182562">
            <a:normAutofit fontScale="92500"/>
          </a:bodyPr>
          <a:lstStyle/>
          <a:p>
            <a:pPr>
              <a:lnSpc>
                <a:spcPct val="85000"/>
              </a:lnSpc>
            </a:pPr>
            <a:r>
              <a:rPr lang="en-US" sz="3600" dirty="0">
                <a:latin typeface="Arial" charset="0"/>
              </a:rPr>
              <a:t>Corrosives, solvents, and other chemical substances can be potentially dangerous</a:t>
            </a:r>
          </a:p>
          <a:p>
            <a:pPr>
              <a:lnSpc>
                <a:spcPct val="85000"/>
              </a:lnSpc>
            </a:pPr>
            <a:r>
              <a:rPr lang="en-US" sz="3600" dirty="0">
                <a:latin typeface="Arial" charset="0"/>
              </a:rPr>
              <a:t>Safe handling procedures</a:t>
            </a:r>
          </a:p>
          <a:p>
            <a:pPr lvl="1">
              <a:lnSpc>
                <a:spcPct val="85000"/>
              </a:lnSpc>
              <a:buFontTx/>
              <a:buChar char="–"/>
            </a:pPr>
            <a:r>
              <a:rPr lang="en-US" sz="3600" dirty="0">
                <a:solidFill>
                  <a:srgbClr val="FF0000"/>
                </a:solidFill>
                <a:latin typeface="Arial" charset="0"/>
              </a:rPr>
              <a:t> read container labels</a:t>
            </a:r>
          </a:p>
          <a:p>
            <a:pPr lvl="1">
              <a:lnSpc>
                <a:spcPct val="85000"/>
              </a:lnSpc>
              <a:buFontTx/>
              <a:buChar char="–"/>
            </a:pPr>
            <a:r>
              <a:rPr lang="en-US" sz="3600" dirty="0">
                <a:solidFill>
                  <a:srgbClr val="FF0000"/>
                </a:solidFill>
                <a:latin typeface="Arial" charset="0"/>
              </a:rPr>
              <a:t> check Material Safety Data Sheets</a:t>
            </a:r>
          </a:p>
          <a:p>
            <a:pPr>
              <a:lnSpc>
                <a:spcPct val="85000"/>
              </a:lnSpc>
            </a:pPr>
            <a:r>
              <a:rPr lang="en-US" sz="3600" dirty="0">
                <a:latin typeface="Arial" charset="0"/>
              </a:rPr>
              <a:t>Never sniff a chemical for identification</a:t>
            </a:r>
          </a:p>
          <a:p>
            <a:pPr>
              <a:lnSpc>
                <a:spcPct val="85000"/>
              </a:lnSpc>
            </a:pPr>
            <a:r>
              <a:rPr lang="en-US" sz="3600" dirty="0">
                <a:latin typeface="Arial" charset="0"/>
              </a:rPr>
              <a:t>Use appropriate personal protective equipment</a:t>
            </a:r>
            <a:endParaRPr lang="en-US" dirty="0">
              <a:latin typeface="Arial" charset="0"/>
            </a:endParaRPr>
          </a:p>
        </p:txBody>
      </p:sp>
    </p:spTree>
    <p:extLst>
      <p:ext uri="{BB962C8B-B14F-4D97-AF65-F5344CB8AC3E}">
        <p14:creationId xmlns:p14="http://schemas.microsoft.com/office/powerpoint/2010/main" val="2992414784"/>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304800"/>
            <a:ext cx="8229600" cy="1143000"/>
          </a:xfrm>
          <a:noFill/>
          <a:ln/>
        </p:spPr>
        <p:txBody>
          <a:bodyPr/>
          <a:lstStyle/>
          <a:p>
            <a:r>
              <a:rPr lang="en-US" sz="5400" dirty="0">
                <a:latin typeface="Arial" charset="0"/>
              </a:rPr>
              <a:t>Reading Chemical Labels</a:t>
            </a:r>
            <a:endParaRPr lang="en-US" dirty="0"/>
          </a:p>
        </p:txBody>
      </p:sp>
      <p:sp>
        <p:nvSpPr>
          <p:cNvPr id="10243" name="Rectangle 3"/>
          <p:cNvSpPr>
            <a:spLocks noGrp="1" noChangeArrowheads="1"/>
          </p:cNvSpPr>
          <p:nvPr>
            <p:ph type="body" idx="1"/>
          </p:nvPr>
        </p:nvSpPr>
        <p:spPr>
          <a:xfrm>
            <a:off x="609600" y="1676400"/>
            <a:ext cx="9144000" cy="4800600"/>
          </a:xfrm>
          <a:noFill/>
          <a:ln/>
        </p:spPr>
        <p:txBody>
          <a:bodyPr lIns="182562" rIns="182562"/>
          <a:lstStyle/>
          <a:p>
            <a:pPr>
              <a:lnSpc>
                <a:spcPct val="90000"/>
              </a:lnSpc>
            </a:pPr>
            <a:r>
              <a:rPr lang="en-US" sz="3600" dirty="0">
                <a:latin typeface="Arial" charset="0"/>
              </a:rPr>
              <a:t>Warning labels provide important information about the chemical</a:t>
            </a:r>
          </a:p>
          <a:p>
            <a:pPr lvl="1">
              <a:lnSpc>
                <a:spcPct val="90000"/>
              </a:lnSpc>
              <a:buFont typeface="Wingdings" pitchFamily="2" charset="2"/>
              <a:buChar char="M"/>
            </a:pPr>
            <a:r>
              <a:rPr lang="en-US" sz="3600" dirty="0">
                <a:solidFill>
                  <a:srgbClr val="FF0000"/>
                </a:solidFill>
                <a:latin typeface="Arial" charset="0"/>
              </a:rPr>
              <a:t> “Danger”</a:t>
            </a:r>
          </a:p>
          <a:p>
            <a:pPr lvl="1">
              <a:lnSpc>
                <a:spcPct val="90000"/>
              </a:lnSpc>
              <a:buFont typeface="Wingdings" pitchFamily="2" charset="2"/>
              <a:buChar char="M"/>
            </a:pPr>
            <a:r>
              <a:rPr lang="en-US" sz="3600" dirty="0">
                <a:solidFill>
                  <a:srgbClr val="FF0000"/>
                </a:solidFill>
                <a:latin typeface="Arial" charset="0"/>
              </a:rPr>
              <a:t> “Warning”</a:t>
            </a:r>
          </a:p>
          <a:p>
            <a:pPr lvl="1">
              <a:lnSpc>
                <a:spcPct val="90000"/>
              </a:lnSpc>
              <a:buFont typeface="Wingdings" pitchFamily="2" charset="2"/>
              <a:buChar char="M"/>
            </a:pPr>
            <a:r>
              <a:rPr lang="en-US" sz="3600" dirty="0">
                <a:solidFill>
                  <a:srgbClr val="FF0000"/>
                </a:solidFill>
                <a:latin typeface="Arial" charset="0"/>
              </a:rPr>
              <a:t>“ Caution”</a:t>
            </a:r>
          </a:p>
          <a:p>
            <a:pPr>
              <a:lnSpc>
                <a:spcPct val="90000"/>
              </a:lnSpc>
            </a:pPr>
            <a:r>
              <a:rPr lang="en-US" sz="3600" dirty="0">
                <a:latin typeface="Arial" charset="0"/>
              </a:rPr>
              <a:t>Always read the label </a:t>
            </a:r>
            <a:r>
              <a:rPr lang="en-US" sz="3600" b="1" i="1" dirty="0">
                <a:latin typeface="Arial" charset="0"/>
              </a:rPr>
              <a:t>before</a:t>
            </a:r>
            <a:r>
              <a:rPr lang="en-US" sz="3600" dirty="0">
                <a:latin typeface="Arial" charset="0"/>
              </a:rPr>
              <a:t> you</a:t>
            </a:r>
          </a:p>
          <a:p>
            <a:pPr>
              <a:lnSpc>
                <a:spcPct val="90000"/>
              </a:lnSpc>
              <a:buFontTx/>
              <a:buNone/>
            </a:pPr>
            <a:r>
              <a:rPr lang="en-US" sz="3600" dirty="0">
                <a:latin typeface="Arial" charset="0"/>
              </a:rPr>
              <a:t>   begin a job using a potentially </a:t>
            </a:r>
          </a:p>
          <a:p>
            <a:pPr>
              <a:lnSpc>
                <a:spcPct val="90000"/>
              </a:lnSpc>
              <a:buFontTx/>
              <a:buNone/>
            </a:pPr>
            <a:r>
              <a:rPr lang="en-US" sz="3600" dirty="0">
                <a:latin typeface="Arial" charset="0"/>
              </a:rPr>
              <a:t>   hazardous chemical</a:t>
            </a:r>
            <a:endParaRPr lang="en-US" dirty="0">
              <a:latin typeface="Arial" charset="0"/>
            </a:endParaRPr>
          </a:p>
        </p:txBody>
      </p:sp>
    </p:spTree>
    <p:extLst>
      <p:ext uri="{BB962C8B-B14F-4D97-AF65-F5344CB8AC3E}">
        <p14:creationId xmlns:p14="http://schemas.microsoft.com/office/powerpoint/2010/main" val="3579859305"/>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533400"/>
            <a:ext cx="8458200" cy="1143000"/>
          </a:xfrm>
        </p:spPr>
        <p:txBody>
          <a:bodyPr/>
          <a:lstStyle/>
          <a:p>
            <a:r>
              <a:rPr lang="en-US" sz="4000">
                <a:latin typeface="Arial" charset="0"/>
              </a:rPr>
              <a:t>Hazard Communication Plan</a:t>
            </a:r>
            <a:endParaRPr lang="en-US"/>
          </a:p>
        </p:txBody>
      </p:sp>
      <p:sp>
        <p:nvSpPr>
          <p:cNvPr id="39939" name="Rectangle 3"/>
          <p:cNvSpPr>
            <a:spLocks noGrp="1" noChangeArrowheads="1"/>
          </p:cNvSpPr>
          <p:nvPr>
            <p:ph type="body" idx="1"/>
          </p:nvPr>
        </p:nvSpPr>
        <p:spPr>
          <a:xfrm>
            <a:off x="762000" y="1676400"/>
            <a:ext cx="8382000" cy="4800600"/>
          </a:xfrm>
        </p:spPr>
        <p:txBody>
          <a:bodyPr/>
          <a:lstStyle/>
          <a:p>
            <a:pPr lvl="1">
              <a:lnSpc>
                <a:spcPct val="95000"/>
              </a:lnSpc>
            </a:pPr>
            <a:r>
              <a:rPr lang="en-US" sz="3400" dirty="0">
                <a:latin typeface="Arial" charset="0"/>
              </a:rPr>
              <a:t>to develop and implement a written hazard communication program</a:t>
            </a:r>
          </a:p>
          <a:p>
            <a:pPr lvl="1">
              <a:lnSpc>
                <a:spcPct val="95000"/>
              </a:lnSpc>
            </a:pPr>
            <a:r>
              <a:rPr lang="en-US" sz="3400" dirty="0">
                <a:latin typeface="Arial" charset="0"/>
              </a:rPr>
              <a:t>to provide Hazard Communication training for employees  </a:t>
            </a:r>
          </a:p>
          <a:p>
            <a:pPr lvl="2">
              <a:lnSpc>
                <a:spcPct val="95000"/>
              </a:lnSpc>
              <a:buFontTx/>
              <a:buChar char="–"/>
            </a:pPr>
            <a:r>
              <a:rPr lang="en-US" sz="3400" dirty="0">
                <a:solidFill>
                  <a:srgbClr val="FF0000"/>
                </a:solidFill>
                <a:latin typeface="Arial" charset="0"/>
              </a:rPr>
              <a:t> initially to all</a:t>
            </a:r>
          </a:p>
          <a:p>
            <a:pPr lvl="2">
              <a:lnSpc>
                <a:spcPct val="95000"/>
              </a:lnSpc>
              <a:buFontTx/>
              <a:buChar char="–"/>
            </a:pPr>
            <a:r>
              <a:rPr lang="en-US" sz="3400" dirty="0">
                <a:solidFill>
                  <a:srgbClr val="FF0000"/>
                </a:solidFill>
                <a:latin typeface="Arial" charset="0"/>
              </a:rPr>
              <a:t> whenever a new hazard is </a:t>
            </a:r>
          </a:p>
          <a:p>
            <a:pPr lvl="2">
              <a:lnSpc>
                <a:spcPct val="95000"/>
              </a:lnSpc>
              <a:buFont typeface="Monotype Sorts" pitchFamily="2" charset="2"/>
              <a:buNone/>
            </a:pPr>
            <a:r>
              <a:rPr lang="en-US" sz="3400" dirty="0">
                <a:solidFill>
                  <a:srgbClr val="FF0000"/>
                </a:solidFill>
                <a:latin typeface="Arial" charset="0"/>
              </a:rPr>
              <a:t>    introduced into the workplace</a:t>
            </a:r>
          </a:p>
          <a:p>
            <a:pPr>
              <a:lnSpc>
                <a:spcPct val="95000"/>
              </a:lnSpc>
            </a:pPr>
            <a:endParaRPr lang="en-US" sz="3400" dirty="0">
              <a:latin typeface="Arial" charset="0"/>
            </a:endParaRPr>
          </a:p>
        </p:txBody>
      </p:sp>
    </p:spTree>
    <p:extLst>
      <p:ext uri="{BB962C8B-B14F-4D97-AF65-F5344CB8AC3E}">
        <p14:creationId xmlns:p14="http://schemas.microsoft.com/office/powerpoint/2010/main" val="14130644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609600"/>
            <a:ext cx="8077200" cy="838200"/>
          </a:xfrm>
        </p:spPr>
        <p:txBody>
          <a:bodyPr/>
          <a:lstStyle/>
          <a:p>
            <a:r>
              <a:rPr lang="en-US" sz="4000" dirty="0">
                <a:latin typeface="Arial" charset="0"/>
              </a:rPr>
              <a:t>Hazard Communication Plan</a:t>
            </a:r>
            <a:endParaRPr lang="en-US" dirty="0"/>
          </a:p>
        </p:txBody>
      </p:sp>
      <p:sp>
        <p:nvSpPr>
          <p:cNvPr id="40963" name="Rectangle 3"/>
          <p:cNvSpPr>
            <a:spLocks noGrp="1" noChangeArrowheads="1"/>
          </p:cNvSpPr>
          <p:nvPr>
            <p:ph type="body" idx="1"/>
          </p:nvPr>
        </p:nvSpPr>
        <p:spPr>
          <a:xfrm>
            <a:off x="304800" y="1676400"/>
            <a:ext cx="9144000" cy="5334000"/>
          </a:xfrm>
        </p:spPr>
        <p:txBody>
          <a:bodyPr/>
          <a:lstStyle/>
          <a:p>
            <a:pPr>
              <a:lnSpc>
                <a:spcPct val="80000"/>
              </a:lnSpc>
              <a:buFontTx/>
              <a:buNone/>
            </a:pPr>
            <a:r>
              <a:rPr lang="en-US" dirty="0">
                <a:latin typeface="Arial" charset="0"/>
              </a:rPr>
              <a:t>    </a:t>
            </a:r>
            <a:r>
              <a:rPr lang="en-US" dirty="0">
                <a:solidFill>
                  <a:schemeClr val="tx1"/>
                </a:solidFill>
                <a:latin typeface="Arial" charset="0"/>
              </a:rPr>
              <a:t>The plan </a:t>
            </a:r>
            <a:r>
              <a:rPr lang="en-US" dirty="0" smtClean="0">
                <a:solidFill>
                  <a:schemeClr val="tx1"/>
                </a:solidFill>
                <a:latin typeface="Arial" charset="0"/>
              </a:rPr>
              <a:t>includes</a:t>
            </a:r>
          </a:p>
          <a:p>
            <a:pPr marL="457200" lvl="1" indent="0">
              <a:lnSpc>
                <a:spcPct val="85000"/>
              </a:lnSpc>
              <a:buClr>
                <a:srgbClr val="FF0000"/>
              </a:buClr>
              <a:buNone/>
            </a:pPr>
            <a:r>
              <a:rPr lang="en-US" sz="4000" dirty="0" smtClean="0">
                <a:solidFill>
                  <a:schemeClr val="tx1"/>
                </a:solidFill>
                <a:latin typeface="Arial" charset="0"/>
              </a:rPr>
              <a:t>  </a:t>
            </a:r>
            <a:r>
              <a:rPr lang="en-US" sz="2000" dirty="0">
                <a:solidFill>
                  <a:schemeClr val="tx1"/>
                </a:solidFill>
                <a:latin typeface="Arial" charset="0"/>
              </a:rPr>
              <a:t>a list of the hazardous chemicals known to </a:t>
            </a:r>
          </a:p>
          <a:p>
            <a:pPr>
              <a:lnSpc>
                <a:spcPct val="85000"/>
              </a:lnSpc>
              <a:buClr>
                <a:srgbClr val="FF0000"/>
              </a:buClr>
              <a:buFont typeface="Wingdings" pitchFamily="2" charset="2"/>
              <a:buChar char="v"/>
            </a:pPr>
            <a:r>
              <a:rPr lang="en-US" sz="2800" dirty="0">
                <a:solidFill>
                  <a:schemeClr val="tx1"/>
                </a:solidFill>
                <a:latin typeface="Arial" charset="0"/>
              </a:rPr>
              <a:t>      be present in your workplace</a:t>
            </a:r>
          </a:p>
          <a:p>
            <a:pPr lvl="1">
              <a:lnSpc>
                <a:spcPct val="85000"/>
              </a:lnSpc>
            </a:pPr>
            <a:r>
              <a:rPr lang="en-US" dirty="0">
                <a:solidFill>
                  <a:schemeClr val="tx1"/>
                </a:solidFill>
                <a:latin typeface="Arial" charset="0"/>
              </a:rPr>
              <a:t>  how MSDS filing requirements are being met</a:t>
            </a:r>
          </a:p>
          <a:p>
            <a:pPr lvl="1">
              <a:lnSpc>
                <a:spcPct val="85000"/>
              </a:lnSpc>
            </a:pPr>
            <a:r>
              <a:rPr lang="en-US" dirty="0">
                <a:solidFill>
                  <a:schemeClr val="tx1"/>
                </a:solidFill>
                <a:latin typeface="Arial" charset="0"/>
              </a:rPr>
              <a:t>  type of labeling system being used</a:t>
            </a:r>
          </a:p>
          <a:p>
            <a:pPr lvl="1">
              <a:lnSpc>
                <a:spcPct val="85000"/>
              </a:lnSpc>
            </a:pPr>
            <a:r>
              <a:rPr lang="en-US" dirty="0">
                <a:solidFill>
                  <a:schemeClr val="tx1"/>
                </a:solidFill>
                <a:latin typeface="Arial" charset="0"/>
              </a:rPr>
              <a:t>  detailed information on training and compliance</a:t>
            </a:r>
          </a:p>
          <a:p>
            <a:pPr lvl="1">
              <a:lnSpc>
                <a:spcPct val="85000"/>
              </a:lnSpc>
            </a:pPr>
            <a:r>
              <a:rPr lang="en-US" dirty="0">
                <a:solidFill>
                  <a:schemeClr val="tx1"/>
                </a:solidFill>
                <a:latin typeface="Arial" charset="0"/>
              </a:rPr>
              <a:t>  methods to inform you of</a:t>
            </a:r>
          </a:p>
          <a:p>
            <a:pPr>
              <a:lnSpc>
                <a:spcPct val="85000"/>
              </a:lnSpc>
              <a:buClr>
                <a:srgbClr val="FF0000"/>
              </a:buClr>
              <a:buFont typeface="Wingdings" pitchFamily="2" charset="2"/>
              <a:buChar char="v"/>
            </a:pPr>
            <a:r>
              <a:rPr lang="en-US" sz="2800" dirty="0">
                <a:solidFill>
                  <a:schemeClr val="tx1"/>
                </a:solidFill>
                <a:latin typeface="Arial" charset="0"/>
              </a:rPr>
              <a:t> 	non-routine tasks and safe procedures</a:t>
            </a:r>
          </a:p>
          <a:p>
            <a:pPr lvl="1">
              <a:lnSpc>
                <a:spcPct val="85000"/>
              </a:lnSpc>
            </a:pPr>
            <a:r>
              <a:rPr lang="en-US" dirty="0">
                <a:solidFill>
                  <a:schemeClr val="tx1"/>
                </a:solidFill>
                <a:latin typeface="Arial" charset="0"/>
              </a:rPr>
              <a:t>  methods to inform outside </a:t>
            </a:r>
          </a:p>
          <a:p>
            <a:pPr lvl="1">
              <a:lnSpc>
                <a:spcPct val="85000"/>
              </a:lnSpc>
            </a:pPr>
            <a:r>
              <a:rPr lang="en-US" dirty="0">
                <a:solidFill>
                  <a:schemeClr val="tx1"/>
                </a:solidFill>
                <a:latin typeface="Arial" charset="0"/>
              </a:rPr>
              <a:t>  contractors of the </a:t>
            </a:r>
            <a:r>
              <a:rPr lang="en-US" dirty="0" err="1">
                <a:solidFill>
                  <a:schemeClr val="tx1"/>
                </a:solidFill>
                <a:latin typeface="Arial" charset="0"/>
              </a:rPr>
              <a:t>HazCom</a:t>
            </a:r>
            <a:r>
              <a:rPr lang="en-US" dirty="0">
                <a:solidFill>
                  <a:schemeClr val="tx1"/>
                </a:solidFill>
                <a:latin typeface="Arial" charset="0"/>
              </a:rPr>
              <a:t> program</a:t>
            </a:r>
            <a:endParaRPr lang="en-US" sz="3300" dirty="0">
              <a:solidFill>
                <a:schemeClr val="tx1"/>
              </a:solidFill>
              <a:latin typeface="Arial" charset="0"/>
            </a:endParaRPr>
          </a:p>
        </p:txBody>
      </p:sp>
    </p:spTree>
    <p:extLst>
      <p:ext uri="{BB962C8B-B14F-4D97-AF65-F5344CB8AC3E}">
        <p14:creationId xmlns:p14="http://schemas.microsoft.com/office/powerpoint/2010/main" val="298366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153400" cy="5693866"/>
          </a:xfrm>
          <a:prstGeom prst="rect">
            <a:avLst/>
          </a:prstGeom>
        </p:spPr>
        <p:txBody>
          <a:bodyPr wrap="square">
            <a:spAutoFit/>
          </a:bodyPr>
          <a:lstStyle/>
          <a:p>
            <a:r>
              <a:rPr lang="en-US" sz="2800" b="1" dirty="0">
                <a:solidFill>
                  <a:srgbClr val="FF0000"/>
                </a:solidFill>
              </a:rPr>
              <a:t>Fog: </a:t>
            </a:r>
            <a:r>
              <a:rPr lang="en-US" sz="2800" dirty="0"/>
              <a:t>A visible aerosol of a liquid, formed by condensation. </a:t>
            </a:r>
          </a:p>
          <a:p>
            <a:r>
              <a:rPr lang="en-US" sz="2800" dirty="0"/>
              <a:t/>
            </a:r>
            <a:br>
              <a:rPr lang="en-US" sz="2800" dirty="0"/>
            </a:br>
            <a:r>
              <a:rPr lang="en-US" sz="2800" dirty="0"/>
              <a:t>The hazard of airborne particulate matter in the workplace has historically been one of the greatest challenges facing occupational safety and health practitioners. </a:t>
            </a:r>
          </a:p>
          <a:p>
            <a:r>
              <a:rPr lang="en-US" sz="2800" dirty="0"/>
              <a:t>Exposure to particulates is a problem in a bewildering array of industries, processes and occupations, which may encompass mining, quarrying, building &amp; construction work, chemical or textile processing, foundry working, welding, spray-painting or crop-dusting, to name but a few. </a:t>
            </a:r>
          </a:p>
        </p:txBody>
      </p:sp>
    </p:spTree>
    <p:extLst>
      <p:ext uri="{BB962C8B-B14F-4D97-AF65-F5344CB8AC3E}">
        <p14:creationId xmlns:p14="http://schemas.microsoft.com/office/powerpoint/2010/main" val="12415676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457200"/>
            <a:ext cx="7772400" cy="914400"/>
          </a:xfrm>
        </p:spPr>
        <p:txBody>
          <a:bodyPr/>
          <a:lstStyle/>
          <a:p>
            <a:r>
              <a:rPr lang="en-US" sz="5800" dirty="0">
                <a:latin typeface="Arial" charset="0"/>
              </a:rPr>
              <a:t>Special Hazards</a:t>
            </a:r>
            <a:endParaRPr lang="en-US" dirty="0"/>
          </a:p>
        </p:txBody>
      </p:sp>
      <p:sp>
        <p:nvSpPr>
          <p:cNvPr id="90115" name="Rectangle 3"/>
          <p:cNvSpPr>
            <a:spLocks noGrp="1" noChangeArrowheads="1"/>
          </p:cNvSpPr>
          <p:nvPr>
            <p:ph type="body" idx="1"/>
          </p:nvPr>
        </p:nvSpPr>
        <p:spPr>
          <a:xfrm>
            <a:off x="762000" y="1600200"/>
            <a:ext cx="8534400" cy="4876800"/>
          </a:xfrm>
        </p:spPr>
        <p:txBody>
          <a:bodyPr/>
          <a:lstStyle/>
          <a:p>
            <a:pPr>
              <a:lnSpc>
                <a:spcPct val="90000"/>
              </a:lnSpc>
            </a:pPr>
            <a:r>
              <a:rPr lang="en-US" dirty="0">
                <a:solidFill>
                  <a:schemeClr val="tx1"/>
                </a:solidFill>
                <a:latin typeface="Arial" charset="0"/>
              </a:rPr>
              <a:t>Entering vessels, tanks, railcars, or any confined space</a:t>
            </a:r>
          </a:p>
          <a:p>
            <a:pPr>
              <a:lnSpc>
                <a:spcPct val="90000"/>
              </a:lnSpc>
            </a:pPr>
            <a:r>
              <a:rPr lang="en-US" dirty="0">
                <a:solidFill>
                  <a:schemeClr val="tx1"/>
                </a:solidFill>
                <a:latin typeface="Arial" charset="0"/>
              </a:rPr>
              <a:t>Prior to opening or entry</a:t>
            </a:r>
          </a:p>
          <a:p>
            <a:pPr lvl="2">
              <a:lnSpc>
                <a:spcPct val="90000"/>
              </a:lnSpc>
              <a:buFontTx/>
              <a:buChar char="–"/>
            </a:pPr>
            <a:r>
              <a:rPr lang="en-US" sz="2800" dirty="0">
                <a:solidFill>
                  <a:srgbClr val="00B050"/>
                </a:solidFill>
                <a:latin typeface="Arial" charset="0"/>
              </a:rPr>
              <a:t>safe work permit</a:t>
            </a:r>
          </a:p>
          <a:p>
            <a:pPr lvl="2">
              <a:lnSpc>
                <a:spcPct val="90000"/>
              </a:lnSpc>
              <a:buFontTx/>
              <a:buChar char="–"/>
            </a:pPr>
            <a:r>
              <a:rPr lang="en-US" sz="2800" dirty="0">
                <a:solidFill>
                  <a:srgbClr val="00B050"/>
                </a:solidFill>
                <a:latin typeface="Arial" charset="0"/>
              </a:rPr>
              <a:t>reduce contents to minimum possible level</a:t>
            </a:r>
          </a:p>
          <a:p>
            <a:pPr lvl="2">
              <a:lnSpc>
                <a:spcPct val="90000"/>
              </a:lnSpc>
              <a:buFontTx/>
              <a:buChar char="–"/>
            </a:pPr>
            <a:r>
              <a:rPr lang="en-US" sz="2800" dirty="0" smtClean="0">
                <a:solidFill>
                  <a:srgbClr val="00B050"/>
                </a:solidFill>
                <a:latin typeface="Arial" charset="0"/>
              </a:rPr>
              <a:t>Lockout / Tag out</a:t>
            </a:r>
            <a:endParaRPr lang="en-US" sz="2800" dirty="0">
              <a:solidFill>
                <a:srgbClr val="00B050"/>
              </a:solidFill>
              <a:latin typeface="Arial" charset="0"/>
            </a:endParaRPr>
          </a:p>
          <a:p>
            <a:pPr lvl="2">
              <a:lnSpc>
                <a:spcPct val="90000"/>
              </a:lnSpc>
              <a:buFontTx/>
              <a:buChar char="–"/>
            </a:pPr>
            <a:r>
              <a:rPr lang="en-US" sz="2800" dirty="0">
                <a:solidFill>
                  <a:srgbClr val="00B050"/>
                </a:solidFill>
                <a:latin typeface="Arial" charset="0"/>
              </a:rPr>
              <a:t>MSDS for the materials</a:t>
            </a:r>
          </a:p>
          <a:p>
            <a:pPr lvl="1">
              <a:lnSpc>
                <a:spcPct val="90000"/>
              </a:lnSpc>
              <a:buFontTx/>
              <a:buChar char="–"/>
            </a:pPr>
            <a:r>
              <a:rPr lang="en-US" b="1" dirty="0">
                <a:solidFill>
                  <a:schemeClr val="tx1"/>
                </a:solidFill>
                <a:latin typeface="Arial" charset="0"/>
              </a:rPr>
              <a:t>Initial opening</a:t>
            </a:r>
          </a:p>
          <a:p>
            <a:pPr lvl="2">
              <a:lnSpc>
                <a:spcPct val="90000"/>
              </a:lnSpc>
              <a:buFontTx/>
              <a:buChar char="–"/>
            </a:pPr>
            <a:r>
              <a:rPr lang="en-US" sz="2800" dirty="0">
                <a:solidFill>
                  <a:schemeClr val="accent2"/>
                </a:solidFill>
                <a:latin typeface="Arial" charset="0"/>
              </a:rPr>
              <a:t>utilize plant confined work space entry program criteria</a:t>
            </a:r>
            <a:endParaRPr lang="en-US" sz="2800" dirty="0">
              <a:solidFill>
                <a:schemeClr val="accent2"/>
              </a:solidFill>
            </a:endParaRPr>
          </a:p>
        </p:txBody>
      </p:sp>
    </p:spTree>
    <p:extLst>
      <p:ext uri="{BB962C8B-B14F-4D97-AF65-F5344CB8AC3E}">
        <p14:creationId xmlns:p14="http://schemas.microsoft.com/office/powerpoint/2010/main" val="268947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66800" y="533400"/>
            <a:ext cx="7772400" cy="1143000"/>
          </a:xfrm>
        </p:spPr>
        <p:txBody>
          <a:bodyPr/>
          <a:lstStyle/>
          <a:p>
            <a:r>
              <a:rPr lang="en-US" sz="4800" dirty="0">
                <a:latin typeface="Arial" charset="0"/>
              </a:rPr>
              <a:t>Special Hazards, continued</a:t>
            </a:r>
            <a:r>
              <a:rPr lang="en-US" dirty="0"/>
              <a:t> </a:t>
            </a:r>
          </a:p>
        </p:txBody>
      </p:sp>
      <p:sp>
        <p:nvSpPr>
          <p:cNvPr id="92163" name="Rectangle 3"/>
          <p:cNvSpPr>
            <a:spLocks noGrp="1" noChangeArrowheads="1"/>
          </p:cNvSpPr>
          <p:nvPr>
            <p:ph type="body" idx="1"/>
          </p:nvPr>
        </p:nvSpPr>
        <p:spPr>
          <a:xfrm>
            <a:off x="762000" y="1905000"/>
            <a:ext cx="7086600" cy="4267200"/>
          </a:xfrm>
        </p:spPr>
        <p:txBody>
          <a:bodyPr/>
          <a:lstStyle/>
          <a:p>
            <a:r>
              <a:rPr lang="en-US" dirty="0">
                <a:solidFill>
                  <a:schemeClr val="tx1"/>
                </a:solidFill>
                <a:latin typeface="Arial" charset="0"/>
              </a:rPr>
              <a:t>Working with unlabeled piping</a:t>
            </a:r>
          </a:p>
          <a:p>
            <a:pPr lvl="1">
              <a:buFontTx/>
              <a:buChar char="–"/>
            </a:pPr>
            <a:r>
              <a:rPr lang="en-US" dirty="0">
                <a:solidFill>
                  <a:srgbClr val="FF0000"/>
                </a:solidFill>
                <a:latin typeface="Arial" charset="0"/>
              </a:rPr>
              <a:t>Contact or member and have contents of piping verified</a:t>
            </a:r>
          </a:p>
          <a:p>
            <a:pPr lvl="1">
              <a:buFontTx/>
              <a:buChar char="–"/>
            </a:pPr>
            <a:r>
              <a:rPr lang="en-US" dirty="0">
                <a:solidFill>
                  <a:srgbClr val="FF0000"/>
                </a:solidFill>
                <a:latin typeface="Arial" charset="0"/>
              </a:rPr>
              <a:t>Seek Member assistance to remove contents or relieve any pressure</a:t>
            </a:r>
          </a:p>
          <a:p>
            <a:pPr lvl="1">
              <a:buFontTx/>
              <a:buChar char="–"/>
            </a:pPr>
            <a:r>
              <a:rPr lang="en-US" dirty="0">
                <a:solidFill>
                  <a:srgbClr val="FF0000"/>
                </a:solidFill>
                <a:latin typeface="Arial" charset="0"/>
              </a:rPr>
              <a:t>Preplan the </a:t>
            </a:r>
            <a:r>
              <a:rPr lang="en-US" dirty="0" smtClean="0">
                <a:solidFill>
                  <a:srgbClr val="FF0000"/>
                </a:solidFill>
                <a:latin typeface="Arial" charset="0"/>
              </a:rPr>
              <a:t>job</a:t>
            </a:r>
          </a:p>
          <a:p>
            <a:pPr lvl="1">
              <a:buFontTx/>
              <a:buChar char="–"/>
            </a:pPr>
            <a:endParaRPr lang="en-US" dirty="0">
              <a:solidFill>
                <a:srgbClr val="FF0000"/>
              </a:solidFill>
              <a:latin typeface="Arial" charset="0"/>
            </a:endParaRPr>
          </a:p>
          <a:p>
            <a:r>
              <a:rPr lang="en-US" dirty="0">
                <a:solidFill>
                  <a:schemeClr val="tx1"/>
                </a:solidFill>
                <a:latin typeface="Arial" charset="0"/>
              </a:rPr>
              <a:t>Management of process spills or leaks</a:t>
            </a:r>
          </a:p>
          <a:p>
            <a:pPr lvl="1">
              <a:buFontTx/>
              <a:buChar char="–"/>
            </a:pPr>
            <a:r>
              <a:rPr lang="en-US" dirty="0">
                <a:solidFill>
                  <a:srgbClr val="FF0000"/>
                </a:solidFill>
                <a:latin typeface="Arial" charset="0"/>
              </a:rPr>
              <a:t>Secure the area</a:t>
            </a:r>
          </a:p>
        </p:txBody>
      </p:sp>
    </p:spTree>
    <p:extLst>
      <p:ext uri="{BB962C8B-B14F-4D97-AF65-F5344CB8AC3E}">
        <p14:creationId xmlns:p14="http://schemas.microsoft.com/office/powerpoint/2010/main" val="2311276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9" name="Text Box 11"/>
          <p:cNvSpPr txBox="1">
            <a:spLocks noChangeArrowheads="1"/>
          </p:cNvSpPr>
          <p:nvPr/>
        </p:nvSpPr>
        <p:spPr bwMode="auto">
          <a:xfrm>
            <a:off x="2286000" y="5257800"/>
            <a:ext cx="3540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a:p>
            <a:r>
              <a:rPr lang="en-US"/>
              <a:t>Thanks !!!!!!!!!!!!!!!!!!!!!!!!!!!</a:t>
            </a:r>
          </a:p>
        </p:txBody>
      </p:sp>
      <p:graphicFrame>
        <p:nvGraphicFramePr>
          <p:cNvPr id="43020" name="Object 12"/>
          <p:cNvGraphicFramePr>
            <a:graphicFrameLocks/>
          </p:cNvGraphicFramePr>
          <p:nvPr/>
        </p:nvGraphicFramePr>
        <p:xfrm>
          <a:off x="6329363" y="4114800"/>
          <a:ext cx="2814637" cy="2368550"/>
        </p:xfrm>
        <a:graphic>
          <a:graphicData uri="http://schemas.openxmlformats.org/presentationml/2006/ole">
            <mc:AlternateContent xmlns:mc="http://schemas.openxmlformats.org/markup-compatibility/2006">
              <mc:Choice xmlns:v="urn:schemas-microsoft-com:vml" Requires="v">
                <p:oleObj spid="_x0000_s12302" name="ClipArt" r:id="rId4" imgW="3944880" imgH="3968640" progId="MS_ClipArt_Gallery.2">
                  <p:embed/>
                </p:oleObj>
              </mc:Choice>
              <mc:Fallback>
                <p:oleObj name="ClipArt" r:id="rId4" imgW="3944880" imgH="396864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363" y="4114800"/>
                        <a:ext cx="2814637"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3" name="AutoShape 15"/>
          <p:cNvSpPr>
            <a:spLocks noChangeArrowheads="1"/>
          </p:cNvSpPr>
          <p:nvPr/>
        </p:nvSpPr>
        <p:spPr bwMode="auto">
          <a:xfrm>
            <a:off x="4267200" y="3379527"/>
            <a:ext cx="2590800" cy="990600"/>
          </a:xfrm>
          <a:prstGeom prst="wedgeRectCallout">
            <a:avLst>
              <a:gd name="adj1" fmla="val 45222"/>
              <a:gd name="adj2" fmla="val 7388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a:t>Any Questions </a:t>
            </a:r>
          </a:p>
          <a:p>
            <a:pPr algn="ctr"/>
            <a:r>
              <a:rPr lang="en-US" sz="2000"/>
              <a:t>?????????</a:t>
            </a:r>
          </a:p>
        </p:txBody>
      </p:sp>
    </p:spTree>
    <p:extLst>
      <p:ext uri="{BB962C8B-B14F-4D97-AF65-F5344CB8AC3E}">
        <p14:creationId xmlns:p14="http://schemas.microsoft.com/office/powerpoint/2010/main" val="1053394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191</TotalTime>
  <Words>6089</Words>
  <Application>Microsoft Office PowerPoint</Application>
  <PresentationFormat>On-screen Show (4:3)</PresentationFormat>
  <Paragraphs>921</Paragraphs>
  <Slides>92</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92</vt:i4>
      </vt:variant>
    </vt:vector>
  </HeadingPairs>
  <TitlesOfParts>
    <vt:vector size="106" baseType="lpstr">
      <vt:lpstr>Arial</vt:lpstr>
      <vt:lpstr>Arial Black</vt:lpstr>
      <vt:lpstr>Calibri</vt:lpstr>
      <vt:lpstr>Century Gothic</vt:lpstr>
      <vt:lpstr>CommonBullets</vt:lpstr>
      <vt:lpstr>Courier New</vt:lpstr>
      <vt:lpstr>Monotype Sorts</vt:lpstr>
      <vt:lpstr>Tahoma</vt:lpstr>
      <vt:lpstr>Times New Roman</vt:lpstr>
      <vt:lpstr>Wingdings</vt:lpstr>
      <vt:lpstr>Executive</vt:lpstr>
      <vt:lpstr>Photo Editor Photo</vt:lpstr>
      <vt:lpstr>Clip</vt:lpstr>
      <vt:lpstr>ClipArt</vt:lpstr>
      <vt:lpstr>2.INDUSTRIAL SAFETY  3.OCCUPATIONAL HEALTH AND SAFETY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Respiratory Protective Equipment (RPE)</vt:lpstr>
      <vt:lpstr>Filter Face-piece Respirators</vt:lpstr>
      <vt:lpstr>Fresh Air Hose BA</vt:lpstr>
      <vt:lpstr>The Suitability of RPE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Law </vt:lpstr>
      <vt:lpstr>Hazard Communication Rules</vt:lpstr>
      <vt:lpstr>Requirements by MSIHC Rules </vt:lpstr>
      <vt:lpstr>Why Is a Standard Necessary?</vt:lpstr>
      <vt:lpstr>Boiling Point</vt:lpstr>
      <vt:lpstr> pH Scale</vt:lpstr>
      <vt:lpstr> Fire and Explosion Data</vt:lpstr>
      <vt:lpstr>Flash Point</vt:lpstr>
      <vt:lpstr>Explosive Limits </vt:lpstr>
      <vt:lpstr>EXPLOSIVE RANGE</vt:lpstr>
      <vt:lpstr>PowerPoint Presentation</vt:lpstr>
      <vt:lpstr>TDG Flammability / Corrosive material / Hazardous polymerization</vt:lpstr>
      <vt:lpstr>  Reactivity Data</vt:lpstr>
      <vt:lpstr>Oxidizers</vt:lpstr>
      <vt:lpstr>Reactive agents : Generally two types</vt:lpstr>
      <vt:lpstr>Organic peroxides</vt:lpstr>
      <vt:lpstr>PowerPoint Presentation</vt:lpstr>
      <vt:lpstr>  Health Hazard Data</vt:lpstr>
      <vt:lpstr>Routes of Occupational Exposure</vt:lpstr>
      <vt:lpstr>Definitions</vt:lpstr>
      <vt:lpstr>Definitions - 8-Hour TWAs </vt:lpstr>
      <vt:lpstr>Definitions - PEL</vt:lpstr>
      <vt:lpstr>Definitions - TLV</vt:lpstr>
      <vt:lpstr>Definitions - STEL’s &amp; Ceilings</vt:lpstr>
      <vt:lpstr>Lethal Dose or Lethal Concentration</vt:lpstr>
      <vt:lpstr>PowerPoint Presentation</vt:lpstr>
      <vt:lpstr>PowerPoint Presentation</vt:lpstr>
      <vt:lpstr>PowerPoint Presentation</vt:lpstr>
      <vt:lpstr>PowerPoint Presentation</vt:lpstr>
      <vt:lpstr>PowerPoint Presentation</vt:lpstr>
      <vt:lpstr>Carcinogen, Mutagens, Teratogens</vt:lpstr>
      <vt:lpstr>NFPA Diamond </vt:lpstr>
      <vt:lpstr>NFPA Flammability / Health Hazard Codes</vt:lpstr>
      <vt:lpstr>NFPA Reactivity Codes</vt:lpstr>
      <vt:lpstr>NFPA Special Hazard Codes</vt:lpstr>
      <vt:lpstr> Preventive Measures</vt:lpstr>
      <vt:lpstr>Emergency and First Aid Measures</vt:lpstr>
      <vt:lpstr>Class A Fires</vt:lpstr>
      <vt:lpstr>Class B Fires</vt:lpstr>
      <vt:lpstr>Class C Fires</vt:lpstr>
      <vt:lpstr>Class D Fires</vt:lpstr>
      <vt:lpstr>Additional Information</vt:lpstr>
      <vt:lpstr>Keeping it Safe</vt:lpstr>
      <vt:lpstr>Reading Chemical Labels</vt:lpstr>
      <vt:lpstr>Hazard Communication Plan</vt:lpstr>
      <vt:lpstr>Hazard Communication Plan</vt:lpstr>
      <vt:lpstr>Special Hazards</vt:lpstr>
      <vt:lpstr>Special Hazards, continued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in chemical &amp; petrochemical industry</dc:title>
  <dc:creator>User</dc:creator>
  <cp:lastModifiedBy>Lenovo</cp:lastModifiedBy>
  <cp:revision>22</cp:revision>
  <dcterms:created xsi:type="dcterms:W3CDTF">2021-06-12T05:18:43Z</dcterms:created>
  <dcterms:modified xsi:type="dcterms:W3CDTF">2024-04-02T11:31:28Z</dcterms:modified>
</cp:coreProperties>
</file>