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1" r:id="rId4"/>
    <p:sldId id="262" r:id="rId5"/>
    <p:sldId id="263" r:id="rId6"/>
    <p:sldId id="259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FFFF"/>
    <a:srgbClr val="00FF00"/>
    <a:srgbClr val="19717F"/>
    <a:srgbClr val="176373"/>
    <a:srgbClr val="00FFFF"/>
    <a:srgbClr val="6E61CF"/>
    <a:srgbClr val="66CCFF"/>
    <a:srgbClr val="99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88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77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99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61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98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08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85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19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78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62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75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99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759965" y="0"/>
            <a:ext cx="9432035" cy="6858000"/>
            <a:chOff x="6734199" y="0"/>
            <a:chExt cx="5461524" cy="6858000"/>
          </a:xfrm>
        </p:grpSpPr>
        <p:sp>
          <p:nvSpPr>
            <p:cNvPr id="10" name="Freeform 9"/>
            <p:cNvSpPr/>
            <p:nvPr/>
          </p:nvSpPr>
          <p:spPr>
            <a:xfrm>
              <a:off x="6734199" y="0"/>
              <a:ext cx="4293476" cy="6858000"/>
            </a:xfrm>
            <a:custGeom>
              <a:avLst/>
              <a:gdLst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701561 w 4293476"/>
                <a:gd name="connsiteY6" fmla="*/ 3429000 h 6858000"/>
                <a:gd name="connsiteX7" fmla="*/ 23852 w 4293476"/>
                <a:gd name="connsiteY7" fmla="*/ 56162 h 6858000"/>
                <a:gd name="connsiteX8" fmla="*/ 0 w 4293476"/>
                <a:gd name="connsiteY8" fmla="*/ 15699 h 6858000"/>
                <a:gd name="connsiteX9" fmla="*/ 0 w 4293476"/>
                <a:gd name="connsiteY9" fmla="*/ 0 h 6858000"/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1481490 w 4293476"/>
                <a:gd name="connsiteY6" fmla="*/ 3429000 h 6858000"/>
                <a:gd name="connsiteX7" fmla="*/ 23852 w 4293476"/>
                <a:gd name="connsiteY7" fmla="*/ 56162 h 6858000"/>
                <a:gd name="connsiteX8" fmla="*/ 0 w 4293476"/>
                <a:gd name="connsiteY8" fmla="*/ 15699 h 6858000"/>
                <a:gd name="connsiteX9" fmla="*/ 0 w 4293476"/>
                <a:gd name="connsiteY9" fmla="*/ 0 h 6858000"/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1400808 w 4293476"/>
                <a:gd name="connsiteY6" fmla="*/ 3455894 h 6858000"/>
                <a:gd name="connsiteX7" fmla="*/ 23852 w 4293476"/>
                <a:gd name="connsiteY7" fmla="*/ 56162 h 6858000"/>
                <a:gd name="connsiteX8" fmla="*/ 0 w 4293476"/>
                <a:gd name="connsiteY8" fmla="*/ 15699 h 6858000"/>
                <a:gd name="connsiteX9" fmla="*/ 0 w 4293476"/>
                <a:gd name="connsiteY9" fmla="*/ 0 h 6858000"/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1508385 w 4293476"/>
                <a:gd name="connsiteY6" fmla="*/ 3482788 h 6858000"/>
                <a:gd name="connsiteX7" fmla="*/ 23852 w 4293476"/>
                <a:gd name="connsiteY7" fmla="*/ 56162 h 6858000"/>
                <a:gd name="connsiteX8" fmla="*/ 0 w 4293476"/>
                <a:gd name="connsiteY8" fmla="*/ 15699 h 6858000"/>
                <a:gd name="connsiteX9" fmla="*/ 0 w 4293476"/>
                <a:gd name="connsiteY9" fmla="*/ 0 h 6858000"/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1508385 w 4293476"/>
                <a:gd name="connsiteY6" fmla="*/ 3482788 h 6858000"/>
                <a:gd name="connsiteX7" fmla="*/ 527213 w 4293476"/>
                <a:gd name="connsiteY7" fmla="*/ 1183341 h 6858000"/>
                <a:gd name="connsiteX8" fmla="*/ 23852 w 4293476"/>
                <a:gd name="connsiteY8" fmla="*/ 56162 h 6858000"/>
                <a:gd name="connsiteX9" fmla="*/ 0 w 4293476"/>
                <a:gd name="connsiteY9" fmla="*/ 15699 h 6858000"/>
                <a:gd name="connsiteX10" fmla="*/ 0 w 4293476"/>
                <a:gd name="connsiteY10" fmla="*/ 0 h 6858000"/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419636 w 4293476"/>
                <a:gd name="connsiteY6" fmla="*/ 5647765 h 6858000"/>
                <a:gd name="connsiteX7" fmla="*/ 1508385 w 4293476"/>
                <a:gd name="connsiteY7" fmla="*/ 3482788 h 6858000"/>
                <a:gd name="connsiteX8" fmla="*/ 527213 w 4293476"/>
                <a:gd name="connsiteY8" fmla="*/ 1183341 h 6858000"/>
                <a:gd name="connsiteX9" fmla="*/ 23852 w 4293476"/>
                <a:gd name="connsiteY9" fmla="*/ 56162 h 6858000"/>
                <a:gd name="connsiteX10" fmla="*/ 0 w 4293476"/>
                <a:gd name="connsiteY10" fmla="*/ 15699 h 6858000"/>
                <a:gd name="connsiteX11" fmla="*/ 0 w 4293476"/>
                <a:gd name="connsiteY11" fmla="*/ 0 h 6858000"/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419636 w 4293476"/>
                <a:gd name="connsiteY6" fmla="*/ 5647765 h 6858000"/>
                <a:gd name="connsiteX7" fmla="*/ 1508385 w 4293476"/>
                <a:gd name="connsiteY7" fmla="*/ 3482788 h 6858000"/>
                <a:gd name="connsiteX8" fmla="*/ 527213 w 4293476"/>
                <a:gd name="connsiteY8" fmla="*/ 1183341 h 6858000"/>
                <a:gd name="connsiteX9" fmla="*/ 23852 w 4293476"/>
                <a:gd name="connsiteY9" fmla="*/ 56162 h 6858000"/>
                <a:gd name="connsiteX10" fmla="*/ 0 w 4293476"/>
                <a:gd name="connsiteY10" fmla="*/ 15699 h 6858000"/>
                <a:gd name="connsiteX11" fmla="*/ 0 w 4293476"/>
                <a:gd name="connsiteY11" fmla="*/ 0 h 6858000"/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419636 w 4293476"/>
                <a:gd name="connsiteY6" fmla="*/ 5647765 h 6858000"/>
                <a:gd name="connsiteX7" fmla="*/ 1508385 w 4293476"/>
                <a:gd name="connsiteY7" fmla="*/ 3482788 h 6858000"/>
                <a:gd name="connsiteX8" fmla="*/ 501173 w 4293476"/>
                <a:gd name="connsiteY8" fmla="*/ 1168351 h 6858000"/>
                <a:gd name="connsiteX9" fmla="*/ 23852 w 4293476"/>
                <a:gd name="connsiteY9" fmla="*/ 56162 h 6858000"/>
                <a:gd name="connsiteX10" fmla="*/ 0 w 4293476"/>
                <a:gd name="connsiteY10" fmla="*/ 15699 h 6858000"/>
                <a:gd name="connsiteX11" fmla="*/ 0 w 4293476"/>
                <a:gd name="connsiteY1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93476" h="6858000">
                  <a:moveTo>
                    <a:pt x="0" y="0"/>
                  </a:moveTo>
                  <a:lnTo>
                    <a:pt x="4293476" y="0"/>
                  </a:lnTo>
                  <a:lnTo>
                    <a:pt x="4293476" y="6858000"/>
                  </a:lnTo>
                  <a:lnTo>
                    <a:pt x="0" y="6858000"/>
                  </a:lnTo>
                  <a:lnTo>
                    <a:pt x="0" y="6842301"/>
                  </a:lnTo>
                  <a:lnTo>
                    <a:pt x="23852" y="6801838"/>
                  </a:lnTo>
                  <a:cubicBezTo>
                    <a:pt x="129650" y="6607231"/>
                    <a:pt x="172214" y="6200940"/>
                    <a:pt x="419636" y="5647765"/>
                  </a:cubicBezTo>
                  <a:cubicBezTo>
                    <a:pt x="667058" y="5094590"/>
                    <a:pt x="1494796" y="4229357"/>
                    <a:pt x="1508385" y="3482788"/>
                  </a:cubicBezTo>
                  <a:cubicBezTo>
                    <a:pt x="1521975" y="2736219"/>
                    <a:pt x="748595" y="1739455"/>
                    <a:pt x="501173" y="1168351"/>
                  </a:cubicBezTo>
                  <a:cubicBezTo>
                    <a:pt x="227711" y="627228"/>
                    <a:pt x="134133" y="232840"/>
                    <a:pt x="23852" y="56162"/>
                  </a:cubicBezTo>
                  <a:lnTo>
                    <a:pt x="0" y="15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>
              <a:off x="7325869" y="0"/>
              <a:ext cx="4869854" cy="6858000"/>
            </a:xfrm>
            <a:custGeom>
              <a:avLst/>
              <a:gdLst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701561 w 4293476"/>
                <a:gd name="connsiteY6" fmla="*/ 3429000 h 6858000"/>
                <a:gd name="connsiteX7" fmla="*/ 23852 w 4293476"/>
                <a:gd name="connsiteY7" fmla="*/ 56162 h 6858000"/>
                <a:gd name="connsiteX8" fmla="*/ 0 w 4293476"/>
                <a:gd name="connsiteY8" fmla="*/ 15699 h 6858000"/>
                <a:gd name="connsiteX9" fmla="*/ 0 w 4293476"/>
                <a:gd name="connsiteY9" fmla="*/ 0 h 6858000"/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1131867 w 4293476"/>
                <a:gd name="connsiteY6" fmla="*/ 3509682 h 6858000"/>
                <a:gd name="connsiteX7" fmla="*/ 23852 w 4293476"/>
                <a:gd name="connsiteY7" fmla="*/ 56162 h 6858000"/>
                <a:gd name="connsiteX8" fmla="*/ 0 w 4293476"/>
                <a:gd name="connsiteY8" fmla="*/ 15699 h 6858000"/>
                <a:gd name="connsiteX9" fmla="*/ 0 w 4293476"/>
                <a:gd name="connsiteY9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93476" h="6858000">
                  <a:moveTo>
                    <a:pt x="0" y="0"/>
                  </a:moveTo>
                  <a:lnTo>
                    <a:pt x="4293476" y="0"/>
                  </a:lnTo>
                  <a:lnTo>
                    <a:pt x="4293476" y="6858000"/>
                  </a:lnTo>
                  <a:lnTo>
                    <a:pt x="0" y="6858000"/>
                  </a:lnTo>
                  <a:lnTo>
                    <a:pt x="0" y="6842301"/>
                  </a:lnTo>
                  <a:lnTo>
                    <a:pt x="23852" y="6801838"/>
                  </a:lnTo>
                  <a:cubicBezTo>
                    <a:pt x="432733" y="6070878"/>
                    <a:pt x="1131867" y="4913695"/>
                    <a:pt x="1131867" y="3509682"/>
                  </a:cubicBezTo>
                  <a:cubicBezTo>
                    <a:pt x="1131867" y="2105670"/>
                    <a:pt x="432733" y="787122"/>
                    <a:pt x="23852" y="56162"/>
                  </a:cubicBezTo>
                  <a:lnTo>
                    <a:pt x="0" y="15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FFFF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417027" y="2427196"/>
            <a:ext cx="6774974" cy="2003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5432129" y="2828836"/>
            <a:ext cx="6759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effectLst>
                  <a:glow rad="304800">
                    <a:srgbClr val="66FFFF">
                      <a:alpha val="51000"/>
                    </a:srgbClr>
                  </a:glow>
                </a:effectLst>
                <a:latin typeface="EngraversGothic BT" panose="020B0507020203020204" pitchFamily="34" charset="0"/>
              </a:rPr>
              <a:t>Health and Safety Management Principles and Policy </a:t>
            </a:r>
            <a:endParaRPr lang="en-IN" sz="3600" dirty="0">
              <a:effectLst>
                <a:glow rad="304800">
                  <a:srgbClr val="66FFFF">
                    <a:alpha val="51000"/>
                  </a:srgbClr>
                </a:glo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8832" y="282662"/>
            <a:ext cx="7500257" cy="707886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n-US" sz="2300" b="1" dirty="0">
                <a:solidFill>
                  <a:srgbClr val="0000FF"/>
                </a:solidFill>
                <a:effectLst>
                  <a:glow rad="1168400">
                    <a:schemeClr val="bg1">
                      <a:alpha val="96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OTHM LEVEL 6</a:t>
            </a:r>
          </a:p>
          <a:p>
            <a:pPr algn="ctr"/>
            <a:r>
              <a:rPr lang="en-US" sz="2300" b="1" dirty="0">
                <a:solidFill>
                  <a:srgbClr val="0000FF"/>
                </a:solidFill>
                <a:effectLst>
                  <a:glow rad="1168400">
                    <a:schemeClr val="bg1">
                      <a:alpha val="96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Diploma in Occupational Health and Safety</a:t>
            </a:r>
            <a:endParaRPr lang="en-IN" sz="2300" dirty="0">
              <a:solidFill>
                <a:srgbClr val="0000FF"/>
              </a:solidFill>
              <a:effectLst>
                <a:glow rad="1168400">
                  <a:schemeClr val="bg1">
                    <a:alpha val="96000"/>
                  </a:schemeClr>
                </a:glo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lum bright="-10000" contrast="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15" t="19657" r="22564" b="28064"/>
          <a:stretch/>
        </p:blipFill>
        <p:spPr>
          <a:xfrm>
            <a:off x="6197949" y="5119026"/>
            <a:ext cx="4833464" cy="1050752"/>
          </a:xfrm>
          <a:prstGeom prst="rect">
            <a:avLst/>
          </a:prstGeom>
          <a:effectLst>
            <a:glow rad="139700">
              <a:schemeClr val="bg1"/>
            </a:glow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7351562" y="1388843"/>
            <a:ext cx="2180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FF0000"/>
                </a:solidFill>
                <a:effectLst>
                  <a:glow rad="368300">
                    <a:schemeClr val="bg1">
                      <a:alpha val="88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Element 1</a:t>
            </a:r>
            <a:endParaRPr lang="en-IN" sz="2800" dirty="0">
              <a:ln w="0"/>
              <a:solidFill>
                <a:srgbClr val="FF0000"/>
              </a:solidFill>
              <a:effectLst>
                <a:glow rad="368300">
                  <a:schemeClr val="bg1">
                    <a:alpha val="88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2000"/>
                    </a14:imgEffect>
                    <a14:imgEffect>
                      <a14:brightnessContrast brigh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4" y="2373051"/>
            <a:ext cx="5056694" cy="211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0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4839" y="1825625"/>
            <a:ext cx="9176533" cy="4734832"/>
          </a:xfrm>
        </p:spPr>
        <p:txBody>
          <a:bodyPr>
            <a:noAutofit/>
          </a:bodyPr>
          <a:lstStyle/>
          <a:p>
            <a:pPr algn="just"/>
            <a:r>
              <a:rPr lang="en-IN" dirty="0"/>
              <a:t>This section is likely to be the largest part of your health and safety policy. </a:t>
            </a:r>
            <a:endParaRPr lang="en-IN" dirty="0" smtClean="0"/>
          </a:p>
          <a:p>
            <a:pPr algn="just"/>
            <a:r>
              <a:rPr lang="en-IN" dirty="0" smtClean="0"/>
              <a:t>It </a:t>
            </a:r>
            <a:r>
              <a:rPr lang="en-IN" dirty="0"/>
              <a:t>details how risks are managed in the workplace. </a:t>
            </a:r>
          </a:p>
          <a:p>
            <a:pPr algn="just"/>
            <a:r>
              <a:rPr lang="en-IN" dirty="0" smtClean="0"/>
              <a:t>Safety policy arrangement section includes</a:t>
            </a:r>
            <a:endParaRPr lang="en-IN" dirty="0"/>
          </a:p>
          <a:p>
            <a:pPr lvl="1" algn="just"/>
            <a:r>
              <a:rPr lang="en-IN" dirty="0"/>
              <a:t>Risk Assessments</a:t>
            </a:r>
          </a:p>
          <a:p>
            <a:pPr lvl="1" algn="just"/>
            <a:r>
              <a:rPr lang="en-IN" dirty="0"/>
              <a:t>Safety Procedures</a:t>
            </a:r>
          </a:p>
          <a:p>
            <a:pPr lvl="1" algn="just"/>
            <a:r>
              <a:rPr lang="en-IN" dirty="0"/>
              <a:t>Training of Workers</a:t>
            </a:r>
          </a:p>
          <a:p>
            <a:pPr lvl="1" algn="just"/>
            <a:r>
              <a:rPr lang="en-IN" dirty="0"/>
              <a:t>Safety Committees</a:t>
            </a:r>
          </a:p>
          <a:p>
            <a:pPr lvl="1" algn="just"/>
            <a:r>
              <a:rPr lang="en-IN" dirty="0"/>
              <a:t>Evacuation </a:t>
            </a:r>
            <a:r>
              <a:rPr lang="en-IN" dirty="0" smtClean="0"/>
              <a:t>Arrangements</a:t>
            </a:r>
            <a:endParaRPr lang="en-IN" dirty="0"/>
          </a:p>
          <a:p>
            <a:pPr algn="just"/>
            <a:endParaRPr lang="en-IN" dirty="0"/>
          </a:p>
          <a:p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838201" y="424056"/>
            <a:ext cx="9246639" cy="1323439"/>
            <a:chOff x="838200" y="424054"/>
            <a:chExt cx="9246639" cy="1323439"/>
          </a:xfrm>
        </p:grpSpPr>
        <p:sp>
          <p:nvSpPr>
            <p:cNvPr id="22" name="Rectangle 21"/>
            <p:cNvSpPr/>
            <p:nvPr/>
          </p:nvSpPr>
          <p:spPr>
            <a:xfrm rot="248822" flipH="1">
              <a:off x="3060550" y="1300711"/>
              <a:ext cx="2560231" cy="360000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38200" y="424054"/>
              <a:ext cx="9246639" cy="1323439"/>
              <a:chOff x="838200" y="424054"/>
              <a:chExt cx="9246639" cy="1323439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838200" y="522612"/>
                <a:ext cx="9246639" cy="1135689"/>
                <a:chOff x="838200" y="522612"/>
                <a:chExt cx="9246639" cy="1135689"/>
              </a:xfrm>
            </p:grpSpPr>
            <p:sp>
              <p:nvSpPr>
                <p:cNvPr id="62" name="Rectangle 61"/>
                <p:cNvSpPr/>
                <p:nvPr/>
              </p:nvSpPr>
              <p:spPr>
                <a:xfrm rot="21024549">
                  <a:off x="1300093" y="1298301"/>
                  <a:ext cx="1106859" cy="360000"/>
                </a:xfrm>
                <a:prstGeom prst="rect">
                  <a:avLst/>
                </a:prstGeom>
                <a:gradFill flip="none" rotWithShape="1">
                  <a:gsLst>
                    <a:gs pos="3700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softEdge rad="508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1064006" y="522613"/>
                  <a:ext cx="1719618" cy="997921"/>
                </a:xfrm>
                <a:prstGeom prst="rect">
                  <a:avLst/>
                </a:prstGeom>
                <a:gradFill>
                  <a:gsLst>
                    <a:gs pos="22000">
                      <a:srgbClr val="FF6699"/>
                    </a:gs>
                    <a:gs pos="100000">
                      <a:srgbClr val="9900FF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2884839" y="522612"/>
                  <a:ext cx="7200000" cy="997921"/>
                </a:xfrm>
                <a:prstGeom prst="rect">
                  <a:avLst/>
                </a:prstGeom>
                <a:gradFill>
                  <a:gsLst>
                    <a:gs pos="22000">
                      <a:srgbClr val="00B0F0"/>
                    </a:gs>
                    <a:gs pos="100000">
                      <a:srgbClr val="9999FF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2914626" y="670960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2914626" y="985572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2914626" y="1316286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2686040" y="670960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686040" y="985572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86040" y="1316286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1" name="Flowchart: Terminator 70"/>
                <p:cNvSpPr/>
                <p:nvPr/>
              </p:nvSpPr>
              <p:spPr>
                <a:xfrm>
                  <a:off x="2728907" y="680382"/>
                  <a:ext cx="216000" cy="4647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2" name="Flowchart: Terminator 71"/>
                <p:cNvSpPr/>
                <p:nvPr/>
              </p:nvSpPr>
              <p:spPr>
                <a:xfrm>
                  <a:off x="2732343" y="993571"/>
                  <a:ext cx="216000" cy="4647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3" name="Flowchart: Terminator 72"/>
                <p:cNvSpPr/>
                <p:nvPr/>
              </p:nvSpPr>
              <p:spPr>
                <a:xfrm>
                  <a:off x="2733670" y="1330334"/>
                  <a:ext cx="216000" cy="4647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>
                <a:xfrm>
                  <a:off x="838200" y="697830"/>
                  <a:ext cx="454152" cy="649952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841830" y="656446"/>
                  <a:ext cx="44435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/>
                      </a:solidFill>
                    </a:rPr>
                    <a:t>3</a:t>
                  </a:r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3099128" y="637041"/>
                  <a:ext cx="281346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>
                      <a:solidFill>
                        <a:schemeClr val="bg1"/>
                      </a:solidFill>
                      <a:latin typeface="EngraversGothic BT" panose="020B0507020203020204" pitchFamily="34" charset="0"/>
                    </a:rPr>
                    <a:t>Arrangement</a:t>
                  </a:r>
                  <a:endParaRPr lang="en-IN" sz="3600" dirty="0">
                    <a:solidFill>
                      <a:schemeClr val="bg1"/>
                    </a:solidFill>
                    <a:latin typeface="EngraversGothic BT" panose="020B0507020203020204" pitchFamily="34" charset="0"/>
                  </a:endParaRPr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1433953" y="424054"/>
                <a:ext cx="115608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8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Wingdings 2" panose="05020102010507070707" pitchFamily="18" charset="2"/>
                  </a:rPr>
                  <a:t></a:t>
                </a:r>
                <a:endParaRPr lang="en-IN" sz="8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371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869781" y="835027"/>
            <a:ext cx="4302921" cy="739777"/>
            <a:chOff x="1429681" y="698501"/>
            <a:chExt cx="1962299" cy="331000"/>
          </a:xfrm>
        </p:grpSpPr>
        <p:sp>
          <p:nvSpPr>
            <p:cNvPr id="12" name="Round Same Side Corner Rectangle 11"/>
            <p:cNvSpPr/>
            <p:nvPr/>
          </p:nvSpPr>
          <p:spPr>
            <a:xfrm rot="16200000">
              <a:off x="1411006" y="908541"/>
              <a:ext cx="139635" cy="1022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E61C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 15"/>
            <p:cNvSpPr/>
            <p:nvPr/>
          </p:nvSpPr>
          <p:spPr>
            <a:xfrm rot="5400000">
              <a:off x="2278520" y="-147854"/>
              <a:ext cx="267106" cy="1959815"/>
            </a:xfrm>
            <a:custGeom>
              <a:avLst/>
              <a:gdLst>
                <a:gd name="connsiteX0" fmla="*/ 0 w 267106"/>
                <a:gd name="connsiteY0" fmla="*/ 1828823 h 1959815"/>
                <a:gd name="connsiteX1" fmla="*/ 0 w 267106"/>
                <a:gd name="connsiteY1" fmla="*/ 329967 h 1959815"/>
                <a:gd name="connsiteX2" fmla="*/ 0 w 267106"/>
                <a:gd name="connsiteY2" fmla="*/ 320442 h 1959815"/>
                <a:gd name="connsiteX3" fmla="*/ 2885 w 267106"/>
                <a:gd name="connsiteY3" fmla="*/ 320442 h 1959815"/>
                <a:gd name="connsiteX4" fmla="*/ 99945 w 267106"/>
                <a:gd name="connsiteY4" fmla="*/ 0 h 1959815"/>
                <a:gd name="connsiteX5" fmla="*/ 197004 w 267106"/>
                <a:gd name="connsiteY5" fmla="*/ 320442 h 1959815"/>
                <a:gd name="connsiteX6" fmla="*/ 200329 w 267106"/>
                <a:gd name="connsiteY6" fmla="*/ 320442 h 1959815"/>
                <a:gd name="connsiteX7" fmla="*/ 200329 w 267106"/>
                <a:gd name="connsiteY7" fmla="*/ 1828823 h 1959815"/>
                <a:gd name="connsiteX8" fmla="*/ 267106 w 267106"/>
                <a:gd name="connsiteY8" fmla="*/ 1959815 h 1959815"/>
                <a:gd name="connsiteX9" fmla="*/ 66777 w 267106"/>
                <a:gd name="connsiteY9" fmla="*/ 1959815 h 1959815"/>
                <a:gd name="connsiteX10" fmla="*/ 0 w 267106"/>
                <a:gd name="connsiteY10" fmla="*/ 1828823 h 195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106" h="1959815">
                  <a:moveTo>
                    <a:pt x="0" y="1828823"/>
                  </a:moveTo>
                  <a:lnTo>
                    <a:pt x="0" y="329967"/>
                  </a:lnTo>
                  <a:lnTo>
                    <a:pt x="0" y="320442"/>
                  </a:lnTo>
                  <a:lnTo>
                    <a:pt x="2885" y="320442"/>
                  </a:lnTo>
                  <a:lnTo>
                    <a:pt x="99945" y="0"/>
                  </a:lnTo>
                  <a:lnTo>
                    <a:pt x="197004" y="320442"/>
                  </a:lnTo>
                  <a:lnTo>
                    <a:pt x="200329" y="320442"/>
                  </a:lnTo>
                  <a:lnTo>
                    <a:pt x="200329" y="1828823"/>
                  </a:lnTo>
                  <a:cubicBezTo>
                    <a:pt x="200329" y="1901167"/>
                    <a:pt x="230226" y="1959815"/>
                    <a:pt x="267106" y="1959815"/>
                  </a:cubicBezTo>
                  <a:lnTo>
                    <a:pt x="66777" y="1959815"/>
                  </a:lnTo>
                  <a:cubicBezTo>
                    <a:pt x="29897" y="1959815"/>
                    <a:pt x="0" y="1901167"/>
                    <a:pt x="0" y="1828823"/>
                  </a:cubicBezTo>
                  <a:close/>
                </a:path>
              </a:pathLst>
            </a:custGeom>
            <a:gradFill flip="none" rotWithShape="1">
              <a:gsLst>
                <a:gs pos="44000">
                  <a:schemeClr val="bg1"/>
                </a:gs>
                <a:gs pos="100000">
                  <a:srgbClr val="66CCFF"/>
                </a:gs>
              </a:gsLst>
              <a:lin ang="54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2104717" y="1488224"/>
            <a:ext cx="4297474" cy="762852"/>
            <a:chOff x="1432165" y="698501"/>
            <a:chExt cx="1959815" cy="341324"/>
          </a:xfrm>
        </p:grpSpPr>
        <p:sp>
          <p:nvSpPr>
            <p:cNvPr id="19" name="Round Same Side Corner Rectangle 18"/>
            <p:cNvSpPr/>
            <p:nvPr/>
          </p:nvSpPr>
          <p:spPr>
            <a:xfrm rot="16200000">
              <a:off x="1412072" y="918483"/>
              <a:ext cx="141435" cy="101249"/>
            </a:xfrm>
            <a:prstGeom prst="round2SameRect">
              <a:avLst>
                <a:gd name="adj1" fmla="val 47387"/>
                <a:gd name="adj2" fmla="val 0"/>
              </a:avLst>
            </a:prstGeom>
            <a:solidFill>
              <a:srgbClr val="6E61C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 19"/>
            <p:cNvSpPr/>
            <p:nvPr/>
          </p:nvSpPr>
          <p:spPr>
            <a:xfrm rot="5400000">
              <a:off x="2278520" y="-147854"/>
              <a:ext cx="267106" cy="1959815"/>
            </a:xfrm>
            <a:custGeom>
              <a:avLst/>
              <a:gdLst>
                <a:gd name="connsiteX0" fmla="*/ 0 w 267106"/>
                <a:gd name="connsiteY0" fmla="*/ 1828823 h 1959815"/>
                <a:gd name="connsiteX1" fmla="*/ 0 w 267106"/>
                <a:gd name="connsiteY1" fmla="*/ 329967 h 1959815"/>
                <a:gd name="connsiteX2" fmla="*/ 0 w 267106"/>
                <a:gd name="connsiteY2" fmla="*/ 320442 h 1959815"/>
                <a:gd name="connsiteX3" fmla="*/ 2885 w 267106"/>
                <a:gd name="connsiteY3" fmla="*/ 320442 h 1959815"/>
                <a:gd name="connsiteX4" fmla="*/ 99945 w 267106"/>
                <a:gd name="connsiteY4" fmla="*/ 0 h 1959815"/>
                <a:gd name="connsiteX5" fmla="*/ 197004 w 267106"/>
                <a:gd name="connsiteY5" fmla="*/ 320442 h 1959815"/>
                <a:gd name="connsiteX6" fmla="*/ 200329 w 267106"/>
                <a:gd name="connsiteY6" fmla="*/ 320442 h 1959815"/>
                <a:gd name="connsiteX7" fmla="*/ 200329 w 267106"/>
                <a:gd name="connsiteY7" fmla="*/ 1828823 h 1959815"/>
                <a:gd name="connsiteX8" fmla="*/ 267106 w 267106"/>
                <a:gd name="connsiteY8" fmla="*/ 1959815 h 1959815"/>
                <a:gd name="connsiteX9" fmla="*/ 66777 w 267106"/>
                <a:gd name="connsiteY9" fmla="*/ 1959815 h 1959815"/>
                <a:gd name="connsiteX10" fmla="*/ 0 w 267106"/>
                <a:gd name="connsiteY10" fmla="*/ 1828823 h 195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106" h="1959815">
                  <a:moveTo>
                    <a:pt x="0" y="1828823"/>
                  </a:moveTo>
                  <a:lnTo>
                    <a:pt x="0" y="329967"/>
                  </a:lnTo>
                  <a:lnTo>
                    <a:pt x="0" y="320442"/>
                  </a:lnTo>
                  <a:lnTo>
                    <a:pt x="2885" y="320442"/>
                  </a:lnTo>
                  <a:lnTo>
                    <a:pt x="99945" y="0"/>
                  </a:lnTo>
                  <a:lnTo>
                    <a:pt x="197004" y="320442"/>
                  </a:lnTo>
                  <a:lnTo>
                    <a:pt x="200329" y="320442"/>
                  </a:lnTo>
                  <a:lnTo>
                    <a:pt x="200329" y="1828823"/>
                  </a:lnTo>
                  <a:cubicBezTo>
                    <a:pt x="200329" y="1901167"/>
                    <a:pt x="230226" y="1959815"/>
                    <a:pt x="267106" y="1959815"/>
                  </a:cubicBezTo>
                  <a:lnTo>
                    <a:pt x="66777" y="1959815"/>
                  </a:lnTo>
                  <a:cubicBezTo>
                    <a:pt x="29897" y="1959815"/>
                    <a:pt x="0" y="1901167"/>
                    <a:pt x="0" y="1828823"/>
                  </a:cubicBezTo>
                  <a:close/>
                </a:path>
              </a:pathLst>
            </a:custGeom>
            <a:gradFill>
              <a:gsLst>
                <a:gs pos="44000">
                  <a:schemeClr val="bg1"/>
                </a:gs>
                <a:gs pos="100000">
                  <a:srgbClr val="66CCFF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72954" y="2143126"/>
            <a:ext cx="4299746" cy="727074"/>
            <a:chOff x="1431129" y="698501"/>
            <a:chExt cx="1960851" cy="325316"/>
          </a:xfrm>
        </p:grpSpPr>
        <p:sp>
          <p:nvSpPr>
            <p:cNvPr id="22" name="Round Same Side Corner Rectangle 21"/>
            <p:cNvSpPr/>
            <p:nvPr/>
          </p:nvSpPr>
          <p:spPr>
            <a:xfrm rot="16200000">
              <a:off x="1419558" y="909961"/>
              <a:ext cx="125427" cy="102285"/>
            </a:xfrm>
            <a:prstGeom prst="round2SameRect">
              <a:avLst>
                <a:gd name="adj1" fmla="val 47387"/>
                <a:gd name="adj2" fmla="val 0"/>
              </a:avLst>
            </a:prstGeom>
            <a:solidFill>
              <a:srgbClr val="6E61C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reeform 22"/>
            <p:cNvSpPr/>
            <p:nvPr/>
          </p:nvSpPr>
          <p:spPr>
            <a:xfrm rot="5400000">
              <a:off x="2278520" y="-147854"/>
              <a:ext cx="267106" cy="1959815"/>
            </a:xfrm>
            <a:custGeom>
              <a:avLst/>
              <a:gdLst>
                <a:gd name="connsiteX0" fmla="*/ 0 w 267106"/>
                <a:gd name="connsiteY0" fmla="*/ 1828823 h 1959815"/>
                <a:gd name="connsiteX1" fmla="*/ 0 w 267106"/>
                <a:gd name="connsiteY1" fmla="*/ 329967 h 1959815"/>
                <a:gd name="connsiteX2" fmla="*/ 0 w 267106"/>
                <a:gd name="connsiteY2" fmla="*/ 320442 h 1959815"/>
                <a:gd name="connsiteX3" fmla="*/ 2885 w 267106"/>
                <a:gd name="connsiteY3" fmla="*/ 320442 h 1959815"/>
                <a:gd name="connsiteX4" fmla="*/ 99945 w 267106"/>
                <a:gd name="connsiteY4" fmla="*/ 0 h 1959815"/>
                <a:gd name="connsiteX5" fmla="*/ 197004 w 267106"/>
                <a:gd name="connsiteY5" fmla="*/ 320442 h 1959815"/>
                <a:gd name="connsiteX6" fmla="*/ 200329 w 267106"/>
                <a:gd name="connsiteY6" fmla="*/ 320442 h 1959815"/>
                <a:gd name="connsiteX7" fmla="*/ 200329 w 267106"/>
                <a:gd name="connsiteY7" fmla="*/ 1828823 h 1959815"/>
                <a:gd name="connsiteX8" fmla="*/ 267106 w 267106"/>
                <a:gd name="connsiteY8" fmla="*/ 1959815 h 1959815"/>
                <a:gd name="connsiteX9" fmla="*/ 66777 w 267106"/>
                <a:gd name="connsiteY9" fmla="*/ 1959815 h 1959815"/>
                <a:gd name="connsiteX10" fmla="*/ 0 w 267106"/>
                <a:gd name="connsiteY10" fmla="*/ 1828823 h 195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106" h="1959815">
                  <a:moveTo>
                    <a:pt x="0" y="1828823"/>
                  </a:moveTo>
                  <a:lnTo>
                    <a:pt x="0" y="329967"/>
                  </a:lnTo>
                  <a:lnTo>
                    <a:pt x="0" y="320442"/>
                  </a:lnTo>
                  <a:lnTo>
                    <a:pt x="2885" y="320442"/>
                  </a:lnTo>
                  <a:lnTo>
                    <a:pt x="99945" y="0"/>
                  </a:lnTo>
                  <a:lnTo>
                    <a:pt x="197004" y="320442"/>
                  </a:lnTo>
                  <a:lnTo>
                    <a:pt x="200329" y="320442"/>
                  </a:lnTo>
                  <a:lnTo>
                    <a:pt x="200329" y="1828823"/>
                  </a:lnTo>
                  <a:cubicBezTo>
                    <a:pt x="200329" y="1901167"/>
                    <a:pt x="230226" y="1959815"/>
                    <a:pt x="267106" y="1959815"/>
                  </a:cubicBezTo>
                  <a:lnTo>
                    <a:pt x="66777" y="1959815"/>
                  </a:lnTo>
                  <a:cubicBezTo>
                    <a:pt x="29897" y="1959815"/>
                    <a:pt x="0" y="1901167"/>
                    <a:pt x="0" y="1828823"/>
                  </a:cubicBezTo>
                  <a:close/>
                </a:path>
              </a:pathLst>
            </a:custGeom>
            <a:gradFill>
              <a:gsLst>
                <a:gs pos="44000">
                  <a:schemeClr val="bg1"/>
                </a:gs>
                <a:gs pos="100000">
                  <a:srgbClr val="66CCFF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2034382" y="2796322"/>
            <a:ext cx="4301425" cy="771248"/>
            <a:chOff x="1430363" y="698501"/>
            <a:chExt cx="1961617" cy="345081"/>
          </a:xfrm>
        </p:grpSpPr>
        <p:sp>
          <p:nvSpPr>
            <p:cNvPr id="25" name="Round Same Side Corner Rectangle 24"/>
            <p:cNvSpPr/>
            <p:nvPr/>
          </p:nvSpPr>
          <p:spPr>
            <a:xfrm rot="16200000">
              <a:off x="1408910" y="919843"/>
              <a:ext cx="145192" cy="102285"/>
            </a:xfrm>
            <a:prstGeom prst="round2SameRect">
              <a:avLst>
                <a:gd name="adj1" fmla="val 47387"/>
                <a:gd name="adj2" fmla="val 0"/>
              </a:avLst>
            </a:prstGeom>
            <a:solidFill>
              <a:srgbClr val="6E61C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Freeform 25"/>
            <p:cNvSpPr/>
            <p:nvPr/>
          </p:nvSpPr>
          <p:spPr>
            <a:xfrm rot="5400000">
              <a:off x="2278520" y="-147854"/>
              <a:ext cx="267106" cy="1959815"/>
            </a:xfrm>
            <a:custGeom>
              <a:avLst/>
              <a:gdLst>
                <a:gd name="connsiteX0" fmla="*/ 0 w 267106"/>
                <a:gd name="connsiteY0" fmla="*/ 1828823 h 1959815"/>
                <a:gd name="connsiteX1" fmla="*/ 0 w 267106"/>
                <a:gd name="connsiteY1" fmla="*/ 329967 h 1959815"/>
                <a:gd name="connsiteX2" fmla="*/ 0 w 267106"/>
                <a:gd name="connsiteY2" fmla="*/ 320442 h 1959815"/>
                <a:gd name="connsiteX3" fmla="*/ 2885 w 267106"/>
                <a:gd name="connsiteY3" fmla="*/ 320442 h 1959815"/>
                <a:gd name="connsiteX4" fmla="*/ 99945 w 267106"/>
                <a:gd name="connsiteY4" fmla="*/ 0 h 1959815"/>
                <a:gd name="connsiteX5" fmla="*/ 197004 w 267106"/>
                <a:gd name="connsiteY5" fmla="*/ 320442 h 1959815"/>
                <a:gd name="connsiteX6" fmla="*/ 200329 w 267106"/>
                <a:gd name="connsiteY6" fmla="*/ 320442 h 1959815"/>
                <a:gd name="connsiteX7" fmla="*/ 200329 w 267106"/>
                <a:gd name="connsiteY7" fmla="*/ 1828823 h 1959815"/>
                <a:gd name="connsiteX8" fmla="*/ 267106 w 267106"/>
                <a:gd name="connsiteY8" fmla="*/ 1959815 h 1959815"/>
                <a:gd name="connsiteX9" fmla="*/ 66777 w 267106"/>
                <a:gd name="connsiteY9" fmla="*/ 1959815 h 1959815"/>
                <a:gd name="connsiteX10" fmla="*/ 0 w 267106"/>
                <a:gd name="connsiteY10" fmla="*/ 1828823 h 195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106" h="1959815">
                  <a:moveTo>
                    <a:pt x="0" y="1828823"/>
                  </a:moveTo>
                  <a:lnTo>
                    <a:pt x="0" y="329967"/>
                  </a:lnTo>
                  <a:lnTo>
                    <a:pt x="0" y="320442"/>
                  </a:lnTo>
                  <a:lnTo>
                    <a:pt x="2885" y="320442"/>
                  </a:lnTo>
                  <a:lnTo>
                    <a:pt x="99945" y="0"/>
                  </a:lnTo>
                  <a:lnTo>
                    <a:pt x="197004" y="320442"/>
                  </a:lnTo>
                  <a:lnTo>
                    <a:pt x="200329" y="320442"/>
                  </a:lnTo>
                  <a:lnTo>
                    <a:pt x="200329" y="1828823"/>
                  </a:lnTo>
                  <a:cubicBezTo>
                    <a:pt x="200329" y="1901167"/>
                    <a:pt x="230226" y="1959815"/>
                    <a:pt x="267106" y="1959815"/>
                  </a:cubicBezTo>
                  <a:lnTo>
                    <a:pt x="66777" y="1959815"/>
                  </a:lnTo>
                  <a:cubicBezTo>
                    <a:pt x="29897" y="1959815"/>
                    <a:pt x="0" y="1901167"/>
                    <a:pt x="0" y="1828823"/>
                  </a:cubicBezTo>
                  <a:close/>
                </a:path>
              </a:pathLst>
            </a:custGeom>
            <a:gradFill>
              <a:gsLst>
                <a:gs pos="44000">
                  <a:schemeClr val="bg1"/>
                </a:gs>
                <a:gs pos="100000">
                  <a:srgbClr val="66CCFF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2954" y="3444927"/>
            <a:ext cx="4299746" cy="712737"/>
            <a:chOff x="1431129" y="698501"/>
            <a:chExt cx="1960851" cy="318901"/>
          </a:xfrm>
        </p:grpSpPr>
        <p:sp>
          <p:nvSpPr>
            <p:cNvPr id="28" name="Round Same Side Corner Rectangle 27"/>
            <p:cNvSpPr/>
            <p:nvPr/>
          </p:nvSpPr>
          <p:spPr>
            <a:xfrm rot="16200000">
              <a:off x="1422765" y="906753"/>
              <a:ext cx="119013" cy="102285"/>
            </a:xfrm>
            <a:prstGeom prst="round2SameRect">
              <a:avLst>
                <a:gd name="adj1" fmla="val 47387"/>
                <a:gd name="adj2" fmla="val 0"/>
              </a:avLst>
            </a:prstGeom>
            <a:solidFill>
              <a:srgbClr val="6E61C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reeform 28"/>
            <p:cNvSpPr/>
            <p:nvPr/>
          </p:nvSpPr>
          <p:spPr>
            <a:xfrm rot="5400000">
              <a:off x="2278520" y="-147854"/>
              <a:ext cx="267106" cy="1959815"/>
            </a:xfrm>
            <a:custGeom>
              <a:avLst/>
              <a:gdLst>
                <a:gd name="connsiteX0" fmla="*/ 0 w 267106"/>
                <a:gd name="connsiteY0" fmla="*/ 1828823 h 1959815"/>
                <a:gd name="connsiteX1" fmla="*/ 0 w 267106"/>
                <a:gd name="connsiteY1" fmla="*/ 329967 h 1959815"/>
                <a:gd name="connsiteX2" fmla="*/ 0 w 267106"/>
                <a:gd name="connsiteY2" fmla="*/ 320442 h 1959815"/>
                <a:gd name="connsiteX3" fmla="*/ 2885 w 267106"/>
                <a:gd name="connsiteY3" fmla="*/ 320442 h 1959815"/>
                <a:gd name="connsiteX4" fmla="*/ 99945 w 267106"/>
                <a:gd name="connsiteY4" fmla="*/ 0 h 1959815"/>
                <a:gd name="connsiteX5" fmla="*/ 197004 w 267106"/>
                <a:gd name="connsiteY5" fmla="*/ 320442 h 1959815"/>
                <a:gd name="connsiteX6" fmla="*/ 200329 w 267106"/>
                <a:gd name="connsiteY6" fmla="*/ 320442 h 1959815"/>
                <a:gd name="connsiteX7" fmla="*/ 200329 w 267106"/>
                <a:gd name="connsiteY7" fmla="*/ 1828823 h 1959815"/>
                <a:gd name="connsiteX8" fmla="*/ 267106 w 267106"/>
                <a:gd name="connsiteY8" fmla="*/ 1959815 h 1959815"/>
                <a:gd name="connsiteX9" fmla="*/ 66777 w 267106"/>
                <a:gd name="connsiteY9" fmla="*/ 1959815 h 1959815"/>
                <a:gd name="connsiteX10" fmla="*/ 0 w 267106"/>
                <a:gd name="connsiteY10" fmla="*/ 1828823 h 195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106" h="1959815">
                  <a:moveTo>
                    <a:pt x="0" y="1828823"/>
                  </a:moveTo>
                  <a:lnTo>
                    <a:pt x="0" y="329967"/>
                  </a:lnTo>
                  <a:lnTo>
                    <a:pt x="0" y="320442"/>
                  </a:lnTo>
                  <a:lnTo>
                    <a:pt x="2885" y="320442"/>
                  </a:lnTo>
                  <a:lnTo>
                    <a:pt x="99945" y="0"/>
                  </a:lnTo>
                  <a:lnTo>
                    <a:pt x="197004" y="320442"/>
                  </a:lnTo>
                  <a:lnTo>
                    <a:pt x="200329" y="320442"/>
                  </a:lnTo>
                  <a:lnTo>
                    <a:pt x="200329" y="1828823"/>
                  </a:lnTo>
                  <a:cubicBezTo>
                    <a:pt x="200329" y="1901167"/>
                    <a:pt x="230226" y="1959815"/>
                    <a:pt x="267106" y="1959815"/>
                  </a:cubicBezTo>
                  <a:lnTo>
                    <a:pt x="66777" y="1959815"/>
                  </a:lnTo>
                  <a:cubicBezTo>
                    <a:pt x="29897" y="1959815"/>
                    <a:pt x="0" y="1901167"/>
                    <a:pt x="0" y="1828823"/>
                  </a:cubicBezTo>
                  <a:close/>
                </a:path>
              </a:pathLst>
            </a:custGeom>
            <a:gradFill>
              <a:gsLst>
                <a:gs pos="44000">
                  <a:schemeClr val="bg1"/>
                </a:gs>
                <a:gs pos="100000">
                  <a:srgbClr val="66CCFF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0" name="Group 29"/>
          <p:cNvGrpSpPr/>
          <p:nvPr/>
        </p:nvGrpSpPr>
        <p:grpSpPr>
          <a:xfrm flipH="1">
            <a:off x="2034379" y="4093204"/>
            <a:ext cx="4297474" cy="740737"/>
            <a:chOff x="1432165" y="698501"/>
            <a:chExt cx="1959815" cy="331429"/>
          </a:xfrm>
        </p:grpSpPr>
        <p:sp>
          <p:nvSpPr>
            <p:cNvPr id="31" name="Round Same Side Corner Rectangle 30"/>
            <p:cNvSpPr/>
            <p:nvPr/>
          </p:nvSpPr>
          <p:spPr>
            <a:xfrm rot="16200000">
              <a:off x="1418994" y="913017"/>
              <a:ext cx="131540" cy="102285"/>
            </a:xfrm>
            <a:prstGeom prst="round2SameRect">
              <a:avLst>
                <a:gd name="adj1" fmla="val 47387"/>
                <a:gd name="adj2" fmla="val 0"/>
              </a:avLst>
            </a:prstGeom>
            <a:solidFill>
              <a:srgbClr val="6E61C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 31"/>
            <p:cNvSpPr/>
            <p:nvPr/>
          </p:nvSpPr>
          <p:spPr>
            <a:xfrm rot="5400000">
              <a:off x="2278520" y="-147854"/>
              <a:ext cx="267106" cy="1959815"/>
            </a:xfrm>
            <a:custGeom>
              <a:avLst/>
              <a:gdLst>
                <a:gd name="connsiteX0" fmla="*/ 0 w 267106"/>
                <a:gd name="connsiteY0" fmla="*/ 1828823 h 1959815"/>
                <a:gd name="connsiteX1" fmla="*/ 0 w 267106"/>
                <a:gd name="connsiteY1" fmla="*/ 329967 h 1959815"/>
                <a:gd name="connsiteX2" fmla="*/ 0 w 267106"/>
                <a:gd name="connsiteY2" fmla="*/ 320442 h 1959815"/>
                <a:gd name="connsiteX3" fmla="*/ 2885 w 267106"/>
                <a:gd name="connsiteY3" fmla="*/ 320442 h 1959815"/>
                <a:gd name="connsiteX4" fmla="*/ 99945 w 267106"/>
                <a:gd name="connsiteY4" fmla="*/ 0 h 1959815"/>
                <a:gd name="connsiteX5" fmla="*/ 197004 w 267106"/>
                <a:gd name="connsiteY5" fmla="*/ 320442 h 1959815"/>
                <a:gd name="connsiteX6" fmla="*/ 200329 w 267106"/>
                <a:gd name="connsiteY6" fmla="*/ 320442 h 1959815"/>
                <a:gd name="connsiteX7" fmla="*/ 200329 w 267106"/>
                <a:gd name="connsiteY7" fmla="*/ 1828823 h 1959815"/>
                <a:gd name="connsiteX8" fmla="*/ 267106 w 267106"/>
                <a:gd name="connsiteY8" fmla="*/ 1959815 h 1959815"/>
                <a:gd name="connsiteX9" fmla="*/ 66777 w 267106"/>
                <a:gd name="connsiteY9" fmla="*/ 1959815 h 1959815"/>
                <a:gd name="connsiteX10" fmla="*/ 0 w 267106"/>
                <a:gd name="connsiteY10" fmla="*/ 1828823 h 195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106" h="1959815">
                  <a:moveTo>
                    <a:pt x="0" y="1828823"/>
                  </a:moveTo>
                  <a:lnTo>
                    <a:pt x="0" y="329967"/>
                  </a:lnTo>
                  <a:lnTo>
                    <a:pt x="0" y="320442"/>
                  </a:lnTo>
                  <a:lnTo>
                    <a:pt x="2885" y="320442"/>
                  </a:lnTo>
                  <a:lnTo>
                    <a:pt x="99945" y="0"/>
                  </a:lnTo>
                  <a:lnTo>
                    <a:pt x="197004" y="320442"/>
                  </a:lnTo>
                  <a:lnTo>
                    <a:pt x="200329" y="320442"/>
                  </a:lnTo>
                  <a:lnTo>
                    <a:pt x="200329" y="1828823"/>
                  </a:lnTo>
                  <a:cubicBezTo>
                    <a:pt x="200329" y="1901167"/>
                    <a:pt x="230226" y="1959815"/>
                    <a:pt x="267106" y="1959815"/>
                  </a:cubicBezTo>
                  <a:lnTo>
                    <a:pt x="66777" y="1959815"/>
                  </a:lnTo>
                  <a:cubicBezTo>
                    <a:pt x="29897" y="1959815"/>
                    <a:pt x="0" y="1901167"/>
                    <a:pt x="0" y="1828823"/>
                  </a:cubicBezTo>
                  <a:close/>
                </a:path>
              </a:pathLst>
            </a:custGeom>
            <a:gradFill>
              <a:gsLst>
                <a:gs pos="44000">
                  <a:schemeClr val="bg1"/>
                </a:gs>
                <a:gs pos="100000">
                  <a:srgbClr val="66CCFF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872952" y="4743183"/>
            <a:ext cx="4299748" cy="717023"/>
            <a:chOff x="1431128" y="698501"/>
            <a:chExt cx="1960852" cy="320819"/>
          </a:xfrm>
        </p:grpSpPr>
        <p:sp>
          <p:nvSpPr>
            <p:cNvPr id="34" name="Round Same Side Corner Rectangle 33"/>
            <p:cNvSpPr/>
            <p:nvPr/>
          </p:nvSpPr>
          <p:spPr>
            <a:xfrm rot="16200000">
              <a:off x="1421806" y="907712"/>
              <a:ext cx="120930" cy="102285"/>
            </a:xfrm>
            <a:prstGeom prst="round2SameRect">
              <a:avLst>
                <a:gd name="adj1" fmla="val 47387"/>
                <a:gd name="adj2" fmla="val 0"/>
              </a:avLst>
            </a:prstGeom>
            <a:solidFill>
              <a:srgbClr val="6E61C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reeform 34"/>
            <p:cNvSpPr/>
            <p:nvPr/>
          </p:nvSpPr>
          <p:spPr>
            <a:xfrm rot="5400000">
              <a:off x="2278520" y="-147854"/>
              <a:ext cx="267106" cy="1959815"/>
            </a:xfrm>
            <a:custGeom>
              <a:avLst/>
              <a:gdLst>
                <a:gd name="connsiteX0" fmla="*/ 0 w 267106"/>
                <a:gd name="connsiteY0" fmla="*/ 1828823 h 1959815"/>
                <a:gd name="connsiteX1" fmla="*/ 0 w 267106"/>
                <a:gd name="connsiteY1" fmla="*/ 329967 h 1959815"/>
                <a:gd name="connsiteX2" fmla="*/ 0 w 267106"/>
                <a:gd name="connsiteY2" fmla="*/ 320442 h 1959815"/>
                <a:gd name="connsiteX3" fmla="*/ 2885 w 267106"/>
                <a:gd name="connsiteY3" fmla="*/ 320442 h 1959815"/>
                <a:gd name="connsiteX4" fmla="*/ 99945 w 267106"/>
                <a:gd name="connsiteY4" fmla="*/ 0 h 1959815"/>
                <a:gd name="connsiteX5" fmla="*/ 197004 w 267106"/>
                <a:gd name="connsiteY5" fmla="*/ 320442 h 1959815"/>
                <a:gd name="connsiteX6" fmla="*/ 200329 w 267106"/>
                <a:gd name="connsiteY6" fmla="*/ 320442 h 1959815"/>
                <a:gd name="connsiteX7" fmla="*/ 200329 w 267106"/>
                <a:gd name="connsiteY7" fmla="*/ 1828823 h 1959815"/>
                <a:gd name="connsiteX8" fmla="*/ 267106 w 267106"/>
                <a:gd name="connsiteY8" fmla="*/ 1959815 h 1959815"/>
                <a:gd name="connsiteX9" fmla="*/ 66777 w 267106"/>
                <a:gd name="connsiteY9" fmla="*/ 1959815 h 1959815"/>
                <a:gd name="connsiteX10" fmla="*/ 0 w 267106"/>
                <a:gd name="connsiteY10" fmla="*/ 1828823 h 195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106" h="1959815">
                  <a:moveTo>
                    <a:pt x="0" y="1828823"/>
                  </a:moveTo>
                  <a:lnTo>
                    <a:pt x="0" y="329967"/>
                  </a:lnTo>
                  <a:lnTo>
                    <a:pt x="0" y="320442"/>
                  </a:lnTo>
                  <a:lnTo>
                    <a:pt x="2885" y="320442"/>
                  </a:lnTo>
                  <a:lnTo>
                    <a:pt x="99945" y="0"/>
                  </a:lnTo>
                  <a:lnTo>
                    <a:pt x="197004" y="320442"/>
                  </a:lnTo>
                  <a:lnTo>
                    <a:pt x="200329" y="320442"/>
                  </a:lnTo>
                  <a:lnTo>
                    <a:pt x="200329" y="1828823"/>
                  </a:lnTo>
                  <a:cubicBezTo>
                    <a:pt x="200329" y="1901167"/>
                    <a:pt x="230226" y="1959815"/>
                    <a:pt x="267106" y="1959815"/>
                  </a:cubicBezTo>
                  <a:lnTo>
                    <a:pt x="66777" y="1959815"/>
                  </a:lnTo>
                  <a:cubicBezTo>
                    <a:pt x="29897" y="1959815"/>
                    <a:pt x="0" y="1901167"/>
                    <a:pt x="0" y="1828823"/>
                  </a:cubicBezTo>
                  <a:close/>
                </a:path>
              </a:pathLst>
            </a:custGeom>
            <a:gradFill>
              <a:gsLst>
                <a:gs pos="44000">
                  <a:schemeClr val="bg1"/>
                </a:gs>
                <a:gs pos="100000">
                  <a:srgbClr val="66CCFF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647543" y="856014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kern="0" dirty="0">
                <a:latin typeface="Calibri" pitchFamily="34" charset="0"/>
              </a:rPr>
              <a:t>Risk Assessment Process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735126" y="1539447"/>
            <a:ext cx="34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kern="0" dirty="0">
                <a:latin typeface="Calibri" pitchFamily="34" charset="0"/>
              </a:rPr>
              <a:t>Safe System of Work Development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47545" y="2197409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kern="0" dirty="0">
                <a:latin typeface="Calibri" pitchFamily="34" charset="0"/>
              </a:rPr>
              <a:t>Permit – to – Work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48430" y="285060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kern="0" dirty="0">
                <a:latin typeface="Calibri" pitchFamily="34" charset="0"/>
              </a:rPr>
              <a:t>Training</a:t>
            </a:r>
            <a:endParaRPr lang="en-IN" b="1" i="1" kern="0" dirty="0">
              <a:latin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38457" y="4133327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kern="0" dirty="0">
                <a:latin typeface="Calibri" pitchFamily="34" charset="0"/>
              </a:rPr>
              <a:t>Selection and Control of Contractors</a:t>
            </a:r>
            <a:endParaRPr lang="en-IN" b="1" i="1" kern="0" dirty="0"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96983" y="3480487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kern="0" dirty="0">
                <a:latin typeface="Calibri" pitchFamily="34" charset="0"/>
              </a:rPr>
              <a:t>Provision and use of PPE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31854" y="4784354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kern="0" dirty="0">
                <a:latin typeface="Calibri" pitchFamily="34" charset="0"/>
              </a:rPr>
              <a:t>Active and Reactive Monitoring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-600" y="2"/>
            <a:ext cx="12193200" cy="6463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graversGothic BT" panose="020B0507020203020204" pitchFamily="34" charset="0"/>
              </a:rPr>
              <a:t>Examples of Arrangement Sections</a:t>
            </a:r>
            <a:endParaRPr lang="en-I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ngraversGothic BT" panose="020B0507020203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34381" y="5394312"/>
            <a:ext cx="4303798" cy="725503"/>
            <a:chOff x="2034381" y="5394310"/>
            <a:chExt cx="4303798" cy="725503"/>
          </a:xfrm>
        </p:grpSpPr>
        <p:grpSp>
          <p:nvGrpSpPr>
            <p:cNvPr id="3" name="Group 2"/>
            <p:cNvGrpSpPr/>
            <p:nvPr/>
          </p:nvGrpSpPr>
          <p:grpSpPr>
            <a:xfrm>
              <a:off x="2034381" y="5394310"/>
              <a:ext cx="4303798" cy="725503"/>
              <a:chOff x="2034381" y="5394310"/>
              <a:chExt cx="4303798" cy="725503"/>
            </a:xfrm>
          </p:grpSpPr>
          <p:sp>
            <p:nvSpPr>
              <p:cNvPr id="37" name="Round Same Side Corner Rectangle 36"/>
              <p:cNvSpPr/>
              <p:nvPr/>
            </p:nvSpPr>
            <p:spPr>
              <a:xfrm rot="5400000" flipH="1">
                <a:off x="6090227" y="5871861"/>
                <a:ext cx="271614" cy="224290"/>
              </a:xfrm>
              <a:prstGeom prst="round2SameRect">
                <a:avLst>
                  <a:gd name="adj1" fmla="val 47387"/>
                  <a:gd name="adj2" fmla="val 0"/>
                </a:avLst>
              </a:prstGeom>
              <a:solidFill>
                <a:srgbClr val="6E61CF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Freeform 37"/>
              <p:cNvSpPr/>
              <p:nvPr/>
            </p:nvSpPr>
            <p:spPr>
              <a:xfrm rot="16200000" flipH="1">
                <a:off x="3884630" y="3544061"/>
                <a:ext cx="596975" cy="4297473"/>
              </a:xfrm>
              <a:custGeom>
                <a:avLst/>
                <a:gdLst>
                  <a:gd name="connsiteX0" fmla="*/ 0 w 267106"/>
                  <a:gd name="connsiteY0" fmla="*/ 1828823 h 1959815"/>
                  <a:gd name="connsiteX1" fmla="*/ 0 w 267106"/>
                  <a:gd name="connsiteY1" fmla="*/ 329967 h 1959815"/>
                  <a:gd name="connsiteX2" fmla="*/ 0 w 267106"/>
                  <a:gd name="connsiteY2" fmla="*/ 320442 h 1959815"/>
                  <a:gd name="connsiteX3" fmla="*/ 2885 w 267106"/>
                  <a:gd name="connsiteY3" fmla="*/ 320442 h 1959815"/>
                  <a:gd name="connsiteX4" fmla="*/ 99945 w 267106"/>
                  <a:gd name="connsiteY4" fmla="*/ 0 h 1959815"/>
                  <a:gd name="connsiteX5" fmla="*/ 197004 w 267106"/>
                  <a:gd name="connsiteY5" fmla="*/ 320442 h 1959815"/>
                  <a:gd name="connsiteX6" fmla="*/ 200329 w 267106"/>
                  <a:gd name="connsiteY6" fmla="*/ 320442 h 1959815"/>
                  <a:gd name="connsiteX7" fmla="*/ 200329 w 267106"/>
                  <a:gd name="connsiteY7" fmla="*/ 1828823 h 1959815"/>
                  <a:gd name="connsiteX8" fmla="*/ 267106 w 267106"/>
                  <a:gd name="connsiteY8" fmla="*/ 1959815 h 1959815"/>
                  <a:gd name="connsiteX9" fmla="*/ 66777 w 267106"/>
                  <a:gd name="connsiteY9" fmla="*/ 1959815 h 1959815"/>
                  <a:gd name="connsiteX10" fmla="*/ 0 w 267106"/>
                  <a:gd name="connsiteY10" fmla="*/ 1828823 h 1959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7106" h="1959815">
                    <a:moveTo>
                      <a:pt x="0" y="1828823"/>
                    </a:moveTo>
                    <a:lnTo>
                      <a:pt x="0" y="329967"/>
                    </a:lnTo>
                    <a:lnTo>
                      <a:pt x="0" y="320442"/>
                    </a:lnTo>
                    <a:lnTo>
                      <a:pt x="2885" y="320442"/>
                    </a:lnTo>
                    <a:lnTo>
                      <a:pt x="99945" y="0"/>
                    </a:lnTo>
                    <a:lnTo>
                      <a:pt x="197004" y="320442"/>
                    </a:lnTo>
                    <a:lnTo>
                      <a:pt x="200329" y="320442"/>
                    </a:lnTo>
                    <a:lnTo>
                      <a:pt x="200329" y="1828823"/>
                    </a:lnTo>
                    <a:cubicBezTo>
                      <a:pt x="200329" y="1901167"/>
                      <a:pt x="230226" y="1959815"/>
                      <a:pt x="267106" y="1959815"/>
                    </a:cubicBezTo>
                    <a:lnTo>
                      <a:pt x="66777" y="1959815"/>
                    </a:lnTo>
                    <a:cubicBezTo>
                      <a:pt x="29897" y="1959815"/>
                      <a:pt x="0" y="1901167"/>
                      <a:pt x="0" y="1828823"/>
                    </a:cubicBezTo>
                    <a:close/>
                  </a:path>
                </a:pathLst>
              </a:custGeom>
              <a:gradFill>
                <a:gsLst>
                  <a:gs pos="44000">
                    <a:schemeClr val="bg1"/>
                  </a:gs>
                  <a:gs pos="100000">
                    <a:srgbClr val="66CCFF"/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778772" y="5436111"/>
              <a:ext cx="2266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i="1" kern="0" dirty="0">
                  <a:latin typeface="Calibri" pitchFamily="34" charset="0"/>
                </a:rPr>
                <a:t>Emergency Procedure</a:t>
              </a:r>
            </a:p>
          </p:txBody>
        </p:sp>
        <p:sp>
          <p:nvSpPr>
            <p:cNvPr id="2" name="Freeform 1"/>
            <p:cNvSpPr/>
            <p:nvPr/>
          </p:nvSpPr>
          <p:spPr>
            <a:xfrm>
              <a:off x="6112669" y="6036468"/>
              <a:ext cx="221456" cy="82515"/>
            </a:xfrm>
            <a:custGeom>
              <a:avLst/>
              <a:gdLst>
                <a:gd name="connsiteX0" fmla="*/ 221456 w 221456"/>
                <a:gd name="connsiteY0" fmla="*/ 0 h 79031"/>
                <a:gd name="connsiteX1" fmla="*/ 173831 w 221456"/>
                <a:gd name="connsiteY1" fmla="*/ 57150 h 79031"/>
                <a:gd name="connsiteX2" fmla="*/ 59531 w 221456"/>
                <a:gd name="connsiteY2" fmla="*/ 76200 h 79031"/>
                <a:gd name="connsiteX3" fmla="*/ 0 w 221456"/>
                <a:gd name="connsiteY3" fmla="*/ 78582 h 79031"/>
                <a:gd name="connsiteX0" fmla="*/ 221456 w 221456"/>
                <a:gd name="connsiteY0" fmla="*/ 0 h 83793"/>
                <a:gd name="connsiteX1" fmla="*/ 173831 w 221456"/>
                <a:gd name="connsiteY1" fmla="*/ 61912 h 83793"/>
                <a:gd name="connsiteX2" fmla="*/ 59531 w 221456"/>
                <a:gd name="connsiteY2" fmla="*/ 80962 h 83793"/>
                <a:gd name="connsiteX3" fmla="*/ 0 w 221456"/>
                <a:gd name="connsiteY3" fmla="*/ 83344 h 83793"/>
                <a:gd name="connsiteX0" fmla="*/ 221456 w 221456"/>
                <a:gd name="connsiteY0" fmla="*/ 0 h 83462"/>
                <a:gd name="connsiteX1" fmla="*/ 173831 w 221456"/>
                <a:gd name="connsiteY1" fmla="*/ 61912 h 83462"/>
                <a:gd name="connsiteX2" fmla="*/ 59531 w 221456"/>
                <a:gd name="connsiteY2" fmla="*/ 80962 h 83462"/>
                <a:gd name="connsiteX3" fmla="*/ 0 w 221456"/>
                <a:gd name="connsiteY3" fmla="*/ 83344 h 83462"/>
                <a:gd name="connsiteX0" fmla="*/ 221456 w 221456"/>
                <a:gd name="connsiteY0" fmla="*/ 0 h 82515"/>
                <a:gd name="connsiteX1" fmla="*/ 173831 w 221456"/>
                <a:gd name="connsiteY1" fmla="*/ 61912 h 82515"/>
                <a:gd name="connsiteX2" fmla="*/ 59531 w 221456"/>
                <a:gd name="connsiteY2" fmla="*/ 80962 h 82515"/>
                <a:gd name="connsiteX3" fmla="*/ 0 w 221456"/>
                <a:gd name="connsiteY3" fmla="*/ 80963 h 82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56" h="82515">
                  <a:moveTo>
                    <a:pt x="221456" y="0"/>
                  </a:moveTo>
                  <a:cubicBezTo>
                    <a:pt x="211137" y="22225"/>
                    <a:pt x="200818" y="48418"/>
                    <a:pt x="173831" y="61912"/>
                  </a:cubicBezTo>
                  <a:cubicBezTo>
                    <a:pt x="146844" y="75406"/>
                    <a:pt x="88503" y="77787"/>
                    <a:pt x="59531" y="80962"/>
                  </a:cubicBezTo>
                  <a:cubicBezTo>
                    <a:pt x="30559" y="84137"/>
                    <a:pt x="15279" y="81558"/>
                    <a:pt x="0" y="8096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323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08839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Gill Sans MT" pitchFamily="34" charset="0"/>
              <a:buAutoNum type="arabicPeriod"/>
            </a:pPr>
            <a:r>
              <a:rPr lang="en-US" altLang="en-US" dirty="0"/>
              <a:t>Displaying on notice boards</a:t>
            </a:r>
          </a:p>
          <a:p>
            <a:pPr>
              <a:lnSpc>
                <a:spcPct val="150000"/>
              </a:lnSpc>
              <a:buFont typeface="Gill Sans MT" pitchFamily="34" charset="0"/>
              <a:buAutoNum type="arabicPeriod"/>
            </a:pPr>
            <a:r>
              <a:rPr lang="en-US" altLang="en-US" dirty="0">
                <a:solidFill>
                  <a:srgbClr val="FF0000"/>
                </a:solidFill>
              </a:rPr>
              <a:t>Induction and training sessions</a:t>
            </a:r>
          </a:p>
          <a:p>
            <a:pPr>
              <a:lnSpc>
                <a:spcPct val="150000"/>
              </a:lnSpc>
              <a:buFont typeface="Gill Sans MT" pitchFamily="34" charset="0"/>
              <a:buAutoNum type="arabicPeriod"/>
            </a:pPr>
            <a:r>
              <a:rPr lang="en-US" altLang="en-US" dirty="0"/>
              <a:t>Team briefings </a:t>
            </a:r>
          </a:p>
          <a:p>
            <a:pPr>
              <a:lnSpc>
                <a:spcPct val="150000"/>
              </a:lnSpc>
              <a:buFont typeface="Gill Sans MT" pitchFamily="34" charset="0"/>
              <a:buAutoNum type="arabicPeriod"/>
            </a:pPr>
            <a:r>
              <a:rPr lang="en-US" altLang="en-US" dirty="0">
                <a:solidFill>
                  <a:srgbClr val="FF0000"/>
                </a:solidFill>
              </a:rPr>
              <a:t>Tool box talks</a:t>
            </a:r>
          </a:p>
          <a:p>
            <a:pPr>
              <a:lnSpc>
                <a:spcPct val="150000"/>
              </a:lnSpc>
              <a:buFont typeface="Gill Sans MT" pitchFamily="34" charset="0"/>
              <a:buAutoNum type="arabicPeriod"/>
            </a:pPr>
            <a:r>
              <a:rPr lang="en-US" altLang="en-US" dirty="0"/>
              <a:t>Newsletters</a:t>
            </a:r>
          </a:p>
          <a:p>
            <a:pPr>
              <a:lnSpc>
                <a:spcPct val="150000"/>
              </a:lnSpc>
              <a:buFont typeface="Gill Sans MT" pitchFamily="34" charset="0"/>
              <a:buAutoNum type="arabicPeriod"/>
            </a:pPr>
            <a:r>
              <a:rPr lang="en-US" altLang="en-US" dirty="0">
                <a:solidFill>
                  <a:srgbClr val="FF0000"/>
                </a:solidFill>
              </a:rPr>
              <a:t>Wage slips</a:t>
            </a:r>
          </a:p>
          <a:p>
            <a:pPr>
              <a:lnSpc>
                <a:spcPct val="150000"/>
              </a:lnSpc>
              <a:buFont typeface="Gill Sans MT" pitchFamily="34" charset="0"/>
              <a:buAutoNum type="arabicPeriod"/>
            </a:pPr>
            <a:r>
              <a:rPr lang="en-US" altLang="en-US" dirty="0"/>
              <a:t>Use of posters</a:t>
            </a:r>
          </a:p>
          <a:p>
            <a:pPr>
              <a:lnSpc>
                <a:spcPct val="150000"/>
              </a:lnSpc>
              <a:buFont typeface="Gill Sans MT" pitchFamily="34" charset="0"/>
              <a:buAutoNum type="arabicPeriod"/>
            </a:pPr>
            <a:r>
              <a:rPr lang="en-US" altLang="en-US" dirty="0">
                <a:solidFill>
                  <a:srgbClr val="FF0000"/>
                </a:solidFill>
              </a:rPr>
              <a:t>Incorporating in safe systems of work or codes of practice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-600" y="2"/>
            <a:ext cx="12193200" cy="6463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graversGothic BT" panose="020B0507020203020204" pitchFamily="34" charset="0"/>
              </a:rPr>
              <a:t>Communicating the Policy</a:t>
            </a:r>
            <a:endParaRPr lang="en-I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ngraversGothic BT" panose="020B0507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00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08839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Changes in key personnel</a:t>
            </a:r>
          </a:p>
          <a:p>
            <a:r>
              <a:rPr lang="en-IN" dirty="0">
                <a:solidFill>
                  <a:srgbClr val="FF0000"/>
                </a:solidFill>
              </a:rPr>
              <a:t>Changes in management structure</a:t>
            </a:r>
          </a:p>
          <a:p>
            <a:r>
              <a:rPr lang="en-IN" dirty="0"/>
              <a:t>Changes in ownership</a:t>
            </a:r>
          </a:p>
          <a:p>
            <a:r>
              <a:rPr lang="en-IN" dirty="0">
                <a:solidFill>
                  <a:srgbClr val="FF0000"/>
                </a:solidFill>
              </a:rPr>
              <a:t>Changes in processes</a:t>
            </a:r>
          </a:p>
          <a:p>
            <a:r>
              <a:rPr lang="en-IN" dirty="0"/>
              <a:t>Changes in technology</a:t>
            </a:r>
          </a:p>
          <a:p>
            <a:r>
              <a:rPr lang="en-IN" dirty="0">
                <a:solidFill>
                  <a:srgbClr val="FF0000"/>
                </a:solidFill>
              </a:rPr>
              <a:t>Changes in legislation</a:t>
            </a:r>
          </a:p>
          <a:p>
            <a:r>
              <a:rPr lang="en-IN" dirty="0" smtClean="0"/>
              <a:t>Increased Incident rates</a:t>
            </a: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Enforcement action</a:t>
            </a:r>
          </a:p>
          <a:p>
            <a:r>
              <a:rPr lang="en-IN" dirty="0"/>
              <a:t>After audit</a:t>
            </a:r>
          </a:p>
          <a:p>
            <a:r>
              <a:rPr lang="en-IN" dirty="0">
                <a:solidFill>
                  <a:srgbClr val="FF0000"/>
                </a:solidFill>
              </a:rPr>
              <a:t>After worker consultation</a:t>
            </a:r>
          </a:p>
          <a:p>
            <a:r>
              <a:rPr lang="en-IN" dirty="0"/>
              <a:t>Passage of time e.g. </a:t>
            </a:r>
            <a:r>
              <a:rPr lang="en-IN" dirty="0" smtClean="0"/>
              <a:t>Annually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-600" y="2"/>
            <a:ext cx="12193200" cy="6463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graversGothic BT" panose="020B0507020203020204" pitchFamily="34" charset="0"/>
              </a:rPr>
              <a:t>reasons for review the Policy</a:t>
            </a:r>
          </a:p>
        </p:txBody>
      </p:sp>
    </p:spTree>
    <p:extLst>
      <p:ext uri="{BB962C8B-B14F-4D97-AF65-F5344CB8AC3E}">
        <p14:creationId xmlns:p14="http://schemas.microsoft.com/office/powerpoint/2010/main" val="22417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088392"/>
          </a:xfrm>
        </p:spPr>
        <p:txBody>
          <a:bodyPr>
            <a:normAutofit/>
          </a:bodyPr>
          <a:lstStyle/>
          <a:p>
            <a:r>
              <a:rPr lang="en-IN" dirty="0"/>
              <a:t>Article 14 </a:t>
            </a:r>
          </a:p>
          <a:p>
            <a:r>
              <a:rPr lang="en-IN" dirty="0"/>
              <a:t>ILO Recommendation R164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Requires employers to set down in writing, policy and arrangements for health and safety management: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Where circumstances warrant it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In a readily understood language or medium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600" y="2"/>
            <a:ext cx="12193200" cy="6463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graversGothic BT" panose="020B0507020203020204" pitchFamily="34" charset="0"/>
              </a:rPr>
              <a:t>International Standards for Policy</a:t>
            </a:r>
            <a:endParaRPr lang="en-I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ngraversGothic BT" panose="020B0507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2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088392"/>
          </a:xfrm>
        </p:spPr>
        <p:txBody>
          <a:bodyPr>
            <a:normAutofit/>
          </a:bodyPr>
          <a:lstStyle/>
          <a:p>
            <a:r>
              <a:rPr lang="en-IN" dirty="0"/>
              <a:t>No commitment or leadership</a:t>
            </a:r>
          </a:p>
          <a:p>
            <a:r>
              <a:rPr lang="en-IN" dirty="0">
                <a:solidFill>
                  <a:srgbClr val="FF0000"/>
                </a:solidFill>
              </a:rPr>
              <a:t>No annual objectives</a:t>
            </a:r>
          </a:p>
          <a:p>
            <a:r>
              <a:rPr lang="en-IN" dirty="0"/>
              <a:t>Health and safety not given enough  priority</a:t>
            </a:r>
          </a:p>
          <a:p>
            <a:r>
              <a:rPr lang="en-IN" dirty="0">
                <a:solidFill>
                  <a:srgbClr val="FF0000"/>
                </a:solidFill>
              </a:rPr>
              <a:t>Insufficient resources provided</a:t>
            </a:r>
          </a:p>
          <a:p>
            <a:r>
              <a:rPr lang="en-IN" dirty="0"/>
              <a:t>Personnel do not understand the aims</a:t>
            </a:r>
          </a:p>
          <a:p>
            <a:r>
              <a:rPr lang="en-IN" dirty="0">
                <a:solidFill>
                  <a:srgbClr val="FF0000"/>
                </a:solidFill>
              </a:rPr>
              <a:t>Too much emphasis on employee responsibility</a:t>
            </a:r>
          </a:p>
          <a:p>
            <a:r>
              <a:rPr lang="en-IN" dirty="0"/>
              <a:t>No measurement of performance </a:t>
            </a:r>
          </a:p>
          <a:p>
            <a:r>
              <a:rPr lang="en-IN" dirty="0">
                <a:solidFill>
                  <a:srgbClr val="FF0000"/>
                </a:solidFill>
              </a:rPr>
              <a:t>Management unaware of their role </a:t>
            </a:r>
          </a:p>
          <a:p>
            <a:r>
              <a:rPr lang="en-IN" dirty="0"/>
              <a:t>No training of management in their responsibilities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600" y="2"/>
            <a:ext cx="12193200" cy="6463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graversGothic BT" panose="020B0507020203020204" pitchFamily="34" charset="0"/>
              </a:rPr>
              <a:t>INEFFECTIVE OHS POLICY</a:t>
            </a:r>
            <a:endParaRPr lang="en-I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ngraversGothic BT" panose="020B0507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6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088392"/>
          </a:xfrm>
        </p:spPr>
        <p:txBody>
          <a:bodyPr>
            <a:normAutofit/>
          </a:bodyPr>
          <a:lstStyle/>
          <a:p>
            <a:r>
              <a:rPr lang="en-IN" dirty="0"/>
              <a:t>A planned process to compare H&amp;S processes &amp; performance with other organizations.</a:t>
            </a:r>
          </a:p>
          <a:p>
            <a:r>
              <a:rPr lang="en-IN" dirty="0">
                <a:solidFill>
                  <a:srgbClr val="FF0000"/>
                </a:solidFill>
              </a:rPr>
              <a:t>Not merely comparing data or copying competitors</a:t>
            </a:r>
          </a:p>
          <a:p>
            <a:r>
              <a:rPr lang="en-IN" dirty="0"/>
              <a:t>Continuously learning from others</a:t>
            </a:r>
          </a:p>
          <a:p>
            <a:r>
              <a:rPr lang="en-IN" dirty="0">
                <a:solidFill>
                  <a:srgbClr val="FF0000"/>
                </a:solidFill>
              </a:rPr>
              <a:t>Learning more about the organization's strength &amp; weakness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600" y="2"/>
            <a:ext cx="12193200" cy="6463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graversGothic BT" panose="020B0507020203020204" pitchFamily="34" charset="0"/>
              </a:rPr>
              <a:t>OHS Benchmarking</a:t>
            </a:r>
            <a:endParaRPr lang="en-I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ngraversGothic BT" panose="020B0507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5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088392"/>
          </a:xfrm>
        </p:spPr>
        <p:txBody>
          <a:bodyPr>
            <a:normAutofit/>
          </a:bodyPr>
          <a:lstStyle/>
          <a:p>
            <a:pPr lvl="1"/>
            <a:r>
              <a:rPr lang="en-IN" sz="2800" dirty="0"/>
              <a:t>Reduce/Zero Accidents</a:t>
            </a:r>
          </a:p>
          <a:p>
            <a:pPr lvl="1"/>
            <a:r>
              <a:rPr lang="en-IN" sz="2800" dirty="0">
                <a:solidFill>
                  <a:srgbClr val="FF0000"/>
                </a:solidFill>
              </a:rPr>
              <a:t>Improve audit scores</a:t>
            </a:r>
          </a:p>
          <a:p>
            <a:pPr lvl="1"/>
            <a:r>
              <a:rPr lang="en-IN" sz="2800" dirty="0"/>
              <a:t>Reduced sickness absence</a:t>
            </a:r>
          </a:p>
          <a:p>
            <a:pPr lvl="1"/>
            <a:r>
              <a:rPr lang="en-IN" sz="2800" dirty="0">
                <a:solidFill>
                  <a:srgbClr val="FF0000"/>
                </a:solidFill>
              </a:rPr>
              <a:t>Reduction in compensation claims</a:t>
            </a:r>
          </a:p>
          <a:p>
            <a:pPr lvl="1"/>
            <a:r>
              <a:rPr lang="en-IN" sz="2800" dirty="0"/>
              <a:t>Improve reporting of accidents </a:t>
            </a:r>
          </a:p>
          <a:p>
            <a:pPr lvl="1"/>
            <a:r>
              <a:rPr lang="en-IN" sz="2800" dirty="0">
                <a:solidFill>
                  <a:srgbClr val="FF0000"/>
                </a:solidFill>
              </a:rPr>
              <a:t>Increase number of  training Programmes  in health and safety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-600" y="2"/>
            <a:ext cx="12193200" cy="6463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graversGothic BT" panose="020B0507020203020204" pitchFamily="34" charset="0"/>
              </a:rPr>
              <a:t>health and safety target Examples </a:t>
            </a:r>
          </a:p>
        </p:txBody>
      </p:sp>
    </p:spTree>
    <p:extLst>
      <p:ext uri="{BB962C8B-B14F-4D97-AF65-F5344CB8AC3E}">
        <p14:creationId xmlns:p14="http://schemas.microsoft.com/office/powerpoint/2010/main" val="56794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00" y="2"/>
            <a:ext cx="12193200" cy="6463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graversGothic BT" panose="020B0507020203020204" pitchFamily="34" charset="0"/>
              </a:rPr>
              <a:t>Policy Sample</a:t>
            </a:r>
          </a:p>
        </p:txBody>
      </p:sp>
      <p:pic>
        <p:nvPicPr>
          <p:cNvPr id="5" name="Content Placeholder 4" descr="HSE Policy - Englis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1548" y="765340"/>
            <a:ext cx="4488904" cy="6092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58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2856000" y="160290"/>
            <a:ext cx="6480000" cy="6480000"/>
            <a:chOff x="3396000" y="729000"/>
            <a:chExt cx="5400000" cy="5400000"/>
          </a:xfrm>
        </p:grpSpPr>
        <p:sp>
          <p:nvSpPr>
            <p:cNvPr id="60" name="Freeform 59"/>
            <p:cNvSpPr/>
            <p:nvPr/>
          </p:nvSpPr>
          <p:spPr>
            <a:xfrm>
              <a:off x="5558298" y="729000"/>
              <a:ext cx="1075404" cy="832072"/>
            </a:xfrm>
            <a:custGeom>
              <a:avLst/>
              <a:gdLst>
                <a:gd name="connsiteX0" fmla="*/ 537702 w 1075404"/>
                <a:gd name="connsiteY0" fmla="*/ 0 h 832072"/>
                <a:gd name="connsiteX1" fmla="*/ 1066732 w 1075404"/>
                <a:gd name="connsiteY1" fmla="*/ 693680 h 832072"/>
                <a:gd name="connsiteX2" fmla="*/ 1075404 w 1075404"/>
                <a:gd name="connsiteY2" fmla="*/ 832072 h 832072"/>
                <a:gd name="connsiteX3" fmla="*/ 929671 w 1075404"/>
                <a:gd name="connsiteY3" fmla="*/ 794600 h 832072"/>
                <a:gd name="connsiteX4" fmla="*/ 537703 w 1075404"/>
                <a:gd name="connsiteY4" fmla="*/ 755086 h 832072"/>
                <a:gd name="connsiteX5" fmla="*/ 145735 w 1075404"/>
                <a:gd name="connsiteY5" fmla="*/ 794600 h 832072"/>
                <a:gd name="connsiteX6" fmla="*/ 0 w 1075404"/>
                <a:gd name="connsiteY6" fmla="*/ 832072 h 832072"/>
                <a:gd name="connsiteX7" fmla="*/ 8672 w 1075404"/>
                <a:gd name="connsiteY7" fmla="*/ 693680 h 832072"/>
                <a:gd name="connsiteX8" fmla="*/ 537702 w 1075404"/>
                <a:gd name="connsiteY8" fmla="*/ 0 h 83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404" h="832072">
                  <a:moveTo>
                    <a:pt x="537702" y="0"/>
                  </a:moveTo>
                  <a:cubicBezTo>
                    <a:pt x="798671" y="0"/>
                    <a:pt x="1016382" y="297828"/>
                    <a:pt x="1066732" y="693680"/>
                  </a:cubicBezTo>
                  <a:lnTo>
                    <a:pt x="1075404" y="832072"/>
                  </a:lnTo>
                  <a:lnTo>
                    <a:pt x="929671" y="794600"/>
                  </a:lnTo>
                  <a:cubicBezTo>
                    <a:pt x="803062" y="768692"/>
                    <a:pt x="671972" y="755086"/>
                    <a:pt x="537703" y="755086"/>
                  </a:cubicBezTo>
                  <a:cubicBezTo>
                    <a:pt x="403435" y="755086"/>
                    <a:pt x="272344" y="768692"/>
                    <a:pt x="145735" y="794600"/>
                  </a:cubicBezTo>
                  <a:lnTo>
                    <a:pt x="0" y="832072"/>
                  </a:lnTo>
                  <a:lnTo>
                    <a:pt x="8672" y="693680"/>
                  </a:lnTo>
                  <a:cubicBezTo>
                    <a:pt x="59023" y="297828"/>
                    <a:pt x="276733" y="0"/>
                    <a:pt x="537702" y="0"/>
                  </a:cubicBezTo>
                  <a:close/>
                </a:path>
              </a:pathLst>
            </a:cu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4077716" y="1410715"/>
              <a:ext cx="1077066" cy="1077066"/>
            </a:xfrm>
            <a:custGeom>
              <a:avLst/>
              <a:gdLst>
                <a:gd name="connsiteX0" fmla="*/ 427512 w 1077066"/>
                <a:gd name="connsiteY0" fmla="*/ 524 h 1077066"/>
                <a:gd name="connsiteX1" fmla="*/ 973683 w 1077066"/>
                <a:gd name="connsiteY1" fmla="*/ 225522 h 1077066"/>
                <a:gd name="connsiteX2" fmla="*/ 1077066 w 1077066"/>
                <a:gd name="connsiteY2" fmla="*/ 316713 h 1077066"/>
                <a:gd name="connsiteX3" fmla="*/ 930864 w 1077066"/>
                <a:gd name="connsiteY3" fmla="*/ 405532 h 1077066"/>
                <a:gd name="connsiteX4" fmla="*/ 405531 w 1077066"/>
                <a:gd name="connsiteY4" fmla="*/ 930865 h 1077066"/>
                <a:gd name="connsiteX5" fmla="*/ 316712 w 1077066"/>
                <a:gd name="connsiteY5" fmla="*/ 1077066 h 1077066"/>
                <a:gd name="connsiteX6" fmla="*/ 225521 w 1077066"/>
                <a:gd name="connsiteY6" fmla="*/ 973683 h 1077066"/>
                <a:gd name="connsiteX7" fmla="*/ 109096 w 1077066"/>
                <a:gd name="connsiteY7" fmla="*/ 109097 h 1077066"/>
                <a:gd name="connsiteX8" fmla="*/ 427512 w 1077066"/>
                <a:gd name="connsiteY8" fmla="*/ 524 h 107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7066" h="1077066">
                  <a:moveTo>
                    <a:pt x="427512" y="524"/>
                  </a:moveTo>
                  <a:cubicBezTo>
                    <a:pt x="597088" y="7590"/>
                    <a:pt x="793390" y="85919"/>
                    <a:pt x="973683" y="225522"/>
                  </a:cubicBezTo>
                  <a:lnTo>
                    <a:pt x="1077066" y="316713"/>
                  </a:lnTo>
                  <a:lnTo>
                    <a:pt x="930864" y="405532"/>
                  </a:lnTo>
                  <a:cubicBezTo>
                    <a:pt x="723924" y="545338"/>
                    <a:pt x="545337" y="723925"/>
                    <a:pt x="405531" y="930865"/>
                  </a:cubicBezTo>
                  <a:lnTo>
                    <a:pt x="316712" y="1077066"/>
                  </a:lnTo>
                  <a:lnTo>
                    <a:pt x="225521" y="973683"/>
                  </a:lnTo>
                  <a:cubicBezTo>
                    <a:pt x="-18785" y="658171"/>
                    <a:pt x="-75437" y="293629"/>
                    <a:pt x="109096" y="109097"/>
                  </a:cubicBezTo>
                  <a:cubicBezTo>
                    <a:pt x="188182" y="30011"/>
                    <a:pt x="300330" y="-4775"/>
                    <a:pt x="427512" y="524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7037220" y="1410715"/>
              <a:ext cx="1077065" cy="1077065"/>
            </a:xfrm>
            <a:custGeom>
              <a:avLst/>
              <a:gdLst>
                <a:gd name="connsiteX0" fmla="*/ 649553 w 1077065"/>
                <a:gd name="connsiteY0" fmla="*/ 524 h 1077065"/>
                <a:gd name="connsiteX1" fmla="*/ 967969 w 1077065"/>
                <a:gd name="connsiteY1" fmla="*/ 109097 h 1077065"/>
                <a:gd name="connsiteX2" fmla="*/ 851543 w 1077065"/>
                <a:gd name="connsiteY2" fmla="*/ 973683 h 1077065"/>
                <a:gd name="connsiteX3" fmla="*/ 760353 w 1077065"/>
                <a:gd name="connsiteY3" fmla="*/ 1077065 h 1077065"/>
                <a:gd name="connsiteX4" fmla="*/ 671535 w 1077065"/>
                <a:gd name="connsiteY4" fmla="*/ 930865 h 1077065"/>
                <a:gd name="connsiteX5" fmla="*/ 146202 w 1077065"/>
                <a:gd name="connsiteY5" fmla="*/ 405532 h 1077065"/>
                <a:gd name="connsiteX6" fmla="*/ 0 w 1077065"/>
                <a:gd name="connsiteY6" fmla="*/ 316712 h 1077065"/>
                <a:gd name="connsiteX7" fmla="*/ 103382 w 1077065"/>
                <a:gd name="connsiteY7" fmla="*/ 225522 h 1077065"/>
                <a:gd name="connsiteX8" fmla="*/ 649553 w 1077065"/>
                <a:gd name="connsiteY8" fmla="*/ 524 h 107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7065" h="1077065">
                  <a:moveTo>
                    <a:pt x="649553" y="524"/>
                  </a:moveTo>
                  <a:cubicBezTo>
                    <a:pt x="776735" y="-4775"/>
                    <a:pt x="888884" y="30011"/>
                    <a:pt x="967969" y="109097"/>
                  </a:cubicBezTo>
                  <a:cubicBezTo>
                    <a:pt x="1152501" y="293629"/>
                    <a:pt x="1095850" y="658171"/>
                    <a:pt x="851543" y="973683"/>
                  </a:cubicBezTo>
                  <a:lnTo>
                    <a:pt x="760353" y="1077065"/>
                  </a:lnTo>
                  <a:lnTo>
                    <a:pt x="671535" y="930865"/>
                  </a:lnTo>
                  <a:cubicBezTo>
                    <a:pt x="531729" y="723925"/>
                    <a:pt x="353142" y="545338"/>
                    <a:pt x="146202" y="405532"/>
                  </a:cubicBezTo>
                  <a:lnTo>
                    <a:pt x="0" y="316712"/>
                  </a:lnTo>
                  <a:lnTo>
                    <a:pt x="103382" y="225522"/>
                  </a:lnTo>
                  <a:cubicBezTo>
                    <a:pt x="283675" y="85919"/>
                    <a:pt x="479977" y="7590"/>
                    <a:pt x="649553" y="524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3396000" y="2891298"/>
              <a:ext cx="832073" cy="1075404"/>
            </a:xfrm>
            <a:custGeom>
              <a:avLst/>
              <a:gdLst>
                <a:gd name="connsiteX0" fmla="*/ 832073 w 832073"/>
                <a:gd name="connsiteY0" fmla="*/ 0 h 1075404"/>
                <a:gd name="connsiteX1" fmla="*/ 794600 w 832073"/>
                <a:gd name="connsiteY1" fmla="*/ 145735 h 1075404"/>
                <a:gd name="connsiteX2" fmla="*/ 755086 w 832073"/>
                <a:gd name="connsiteY2" fmla="*/ 537703 h 1075404"/>
                <a:gd name="connsiteX3" fmla="*/ 794600 w 832073"/>
                <a:gd name="connsiteY3" fmla="*/ 929671 h 1075404"/>
                <a:gd name="connsiteX4" fmla="*/ 832072 w 832073"/>
                <a:gd name="connsiteY4" fmla="*/ 1075404 h 1075404"/>
                <a:gd name="connsiteX5" fmla="*/ 693680 w 832073"/>
                <a:gd name="connsiteY5" fmla="*/ 1066732 h 1075404"/>
                <a:gd name="connsiteX6" fmla="*/ 0 w 832073"/>
                <a:gd name="connsiteY6" fmla="*/ 537702 h 1075404"/>
                <a:gd name="connsiteX7" fmla="*/ 693680 w 832073"/>
                <a:gd name="connsiteY7" fmla="*/ 8672 h 1075404"/>
                <a:gd name="connsiteX8" fmla="*/ 832073 w 832073"/>
                <a:gd name="connsiteY8" fmla="*/ 0 h 107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073" h="1075404">
                  <a:moveTo>
                    <a:pt x="832073" y="0"/>
                  </a:moveTo>
                  <a:lnTo>
                    <a:pt x="794600" y="145735"/>
                  </a:lnTo>
                  <a:cubicBezTo>
                    <a:pt x="768692" y="272344"/>
                    <a:pt x="755086" y="403435"/>
                    <a:pt x="755086" y="537703"/>
                  </a:cubicBezTo>
                  <a:cubicBezTo>
                    <a:pt x="755086" y="671972"/>
                    <a:pt x="768692" y="803062"/>
                    <a:pt x="794600" y="929671"/>
                  </a:cubicBezTo>
                  <a:lnTo>
                    <a:pt x="832072" y="1075404"/>
                  </a:lnTo>
                  <a:lnTo>
                    <a:pt x="693680" y="1066732"/>
                  </a:lnTo>
                  <a:cubicBezTo>
                    <a:pt x="297828" y="1016382"/>
                    <a:pt x="0" y="798671"/>
                    <a:pt x="0" y="537702"/>
                  </a:cubicBezTo>
                  <a:cubicBezTo>
                    <a:pt x="0" y="276733"/>
                    <a:pt x="297828" y="59022"/>
                    <a:pt x="693680" y="8672"/>
                  </a:cubicBezTo>
                  <a:lnTo>
                    <a:pt x="832073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7963930" y="2891298"/>
              <a:ext cx="832070" cy="1075404"/>
            </a:xfrm>
            <a:custGeom>
              <a:avLst/>
              <a:gdLst>
                <a:gd name="connsiteX0" fmla="*/ 0 w 832070"/>
                <a:gd name="connsiteY0" fmla="*/ 0 h 1075404"/>
                <a:gd name="connsiteX1" fmla="*/ 138390 w 832070"/>
                <a:gd name="connsiteY1" fmla="*/ 8672 h 1075404"/>
                <a:gd name="connsiteX2" fmla="*/ 832070 w 832070"/>
                <a:gd name="connsiteY2" fmla="*/ 537702 h 1075404"/>
                <a:gd name="connsiteX3" fmla="*/ 138390 w 832070"/>
                <a:gd name="connsiteY3" fmla="*/ 1066732 h 1075404"/>
                <a:gd name="connsiteX4" fmla="*/ 0 w 832070"/>
                <a:gd name="connsiteY4" fmla="*/ 1075404 h 1075404"/>
                <a:gd name="connsiteX5" fmla="*/ 37472 w 832070"/>
                <a:gd name="connsiteY5" fmla="*/ 929671 h 1075404"/>
                <a:gd name="connsiteX6" fmla="*/ 76986 w 832070"/>
                <a:gd name="connsiteY6" fmla="*/ 537703 h 1075404"/>
                <a:gd name="connsiteX7" fmla="*/ 37472 w 832070"/>
                <a:gd name="connsiteY7" fmla="*/ 145735 h 1075404"/>
                <a:gd name="connsiteX8" fmla="*/ 0 w 832070"/>
                <a:gd name="connsiteY8" fmla="*/ 0 h 107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070" h="1075404">
                  <a:moveTo>
                    <a:pt x="0" y="0"/>
                  </a:moveTo>
                  <a:lnTo>
                    <a:pt x="138390" y="8672"/>
                  </a:lnTo>
                  <a:cubicBezTo>
                    <a:pt x="534242" y="59022"/>
                    <a:pt x="832070" y="276733"/>
                    <a:pt x="832070" y="537702"/>
                  </a:cubicBezTo>
                  <a:cubicBezTo>
                    <a:pt x="832070" y="798671"/>
                    <a:pt x="534242" y="1016382"/>
                    <a:pt x="138390" y="1066732"/>
                  </a:cubicBezTo>
                  <a:lnTo>
                    <a:pt x="0" y="1075404"/>
                  </a:lnTo>
                  <a:lnTo>
                    <a:pt x="37472" y="929671"/>
                  </a:lnTo>
                  <a:cubicBezTo>
                    <a:pt x="63380" y="803062"/>
                    <a:pt x="76986" y="671972"/>
                    <a:pt x="76986" y="537703"/>
                  </a:cubicBezTo>
                  <a:cubicBezTo>
                    <a:pt x="76986" y="403435"/>
                    <a:pt x="63380" y="272344"/>
                    <a:pt x="37472" y="1457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4077716" y="4370220"/>
              <a:ext cx="1077065" cy="1077065"/>
            </a:xfrm>
            <a:custGeom>
              <a:avLst/>
              <a:gdLst>
                <a:gd name="connsiteX0" fmla="*/ 316712 w 1077065"/>
                <a:gd name="connsiteY0" fmla="*/ 0 h 1077065"/>
                <a:gd name="connsiteX1" fmla="*/ 405531 w 1077065"/>
                <a:gd name="connsiteY1" fmla="*/ 146202 h 1077065"/>
                <a:gd name="connsiteX2" fmla="*/ 930864 w 1077065"/>
                <a:gd name="connsiteY2" fmla="*/ 671535 h 1077065"/>
                <a:gd name="connsiteX3" fmla="*/ 1077065 w 1077065"/>
                <a:gd name="connsiteY3" fmla="*/ 760354 h 1077065"/>
                <a:gd name="connsiteX4" fmla="*/ 973683 w 1077065"/>
                <a:gd name="connsiteY4" fmla="*/ 851543 h 1077065"/>
                <a:gd name="connsiteX5" fmla="*/ 109096 w 1077065"/>
                <a:gd name="connsiteY5" fmla="*/ 967969 h 1077065"/>
                <a:gd name="connsiteX6" fmla="*/ 225521 w 1077065"/>
                <a:gd name="connsiteY6" fmla="*/ 103382 h 1077065"/>
                <a:gd name="connsiteX7" fmla="*/ 316712 w 1077065"/>
                <a:gd name="connsiteY7" fmla="*/ 0 h 107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7065" h="1077065">
                  <a:moveTo>
                    <a:pt x="316712" y="0"/>
                  </a:moveTo>
                  <a:lnTo>
                    <a:pt x="405531" y="146202"/>
                  </a:lnTo>
                  <a:cubicBezTo>
                    <a:pt x="545337" y="353142"/>
                    <a:pt x="723924" y="531729"/>
                    <a:pt x="930864" y="671535"/>
                  </a:cubicBezTo>
                  <a:lnTo>
                    <a:pt x="1077065" y="760354"/>
                  </a:lnTo>
                  <a:lnTo>
                    <a:pt x="973683" y="851543"/>
                  </a:lnTo>
                  <a:cubicBezTo>
                    <a:pt x="658170" y="1095850"/>
                    <a:pt x="293629" y="1152501"/>
                    <a:pt x="109096" y="967969"/>
                  </a:cubicBezTo>
                  <a:cubicBezTo>
                    <a:pt x="-75437" y="783436"/>
                    <a:pt x="-18785" y="418895"/>
                    <a:pt x="225521" y="103382"/>
                  </a:cubicBezTo>
                  <a:lnTo>
                    <a:pt x="316712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7037221" y="4370221"/>
              <a:ext cx="1077064" cy="1077064"/>
            </a:xfrm>
            <a:custGeom>
              <a:avLst/>
              <a:gdLst>
                <a:gd name="connsiteX0" fmla="*/ 760353 w 1077064"/>
                <a:gd name="connsiteY0" fmla="*/ 0 h 1077064"/>
                <a:gd name="connsiteX1" fmla="*/ 851542 w 1077064"/>
                <a:gd name="connsiteY1" fmla="*/ 103381 h 1077064"/>
                <a:gd name="connsiteX2" fmla="*/ 967968 w 1077064"/>
                <a:gd name="connsiteY2" fmla="*/ 967968 h 1077064"/>
                <a:gd name="connsiteX3" fmla="*/ 103381 w 1077064"/>
                <a:gd name="connsiteY3" fmla="*/ 851542 h 1077064"/>
                <a:gd name="connsiteX4" fmla="*/ 0 w 1077064"/>
                <a:gd name="connsiteY4" fmla="*/ 760353 h 1077064"/>
                <a:gd name="connsiteX5" fmla="*/ 146201 w 1077064"/>
                <a:gd name="connsiteY5" fmla="*/ 671534 h 1077064"/>
                <a:gd name="connsiteX6" fmla="*/ 671534 w 1077064"/>
                <a:gd name="connsiteY6" fmla="*/ 146201 h 1077064"/>
                <a:gd name="connsiteX7" fmla="*/ 760353 w 1077064"/>
                <a:gd name="connsiteY7" fmla="*/ 0 h 107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7064" h="1077064">
                  <a:moveTo>
                    <a:pt x="760353" y="0"/>
                  </a:moveTo>
                  <a:lnTo>
                    <a:pt x="851542" y="103381"/>
                  </a:lnTo>
                  <a:cubicBezTo>
                    <a:pt x="1095849" y="418894"/>
                    <a:pt x="1152500" y="783435"/>
                    <a:pt x="967968" y="967968"/>
                  </a:cubicBezTo>
                  <a:cubicBezTo>
                    <a:pt x="783435" y="1152500"/>
                    <a:pt x="418894" y="1095849"/>
                    <a:pt x="103381" y="851542"/>
                  </a:cubicBezTo>
                  <a:lnTo>
                    <a:pt x="0" y="760353"/>
                  </a:lnTo>
                  <a:lnTo>
                    <a:pt x="146201" y="671534"/>
                  </a:lnTo>
                  <a:cubicBezTo>
                    <a:pt x="353141" y="531728"/>
                    <a:pt x="531728" y="353141"/>
                    <a:pt x="671534" y="146201"/>
                  </a:cubicBezTo>
                  <a:lnTo>
                    <a:pt x="760353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5558299" y="5296930"/>
              <a:ext cx="1075403" cy="832070"/>
            </a:xfrm>
            <a:custGeom>
              <a:avLst/>
              <a:gdLst>
                <a:gd name="connsiteX0" fmla="*/ 0 w 1075403"/>
                <a:gd name="connsiteY0" fmla="*/ 0 h 832070"/>
                <a:gd name="connsiteX1" fmla="*/ 145734 w 1075403"/>
                <a:gd name="connsiteY1" fmla="*/ 37472 h 832070"/>
                <a:gd name="connsiteX2" fmla="*/ 537702 w 1075403"/>
                <a:gd name="connsiteY2" fmla="*/ 76986 h 832070"/>
                <a:gd name="connsiteX3" fmla="*/ 929670 w 1075403"/>
                <a:gd name="connsiteY3" fmla="*/ 37472 h 832070"/>
                <a:gd name="connsiteX4" fmla="*/ 1075403 w 1075403"/>
                <a:gd name="connsiteY4" fmla="*/ 0 h 832070"/>
                <a:gd name="connsiteX5" fmla="*/ 1066731 w 1075403"/>
                <a:gd name="connsiteY5" fmla="*/ 138390 h 832070"/>
                <a:gd name="connsiteX6" fmla="*/ 537701 w 1075403"/>
                <a:gd name="connsiteY6" fmla="*/ 832070 h 832070"/>
                <a:gd name="connsiteX7" fmla="*/ 8671 w 1075403"/>
                <a:gd name="connsiteY7" fmla="*/ 138390 h 832070"/>
                <a:gd name="connsiteX8" fmla="*/ 0 w 1075403"/>
                <a:gd name="connsiteY8" fmla="*/ 0 h 83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403" h="832070">
                  <a:moveTo>
                    <a:pt x="0" y="0"/>
                  </a:moveTo>
                  <a:lnTo>
                    <a:pt x="145734" y="37472"/>
                  </a:lnTo>
                  <a:cubicBezTo>
                    <a:pt x="272343" y="63380"/>
                    <a:pt x="403434" y="76986"/>
                    <a:pt x="537702" y="76986"/>
                  </a:cubicBezTo>
                  <a:cubicBezTo>
                    <a:pt x="671971" y="76986"/>
                    <a:pt x="803061" y="63380"/>
                    <a:pt x="929670" y="37472"/>
                  </a:cubicBezTo>
                  <a:lnTo>
                    <a:pt x="1075403" y="0"/>
                  </a:lnTo>
                  <a:lnTo>
                    <a:pt x="1066731" y="138390"/>
                  </a:lnTo>
                  <a:cubicBezTo>
                    <a:pt x="1016381" y="534242"/>
                    <a:pt x="798670" y="832070"/>
                    <a:pt x="537701" y="832070"/>
                  </a:cubicBezTo>
                  <a:cubicBezTo>
                    <a:pt x="276732" y="832070"/>
                    <a:pt x="59022" y="534242"/>
                    <a:pt x="8671" y="13839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786650" y="3013502"/>
            <a:ext cx="4618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ORGANISING</a:t>
            </a:r>
            <a:endParaRPr lang="en-IN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5603" y="1882522"/>
            <a:ext cx="2020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 1.2</a:t>
            </a:r>
          </a:p>
          <a:p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121" y="4148754"/>
            <a:ext cx="1155759" cy="10097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124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Learning </a:t>
            </a:r>
            <a:r>
              <a:rPr lang="en-IN" b="1" dirty="0" smtClean="0">
                <a:latin typeface="EngraversGothic BT" panose="020B0507020203020204" pitchFamily="34" charset="0"/>
              </a:rPr>
              <a:t>Outcomes: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79311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Understand </a:t>
            </a:r>
            <a:r>
              <a:rPr lang="en-IN" dirty="0"/>
              <a:t>the principles of health and safety management and its  organisational systems. </a:t>
            </a:r>
            <a:endParaRPr lang="en-IN" dirty="0" smtClean="0"/>
          </a:p>
          <a:p>
            <a:r>
              <a:rPr lang="en-IN" dirty="0"/>
              <a:t>Understand the </a:t>
            </a:r>
            <a:r>
              <a:rPr lang="en-IN" dirty="0" smtClean="0"/>
              <a:t>principles </a:t>
            </a:r>
            <a:r>
              <a:rPr lang="en-IN" dirty="0"/>
              <a:t>of health </a:t>
            </a:r>
            <a:r>
              <a:rPr lang="en-IN" dirty="0" smtClean="0"/>
              <a:t>and safety policy</a:t>
            </a:r>
            <a:endParaRPr lang="en-IN" dirty="0"/>
          </a:p>
          <a:p>
            <a:r>
              <a:rPr lang="en-IN" dirty="0"/>
              <a:t>Be able to conduct a </a:t>
            </a:r>
            <a:r>
              <a:rPr lang="en-IN" dirty="0" smtClean="0"/>
              <a:t>critical </a:t>
            </a:r>
            <a:r>
              <a:rPr lang="en-IN" dirty="0"/>
              <a:t>review of a </a:t>
            </a:r>
            <a:r>
              <a:rPr lang="en-IN" dirty="0" smtClean="0"/>
              <a:t>health and </a:t>
            </a:r>
            <a:r>
              <a:rPr lang="en-IN" dirty="0"/>
              <a:t>safety policy in </a:t>
            </a:r>
            <a:r>
              <a:rPr lang="en-IN" dirty="0" smtClean="0"/>
              <a:t>an organisation</a:t>
            </a:r>
            <a:r>
              <a:rPr lang="en-IN" dirty="0"/>
              <a:t>.</a:t>
            </a:r>
          </a:p>
          <a:p>
            <a:r>
              <a:rPr lang="en-IN" dirty="0"/>
              <a:t>Be able to </a:t>
            </a:r>
            <a:r>
              <a:rPr lang="en-IN" dirty="0" smtClean="0"/>
              <a:t>assess internal </a:t>
            </a:r>
            <a:r>
              <a:rPr lang="en-IN" dirty="0"/>
              <a:t>and </a:t>
            </a:r>
            <a:r>
              <a:rPr lang="en-IN" dirty="0" smtClean="0"/>
              <a:t>external factors </a:t>
            </a:r>
            <a:r>
              <a:rPr lang="en-IN" dirty="0"/>
              <a:t>that </a:t>
            </a:r>
            <a:r>
              <a:rPr lang="en-IN" dirty="0" smtClean="0"/>
              <a:t>influence health and safety practices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454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088392"/>
          </a:xfrm>
        </p:spPr>
        <p:txBody>
          <a:bodyPr>
            <a:normAutofit/>
          </a:bodyPr>
          <a:lstStyle/>
          <a:p>
            <a:pPr lvl="1"/>
            <a:r>
              <a:rPr lang="en-IN" sz="2800" dirty="0"/>
              <a:t>Roles and responsibilities for health and safety</a:t>
            </a:r>
          </a:p>
          <a:p>
            <a:pPr lvl="1"/>
            <a:r>
              <a:rPr lang="en-IN" sz="2800" dirty="0">
                <a:solidFill>
                  <a:srgbClr val="FF0000"/>
                </a:solidFill>
              </a:rPr>
              <a:t>At all levels in the organisation</a:t>
            </a:r>
          </a:p>
          <a:p>
            <a:pPr lvl="1"/>
            <a:r>
              <a:rPr lang="en-IN" sz="2800" dirty="0"/>
              <a:t>from senior management down to shop floor 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-600" y="2"/>
            <a:ext cx="12193200" cy="6463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graversGothic BT" panose="020B0507020203020204" pitchFamily="34" charset="0"/>
              </a:rPr>
              <a:t>What is Organising?</a:t>
            </a:r>
          </a:p>
        </p:txBody>
      </p:sp>
    </p:spTree>
    <p:extLst>
      <p:ext uri="{BB962C8B-B14F-4D97-AF65-F5344CB8AC3E}">
        <p14:creationId xmlns:p14="http://schemas.microsoft.com/office/powerpoint/2010/main" val="300527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00" y="2"/>
            <a:ext cx="12193200" cy="6463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graversGothic BT" panose="020B0507020203020204" pitchFamily="34" charset="0"/>
              </a:rPr>
              <a:t>Sample of an Organising Chart</a:t>
            </a:r>
          </a:p>
        </p:txBody>
      </p:sp>
      <p:cxnSp>
        <p:nvCxnSpPr>
          <p:cNvPr id="163" name="Elbow Connector 162"/>
          <p:cNvCxnSpPr/>
          <p:nvPr/>
        </p:nvCxnSpPr>
        <p:spPr>
          <a:xfrm>
            <a:off x="1962547" y="3685101"/>
            <a:ext cx="2544083" cy="1104561"/>
          </a:xfrm>
          <a:prstGeom prst="bentConnector3">
            <a:avLst>
              <a:gd name="adj1" fmla="val -419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endCxn id="122" idx="2"/>
          </p:cNvCxnSpPr>
          <p:nvPr/>
        </p:nvCxnSpPr>
        <p:spPr>
          <a:xfrm rot="16200000" flipH="1">
            <a:off x="999762" y="4456157"/>
            <a:ext cx="2371557" cy="837083"/>
          </a:xfrm>
          <a:prstGeom prst="bentConnector2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/>
          <p:nvPr/>
        </p:nvCxnSpPr>
        <p:spPr>
          <a:xfrm flipV="1">
            <a:off x="1965788" y="2209754"/>
            <a:ext cx="2544083" cy="1104561"/>
          </a:xfrm>
          <a:prstGeom prst="bentConnector3">
            <a:avLst>
              <a:gd name="adj1" fmla="val -419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/>
          <p:nvPr/>
        </p:nvCxnSpPr>
        <p:spPr>
          <a:xfrm flipV="1">
            <a:off x="1766253" y="1168157"/>
            <a:ext cx="4817922" cy="2160518"/>
          </a:xfrm>
          <a:prstGeom prst="bentConnector3">
            <a:avLst>
              <a:gd name="adj1" fmla="val -83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22" idx="2"/>
          </p:cNvCxnSpPr>
          <p:nvPr/>
        </p:nvCxnSpPr>
        <p:spPr>
          <a:xfrm flipH="1">
            <a:off x="2057019" y="2402454"/>
            <a:ext cx="2632852" cy="924561"/>
          </a:xfrm>
          <a:prstGeom prst="straightConnector1">
            <a:avLst/>
          </a:prstGeom>
          <a:ln w="254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604082" y="952430"/>
            <a:ext cx="9177227" cy="5671800"/>
            <a:chOff x="2604082" y="952430"/>
            <a:chExt cx="9177227" cy="5671800"/>
          </a:xfrm>
        </p:grpSpPr>
        <p:cxnSp>
          <p:nvCxnSpPr>
            <p:cNvPr id="173" name="Straight Connector 172"/>
            <p:cNvCxnSpPr/>
            <p:nvPr/>
          </p:nvCxnSpPr>
          <p:spPr>
            <a:xfrm flipH="1">
              <a:off x="5811912" y="2402454"/>
              <a:ext cx="0" cy="216000"/>
            </a:xfrm>
            <a:prstGeom prst="line">
              <a:avLst/>
            </a:prstGeom>
            <a:ln w="19050">
              <a:solidFill>
                <a:srgbClr val="00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>
              <a:off x="8063339" y="2413247"/>
              <a:ext cx="0" cy="216000"/>
            </a:xfrm>
            <a:prstGeom prst="line">
              <a:avLst/>
            </a:prstGeom>
            <a:ln w="19050">
              <a:solidFill>
                <a:srgbClr val="00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9204505" y="2396102"/>
              <a:ext cx="0" cy="216000"/>
            </a:xfrm>
            <a:prstGeom prst="line">
              <a:avLst/>
            </a:prstGeom>
            <a:ln w="19050">
              <a:solidFill>
                <a:srgbClr val="00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6641847" y="3672401"/>
              <a:ext cx="0" cy="216000"/>
            </a:xfrm>
            <a:prstGeom prst="line">
              <a:avLst/>
            </a:prstGeom>
            <a:ln w="19050">
              <a:solidFill>
                <a:srgbClr val="00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>
              <a:off x="7263061" y="3677297"/>
              <a:ext cx="0" cy="216000"/>
            </a:xfrm>
            <a:prstGeom prst="line">
              <a:avLst/>
            </a:prstGeom>
            <a:ln w="19050">
              <a:solidFill>
                <a:srgbClr val="00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7894858" y="3677512"/>
              <a:ext cx="0" cy="216000"/>
            </a:xfrm>
            <a:prstGeom prst="line">
              <a:avLst/>
            </a:prstGeom>
            <a:ln w="19050">
              <a:solidFill>
                <a:srgbClr val="00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H="1">
              <a:off x="5581561" y="4968715"/>
              <a:ext cx="0" cy="216000"/>
            </a:xfrm>
            <a:prstGeom prst="line">
              <a:avLst/>
            </a:prstGeom>
            <a:ln w="19050">
              <a:solidFill>
                <a:srgbClr val="00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6464868" y="4993404"/>
              <a:ext cx="0" cy="216000"/>
            </a:xfrm>
            <a:prstGeom prst="line">
              <a:avLst/>
            </a:prstGeom>
            <a:ln w="19050">
              <a:solidFill>
                <a:srgbClr val="00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7370023" y="4993404"/>
              <a:ext cx="0" cy="216000"/>
            </a:xfrm>
            <a:prstGeom prst="line">
              <a:avLst/>
            </a:prstGeom>
            <a:ln w="19050">
              <a:solidFill>
                <a:srgbClr val="00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8268917" y="4980704"/>
              <a:ext cx="0" cy="216000"/>
            </a:xfrm>
            <a:prstGeom prst="line">
              <a:avLst/>
            </a:prstGeom>
            <a:ln w="19050">
              <a:solidFill>
                <a:srgbClr val="00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6956666" y="952430"/>
              <a:ext cx="1933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Managing Director</a:t>
              </a:r>
              <a:endPara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558982" y="2050807"/>
              <a:ext cx="1033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Directors</a:t>
              </a:r>
              <a:endPara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170819" y="3327015"/>
              <a:ext cx="1113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Managers</a:t>
              </a:r>
              <a:endPara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535795" y="4631347"/>
              <a:ext cx="1266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Supervisors</a:t>
              </a:r>
              <a:endPara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773429" y="6254898"/>
              <a:ext cx="1198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Employees</a:t>
              </a:r>
              <a:endPara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rot="10800000">
              <a:off x="6756994" y="1319198"/>
              <a:ext cx="0" cy="360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oup 146"/>
            <p:cNvGrpSpPr/>
            <p:nvPr/>
          </p:nvGrpSpPr>
          <p:grpSpPr>
            <a:xfrm>
              <a:off x="2604082" y="962757"/>
              <a:ext cx="9177227" cy="5277721"/>
              <a:chOff x="1211288" y="687603"/>
              <a:chExt cx="9177227" cy="5277721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3117077" y="1410324"/>
                <a:ext cx="4879391" cy="727769"/>
                <a:chOff x="3145952" y="1795993"/>
                <a:chExt cx="4879391" cy="727769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3321520" y="1795993"/>
                  <a:ext cx="4536000" cy="371630"/>
                  <a:chOff x="3321520" y="3455470"/>
                  <a:chExt cx="4536000" cy="371630"/>
                </a:xfrm>
              </p:grpSpPr>
              <p:cxnSp>
                <p:nvCxnSpPr>
                  <p:cNvPr id="3" name="Straight Connector 2"/>
                  <p:cNvCxnSpPr/>
                  <p:nvPr/>
                </p:nvCxnSpPr>
                <p:spPr>
                  <a:xfrm>
                    <a:off x="3321520" y="3467100"/>
                    <a:ext cx="4536000" cy="0"/>
                  </a:xfrm>
                  <a:prstGeom prst="line">
                    <a:avLst/>
                  </a:prstGeom>
                  <a:ln w="254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7845262" y="3455470"/>
                    <a:ext cx="0" cy="360000"/>
                  </a:xfrm>
                  <a:prstGeom prst="straightConnector1">
                    <a:avLst/>
                  </a:prstGeom>
                  <a:ln w="25400">
                    <a:solidFill>
                      <a:srgbClr val="00FF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/>
                  <p:cNvCxnSpPr/>
                  <p:nvPr/>
                </p:nvCxnSpPr>
                <p:spPr>
                  <a:xfrm>
                    <a:off x="6706411" y="3467100"/>
                    <a:ext cx="0" cy="360000"/>
                  </a:xfrm>
                  <a:prstGeom prst="straightConnector1">
                    <a:avLst/>
                  </a:prstGeom>
                  <a:ln w="25400">
                    <a:solidFill>
                      <a:srgbClr val="00FF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Arrow Connector 11"/>
                  <p:cNvCxnSpPr/>
                  <p:nvPr/>
                </p:nvCxnSpPr>
                <p:spPr>
                  <a:xfrm>
                    <a:off x="5580256" y="3467100"/>
                    <a:ext cx="0" cy="360000"/>
                  </a:xfrm>
                  <a:prstGeom prst="straightConnector1">
                    <a:avLst/>
                  </a:prstGeom>
                  <a:ln w="25400">
                    <a:solidFill>
                      <a:srgbClr val="00FF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/>
                  <p:cNvCxnSpPr/>
                  <p:nvPr/>
                </p:nvCxnSpPr>
                <p:spPr>
                  <a:xfrm>
                    <a:off x="4454100" y="3467100"/>
                    <a:ext cx="0" cy="360000"/>
                  </a:xfrm>
                  <a:prstGeom prst="straightConnector1">
                    <a:avLst/>
                  </a:prstGeom>
                  <a:ln w="25400">
                    <a:solidFill>
                      <a:srgbClr val="00FF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/>
                  <p:cNvCxnSpPr/>
                  <p:nvPr/>
                </p:nvCxnSpPr>
                <p:spPr>
                  <a:xfrm>
                    <a:off x="3334297" y="3460748"/>
                    <a:ext cx="0" cy="360000"/>
                  </a:xfrm>
                  <a:prstGeom prst="straightConnector1">
                    <a:avLst/>
                  </a:prstGeom>
                  <a:ln w="25400">
                    <a:solidFill>
                      <a:srgbClr val="00FF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Rectangle 17"/>
                <p:cNvSpPr/>
                <p:nvPr/>
              </p:nvSpPr>
              <p:spPr>
                <a:xfrm>
                  <a:off x="7665343" y="2146617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6523317" y="2163762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400332" y="2163762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268872" y="2157410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3145952" y="2152969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4456244" y="2144985"/>
                <a:ext cx="2214301" cy="1257373"/>
                <a:chOff x="4480029" y="3034749"/>
                <a:chExt cx="2214301" cy="1257373"/>
              </a:xfrm>
            </p:grpSpPr>
            <p:cxnSp>
              <p:nvCxnSpPr>
                <p:cNvPr id="24" name="Straight Arrow Connector 23"/>
                <p:cNvCxnSpPr/>
                <p:nvPr/>
              </p:nvCxnSpPr>
              <p:spPr>
                <a:xfrm rot="10800000">
                  <a:off x="5580256" y="3034749"/>
                  <a:ext cx="0" cy="5400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4" name="Group 33"/>
                <p:cNvGrpSpPr/>
                <p:nvPr/>
              </p:nvGrpSpPr>
              <p:grpSpPr>
                <a:xfrm>
                  <a:off x="4649873" y="3581625"/>
                  <a:ext cx="1872000" cy="360000"/>
                  <a:chOff x="4862061" y="3567121"/>
                  <a:chExt cx="1872000" cy="360000"/>
                </a:xfrm>
              </p:grpSpPr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4862061" y="3568712"/>
                    <a:ext cx="1872000" cy="0"/>
                  </a:xfrm>
                  <a:prstGeom prst="line">
                    <a:avLst/>
                  </a:prstGeom>
                  <a:ln w="254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6726518" y="3567121"/>
                    <a:ext cx="0" cy="360000"/>
                  </a:xfrm>
                  <a:prstGeom prst="straightConnector1">
                    <a:avLst/>
                  </a:prstGeom>
                  <a:ln w="25400">
                    <a:solidFill>
                      <a:srgbClr val="00FF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6097835" y="3567121"/>
                    <a:ext cx="0" cy="360000"/>
                  </a:xfrm>
                  <a:prstGeom prst="straightConnector1">
                    <a:avLst/>
                  </a:prstGeom>
                  <a:ln w="25400">
                    <a:solidFill>
                      <a:srgbClr val="00FF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5485026" y="3567121"/>
                    <a:ext cx="0" cy="360000"/>
                  </a:xfrm>
                  <a:prstGeom prst="straightConnector1">
                    <a:avLst/>
                  </a:prstGeom>
                  <a:ln w="25400">
                    <a:solidFill>
                      <a:srgbClr val="00FF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4872217" y="3567121"/>
                    <a:ext cx="0" cy="360000"/>
                  </a:xfrm>
                  <a:prstGeom prst="straightConnector1">
                    <a:avLst/>
                  </a:prstGeom>
                  <a:ln w="25400">
                    <a:solidFill>
                      <a:srgbClr val="00FF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4480029" y="3932122"/>
                  <a:ext cx="2214301" cy="360000"/>
                  <a:chOff x="4499758" y="3930654"/>
                  <a:chExt cx="2214301" cy="360000"/>
                </a:xfrm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4499758" y="3930654"/>
                    <a:ext cx="360000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5112567" y="3930654"/>
                    <a:ext cx="360000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5725376" y="3930654"/>
                    <a:ext cx="360000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6354059" y="3930654"/>
                    <a:ext cx="360000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145" name="Group 144"/>
              <p:cNvGrpSpPr/>
              <p:nvPr/>
            </p:nvGrpSpPr>
            <p:grpSpPr>
              <a:xfrm>
                <a:off x="3113199" y="3402358"/>
                <a:ext cx="3942924" cy="1315892"/>
                <a:chOff x="3113199" y="3752551"/>
                <a:chExt cx="3942924" cy="1315892"/>
              </a:xfrm>
            </p:grpSpPr>
            <p:cxnSp>
              <p:nvCxnSpPr>
                <p:cNvPr id="74" name="Straight Arrow Connector 73"/>
                <p:cNvCxnSpPr>
                  <a:endCxn id="48" idx="2"/>
                </p:cNvCxnSpPr>
                <p:nvPr/>
              </p:nvCxnSpPr>
              <p:spPr>
                <a:xfrm flipV="1">
                  <a:off x="4636244" y="3752551"/>
                  <a:ext cx="0" cy="569884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Group 55"/>
                <p:cNvGrpSpPr/>
                <p:nvPr/>
              </p:nvGrpSpPr>
              <p:grpSpPr>
                <a:xfrm>
                  <a:off x="3113199" y="4322435"/>
                  <a:ext cx="3942924" cy="746008"/>
                  <a:chOff x="3145952" y="1801271"/>
                  <a:chExt cx="3942924" cy="746008"/>
                </a:xfrm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3321520" y="1801271"/>
                    <a:ext cx="3600000" cy="380248"/>
                    <a:chOff x="3321520" y="3460748"/>
                    <a:chExt cx="3600000" cy="380248"/>
                  </a:xfrm>
                </p:grpSpPr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3321520" y="3467100"/>
                      <a:ext cx="3600000" cy="0"/>
                    </a:xfrm>
                    <a:prstGeom prst="line">
                      <a:avLst/>
                    </a:prstGeom>
                    <a:ln w="25400">
                      <a:solidFill>
                        <a:srgbClr val="00FF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Arrow Connector 63"/>
                    <p:cNvCxnSpPr/>
                    <p:nvPr/>
                  </p:nvCxnSpPr>
                  <p:spPr>
                    <a:xfrm>
                      <a:off x="6908876" y="3467100"/>
                      <a:ext cx="0" cy="360000"/>
                    </a:xfrm>
                    <a:prstGeom prst="straightConnector1">
                      <a:avLst/>
                    </a:prstGeom>
                    <a:ln w="25400">
                      <a:solidFill>
                        <a:srgbClr val="00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Arrow Connector 64"/>
                    <p:cNvCxnSpPr/>
                    <p:nvPr/>
                  </p:nvCxnSpPr>
                  <p:spPr>
                    <a:xfrm>
                      <a:off x="6015749" y="3480996"/>
                      <a:ext cx="0" cy="360000"/>
                    </a:xfrm>
                    <a:prstGeom prst="straightConnector1">
                      <a:avLst/>
                    </a:prstGeom>
                    <a:ln w="25400">
                      <a:solidFill>
                        <a:srgbClr val="00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Arrow Connector 65"/>
                    <p:cNvCxnSpPr/>
                    <p:nvPr/>
                  </p:nvCxnSpPr>
                  <p:spPr>
                    <a:xfrm>
                      <a:off x="5117088" y="3480996"/>
                      <a:ext cx="0" cy="360000"/>
                    </a:xfrm>
                    <a:prstGeom prst="straightConnector1">
                      <a:avLst/>
                    </a:prstGeom>
                    <a:ln w="25400">
                      <a:solidFill>
                        <a:srgbClr val="00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Arrow Connector 66"/>
                    <p:cNvCxnSpPr/>
                    <p:nvPr/>
                  </p:nvCxnSpPr>
                  <p:spPr>
                    <a:xfrm>
                      <a:off x="4221520" y="3461822"/>
                      <a:ext cx="0" cy="360000"/>
                    </a:xfrm>
                    <a:prstGeom prst="straightConnector1">
                      <a:avLst/>
                    </a:prstGeom>
                    <a:ln w="25400">
                      <a:solidFill>
                        <a:srgbClr val="00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Arrow Connector 67"/>
                    <p:cNvCxnSpPr/>
                    <p:nvPr/>
                  </p:nvCxnSpPr>
                  <p:spPr>
                    <a:xfrm>
                      <a:off x="3334297" y="3460748"/>
                      <a:ext cx="0" cy="360000"/>
                    </a:xfrm>
                    <a:prstGeom prst="straightConnector1">
                      <a:avLst/>
                    </a:prstGeom>
                    <a:ln w="25400">
                      <a:solidFill>
                        <a:srgbClr val="00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8" name="Rectangle 57"/>
                  <p:cNvSpPr/>
                  <p:nvPr/>
                </p:nvSpPr>
                <p:spPr>
                  <a:xfrm>
                    <a:off x="6728876" y="2167868"/>
                    <a:ext cx="360000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5832655" y="2187279"/>
                    <a:ext cx="360000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4937088" y="2187279"/>
                    <a:ext cx="360000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4041520" y="2173383"/>
                    <a:ext cx="360000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3145952" y="2162590"/>
                    <a:ext cx="360000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1211288" y="4698001"/>
                <a:ext cx="9177227" cy="1267323"/>
                <a:chOff x="1211288" y="5223290"/>
                <a:chExt cx="9177227" cy="1267323"/>
              </a:xfrm>
            </p:grpSpPr>
            <p:cxnSp>
              <p:nvCxnSpPr>
                <p:cNvPr id="136" name="Straight Arrow Connector 135"/>
                <p:cNvCxnSpPr/>
                <p:nvPr/>
              </p:nvCxnSpPr>
              <p:spPr>
                <a:xfrm rot="10800000">
                  <a:off x="3303405" y="5223290"/>
                  <a:ext cx="0" cy="5400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5" name="Group 134"/>
                <p:cNvGrpSpPr/>
                <p:nvPr/>
              </p:nvGrpSpPr>
              <p:grpSpPr>
                <a:xfrm>
                  <a:off x="1211288" y="5770359"/>
                  <a:ext cx="9177227" cy="720254"/>
                  <a:chOff x="2745336" y="5609761"/>
                  <a:chExt cx="9177227" cy="72025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2913826" y="5609761"/>
                    <a:ext cx="8845200" cy="0"/>
                  </a:xfrm>
                  <a:prstGeom prst="line">
                    <a:avLst/>
                  </a:prstGeom>
                  <a:ln w="254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9889298" y="5615517"/>
                    <a:ext cx="360000" cy="714498"/>
                    <a:chOff x="10749326" y="5444096"/>
                    <a:chExt cx="360000" cy="714498"/>
                  </a:xfrm>
                </p:grpSpPr>
                <p:cxnSp>
                  <p:nvCxnSpPr>
                    <p:cNvPr id="106" name="Straight Arrow Connector 105"/>
                    <p:cNvCxnSpPr/>
                    <p:nvPr/>
                  </p:nvCxnSpPr>
                  <p:spPr>
                    <a:xfrm>
                      <a:off x="10929326" y="5444096"/>
                      <a:ext cx="0" cy="360000"/>
                    </a:xfrm>
                    <a:prstGeom prst="straightConnector1">
                      <a:avLst/>
                    </a:prstGeom>
                    <a:ln w="25400">
                      <a:solidFill>
                        <a:srgbClr val="00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7" name="Oval 106"/>
                    <p:cNvSpPr/>
                    <p:nvPr/>
                  </p:nvSpPr>
                  <p:spPr>
                    <a:xfrm>
                      <a:off x="10749326" y="5798594"/>
                      <a:ext cx="360000" cy="360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8868732" y="5615517"/>
                    <a:ext cx="360000" cy="714498"/>
                    <a:chOff x="10749326" y="5444096"/>
                    <a:chExt cx="360000" cy="714498"/>
                  </a:xfrm>
                </p:grpSpPr>
                <p:cxnSp>
                  <p:nvCxnSpPr>
                    <p:cNvPr id="109" name="Straight Arrow Connector 108"/>
                    <p:cNvCxnSpPr/>
                    <p:nvPr/>
                  </p:nvCxnSpPr>
                  <p:spPr>
                    <a:xfrm>
                      <a:off x="10929326" y="5444096"/>
                      <a:ext cx="0" cy="360000"/>
                    </a:xfrm>
                    <a:prstGeom prst="straightConnector1">
                      <a:avLst/>
                    </a:prstGeom>
                    <a:ln w="25400">
                      <a:solidFill>
                        <a:srgbClr val="00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0" name="Oval 109"/>
                    <p:cNvSpPr/>
                    <p:nvPr/>
                  </p:nvSpPr>
                  <p:spPr>
                    <a:xfrm>
                      <a:off x="10749326" y="5798594"/>
                      <a:ext cx="360000" cy="360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11" name="Group 110"/>
                  <p:cNvGrpSpPr/>
                  <p:nvPr/>
                </p:nvGrpSpPr>
                <p:grpSpPr>
                  <a:xfrm>
                    <a:off x="7848166" y="5615517"/>
                    <a:ext cx="360000" cy="714498"/>
                    <a:chOff x="10749326" y="5444096"/>
                    <a:chExt cx="360000" cy="714498"/>
                  </a:xfrm>
                </p:grpSpPr>
                <p:cxnSp>
                  <p:nvCxnSpPr>
                    <p:cNvPr id="112" name="Straight Arrow Connector 111"/>
                    <p:cNvCxnSpPr/>
                    <p:nvPr/>
                  </p:nvCxnSpPr>
                  <p:spPr>
                    <a:xfrm>
                      <a:off x="10929326" y="5444096"/>
                      <a:ext cx="0" cy="360000"/>
                    </a:xfrm>
                    <a:prstGeom prst="straightConnector1">
                      <a:avLst/>
                    </a:prstGeom>
                    <a:ln w="25400">
                      <a:solidFill>
                        <a:srgbClr val="00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3" name="Oval 112"/>
                    <p:cNvSpPr/>
                    <p:nvPr/>
                  </p:nvSpPr>
                  <p:spPr>
                    <a:xfrm>
                      <a:off x="10749326" y="5798594"/>
                      <a:ext cx="360000" cy="360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6827600" y="5615517"/>
                    <a:ext cx="360000" cy="714498"/>
                    <a:chOff x="10749326" y="5444096"/>
                    <a:chExt cx="360000" cy="714498"/>
                  </a:xfrm>
                </p:grpSpPr>
                <p:cxnSp>
                  <p:nvCxnSpPr>
                    <p:cNvPr id="115" name="Straight Arrow Connector 114"/>
                    <p:cNvCxnSpPr/>
                    <p:nvPr/>
                  </p:nvCxnSpPr>
                  <p:spPr>
                    <a:xfrm>
                      <a:off x="10929326" y="5444096"/>
                      <a:ext cx="0" cy="360000"/>
                    </a:xfrm>
                    <a:prstGeom prst="straightConnector1">
                      <a:avLst/>
                    </a:prstGeom>
                    <a:ln w="25400">
                      <a:solidFill>
                        <a:srgbClr val="00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0749326" y="5798594"/>
                      <a:ext cx="360000" cy="360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17" name="Group 116"/>
                  <p:cNvGrpSpPr/>
                  <p:nvPr/>
                </p:nvGrpSpPr>
                <p:grpSpPr>
                  <a:xfrm>
                    <a:off x="4775582" y="5615517"/>
                    <a:ext cx="360000" cy="714498"/>
                    <a:chOff x="10738440" y="5444096"/>
                    <a:chExt cx="360000" cy="714498"/>
                  </a:xfrm>
                </p:grpSpPr>
                <p:cxnSp>
                  <p:nvCxnSpPr>
                    <p:cNvPr id="118" name="Straight Arrow Connector 117"/>
                    <p:cNvCxnSpPr/>
                    <p:nvPr/>
                  </p:nvCxnSpPr>
                  <p:spPr>
                    <a:xfrm>
                      <a:off x="10929326" y="5444096"/>
                      <a:ext cx="0" cy="360000"/>
                    </a:xfrm>
                    <a:prstGeom prst="straightConnector1">
                      <a:avLst/>
                    </a:prstGeom>
                    <a:ln w="25400">
                      <a:solidFill>
                        <a:srgbClr val="00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10738440" y="5798594"/>
                      <a:ext cx="360000" cy="360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20" name="Group 119"/>
                  <p:cNvGrpSpPr/>
                  <p:nvPr/>
                </p:nvGrpSpPr>
                <p:grpSpPr>
                  <a:xfrm>
                    <a:off x="2745336" y="5615517"/>
                    <a:ext cx="360000" cy="714498"/>
                    <a:chOff x="10749326" y="5444096"/>
                    <a:chExt cx="360000" cy="714498"/>
                  </a:xfrm>
                </p:grpSpPr>
                <p:cxnSp>
                  <p:nvCxnSpPr>
                    <p:cNvPr id="121" name="Straight Arrow Connector 120"/>
                    <p:cNvCxnSpPr/>
                    <p:nvPr/>
                  </p:nvCxnSpPr>
                  <p:spPr>
                    <a:xfrm>
                      <a:off x="10929326" y="5444096"/>
                      <a:ext cx="0" cy="360000"/>
                    </a:xfrm>
                    <a:prstGeom prst="straightConnector1">
                      <a:avLst/>
                    </a:prstGeom>
                    <a:ln w="25400">
                      <a:solidFill>
                        <a:srgbClr val="00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2" name="Flowchart: Connector 121"/>
                    <p:cNvSpPr/>
                    <p:nvPr/>
                  </p:nvSpPr>
                  <p:spPr>
                    <a:xfrm>
                      <a:off x="10749326" y="5798594"/>
                      <a:ext cx="360000" cy="360000"/>
                    </a:xfrm>
                    <a:prstGeom prst="flowChartConnector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23" name="Group 122"/>
                  <p:cNvGrpSpPr/>
                  <p:nvPr/>
                </p:nvGrpSpPr>
                <p:grpSpPr>
                  <a:xfrm>
                    <a:off x="3753033" y="5615517"/>
                    <a:ext cx="360000" cy="714498"/>
                    <a:chOff x="10736457" y="5444096"/>
                    <a:chExt cx="360000" cy="714498"/>
                  </a:xfrm>
                </p:grpSpPr>
                <p:cxnSp>
                  <p:nvCxnSpPr>
                    <p:cNvPr id="124" name="Straight Arrow Connector 123"/>
                    <p:cNvCxnSpPr/>
                    <p:nvPr/>
                  </p:nvCxnSpPr>
                  <p:spPr>
                    <a:xfrm>
                      <a:off x="10929326" y="5444096"/>
                      <a:ext cx="0" cy="360000"/>
                    </a:xfrm>
                    <a:prstGeom prst="straightConnector1">
                      <a:avLst/>
                    </a:prstGeom>
                    <a:ln w="25400">
                      <a:solidFill>
                        <a:srgbClr val="00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5" name="Oval 124"/>
                    <p:cNvSpPr/>
                    <p:nvPr/>
                  </p:nvSpPr>
                  <p:spPr>
                    <a:xfrm>
                      <a:off x="10736457" y="5798594"/>
                      <a:ext cx="360000" cy="360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5796148" y="5615517"/>
                    <a:ext cx="360000" cy="714498"/>
                    <a:chOff x="10738440" y="5444096"/>
                    <a:chExt cx="360000" cy="714498"/>
                  </a:xfrm>
                </p:grpSpPr>
                <p:cxnSp>
                  <p:nvCxnSpPr>
                    <p:cNvPr id="127" name="Straight Arrow Connector 126"/>
                    <p:cNvCxnSpPr/>
                    <p:nvPr/>
                  </p:nvCxnSpPr>
                  <p:spPr>
                    <a:xfrm>
                      <a:off x="10929326" y="5444096"/>
                      <a:ext cx="0" cy="360000"/>
                    </a:xfrm>
                    <a:prstGeom prst="straightConnector1">
                      <a:avLst/>
                    </a:prstGeom>
                    <a:ln w="25400">
                      <a:solidFill>
                        <a:srgbClr val="00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8" name="Oval 127"/>
                    <p:cNvSpPr/>
                    <p:nvPr/>
                  </p:nvSpPr>
                  <p:spPr>
                    <a:xfrm>
                      <a:off x="10738440" y="5798594"/>
                      <a:ext cx="360000" cy="360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10626293" y="5615517"/>
                    <a:ext cx="360000" cy="714498"/>
                    <a:chOff x="10749326" y="5444096"/>
                    <a:chExt cx="360000" cy="714498"/>
                  </a:xfrm>
                </p:grpSpPr>
                <p:cxnSp>
                  <p:nvCxnSpPr>
                    <p:cNvPr id="130" name="Straight Arrow Connector 129"/>
                    <p:cNvCxnSpPr/>
                    <p:nvPr/>
                  </p:nvCxnSpPr>
                  <p:spPr>
                    <a:xfrm>
                      <a:off x="10929326" y="5444096"/>
                      <a:ext cx="0" cy="360000"/>
                    </a:xfrm>
                    <a:prstGeom prst="straightConnector1">
                      <a:avLst/>
                    </a:prstGeom>
                    <a:ln w="25400">
                      <a:solidFill>
                        <a:srgbClr val="00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1" name="Oval 130"/>
                    <p:cNvSpPr/>
                    <p:nvPr/>
                  </p:nvSpPr>
                  <p:spPr>
                    <a:xfrm>
                      <a:off x="10749326" y="5798594"/>
                      <a:ext cx="360000" cy="360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32" name="Group 131"/>
                  <p:cNvGrpSpPr/>
                  <p:nvPr/>
                </p:nvGrpSpPr>
                <p:grpSpPr>
                  <a:xfrm>
                    <a:off x="11562563" y="5615517"/>
                    <a:ext cx="360000" cy="714498"/>
                    <a:chOff x="10749326" y="5444096"/>
                    <a:chExt cx="360000" cy="714498"/>
                  </a:xfrm>
                </p:grpSpPr>
                <p:cxnSp>
                  <p:nvCxnSpPr>
                    <p:cNvPr id="133" name="Straight Arrow Connector 132"/>
                    <p:cNvCxnSpPr/>
                    <p:nvPr/>
                  </p:nvCxnSpPr>
                  <p:spPr>
                    <a:xfrm>
                      <a:off x="10929326" y="5444096"/>
                      <a:ext cx="0" cy="360000"/>
                    </a:xfrm>
                    <a:prstGeom prst="straightConnector1">
                      <a:avLst/>
                    </a:prstGeom>
                    <a:ln w="25400">
                      <a:solidFill>
                        <a:srgbClr val="00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4" name="Oval 133"/>
                    <p:cNvSpPr/>
                    <p:nvPr/>
                  </p:nvSpPr>
                  <p:spPr>
                    <a:xfrm>
                      <a:off x="10749326" y="5798594"/>
                      <a:ext cx="360000" cy="360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</p:grpSp>
          <p:sp>
            <p:nvSpPr>
              <p:cNvPr id="143" name="Rectangle 142"/>
              <p:cNvSpPr/>
              <p:nvPr/>
            </p:nvSpPr>
            <p:spPr>
              <a:xfrm>
                <a:off x="5191381" y="68760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149" name="Straight Arrow Connector 148"/>
          <p:cNvCxnSpPr>
            <a:stCxn id="144" idx="3"/>
            <a:endCxn id="48" idx="1"/>
          </p:cNvCxnSpPr>
          <p:nvPr/>
        </p:nvCxnSpPr>
        <p:spPr>
          <a:xfrm>
            <a:off x="2057018" y="3500127"/>
            <a:ext cx="3792020" cy="1008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1647182" y="3320127"/>
            <a:ext cx="409836" cy="360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TextBox 166"/>
          <p:cNvSpPr txBox="1"/>
          <p:nvPr/>
        </p:nvSpPr>
        <p:spPr>
          <a:xfrm>
            <a:off x="367950" y="3377031"/>
            <a:ext cx="14431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dirty="0" smtClean="0">
                <a:ln w="0"/>
                <a:gradFill>
                  <a:gsLst>
                    <a:gs pos="0">
                      <a:srgbClr val="66FFFF"/>
                    </a:gs>
                    <a:gs pos="0">
                      <a:srgbClr val="002060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Health &amp;</a:t>
            </a:r>
          </a:p>
          <a:p>
            <a:pPr algn="ctr"/>
            <a:r>
              <a:rPr lang="en-US" sz="1700" dirty="0" smtClean="0">
                <a:ln w="0"/>
                <a:gradFill>
                  <a:gsLst>
                    <a:gs pos="0">
                      <a:srgbClr val="66FFFF"/>
                    </a:gs>
                    <a:gs pos="0">
                      <a:srgbClr val="002060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Safety Advisor</a:t>
            </a:r>
            <a:endParaRPr lang="en-IN" sz="1700" dirty="0">
              <a:ln w="0"/>
              <a:gradFill>
                <a:gsLst>
                  <a:gs pos="0">
                    <a:srgbClr val="66FFFF"/>
                  </a:gs>
                  <a:gs pos="0">
                    <a:srgbClr val="002060"/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57129" y="1041991"/>
            <a:ext cx="164718" cy="126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/>
          <p:cNvGrpSpPr/>
          <p:nvPr/>
        </p:nvGrpSpPr>
        <p:grpSpPr>
          <a:xfrm>
            <a:off x="363594" y="1163802"/>
            <a:ext cx="6216225" cy="4881434"/>
            <a:chOff x="363594" y="1163801"/>
            <a:chExt cx="6216225" cy="4881434"/>
          </a:xfrm>
        </p:grpSpPr>
        <p:cxnSp>
          <p:nvCxnSpPr>
            <p:cNvPr id="148" name="Elbow Connector 147"/>
            <p:cNvCxnSpPr/>
            <p:nvPr/>
          </p:nvCxnSpPr>
          <p:spPr>
            <a:xfrm>
              <a:off x="1958191" y="3680745"/>
              <a:ext cx="2544083" cy="1104561"/>
            </a:xfrm>
            <a:prstGeom prst="bentConnector3">
              <a:avLst>
                <a:gd name="adj1" fmla="val -419"/>
              </a:avLst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Elbow Connector 150"/>
            <p:cNvCxnSpPr/>
            <p:nvPr/>
          </p:nvCxnSpPr>
          <p:spPr>
            <a:xfrm rot="16200000" flipH="1">
              <a:off x="995406" y="4440915"/>
              <a:ext cx="2371557" cy="837083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Elbow Connector 153"/>
            <p:cNvCxnSpPr/>
            <p:nvPr/>
          </p:nvCxnSpPr>
          <p:spPr>
            <a:xfrm flipV="1">
              <a:off x="1961432" y="2205398"/>
              <a:ext cx="2544083" cy="1104561"/>
            </a:xfrm>
            <a:prstGeom prst="bentConnector3">
              <a:avLst>
                <a:gd name="adj1" fmla="val -419"/>
              </a:avLst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154"/>
            <p:cNvCxnSpPr/>
            <p:nvPr/>
          </p:nvCxnSpPr>
          <p:spPr>
            <a:xfrm flipV="1">
              <a:off x="1761897" y="1163801"/>
              <a:ext cx="4817922" cy="2160518"/>
            </a:xfrm>
            <a:prstGeom prst="bentConnector3">
              <a:avLst>
                <a:gd name="adj1" fmla="val -83"/>
              </a:avLst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57" idx="3"/>
            </p:cNvCxnSpPr>
            <p:nvPr/>
          </p:nvCxnSpPr>
          <p:spPr>
            <a:xfrm>
              <a:off x="2052662" y="3495771"/>
              <a:ext cx="3792020" cy="10085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/>
            <p:cNvSpPr/>
            <p:nvPr/>
          </p:nvSpPr>
          <p:spPr>
            <a:xfrm>
              <a:off x="1642826" y="3315771"/>
              <a:ext cx="409836" cy="360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63594" y="3372675"/>
              <a:ext cx="144315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>
                  <a:ln w="0"/>
                  <a:gradFill>
                    <a:gsLst>
                      <a:gs pos="0">
                        <a:srgbClr val="66FFFF"/>
                      </a:gs>
                      <a:gs pos="0">
                        <a:srgbClr val="002060"/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Health &amp;</a:t>
              </a:r>
            </a:p>
            <a:p>
              <a:pPr algn="ctr"/>
              <a:r>
                <a:rPr lang="en-US" sz="1700" dirty="0" smtClean="0">
                  <a:ln w="0"/>
                  <a:gradFill>
                    <a:gsLst>
                      <a:gs pos="0">
                        <a:srgbClr val="66FFFF"/>
                      </a:gs>
                      <a:gs pos="0">
                        <a:srgbClr val="002060"/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Safety Advisor</a:t>
              </a:r>
              <a:endParaRPr lang="en-IN" sz="1700" dirty="0">
                <a:ln w="0"/>
                <a:gradFill>
                  <a:gsLst>
                    <a:gs pos="0">
                      <a:srgbClr val="66FFFF"/>
                    </a:gs>
                    <a:gs pos="0">
                      <a:srgbClr val="002060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54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8" dur="1000" tmFilter="0, 0; .2, .5; .8, .5; 1, 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autoRev="1" fill="hold"/>
                                        <p:tgtEl>
                                          <p:spTgt spid="1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67" grpId="0"/>
      <p:bldP spid="167" grpId="1"/>
      <p:bldP spid="167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00" y="2"/>
            <a:ext cx="12193200" cy="6463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graversGothic BT" panose="020B0507020203020204" pitchFamily="34" charset="0"/>
              </a:rPr>
              <a:t>Roles &amp; Responsibilities at all levels includes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491344" y="1240971"/>
            <a:ext cx="76526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1" indent="-237744">
              <a:buFont typeface="Wingdings" pitchFamily="2" charset="2"/>
              <a:buChar char="v"/>
              <a:defRPr/>
            </a:pPr>
            <a:r>
              <a:rPr lang="en-US" sz="3600" dirty="0"/>
              <a:t>Managing Director &amp; CEO</a:t>
            </a:r>
          </a:p>
          <a:p>
            <a:pPr marL="640080" lvl="1" indent="-237744">
              <a:buFont typeface="Wingdings" pitchFamily="2" charset="2"/>
              <a:buChar char="v"/>
              <a:defRPr/>
            </a:pPr>
            <a:r>
              <a:rPr lang="en-US" sz="3600" dirty="0">
                <a:solidFill>
                  <a:srgbClr val="FF0000"/>
                </a:solidFill>
              </a:rPr>
              <a:t>Managers</a:t>
            </a:r>
          </a:p>
          <a:p>
            <a:pPr marL="640080" lvl="1" indent="-237744">
              <a:buFont typeface="Wingdings" pitchFamily="2" charset="2"/>
              <a:buChar char="v"/>
              <a:defRPr/>
            </a:pPr>
            <a:r>
              <a:rPr lang="en-US" sz="3600" dirty="0"/>
              <a:t>Supervisors</a:t>
            </a:r>
          </a:p>
          <a:p>
            <a:pPr marL="640080" lvl="1" indent="-237744">
              <a:buFont typeface="Wingdings" pitchFamily="2" charset="2"/>
              <a:buChar char="v"/>
              <a:defRPr/>
            </a:pPr>
            <a:r>
              <a:rPr lang="en-US" sz="3600" dirty="0">
                <a:solidFill>
                  <a:srgbClr val="FF0000"/>
                </a:solidFill>
              </a:rPr>
              <a:t>Workmen</a:t>
            </a:r>
          </a:p>
        </p:txBody>
      </p:sp>
    </p:spTree>
    <p:extLst>
      <p:ext uri="{BB962C8B-B14F-4D97-AF65-F5344CB8AC3E}">
        <p14:creationId xmlns:p14="http://schemas.microsoft.com/office/powerpoint/2010/main" val="73320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00" y="2"/>
            <a:ext cx="12193200" cy="6463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graversGothic BT" panose="020B0507020203020204" pitchFamily="34" charset="0"/>
              </a:rPr>
              <a:t>Roles &amp; Responsibilities at all levels includes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491344" y="1240971"/>
            <a:ext cx="76526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1" indent="-237744">
              <a:buFont typeface="Wingdings" pitchFamily="2" charset="2"/>
              <a:buChar char="v"/>
              <a:defRPr/>
            </a:pPr>
            <a:r>
              <a:rPr lang="en-US" sz="3600" dirty="0"/>
              <a:t>Managing Director &amp; CEO</a:t>
            </a:r>
          </a:p>
          <a:p>
            <a:pPr marL="640080" lvl="1" indent="-237744">
              <a:buFont typeface="Wingdings" pitchFamily="2" charset="2"/>
              <a:buChar char="v"/>
              <a:defRPr/>
            </a:pPr>
            <a:r>
              <a:rPr lang="en-US" sz="3600" dirty="0">
                <a:solidFill>
                  <a:srgbClr val="FF0000"/>
                </a:solidFill>
              </a:rPr>
              <a:t>Managers</a:t>
            </a:r>
          </a:p>
          <a:p>
            <a:pPr marL="640080" lvl="1" indent="-237744">
              <a:buFont typeface="Wingdings" pitchFamily="2" charset="2"/>
              <a:buChar char="v"/>
              <a:defRPr/>
            </a:pPr>
            <a:r>
              <a:rPr lang="en-US" sz="3600" dirty="0"/>
              <a:t>Supervisors</a:t>
            </a:r>
          </a:p>
          <a:p>
            <a:pPr marL="640080" lvl="1" indent="-237744">
              <a:buFont typeface="Wingdings" pitchFamily="2" charset="2"/>
              <a:buChar char="v"/>
              <a:defRPr/>
            </a:pPr>
            <a:r>
              <a:rPr lang="en-US" sz="3600" dirty="0">
                <a:solidFill>
                  <a:srgbClr val="FF0000"/>
                </a:solidFill>
              </a:rPr>
              <a:t>Workmen</a:t>
            </a:r>
          </a:p>
        </p:txBody>
      </p:sp>
    </p:spTree>
    <p:extLst>
      <p:ext uri="{BB962C8B-B14F-4D97-AF65-F5344CB8AC3E}">
        <p14:creationId xmlns:p14="http://schemas.microsoft.com/office/powerpoint/2010/main" val="5137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00" y="2"/>
            <a:ext cx="12193200" cy="6463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graversGothic BT" panose="020B0507020203020204" pitchFamily="34" charset="0"/>
              </a:rPr>
              <a:t>Organisation Section</a:t>
            </a:r>
            <a:endParaRPr lang="en-I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ngraversGothic BT" panose="020B05070202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0371" y="646333"/>
            <a:ext cx="1145177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2336" lvl="1" algn="just">
              <a:defRPr/>
            </a:pPr>
            <a:r>
              <a:rPr lang="en-IN" sz="3600" dirty="0"/>
              <a:t>Defines responsibilities for:</a:t>
            </a:r>
          </a:p>
          <a:p>
            <a:pPr marL="1097280" lvl="2" indent="-237744" algn="just">
              <a:buFont typeface="Wingdings" pitchFamily="2" charset="2"/>
              <a:buChar char="v"/>
              <a:defRPr/>
            </a:pPr>
            <a:r>
              <a:rPr lang="en-IN" sz="3600" dirty="0" smtClean="0">
                <a:solidFill>
                  <a:srgbClr val="FF0000"/>
                </a:solidFill>
              </a:rPr>
              <a:t>CEO </a:t>
            </a:r>
            <a:r>
              <a:rPr lang="en-IN" sz="3600" dirty="0">
                <a:solidFill>
                  <a:srgbClr val="FF0000"/>
                </a:solidFill>
              </a:rPr>
              <a:t>or </a:t>
            </a:r>
            <a:r>
              <a:rPr lang="en-IN" sz="3600" dirty="0" smtClean="0">
                <a:solidFill>
                  <a:srgbClr val="FF0000"/>
                </a:solidFill>
              </a:rPr>
              <a:t>MD</a:t>
            </a:r>
          </a:p>
          <a:p>
            <a:pPr marL="1554480" lvl="3" indent="-237744" algn="just">
              <a:buFont typeface="Wingdings" pitchFamily="2" charset="2"/>
              <a:buChar char="v"/>
              <a:defRPr/>
            </a:pPr>
            <a:r>
              <a:rPr lang="en-IN" sz="2800" dirty="0"/>
              <a:t>U</a:t>
            </a:r>
            <a:r>
              <a:rPr lang="en-IN" sz="2800" dirty="0" smtClean="0"/>
              <a:t>ltimately </a:t>
            </a:r>
            <a:r>
              <a:rPr lang="en-IN" sz="2800" dirty="0"/>
              <a:t>responsible and accountable</a:t>
            </a:r>
          </a:p>
          <a:p>
            <a:pPr marL="1097280" lvl="2" indent="-237744" algn="just">
              <a:buFont typeface="Wingdings" pitchFamily="2" charset="2"/>
              <a:buChar char="v"/>
              <a:defRPr/>
            </a:pPr>
            <a:r>
              <a:rPr lang="en-IN" sz="3600" dirty="0" smtClean="0">
                <a:solidFill>
                  <a:srgbClr val="FF0000"/>
                </a:solidFill>
              </a:rPr>
              <a:t>Management</a:t>
            </a:r>
          </a:p>
          <a:p>
            <a:pPr marL="1554480" lvl="3" indent="-237744" algn="just">
              <a:buFont typeface="Wingdings" pitchFamily="2" charset="2"/>
              <a:buChar char="v"/>
              <a:defRPr/>
            </a:pPr>
            <a:r>
              <a:rPr lang="en-IN" sz="2800" dirty="0"/>
              <a:t>Responsible</a:t>
            </a:r>
            <a:r>
              <a:rPr lang="en-IN" sz="2800" dirty="0" smtClean="0"/>
              <a:t> for </a:t>
            </a:r>
            <a:r>
              <a:rPr lang="en-IN" sz="2800" dirty="0"/>
              <a:t>day-to-day management</a:t>
            </a:r>
          </a:p>
          <a:p>
            <a:pPr marL="1097280" lvl="2" indent="-237744" algn="just">
              <a:buFont typeface="Wingdings" pitchFamily="2" charset="2"/>
              <a:buChar char="v"/>
              <a:defRPr/>
            </a:pPr>
            <a:r>
              <a:rPr lang="en-IN" sz="3600" dirty="0">
                <a:solidFill>
                  <a:srgbClr val="FF0000"/>
                </a:solidFill>
              </a:rPr>
              <a:t>All </a:t>
            </a:r>
            <a:r>
              <a:rPr lang="en-IN" sz="3600" dirty="0" smtClean="0">
                <a:solidFill>
                  <a:srgbClr val="FF0000"/>
                </a:solidFill>
              </a:rPr>
              <a:t>Employees</a:t>
            </a:r>
          </a:p>
          <a:p>
            <a:pPr marL="1554480" lvl="3" indent="-237744" algn="just">
              <a:buFont typeface="Wingdings" pitchFamily="2" charset="2"/>
              <a:buChar char="v"/>
              <a:defRPr/>
            </a:pPr>
            <a:r>
              <a:rPr lang="en-IN" sz="2800" dirty="0" smtClean="0"/>
              <a:t>Responsible </a:t>
            </a:r>
            <a:r>
              <a:rPr lang="en-IN" sz="2800" dirty="0"/>
              <a:t>for acting safely</a:t>
            </a:r>
          </a:p>
          <a:p>
            <a:pPr marL="1097280" lvl="2" indent="-237744" algn="just">
              <a:buFont typeface="Wingdings" pitchFamily="2" charset="2"/>
              <a:buChar char="v"/>
              <a:defRPr/>
            </a:pPr>
            <a:r>
              <a:rPr lang="en-IN" sz="3600" dirty="0">
                <a:solidFill>
                  <a:srgbClr val="FF0000"/>
                </a:solidFill>
              </a:rPr>
              <a:t>Competent </a:t>
            </a:r>
            <a:r>
              <a:rPr lang="en-IN" sz="3600" dirty="0" smtClean="0">
                <a:solidFill>
                  <a:srgbClr val="FF0000"/>
                </a:solidFill>
              </a:rPr>
              <a:t>Persons</a:t>
            </a:r>
          </a:p>
          <a:p>
            <a:pPr marL="1554480" lvl="3" indent="-237744" algn="just">
              <a:buFont typeface="Wingdings" pitchFamily="2" charset="2"/>
              <a:buChar char="v"/>
              <a:defRPr/>
            </a:pPr>
            <a:r>
              <a:rPr lang="en-IN" sz="2800" dirty="0" smtClean="0"/>
              <a:t>First Aiders, Fire Marshals</a:t>
            </a:r>
            <a:endParaRPr lang="en-IN" sz="2800" dirty="0"/>
          </a:p>
          <a:p>
            <a:pPr marL="1097280" lvl="2" indent="-237744" algn="just">
              <a:buFont typeface="Wingdings" pitchFamily="2" charset="2"/>
              <a:buChar char="v"/>
              <a:defRPr/>
            </a:pPr>
            <a:r>
              <a:rPr lang="en-IN" sz="3600" dirty="0">
                <a:solidFill>
                  <a:srgbClr val="FF0000"/>
                </a:solidFill>
              </a:rPr>
              <a:t>Specialist </a:t>
            </a:r>
            <a:r>
              <a:rPr lang="en-IN" sz="3600" dirty="0" smtClean="0">
                <a:solidFill>
                  <a:srgbClr val="FF0000"/>
                </a:solidFill>
              </a:rPr>
              <a:t>Health and Safety Practitioners</a:t>
            </a:r>
          </a:p>
          <a:p>
            <a:pPr marL="1554480" lvl="3" indent="-237744" algn="just">
              <a:buFont typeface="Wingdings" pitchFamily="2" charset="2"/>
              <a:buChar char="v"/>
              <a:defRPr/>
            </a:pPr>
            <a:r>
              <a:rPr lang="en-IN" sz="2800" dirty="0" smtClean="0"/>
              <a:t>Responsible </a:t>
            </a:r>
            <a:r>
              <a:rPr lang="en-IN" sz="2800" dirty="0"/>
              <a:t>for providing advice to support management and employees</a:t>
            </a:r>
          </a:p>
        </p:txBody>
      </p:sp>
    </p:spTree>
    <p:extLst>
      <p:ext uri="{BB962C8B-B14F-4D97-AF65-F5344CB8AC3E}">
        <p14:creationId xmlns:p14="http://schemas.microsoft.com/office/powerpoint/2010/main" val="291601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Safety Management System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434250" y="1266713"/>
            <a:ext cx="10017731" cy="5202731"/>
            <a:chOff x="1954059" y="1266711"/>
            <a:chExt cx="10017731" cy="5202731"/>
          </a:xfrm>
        </p:grpSpPr>
        <p:cxnSp>
          <p:nvCxnSpPr>
            <p:cNvPr id="6" name="Straight Arrow Connector 5"/>
            <p:cNvCxnSpPr>
              <a:stCxn id="3" idx="2"/>
              <a:endCxn id="5" idx="0"/>
            </p:cNvCxnSpPr>
            <p:nvPr/>
          </p:nvCxnSpPr>
          <p:spPr>
            <a:xfrm>
              <a:off x="6300099" y="2010179"/>
              <a:ext cx="0" cy="3948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>
              <a:off x="6300099" y="4239812"/>
              <a:ext cx="0" cy="3948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00099" y="3124994"/>
              <a:ext cx="0" cy="3948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12" idx="0"/>
            </p:cNvCxnSpPr>
            <p:nvPr/>
          </p:nvCxnSpPr>
          <p:spPr>
            <a:xfrm>
              <a:off x="6300099" y="5354627"/>
              <a:ext cx="0" cy="3948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ounded Rectangle 2"/>
            <p:cNvSpPr/>
            <p:nvPr/>
          </p:nvSpPr>
          <p:spPr>
            <a:xfrm>
              <a:off x="4860099" y="1290179"/>
              <a:ext cx="2880000" cy="720000"/>
            </a:xfrm>
            <a:prstGeom prst="roundRect">
              <a:avLst/>
            </a:prstGeom>
            <a:solidFill>
              <a:srgbClr val="66FFFF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POLICY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860099" y="2404994"/>
              <a:ext cx="2880000" cy="720000"/>
            </a:xfrm>
            <a:prstGeom prst="roundRect">
              <a:avLst/>
            </a:prstGeom>
            <a:solidFill>
              <a:srgbClr val="66FFFF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ORGANIZING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60099" y="3519812"/>
              <a:ext cx="2880000" cy="720000"/>
            </a:xfrm>
            <a:prstGeom prst="roundRect">
              <a:avLst/>
            </a:prstGeom>
            <a:solidFill>
              <a:srgbClr val="66FFFF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PLANNING AND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IMPLEMENTING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860099" y="4634627"/>
              <a:ext cx="2880000" cy="720000"/>
            </a:xfrm>
            <a:prstGeom prst="roundRect">
              <a:avLst/>
            </a:prstGeom>
            <a:solidFill>
              <a:srgbClr val="66FFFF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MEASURING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PERFORMANCE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860099" y="5749442"/>
              <a:ext cx="2880000" cy="720000"/>
            </a:xfrm>
            <a:prstGeom prst="roundRect">
              <a:avLst/>
            </a:prstGeom>
            <a:solidFill>
              <a:srgbClr val="66FFFF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REVIEWING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PERFORMANCE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954059" y="3519812"/>
              <a:ext cx="1800000" cy="720000"/>
            </a:xfrm>
            <a:prstGeom prst="roundRect">
              <a:avLst/>
            </a:prstGeom>
            <a:solidFill>
              <a:srgbClr val="66FFFF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AUDITING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344449" y="2761986"/>
              <a:ext cx="1515650" cy="756000"/>
              <a:chOff x="1413568" y="2586622"/>
              <a:chExt cx="3095802" cy="756000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rot="10800000" flipV="1">
                <a:off x="1413568" y="2586622"/>
                <a:ext cx="0" cy="756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1413568" y="2586626"/>
                <a:ext cx="30958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 rot="10800000" flipH="1">
              <a:off x="3344448" y="4252338"/>
              <a:ext cx="1505203" cy="756000"/>
              <a:chOff x="1413568" y="2574096"/>
              <a:chExt cx="3095802" cy="75600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rot="10800000" flipV="1">
                <a:off x="1413568" y="2574096"/>
                <a:ext cx="0" cy="756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1413568" y="2586626"/>
                <a:ext cx="30958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 rot="10800000" flipH="1">
              <a:off x="2642992" y="4227285"/>
              <a:ext cx="2217107" cy="1765379"/>
              <a:chOff x="1413568" y="2579460"/>
              <a:chExt cx="3095802" cy="756000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rot="10800000" flipV="1">
                <a:off x="1413568" y="2579460"/>
                <a:ext cx="0" cy="756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1413568" y="2586626"/>
                <a:ext cx="30958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42992" y="1610444"/>
              <a:ext cx="2217107" cy="1898957"/>
              <a:chOff x="1413568" y="2522258"/>
              <a:chExt cx="3095802" cy="813202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>
                <a:off x="1413568" y="2522258"/>
                <a:ext cx="0" cy="8132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1413568" y="2527622"/>
                <a:ext cx="30958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 rot="10800000" flipH="1">
              <a:off x="2317314" y="4216875"/>
              <a:ext cx="2542785" cy="2060918"/>
              <a:chOff x="1413568" y="2586626"/>
              <a:chExt cx="3095802" cy="74883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rot="10800000" flipV="1">
                <a:off x="1423853" y="2589866"/>
                <a:ext cx="0" cy="7455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1">
                <a:off x="1413568" y="2586626"/>
                <a:ext cx="30958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rot="10800000">
              <a:off x="7738020" y="1622969"/>
              <a:ext cx="869437" cy="4484681"/>
              <a:chOff x="1413568" y="2590188"/>
              <a:chExt cx="3095806" cy="756000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rot="10800000" flipV="1">
                <a:off x="1413568" y="2590188"/>
                <a:ext cx="0" cy="7560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1413568" y="2591990"/>
                <a:ext cx="3095802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1413572" y="3346188"/>
                <a:ext cx="3095802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1">
                <a:off x="1413568" y="3157204"/>
                <a:ext cx="3095802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V="1">
                <a:off x="1413572" y="2967164"/>
                <a:ext cx="3095802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V="1">
                <a:off x="1413572" y="2777616"/>
                <a:ext cx="3095802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7827866" y="5773794"/>
              <a:ext cx="639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Feed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back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42" name="Right Brace 41"/>
            <p:cNvSpPr/>
            <p:nvPr/>
          </p:nvSpPr>
          <p:spPr>
            <a:xfrm>
              <a:off x="9068844" y="1266711"/>
              <a:ext cx="413359" cy="720000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972958" y="1303546"/>
              <a:ext cx="14519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Policy</a:t>
              </a:r>
            </a:p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Development</a:t>
              </a:r>
              <a:endPara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Right Brace 44"/>
            <p:cNvSpPr/>
            <p:nvPr/>
          </p:nvSpPr>
          <p:spPr>
            <a:xfrm>
              <a:off x="9068844" y="2401985"/>
              <a:ext cx="413359" cy="720000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2843" y="2438820"/>
              <a:ext cx="1592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Organizational</a:t>
              </a:r>
            </a:p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Development</a:t>
              </a:r>
              <a:endPara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Right Brace 46"/>
            <p:cNvSpPr/>
            <p:nvPr/>
          </p:nvSpPr>
          <p:spPr>
            <a:xfrm>
              <a:off x="9068844" y="3466628"/>
              <a:ext cx="413359" cy="2988000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26062" y="4498963"/>
              <a:ext cx="25457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Developing Techniques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of planning</a:t>
              </a:r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measuring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and reviewing</a:t>
              </a:r>
              <a:endPara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01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767639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Key Elements of </a:t>
            </a:r>
            <a:r>
              <a:rPr lang="en-IN" b="1" dirty="0" smtClean="0">
                <a:latin typeface="EngraversGothic BT" panose="020B0507020203020204" pitchFamily="34" charset="0"/>
              </a:rPr>
              <a:t>SMS (by ILO-OSH 2001)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192"/>
            <a:ext cx="10515600" cy="4351338"/>
          </a:xfrm>
        </p:spPr>
        <p:txBody>
          <a:bodyPr/>
          <a:lstStyle/>
          <a:p>
            <a:r>
              <a:rPr lang="en-IN" dirty="0"/>
              <a:t>Policy</a:t>
            </a:r>
          </a:p>
          <a:p>
            <a:r>
              <a:rPr lang="en-IN" dirty="0"/>
              <a:t>Organising</a:t>
            </a:r>
          </a:p>
          <a:p>
            <a:r>
              <a:rPr lang="en-IN" dirty="0"/>
              <a:t>Planning and Implementing</a:t>
            </a:r>
          </a:p>
          <a:p>
            <a:r>
              <a:rPr lang="en-IN" dirty="0"/>
              <a:t>Evaluation</a:t>
            </a:r>
          </a:p>
          <a:p>
            <a:r>
              <a:rPr lang="en-IN" dirty="0"/>
              <a:t>Action for Improvement</a:t>
            </a:r>
          </a:p>
          <a:p>
            <a:r>
              <a:rPr lang="en-IN" dirty="0" smtClean="0"/>
              <a:t>Audit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98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2856000" y="160290"/>
            <a:ext cx="6480000" cy="6480000"/>
            <a:chOff x="3396000" y="729000"/>
            <a:chExt cx="5400000" cy="5400000"/>
          </a:xfrm>
        </p:grpSpPr>
        <p:sp>
          <p:nvSpPr>
            <p:cNvPr id="60" name="Freeform 59"/>
            <p:cNvSpPr/>
            <p:nvPr/>
          </p:nvSpPr>
          <p:spPr>
            <a:xfrm>
              <a:off x="5558298" y="729000"/>
              <a:ext cx="1075404" cy="832072"/>
            </a:xfrm>
            <a:custGeom>
              <a:avLst/>
              <a:gdLst>
                <a:gd name="connsiteX0" fmla="*/ 537702 w 1075404"/>
                <a:gd name="connsiteY0" fmla="*/ 0 h 832072"/>
                <a:gd name="connsiteX1" fmla="*/ 1066732 w 1075404"/>
                <a:gd name="connsiteY1" fmla="*/ 693680 h 832072"/>
                <a:gd name="connsiteX2" fmla="*/ 1075404 w 1075404"/>
                <a:gd name="connsiteY2" fmla="*/ 832072 h 832072"/>
                <a:gd name="connsiteX3" fmla="*/ 929671 w 1075404"/>
                <a:gd name="connsiteY3" fmla="*/ 794600 h 832072"/>
                <a:gd name="connsiteX4" fmla="*/ 537703 w 1075404"/>
                <a:gd name="connsiteY4" fmla="*/ 755086 h 832072"/>
                <a:gd name="connsiteX5" fmla="*/ 145735 w 1075404"/>
                <a:gd name="connsiteY5" fmla="*/ 794600 h 832072"/>
                <a:gd name="connsiteX6" fmla="*/ 0 w 1075404"/>
                <a:gd name="connsiteY6" fmla="*/ 832072 h 832072"/>
                <a:gd name="connsiteX7" fmla="*/ 8672 w 1075404"/>
                <a:gd name="connsiteY7" fmla="*/ 693680 h 832072"/>
                <a:gd name="connsiteX8" fmla="*/ 537702 w 1075404"/>
                <a:gd name="connsiteY8" fmla="*/ 0 h 83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404" h="832072">
                  <a:moveTo>
                    <a:pt x="537702" y="0"/>
                  </a:moveTo>
                  <a:cubicBezTo>
                    <a:pt x="798671" y="0"/>
                    <a:pt x="1016382" y="297828"/>
                    <a:pt x="1066732" y="693680"/>
                  </a:cubicBezTo>
                  <a:lnTo>
                    <a:pt x="1075404" y="832072"/>
                  </a:lnTo>
                  <a:lnTo>
                    <a:pt x="929671" y="794600"/>
                  </a:lnTo>
                  <a:cubicBezTo>
                    <a:pt x="803062" y="768692"/>
                    <a:pt x="671972" y="755086"/>
                    <a:pt x="537703" y="755086"/>
                  </a:cubicBezTo>
                  <a:cubicBezTo>
                    <a:pt x="403435" y="755086"/>
                    <a:pt x="272344" y="768692"/>
                    <a:pt x="145735" y="794600"/>
                  </a:cubicBezTo>
                  <a:lnTo>
                    <a:pt x="0" y="832072"/>
                  </a:lnTo>
                  <a:lnTo>
                    <a:pt x="8672" y="693680"/>
                  </a:lnTo>
                  <a:cubicBezTo>
                    <a:pt x="59023" y="297828"/>
                    <a:pt x="276733" y="0"/>
                    <a:pt x="537702" y="0"/>
                  </a:cubicBezTo>
                  <a:close/>
                </a:path>
              </a:pathLst>
            </a:cu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4077716" y="1410715"/>
              <a:ext cx="1077066" cy="1077066"/>
            </a:xfrm>
            <a:custGeom>
              <a:avLst/>
              <a:gdLst>
                <a:gd name="connsiteX0" fmla="*/ 427512 w 1077066"/>
                <a:gd name="connsiteY0" fmla="*/ 524 h 1077066"/>
                <a:gd name="connsiteX1" fmla="*/ 973683 w 1077066"/>
                <a:gd name="connsiteY1" fmla="*/ 225522 h 1077066"/>
                <a:gd name="connsiteX2" fmla="*/ 1077066 w 1077066"/>
                <a:gd name="connsiteY2" fmla="*/ 316713 h 1077066"/>
                <a:gd name="connsiteX3" fmla="*/ 930864 w 1077066"/>
                <a:gd name="connsiteY3" fmla="*/ 405532 h 1077066"/>
                <a:gd name="connsiteX4" fmla="*/ 405531 w 1077066"/>
                <a:gd name="connsiteY4" fmla="*/ 930865 h 1077066"/>
                <a:gd name="connsiteX5" fmla="*/ 316712 w 1077066"/>
                <a:gd name="connsiteY5" fmla="*/ 1077066 h 1077066"/>
                <a:gd name="connsiteX6" fmla="*/ 225521 w 1077066"/>
                <a:gd name="connsiteY6" fmla="*/ 973683 h 1077066"/>
                <a:gd name="connsiteX7" fmla="*/ 109096 w 1077066"/>
                <a:gd name="connsiteY7" fmla="*/ 109097 h 1077066"/>
                <a:gd name="connsiteX8" fmla="*/ 427512 w 1077066"/>
                <a:gd name="connsiteY8" fmla="*/ 524 h 107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7066" h="1077066">
                  <a:moveTo>
                    <a:pt x="427512" y="524"/>
                  </a:moveTo>
                  <a:cubicBezTo>
                    <a:pt x="597088" y="7590"/>
                    <a:pt x="793390" y="85919"/>
                    <a:pt x="973683" y="225522"/>
                  </a:cubicBezTo>
                  <a:lnTo>
                    <a:pt x="1077066" y="316713"/>
                  </a:lnTo>
                  <a:lnTo>
                    <a:pt x="930864" y="405532"/>
                  </a:lnTo>
                  <a:cubicBezTo>
                    <a:pt x="723924" y="545338"/>
                    <a:pt x="545337" y="723925"/>
                    <a:pt x="405531" y="930865"/>
                  </a:cubicBezTo>
                  <a:lnTo>
                    <a:pt x="316712" y="1077066"/>
                  </a:lnTo>
                  <a:lnTo>
                    <a:pt x="225521" y="973683"/>
                  </a:lnTo>
                  <a:cubicBezTo>
                    <a:pt x="-18785" y="658171"/>
                    <a:pt x="-75437" y="293629"/>
                    <a:pt x="109096" y="109097"/>
                  </a:cubicBezTo>
                  <a:cubicBezTo>
                    <a:pt x="188182" y="30011"/>
                    <a:pt x="300330" y="-4775"/>
                    <a:pt x="427512" y="524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7037220" y="1410715"/>
              <a:ext cx="1077065" cy="1077065"/>
            </a:xfrm>
            <a:custGeom>
              <a:avLst/>
              <a:gdLst>
                <a:gd name="connsiteX0" fmla="*/ 649553 w 1077065"/>
                <a:gd name="connsiteY0" fmla="*/ 524 h 1077065"/>
                <a:gd name="connsiteX1" fmla="*/ 967969 w 1077065"/>
                <a:gd name="connsiteY1" fmla="*/ 109097 h 1077065"/>
                <a:gd name="connsiteX2" fmla="*/ 851543 w 1077065"/>
                <a:gd name="connsiteY2" fmla="*/ 973683 h 1077065"/>
                <a:gd name="connsiteX3" fmla="*/ 760353 w 1077065"/>
                <a:gd name="connsiteY3" fmla="*/ 1077065 h 1077065"/>
                <a:gd name="connsiteX4" fmla="*/ 671535 w 1077065"/>
                <a:gd name="connsiteY4" fmla="*/ 930865 h 1077065"/>
                <a:gd name="connsiteX5" fmla="*/ 146202 w 1077065"/>
                <a:gd name="connsiteY5" fmla="*/ 405532 h 1077065"/>
                <a:gd name="connsiteX6" fmla="*/ 0 w 1077065"/>
                <a:gd name="connsiteY6" fmla="*/ 316712 h 1077065"/>
                <a:gd name="connsiteX7" fmla="*/ 103382 w 1077065"/>
                <a:gd name="connsiteY7" fmla="*/ 225522 h 1077065"/>
                <a:gd name="connsiteX8" fmla="*/ 649553 w 1077065"/>
                <a:gd name="connsiteY8" fmla="*/ 524 h 107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7065" h="1077065">
                  <a:moveTo>
                    <a:pt x="649553" y="524"/>
                  </a:moveTo>
                  <a:cubicBezTo>
                    <a:pt x="776735" y="-4775"/>
                    <a:pt x="888884" y="30011"/>
                    <a:pt x="967969" y="109097"/>
                  </a:cubicBezTo>
                  <a:cubicBezTo>
                    <a:pt x="1152501" y="293629"/>
                    <a:pt x="1095850" y="658171"/>
                    <a:pt x="851543" y="973683"/>
                  </a:cubicBezTo>
                  <a:lnTo>
                    <a:pt x="760353" y="1077065"/>
                  </a:lnTo>
                  <a:lnTo>
                    <a:pt x="671535" y="930865"/>
                  </a:lnTo>
                  <a:cubicBezTo>
                    <a:pt x="531729" y="723925"/>
                    <a:pt x="353142" y="545338"/>
                    <a:pt x="146202" y="405532"/>
                  </a:cubicBezTo>
                  <a:lnTo>
                    <a:pt x="0" y="316712"/>
                  </a:lnTo>
                  <a:lnTo>
                    <a:pt x="103382" y="225522"/>
                  </a:lnTo>
                  <a:cubicBezTo>
                    <a:pt x="283675" y="85919"/>
                    <a:pt x="479977" y="7590"/>
                    <a:pt x="649553" y="524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3396000" y="2891298"/>
              <a:ext cx="832073" cy="1075404"/>
            </a:xfrm>
            <a:custGeom>
              <a:avLst/>
              <a:gdLst>
                <a:gd name="connsiteX0" fmla="*/ 832073 w 832073"/>
                <a:gd name="connsiteY0" fmla="*/ 0 h 1075404"/>
                <a:gd name="connsiteX1" fmla="*/ 794600 w 832073"/>
                <a:gd name="connsiteY1" fmla="*/ 145735 h 1075404"/>
                <a:gd name="connsiteX2" fmla="*/ 755086 w 832073"/>
                <a:gd name="connsiteY2" fmla="*/ 537703 h 1075404"/>
                <a:gd name="connsiteX3" fmla="*/ 794600 w 832073"/>
                <a:gd name="connsiteY3" fmla="*/ 929671 h 1075404"/>
                <a:gd name="connsiteX4" fmla="*/ 832072 w 832073"/>
                <a:gd name="connsiteY4" fmla="*/ 1075404 h 1075404"/>
                <a:gd name="connsiteX5" fmla="*/ 693680 w 832073"/>
                <a:gd name="connsiteY5" fmla="*/ 1066732 h 1075404"/>
                <a:gd name="connsiteX6" fmla="*/ 0 w 832073"/>
                <a:gd name="connsiteY6" fmla="*/ 537702 h 1075404"/>
                <a:gd name="connsiteX7" fmla="*/ 693680 w 832073"/>
                <a:gd name="connsiteY7" fmla="*/ 8672 h 1075404"/>
                <a:gd name="connsiteX8" fmla="*/ 832073 w 832073"/>
                <a:gd name="connsiteY8" fmla="*/ 0 h 107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073" h="1075404">
                  <a:moveTo>
                    <a:pt x="832073" y="0"/>
                  </a:moveTo>
                  <a:lnTo>
                    <a:pt x="794600" y="145735"/>
                  </a:lnTo>
                  <a:cubicBezTo>
                    <a:pt x="768692" y="272344"/>
                    <a:pt x="755086" y="403435"/>
                    <a:pt x="755086" y="537703"/>
                  </a:cubicBezTo>
                  <a:cubicBezTo>
                    <a:pt x="755086" y="671972"/>
                    <a:pt x="768692" y="803062"/>
                    <a:pt x="794600" y="929671"/>
                  </a:cubicBezTo>
                  <a:lnTo>
                    <a:pt x="832072" y="1075404"/>
                  </a:lnTo>
                  <a:lnTo>
                    <a:pt x="693680" y="1066732"/>
                  </a:lnTo>
                  <a:cubicBezTo>
                    <a:pt x="297828" y="1016382"/>
                    <a:pt x="0" y="798671"/>
                    <a:pt x="0" y="537702"/>
                  </a:cubicBezTo>
                  <a:cubicBezTo>
                    <a:pt x="0" y="276733"/>
                    <a:pt x="297828" y="59022"/>
                    <a:pt x="693680" y="8672"/>
                  </a:cubicBezTo>
                  <a:lnTo>
                    <a:pt x="832073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7963930" y="2891298"/>
              <a:ext cx="832070" cy="1075404"/>
            </a:xfrm>
            <a:custGeom>
              <a:avLst/>
              <a:gdLst>
                <a:gd name="connsiteX0" fmla="*/ 0 w 832070"/>
                <a:gd name="connsiteY0" fmla="*/ 0 h 1075404"/>
                <a:gd name="connsiteX1" fmla="*/ 138390 w 832070"/>
                <a:gd name="connsiteY1" fmla="*/ 8672 h 1075404"/>
                <a:gd name="connsiteX2" fmla="*/ 832070 w 832070"/>
                <a:gd name="connsiteY2" fmla="*/ 537702 h 1075404"/>
                <a:gd name="connsiteX3" fmla="*/ 138390 w 832070"/>
                <a:gd name="connsiteY3" fmla="*/ 1066732 h 1075404"/>
                <a:gd name="connsiteX4" fmla="*/ 0 w 832070"/>
                <a:gd name="connsiteY4" fmla="*/ 1075404 h 1075404"/>
                <a:gd name="connsiteX5" fmla="*/ 37472 w 832070"/>
                <a:gd name="connsiteY5" fmla="*/ 929671 h 1075404"/>
                <a:gd name="connsiteX6" fmla="*/ 76986 w 832070"/>
                <a:gd name="connsiteY6" fmla="*/ 537703 h 1075404"/>
                <a:gd name="connsiteX7" fmla="*/ 37472 w 832070"/>
                <a:gd name="connsiteY7" fmla="*/ 145735 h 1075404"/>
                <a:gd name="connsiteX8" fmla="*/ 0 w 832070"/>
                <a:gd name="connsiteY8" fmla="*/ 0 h 107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070" h="1075404">
                  <a:moveTo>
                    <a:pt x="0" y="0"/>
                  </a:moveTo>
                  <a:lnTo>
                    <a:pt x="138390" y="8672"/>
                  </a:lnTo>
                  <a:cubicBezTo>
                    <a:pt x="534242" y="59022"/>
                    <a:pt x="832070" y="276733"/>
                    <a:pt x="832070" y="537702"/>
                  </a:cubicBezTo>
                  <a:cubicBezTo>
                    <a:pt x="832070" y="798671"/>
                    <a:pt x="534242" y="1016382"/>
                    <a:pt x="138390" y="1066732"/>
                  </a:cubicBezTo>
                  <a:lnTo>
                    <a:pt x="0" y="1075404"/>
                  </a:lnTo>
                  <a:lnTo>
                    <a:pt x="37472" y="929671"/>
                  </a:lnTo>
                  <a:cubicBezTo>
                    <a:pt x="63380" y="803062"/>
                    <a:pt x="76986" y="671972"/>
                    <a:pt x="76986" y="537703"/>
                  </a:cubicBezTo>
                  <a:cubicBezTo>
                    <a:pt x="76986" y="403435"/>
                    <a:pt x="63380" y="272344"/>
                    <a:pt x="37472" y="1457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4077716" y="4370220"/>
              <a:ext cx="1077065" cy="1077065"/>
            </a:xfrm>
            <a:custGeom>
              <a:avLst/>
              <a:gdLst>
                <a:gd name="connsiteX0" fmla="*/ 316712 w 1077065"/>
                <a:gd name="connsiteY0" fmla="*/ 0 h 1077065"/>
                <a:gd name="connsiteX1" fmla="*/ 405531 w 1077065"/>
                <a:gd name="connsiteY1" fmla="*/ 146202 h 1077065"/>
                <a:gd name="connsiteX2" fmla="*/ 930864 w 1077065"/>
                <a:gd name="connsiteY2" fmla="*/ 671535 h 1077065"/>
                <a:gd name="connsiteX3" fmla="*/ 1077065 w 1077065"/>
                <a:gd name="connsiteY3" fmla="*/ 760354 h 1077065"/>
                <a:gd name="connsiteX4" fmla="*/ 973683 w 1077065"/>
                <a:gd name="connsiteY4" fmla="*/ 851543 h 1077065"/>
                <a:gd name="connsiteX5" fmla="*/ 109096 w 1077065"/>
                <a:gd name="connsiteY5" fmla="*/ 967969 h 1077065"/>
                <a:gd name="connsiteX6" fmla="*/ 225521 w 1077065"/>
                <a:gd name="connsiteY6" fmla="*/ 103382 h 1077065"/>
                <a:gd name="connsiteX7" fmla="*/ 316712 w 1077065"/>
                <a:gd name="connsiteY7" fmla="*/ 0 h 107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7065" h="1077065">
                  <a:moveTo>
                    <a:pt x="316712" y="0"/>
                  </a:moveTo>
                  <a:lnTo>
                    <a:pt x="405531" y="146202"/>
                  </a:lnTo>
                  <a:cubicBezTo>
                    <a:pt x="545337" y="353142"/>
                    <a:pt x="723924" y="531729"/>
                    <a:pt x="930864" y="671535"/>
                  </a:cubicBezTo>
                  <a:lnTo>
                    <a:pt x="1077065" y="760354"/>
                  </a:lnTo>
                  <a:lnTo>
                    <a:pt x="973683" y="851543"/>
                  </a:lnTo>
                  <a:cubicBezTo>
                    <a:pt x="658170" y="1095850"/>
                    <a:pt x="293629" y="1152501"/>
                    <a:pt x="109096" y="967969"/>
                  </a:cubicBezTo>
                  <a:cubicBezTo>
                    <a:pt x="-75437" y="783436"/>
                    <a:pt x="-18785" y="418895"/>
                    <a:pt x="225521" y="103382"/>
                  </a:cubicBezTo>
                  <a:lnTo>
                    <a:pt x="316712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7037221" y="4370221"/>
              <a:ext cx="1077064" cy="1077064"/>
            </a:xfrm>
            <a:custGeom>
              <a:avLst/>
              <a:gdLst>
                <a:gd name="connsiteX0" fmla="*/ 760353 w 1077064"/>
                <a:gd name="connsiteY0" fmla="*/ 0 h 1077064"/>
                <a:gd name="connsiteX1" fmla="*/ 851542 w 1077064"/>
                <a:gd name="connsiteY1" fmla="*/ 103381 h 1077064"/>
                <a:gd name="connsiteX2" fmla="*/ 967968 w 1077064"/>
                <a:gd name="connsiteY2" fmla="*/ 967968 h 1077064"/>
                <a:gd name="connsiteX3" fmla="*/ 103381 w 1077064"/>
                <a:gd name="connsiteY3" fmla="*/ 851542 h 1077064"/>
                <a:gd name="connsiteX4" fmla="*/ 0 w 1077064"/>
                <a:gd name="connsiteY4" fmla="*/ 760353 h 1077064"/>
                <a:gd name="connsiteX5" fmla="*/ 146201 w 1077064"/>
                <a:gd name="connsiteY5" fmla="*/ 671534 h 1077064"/>
                <a:gd name="connsiteX6" fmla="*/ 671534 w 1077064"/>
                <a:gd name="connsiteY6" fmla="*/ 146201 h 1077064"/>
                <a:gd name="connsiteX7" fmla="*/ 760353 w 1077064"/>
                <a:gd name="connsiteY7" fmla="*/ 0 h 107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7064" h="1077064">
                  <a:moveTo>
                    <a:pt x="760353" y="0"/>
                  </a:moveTo>
                  <a:lnTo>
                    <a:pt x="851542" y="103381"/>
                  </a:lnTo>
                  <a:cubicBezTo>
                    <a:pt x="1095849" y="418894"/>
                    <a:pt x="1152500" y="783435"/>
                    <a:pt x="967968" y="967968"/>
                  </a:cubicBezTo>
                  <a:cubicBezTo>
                    <a:pt x="783435" y="1152500"/>
                    <a:pt x="418894" y="1095849"/>
                    <a:pt x="103381" y="851542"/>
                  </a:cubicBezTo>
                  <a:lnTo>
                    <a:pt x="0" y="760353"/>
                  </a:lnTo>
                  <a:lnTo>
                    <a:pt x="146201" y="671534"/>
                  </a:lnTo>
                  <a:cubicBezTo>
                    <a:pt x="353141" y="531728"/>
                    <a:pt x="531728" y="353141"/>
                    <a:pt x="671534" y="146201"/>
                  </a:cubicBezTo>
                  <a:lnTo>
                    <a:pt x="760353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5558299" y="5296930"/>
              <a:ext cx="1075403" cy="832070"/>
            </a:xfrm>
            <a:custGeom>
              <a:avLst/>
              <a:gdLst>
                <a:gd name="connsiteX0" fmla="*/ 0 w 1075403"/>
                <a:gd name="connsiteY0" fmla="*/ 0 h 832070"/>
                <a:gd name="connsiteX1" fmla="*/ 145734 w 1075403"/>
                <a:gd name="connsiteY1" fmla="*/ 37472 h 832070"/>
                <a:gd name="connsiteX2" fmla="*/ 537702 w 1075403"/>
                <a:gd name="connsiteY2" fmla="*/ 76986 h 832070"/>
                <a:gd name="connsiteX3" fmla="*/ 929670 w 1075403"/>
                <a:gd name="connsiteY3" fmla="*/ 37472 h 832070"/>
                <a:gd name="connsiteX4" fmla="*/ 1075403 w 1075403"/>
                <a:gd name="connsiteY4" fmla="*/ 0 h 832070"/>
                <a:gd name="connsiteX5" fmla="*/ 1066731 w 1075403"/>
                <a:gd name="connsiteY5" fmla="*/ 138390 h 832070"/>
                <a:gd name="connsiteX6" fmla="*/ 537701 w 1075403"/>
                <a:gd name="connsiteY6" fmla="*/ 832070 h 832070"/>
                <a:gd name="connsiteX7" fmla="*/ 8671 w 1075403"/>
                <a:gd name="connsiteY7" fmla="*/ 138390 h 832070"/>
                <a:gd name="connsiteX8" fmla="*/ 0 w 1075403"/>
                <a:gd name="connsiteY8" fmla="*/ 0 h 83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403" h="832070">
                  <a:moveTo>
                    <a:pt x="0" y="0"/>
                  </a:moveTo>
                  <a:lnTo>
                    <a:pt x="145734" y="37472"/>
                  </a:lnTo>
                  <a:cubicBezTo>
                    <a:pt x="272343" y="63380"/>
                    <a:pt x="403434" y="76986"/>
                    <a:pt x="537702" y="76986"/>
                  </a:cubicBezTo>
                  <a:cubicBezTo>
                    <a:pt x="671971" y="76986"/>
                    <a:pt x="803061" y="63380"/>
                    <a:pt x="929670" y="37472"/>
                  </a:cubicBezTo>
                  <a:lnTo>
                    <a:pt x="1075403" y="0"/>
                  </a:lnTo>
                  <a:lnTo>
                    <a:pt x="1066731" y="138390"/>
                  </a:lnTo>
                  <a:cubicBezTo>
                    <a:pt x="1016381" y="534242"/>
                    <a:pt x="798670" y="832070"/>
                    <a:pt x="537701" y="832070"/>
                  </a:cubicBezTo>
                  <a:cubicBezTo>
                    <a:pt x="276732" y="832070"/>
                    <a:pt x="59022" y="534242"/>
                    <a:pt x="8671" y="13839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4405473" y="2833489"/>
            <a:ext cx="3381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POLICY</a:t>
            </a:r>
            <a:endParaRPr lang="en-IN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5603" y="1882520"/>
            <a:ext cx="202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 1.1</a:t>
            </a: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48025" y="3957819"/>
            <a:ext cx="1623167" cy="15252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358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EngraversGothic BT" panose="020B0507020203020204" pitchFamily="34" charset="0"/>
              </a:rPr>
              <a:t>Introduction – HSE Policy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0000FF"/>
                </a:solidFill>
              </a:rPr>
              <a:t>What is HSE policy?</a:t>
            </a:r>
            <a:endParaRPr lang="en-IN" b="1" dirty="0" smtClean="0">
              <a:solidFill>
                <a:srgbClr val="0000FF"/>
              </a:solidFill>
            </a:endParaRPr>
          </a:p>
          <a:p>
            <a:pPr lvl="1" algn="just"/>
            <a:r>
              <a:rPr lang="en-IN" dirty="0" smtClean="0"/>
              <a:t>A </a:t>
            </a:r>
            <a:r>
              <a:rPr lang="en-IN" dirty="0"/>
              <a:t>health and safety policy is a document outlining an organisations commitment and approach to managing health and safety in the workplace.</a:t>
            </a:r>
            <a:endParaRPr lang="en-IN" dirty="0" smtClean="0"/>
          </a:p>
          <a:p>
            <a:pPr lvl="1"/>
            <a:r>
              <a:rPr lang="en-IN" dirty="0" smtClean="0"/>
              <a:t>Law </a:t>
            </a:r>
            <a:r>
              <a:rPr lang="en-IN" dirty="0"/>
              <a:t>says </a:t>
            </a:r>
            <a:r>
              <a:rPr lang="en-IN" dirty="0" smtClean="0"/>
              <a:t>- must </a:t>
            </a:r>
            <a:r>
              <a:rPr lang="en-IN" dirty="0"/>
              <a:t>have a policy for managing health and </a:t>
            </a:r>
            <a:r>
              <a:rPr lang="en-IN" dirty="0" smtClean="0"/>
              <a:t>safety</a:t>
            </a:r>
            <a:endParaRPr lang="en-IN" dirty="0"/>
          </a:p>
          <a:p>
            <a:pPr lvl="1" algn="just"/>
            <a:r>
              <a:rPr lang="en-IN" dirty="0" smtClean="0"/>
              <a:t>It </a:t>
            </a:r>
            <a:r>
              <a:rPr lang="en-IN" dirty="0"/>
              <a:t>explains </a:t>
            </a:r>
            <a:r>
              <a:rPr lang="en-IN" dirty="0" smtClean="0"/>
              <a:t>how an </a:t>
            </a:r>
            <a:r>
              <a:rPr lang="en-IN" dirty="0"/>
              <a:t>employer, will manage health and </a:t>
            </a:r>
            <a:r>
              <a:rPr lang="en-IN" dirty="0" smtClean="0"/>
              <a:t>safety</a:t>
            </a:r>
          </a:p>
          <a:p>
            <a:pPr lvl="1" algn="just"/>
            <a:r>
              <a:rPr lang="en-IN" dirty="0" smtClean="0"/>
              <a:t>It </a:t>
            </a:r>
            <a:r>
              <a:rPr lang="en-IN" dirty="0"/>
              <a:t>should clearly </a:t>
            </a:r>
            <a:r>
              <a:rPr lang="en-IN" dirty="0" smtClean="0"/>
              <a:t>explains :  Who does what?, When? </a:t>
            </a:r>
            <a:r>
              <a:rPr lang="en-IN" dirty="0"/>
              <a:t>and </a:t>
            </a:r>
            <a:r>
              <a:rPr lang="en-IN" dirty="0" smtClean="0"/>
              <a:t>How?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3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 rot="407656" flipH="1">
            <a:off x="3595209" y="6151576"/>
            <a:ext cx="2684358" cy="360000"/>
          </a:xfrm>
          <a:prstGeom prst="rect">
            <a:avLst/>
          </a:prstGeom>
          <a:gradFill flip="none" rotWithShape="1">
            <a:gsLst>
              <a:gs pos="3700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/>
          <p:cNvSpPr/>
          <p:nvPr/>
        </p:nvSpPr>
        <p:spPr>
          <a:xfrm rot="407656" flipH="1">
            <a:off x="3605204" y="4488222"/>
            <a:ext cx="2684358" cy="360000"/>
          </a:xfrm>
          <a:prstGeom prst="rect">
            <a:avLst/>
          </a:prstGeom>
          <a:gradFill flip="none" rotWithShape="1">
            <a:gsLst>
              <a:gs pos="3700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0" y="365125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latin typeface="EngraversGothic BT" panose="020B0507020203020204" pitchFamily="34" charset="0"/>
              </a:rPr>
              <a:t>policy covers three areas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271333" y="1951946"/>
            <a:ext cx="9246639" cy="1178855"/>
            <a:chOff x="197275" y="1690687"/>
            <a:chExt cx="9246639" cy="1178855"/>
          </a:xfrm>
        </p:grpSpPr>
        <p:sp>
          <p:nvSpPr>
            <p:cNvPr id="24" name="Rectangle 23"/>
            <p:cNvSpPr/>
            <p:nvPr/>
          </p:nvSpPr>
          <p:spPr>
            <a:xfrm rot="407656" flipH="1">
              <a:off x="2494306" y="2509542"/>
              <a:ext cx="2684358" cy="360000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 rot="21024549">
              <a:off x="659168" y="2466376"/>
              <a:ext cx="1106859" cy="360000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23081" y="1690688"/>
              <a:ext cx="1719618" cy="997921"/>
            </a:xfrm>
            <a:prstGeom prst="rect">
              <a:avLst/>
            </a:prstGeom>
            <a:gradFill>
              <a:gsLst>
                <a:gs pos="22000">
                  <a:srgbClr val="FF6699"/>
                </a:gs>
                <a:gs pos="100000">
                  <a:srgbClr val="9900FF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43914" y="1690687"/>
              <a:ext cx="7200000" cy="997921"/>
            </a:xfrm>
            <a:prstGeom prst="rect">
              <a:avLst/>
            </a:prstGeom>
            <a:gradFill>
              <a:gsLst>
                <a:gs pos="22000">
                  <a:srgbClr val="00B0F0"/>
                </a:gs>
                <a:gs pos="100000">
                  <a:srgbClr val="9999FF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2273701" y="183903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2273701" y="215364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2273701" y="248436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2045115" y="183903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2045115" y="215364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/>
            <p:cNvSpPr/>
            <p:nvPr/>
          </p:nvSpPr>
          <p:spPr>
            <a:xfrm>
              <a:off x="2045115" y="248436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lowchart: Terminator 18"/>
            <p:cNvSpPr/>
            <p:nvPr/>
          </p:nvSpPr>
          <p:spPr>
            <a:xfrm>
              <a:off x="2087982" y="1848457"/>
              <a:ext cx="216000" cy="46476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lowchart: Terminator 19"/>
            <p:cNvSpPr/>
            <p:nvPr/>
          </p:nvSpPr>
          <p:spPr>
            <a:xfrm>
              <a:off x="2091418" y="2161646"/>
              <a:ext cx="216000" cy="46476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lowchart: Terminator 20"/>
            <p:cNvSpPr/>
            <p:nvPr/>
          </p:nvSpPr>
          <p:spPr>
            <a:xfrm>
              <a:off x="2092745" y="2498409"/>
              <a:ext cx="216000" cy="46476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97275" y="1865905"/>
              <a:ext cx="454152" cy="649952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0905" y="1824521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1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58203" y="1805116"/>
              <a:ext cx="58919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EngraversGothic BT" panose="020B0507020203020204" pitchFamily="34" charset="0"/>
                </a:rPr>
                <a:t>General statement of Intent</a:t>
              </a:r>
              <a:endParaRPr lang="en-IN" sz="3600" dirty="0">
                <a:solidFill>
                  <a:schemeClr val="bg1"/>
                </a:solidFill>
                <a:latin typeface="EngraversGothic BT" panose="020B0507020203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227790" y="3650118"/>
            <a:ext cx="9246639" cy="1135689"/>
            <a:chOff x="197275" y="1690687"/>
            <a:chExt cx="9246639" cy="1135689"/>
          </a:xfrm>
        </p:grpSpPr>
        <p:sp>
          <p:nvSpPr>
            <p:cNvPr id="32" name="Rectangle 31"/>
            <p:cNvSpPr/>
            <p:nvPr/>
          </p:nvSpPr>
          <p:spPr>
            <a:xfrm rot="21024549">
              <a:off x="659168" y="2466376"/>
              <a:ext cx="1106859" cy="360000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3081" y="1690688"/>
              <a:ext cx="1719618" cy="997921"/>
            </a:xfrm>
            <a:prstGeom prst="rect">
              <a:avLst/>
            </a:prstGeom>
            <a:gradFill>
              <a:gsLst>
                <a:gs pos="22000">
                  <a:srgbClr val="FF6699"/>
                </a:gs>
                <a:gs pos="100000">
                  <a:srgbClr val="9900FF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43914" y="1690687"/>
              <a:ext cx="7200000" cy="997921"/>
            </a:xfrm>
            <a:prstGeom prst="rect">
              <a:avLst/>
            </a:prstGeom>
            <a:gradFill>
              <a:gsLst>
                <a:gs pos="22000">
                  <a:srgbClr val="00B0F0"/>
                </a:gs>
                <a:gs pos="100000">
                  <a:srgbClr val="9999FF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2273701" y="183903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2273701" y="215364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2273701" y="248436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2045115" y="183903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2045115" y="215364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2045115" y="248436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Flowchart: Terminator 40"/>
            <p:cNvSpPr/>
            <p:nvPr/>
          </p:nvSpPr>
          <p:spPr>
            <a:xfrm>
              <a:off x="2087982" y="1848457"/>
              <a:ext cx="216000" cy="46476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lowchart: Terminator 41"/>
            <p:cNvSpPr/>
            <p:nvPr/>
          </p:nvSpPr>
          <p:spPr>
            <a:xfrm>
              <a:off x="2091418" y="2161646"/>
              <a:ext cx="216000" cy="46476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lowchart: Terminator 42"/>
            <p:cNvSpPr/>
            <p:nvPr/>
          </p:nvSpPr>
          <p:spPr>
            <a:xfrm>
              <a:off x="2092745" y="2498409"/>
              <a:ext cx="216000" cy="46476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97275" y="1865905"/>
              <a:ext cx="454152" cy="649952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0905" y="1824521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2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72717" y="1848658"/>
              <a:ext cx="5596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EngraversGothic BT" panose="020B0507020203020204" pitchFamily="34" charset="0"/>
                </a:rPr>
                <a:t>Roles and Responsibilities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71333" y="5304747"/>
            <a:ext cx="9246639" cy="1135689"/>
            <a:chOff x="197275" y="1690687"/>
            <a:chExt cx="9246639" cy="1135689"/>
          </a:xfrm>
        </p:grpSpPr>
        <p:sp>
          <p:nvSpPr>
            <p:cNvPr id="49" name="Rectangle 48"/>
            <p:cNvSpPr/>
            <p:nvPr/>
          </p:nvSpPr>
          <p:spPr>
            <a:xfrm rot="21024549">
              <a:off x="659168" y="2466376"/>
              <a:ext cx="1106859" cy="360000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3081" y="1690688"/>
              <a:ext cx="1719618" cy="997921"/>
            </a:xfrm>
            <a:prstGeom prst="rect">
              <a:avLst/>
            </a:prstGeom>
            <a:gradFill>
              <a:gsLst>
                <a:gs pos="22000">
                  <a:srgbClr val="FF6699"/>
                </a:gs>
                <a:gs pos="100000">
                  <a:srgbClr val="9900FF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43914" y="1690687"/>
              <a:ext cx="7200000" cy="997921"/>
            </a:xfrm>
            <a:prstGeom prst="rect">
              <a:avLst/>
            </a:prstGeom>
            <a:gradFill>
              <a:gsLst>
                <a:gs pos="22000">
                  <a:srgbClr val="00B0F0"/>
                </a:gs>
                <a:gs pos="100000">
                  <a:srgbClr val="9999FF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/>
            <p:cNvSpPr/>
            <p:nvPr/>
          </p:nvSpPr>
          <p:spPr>
            <a:xfrm>
              <a:off x="2273701" y="183903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/>
            <p:cNvSpPr/>
            <p:nvPr/>
          </p:nvSpPr>
          <p:spPr>
            <a:xfrm>
              <a:off x="2273701" y="215364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/>
            <p:cNvSpPr/>
            <p:nvPr/>
          </p:nvSpPr>
          <p:spPr>
            <a:xfrm>
              <a:off x="2273701" y="248436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/>
            <p:cNvSpPr/>
            <p:nvPr/>
          </p:nvSpPr>
          <p:spPr>
            <a:xfrm>
              <a:off x="2045115" y="183903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/>
            <p:cNvSpPr/>
            <p:nvPr/>
          </p:nvSpPr>
          <p:spPr>
            <a:xfrm>
              <a:off x="2045115" y="215364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/>
            <p:cNvSpPr/>
            <p:nvPr/>
          </p:nvSpPr>
          <p:spPr>
            <a:xfrm>
              <a:off x="2045115" y="248436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lowchart: Terminator 57"/>
            <p:cNvSpPr/>
            <p:nvPr/>
          </p:nvSpPr>
          <p:spPr>
            <a:xfrm>
              <a:off x="2087982" y="1848457"/>
              <a:ext cx="216000" cy="46476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Flowchart: Terminator 58"/>
            <p:cNvSpPr/>
            <p:nvPr/>
          </p:nvSpPr>
          <p:spPr>
            <a:xfrm>
              <a:off x="2091418" y="2161646"/>
              <a:ext cx="216000" cy="46476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Flowchart: Terminator 59"/>
            <p:cNvSpPr/>
            <p:nvPr/>
          </p:nvSpPr>
          <p:spPr>
            <a:xfrm>
              <a:off x="2092745" y="2498409"/>
              <a:ext cx="216000" cy="46476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97275" y="1865905"/>
              <a:ext cx="454152" cy="649952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0905" y="1824521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3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72717" y="1834144"/>
              <a:ext cx="30426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EngraversGothic BT" panose="020B0507020203020204" pitchFamily="34" charset="0"/>
                </a:rPr>
                <a:t>Arrangements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867085" y="1853388"/>
            <a:ext cx="11560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 2" panose="05020102010507070707" pitchFamily="18" charset="2"/>
              </a:rPr>
              <a:t></a:t>
            </a:r>
            <a:endParaRPr lang="en-IN" sz="8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45909" y="3515687"/>
            <a:ext cx="11560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 2" panose="05020102010507070707" pitchFamily="18" charset="2"/>
              </a:rPr>
              <a:t></a:t>
            </a:r>
            <a:endParaRPr lang="en-IN" sz="8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24732" y="5177987"/>
            <a:ext cx="11560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 2" panose="05020102010507070707" pitchFamily="18" charset="2"/>
              </a:rPr>
              <a:t></a:t>
            </a:r>
            <a:endParaRPr lang="en-IN" sz="8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29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4840" y="1825625"/>
            <a:ext cx="8468961" cy="4351338"/>
          </a:xfrm>
        </p:spPr>
        <p:txBody>
          <a:bodyPr/>
          <a:lstStyle/>
          <a:p>
            <a:r>
              <a:rPr lang="en-IN" dirty="0"/>
              <a:t>Sets out the organisations aims and </a:t>
            </a:r>
            <a:r>
              <a:rPr lang="en-IN" dirty="0" smtClean="0"/>
              <a:t>objectives</a:t>
            </a:r>
            <a:endParaRPr lang="en-IN" dirty="0"/>
          </a:p>
          <a:p>
            <a:r>
              <a:rPr lang="en-IN" dirty="0"/>
              <a:t>Complying with law</a:t>
            </a:r>
          </a:p>
          <a:p>
            <a:r>
              <a:rPr lang="en-IN" dirty="0"/>
              <a:t>Reminds workers at all levels of their responsibilities</a:t>
            </a:r>
          </a:p>
          <a:p>
            <a:r>
              <a:rPr lang="en-IN" dirty="0"/>
              <a:t>Signed and dated by the most senior person</a:t>
            </a:r>
          </a:p>
          <a:p>
            <a:r>
              <a:rPr lang="en-IN" dirty="0"/>
              <a:t>Regular review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8201" y="424056"/>
            <a:ext cx="9246639" cy="1323439"/>
            <a:chOff x="838200" y="424054"/>
            <a:chExt cx="9246639" cy="1323439"/>
          </a:xfrm>
        </p:grpSpPr>
        <p:grpSp>
          <p:nvGrpSpPr>
            <p:cNvPr id="22" name="Group 21"/>
            <p:cNvGrpSpPr/>
            <p:nvPr/>
          </p:nvGrpSpPr>
          <p:grpSpPr>
            <a:xfrm>
              <a:off x="838200" y="522612"/>
              <a:ext cx="9246639" cy="1138099"/>
              <a:chOff x="838200" y="522612"/>
              <a:chExt cx="9246639" cy="1138099"/>
            </a:xfrm>
          </p:grpSpPr>
          <p:sp>
            <p:nvSpPr>
              <p:cNvPr id="5" name="Rectangle 4"/>
              <p:cNvSpPr/>
              <p:nvPr/>
            </p:nvSpPr>
            <p:spPr>
              <a:xfrm rot="248822" flipH="1">
                <a:off x="3060550" y="1300711"/>
                <a:ext cx="2560231" cy="360000"/>
              </a:xfrm>
              <a:prstGeom prst="rect">
                <a:avLst/>
              </a:prstGeom>
              <a:gradFill flip="none" rotWithShape="1">
                <a:gsLst>
                  <a:gs pos="3700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ectangle 5"/>
              <p:cNvSpPr/>
              <p:nvPr/>
            </p:nvSpPr>
            <p:spPr>
              <a:xfrm rot="21024549">
                <a:off x="1300093" y="1298301"/>
                <a:ext cx="1106859" cy="360000"/>
              </a:xfrm>
              <a:prstGeom prst="rect">
                <a:avLst/>
              </a:prstGeom>
              <a:gradFill flip="none" rotWithShape="1">
                <a:gsLst>
                  <a:gs pos="3700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064006" y="522613"/>
                <a:ext cx="1719618" cy="997921"/>
              </a:xfrm>
              <a:prstGeom prst="rect">
                <a:avLst/>
              </a:prstGeom>
              <a:gradFill>
                <a:gsLst>
                  <a:gs pos="22000">
                    <a:srgbClr val="FF6699"/>
                  </a:gs>
                  <a:gs pos="100000">
                    <a:srgbClr val="9900FF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84839" y="522612"/>
                <a:ext cx="7200000" cy="997921"/>
              </a:xfrm>
              <a:prstGeom prst="rect">
                <a:avLst/>
              </a:prstGeom>
              <a:gradFill>
                <a:gsLst>
                  <a:gs pos="22000">
                    <a:srgbClr val="00B0F0"/>
                  </a:gs>
                  <a:gs pos="100000">
                    <a:srgbClr val="9999FF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914626" y="67096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914626" y="98557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14626" y="131628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686040" y="67096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686040" y="98557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686040" y="131628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Flowchart: Terminator 14"/>
              <p:cNvSpPr/>
              <p:nvPr/>
            </p:nvSpPr>
            <p:spPr>
              <a:xfrm>
                <a:off x="2728907" y="680382"/>
                <a:ext cx="216000" cy="46476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Flowchart: Terminator 15"/>
              <p:cNvSpPr/>
              <p:nvPr/>
            </p:nvSpPr>
            <p:spPr>
              <a:xfrm>
                <a:off x="2732343" y="993571"/>
                <a:ext cx="216000" cy="46476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Flowchart: Terminator 16"/>
              <p:cNvSpPr/>
              <p:nvPr/>
            </p:nvSpPr>
            <p:spPr>
              <a:xfrm>
                <a:off x="2733670" y="1330334"/>
                <a:ext cx="216000" cy="46476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838200" y="697830"/>
                <a:ext cx="454152" cy="649952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1830" y="656446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1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99128" y="637041"/>
                <a:ext cx="58919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chemeClr val="bg1"/>
                    </a:solidFill>
                    <a:latin typeface="EngraversGothic BT" panose="020B0507020203020204" pitchFamily="34" charset="0"/>
                  </a:rPr>
                  <a:t>General statement of Intent</a:t>
                </a:r>
                <a:endParaRPr lang="en-IN" sz="3600" dirty="0">
                  <a:solidFill>
                    <a:schemeClr val="bg1"/>
                  </a:solidFill>
                  <a:latin typeface="EngraversGothic BT" panose="020B0507020203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433953" y="424054"/>
              <a:ext cx="115608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8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Wingdings 2" panose="05020102010507070707" pitchFamily="18" charset="2"/>
                </a:rPr>
                <a:t></a:t>
              </a:r>
              <a:endParaRPr lang="en-IN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4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4839" y="1825625"/>
            <a:ext cx="9176533" cy="4734832"/>
          </a:xfrm>
        </p:spPr>
        <p:txBody>
          <a:bodyPr>
            <a:noAutofit/>
          </a:bodyPr>
          <a:lstStyle/>
          <a:p>
            <a:pPr algn="just"/>
            <a:r>
              <a:rPr lang="en-IN" dirty="0"/>
              <a:t>Outlines who has specific responsibility for managing health and safety and what they are responsible for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Defines responsibilities for:</a:t>
            </a:r>
          </a:p>
          <a:p>
            <a:pPr lvl="1" algn="just"/>
            <a:r>
              <a:rPr lang="en-IN" dirty="0" smtClean="0"/>
              <a:t>CEO </a:t>
            </a:r>
            <a:r>
              <a:rPr lang="en-IN" dirty="0"/>
              <a:t>or MD - ultimately responsible and accountable</a:t>
            </a:r>
          </a:p>
          <a:p>
            <a:pPr lvl="1" algn="just"/>
            <a:r>
              <a:rPr lang="en-IN" dirty="0"/>
              <a:t>Management - responsible for day-to-day management</a:t>
            </a:r>
          </a:p>
          <a:p>
            <a:pPr lvl="1" algn="just"/>
            <a:r>
              <a:rPr lang="en-IN" dirty="0"/>
              <a:t>All employees - responsible for acting safely</a:t>
            </a:r>
          </a:p>
          <a:p>
            <a:pPr lvl="1" algn="just"/>
            <a:r>
              <a:rPr lang="en-IN" dirty="0"/>
              <a:t>Competent persons - first aiders, fire marshals, etc. </a:t>
            </a:r>
          </a:p>
          <a:p>
            <a:pPr lvl="1" algn="just"/>
            <a:r>
              <a:rPr lang="en-IN" dirty="0"/>
              <a:t>Specialist health and safety practitioners – responsible for providing advice to support management and employees</a:t>
            </a:r>
          </a:p>
          <a:p>
            <a:pPr algn="just"/>
            <a:endParaRPr lang="en-IN" dirty="0"/>
          </a:p>
          <a:p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838201" y="424056"/>
            <a:ext cx="9246639" cy="1323439"/>
            <a:chOff x="838200" y="424054"/>
            <a:chExt cx="9246639" cy="1323439"/>
          </a:xfrm>
        </p:grpSpPr>
        <p:sp>
          <p:nvSpPr>
            <p:cNvPr id="22" name="Rectangle 21"/>
            <p:cNvSpPr/>
            <p:nvPr/>
          </p:nvSpPr>
          <p:spPr>
            <a:xfrm rot="248822" flipH="1">
              <a:off x="3060550" y="1300711"/>
              <a:ext cx="2560231" cy="360000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38200" y="424054"/>
              <a:ext cx="9246639" cy="1323439"/>
              <a:chOff x="838200" y="424054"/>
              <a:chExt cx="9246639" cy="1323439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838200" y="522612"/>
                <a:ext cx="9246639" cy="1135689"/>
                <a:chOff x="838200" y="522612"/>
                <a:chExt cx="9246639" cy="1135689"/>
              </a:xfrm>
            </p:grpSpPr>
            <p:sp>
              <p:nvSpPr>
                <p:cNvPr id="44" name="Rectangle 43"/>
                <p:cNvSpPr/>
                <p:nvPr/>
              </p:nvSpPr>
              <p:spPr>
                <a:xfrm rot="21024549">
                  <a:off x="1300093" y="1298301"/>
                  <a:ext cx="1106859" cy="360000"/>
                </a:xfrm>
                <a:prstGeom prst="rect">
                  <a:avLst/>
                </a:prstGeom>
                <a:gradFill flip="none" rotWithShape="1">
                  <a:gsLst>
                    <a:gs pos="3700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softEdge rad="508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1064006" y="522613"/>
                  <a:ext cx="1719618" cy="997921"/>
                </a:xfrm>
                <a:prstGeom prst="rect">
                  <a:avLst/>
                </a:prstGeom>
                <a:gradFill>
                  <a:gsLst>
                    <a:gs pos="22000">
                      <a:srgbClr val="FF6699"/>
                    </a:gs>
                    <a:gs pos="100000">
                      <a:srgbClr val="9900FF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884839" y="522612"/>
                  <a:ext cx="7200000" cy="997921"/>
                </a:xfrm>
                <a:prstGeom prst="rect">
                  <a:avLst/>
                </a:prstGeom>
                <a:gradFill>
                  <a:gsLst>
                    <a:gs pos="22000">
                      <a:srgbClr val="00B0F0"/>
                    </a:gs>
                    <a:gs pos="100000">
                      <a:srgbClr val="9999FF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2914626" y="670960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2914626" y="985572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2914626" y="1316286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2686040" y="670960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2686040" y="985572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2686040" y="1316286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" name="Flowchart: Terminator 52"/>
                <p:cNvSpPr/>
                <p:nvPr/>
              </p:nvSpPr>
              <p:spPr>
                <a:xfrm>
                  <a:off x="2728907" y="680382"/>
                  <a:ext cx="216000" cy="4647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" name="Flowchart: Terminator 53"/>
                <p:cNvSpPr/>
                <p:nvPr/>
              </p:nvSpPr>
              <p:spPr>
                <a:xfrm>
                  <a:off x="2732343" y="993571"/>
                  <a:ext cx="216000" cy="4647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" name="Flowchart: Terminator 54"/>
                <p:cNvSpPr/>
                <p:nvPr/>
              </p:nvSpPr>
              <p:spPr>
                <a:xfrm>
                  <a:off x="2733670" y="1330334"/>
                  <a:ext cx="216000" cy="4647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838200" y="697830"/>
                  <a:ext cx="454152" cy="649952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841830" y="656446"/>
                  <a:ext cx="44435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/>
                      </a:solidFill>
                    </a:rPr>
                    <a:t>2</a:t>
                  </a:r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099128" y="637041"/>
                  <a:ext cx="559640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>
                      <a:solidFill>
                        <a:schemeClr val="bg1"/>
                      </a:solidFill>
                      <a:latin typeface="EngraversGothic BT" panose="020B0507020203020204" pitchFamily="34" charset="0"/>
                    </a:rPr>
                    <a:t>Roles and Responsibilities</a:t>
                  </a:r>
                  <a:endParaRPr lang="en-IN" sz="3600" dirty="0">
                    <a:solidFill>
                      <a:schemeClr val="bg1"/>
                    </a:solidFill>
                    <a:latin typeface="EngraversGothic BT" panose="020B0507020203020204" pitchFamily="34" charset="0"/>
                  </a:endParaRPr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1433953" y="424054"/>
                <a:ext cx="115608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8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Wingdings 2" panose="05020102010507070707" pitchFamily="18" charset="2"/>
                  </a:rPr>
                  <a:t></a:t>
                </a:r>
                <a:endParaRPr lang="en-IN" sz="8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44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1033</TotalTime>
  <Words>740</Words>
  <Application>Microsoft Office PowerPoint</Application>
  <PresentationFormat>Widescreen</PresentationFormat>
  <Paragraphs>179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EngraversGothic BT</vt:lpstr>
      <vt:lpstr>Gill Sans MT</vt:lpstr>
      <vt:lpstr>Verdana</vt:lpstr>
      <vt:lpstr>Wingdings</vt:lpstr>
      <vt:lpstr>Wingdings 2</vt:lpstr>
      <vt:lpstr>Office Theme</vt:lpstr>
      <vt:lpstr>PowerPoint Presentation</vt:lpstr>
      <vt:lpstr>Learning Outcomes:</vt:lpstr>
      <vt:lpstr>Safety Management System</vt:lpstr>
      <vt:lpstr>Key Elements of SMS (by ILO-OSH 2001)</vt:lpstr>
      <vt:lpstr>PowerPoint Presentation</vt:lpstr>
      <vt:lpstr>Introduction – HSE Policy</vt:lpstr>
      <vt:lpstr>policy covers three areas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Candy</dc:creator>
  <cp:lastModifiedBy>Lenovo</cp:lastModifiedBy>
  <cp:revision>81</cp:revision>
  <dcterms:created xsi:type="dcterms:W3CDTF">2022-09-06T07:59:11Z</dcterms:created>
  <dcterms:modified xsi:type="dcterms:W3CDTF">2024-02-05T18:14:49Z</dcterms:modified>
</cp:coreProperties>
</file>