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87" r:id="rId4"/>
    <p:sldId id="288" r:id="rId5"/>
    <p:sldId id="262" r:id="rId6"/>
    <p:sldId id="285" r:id="rId7"/>
    <p:sldId id="286" r:id="rId8"/>
    <p:sldId id="259" r:id="rId9"/>
    <p:sldId id="289" r:id="rId10"/>
    <p:sldId id="290" r:id="rId11"/>
    <p:sldId id="265" r:id="rId12"/>
    <p:sldId id="291" r:id="rId13"/>
    <p:sldId id="292" r:id="rId14"/>
    <p:sldId id="293" r:id="rId15"/>
    <p:sldId id="294" r:id="rId16"/>
    <p:sldId id="295" r:id="rId17"/>
    <p:sldId id="297" r:id="rId18"/>
    <p:sldId id="296" r:id="rId19"/>
    <p:sldId id="298" r:id="rId20"/>
    <p:sldId id="300" r:id="rId21"/>
    <p:sldId id="299" r:id="rId22"/>
    <p:sldId id="301" r:id="rId23"/>
    <p:sldId id="302" r:id="rId24"/>
    <p:sldId id="303" r:id="rId25"/>
    <p:sldId id="304" r:id="rId26"/>
    <p:sldId id="305" r:id="rId27"/>
    <p:sldId id="306" r:id="rId28"/>
    <p:sldId id="307" r:id="rId29"/>
    <p:sldId id="308" r:id="rId30"/>
    <p:sldId id="311" r:id="rId31"/>
    <p:sldId id="310" r:id="rId32"/>
    <p:sldId id="312" r:id="rId33"/>
    <p:sldId id="313" r:id="rId34"/>
    <p:sldId id="314" r:id="rId35"/>
    <p:sldId id="315" r:id="rId36"/>
    <p:sldId id="31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17B"/>
    <a:srgbClr val="176373"/>
    <a:srgbClr val="0000FF"/>
    <a:srgbClr val="FF6D9E"/>
    <a:srgbClr val="FF66FF"/>
    <a:srgbClr val="66FFFF"/>
    <a:srgbClr val="00FF00"/>
    <a:srgbClr val="19717F"/>
    <a:srgbClr val="00FFFF"/>
    <a:srgbClr val="6E6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4660"/>
  </p:normalViewPr>
  <p:slideViewPr>
    <p:cSldViewPr snapToGrid="0">
      <p:cViewPr varScale="1">
        <p:scale>
          <a:sx n="74" d="100"/>
          <a:sy n="74" d="100"/>
        </p:scale>
        <p:origin x="4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99688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04577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00099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232761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B8F17-2DB4-47F1-9AD2-F90ADE8742D8}"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106998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B8F17-2DB4-47F1-9AD2-F90ADE8742D8}"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398508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B8F17-2DB4-47F1-9AD2-F90ADE8742D8}"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87085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B8F17-2DB4-47F1-9AD2-F90ADE8742D8}"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16119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B8F17-2DB4-47F1-9AD2-F90ADE8742D8}" type="datetimeFigureOut">
              <a:rPr lang="en-IN" smtClean="0"/>
              <a:t>03-10-2022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383978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B8F17-2DB4-47F1-9AD2-F90ADE8742D8}"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342562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B8F17-2DB4-47F1-9AD2-F90ADE8742D8}"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9075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B8F17-2DB4-47F1-9AD2-F90ADE8742D8}" type="datetimeFigureOut">
              <a:rPr lang="en-IN" smtClean="0"/>
              <a:t>03-10-2022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34A9D-61A3-48B1-BB68-9206157181C7}" type="slidenum">
              <a:rPr lang="en-IN" smtClean="0"/>
              <a:t>‹#›</a:t>
            </a:fld>
            <a:endParaRPr lang="en-IN"/>
          </a:p>
        </p:txBody>
      </p:sp>
    </p:spTree>
    <p:extLst>
      <p:ext uri="{BB962C8B-B14F-4D97-AF65-F5344CB8AC3E}">
        <p14:creationId xmlns:p14="http://schemas.microsoft.com/office/powerpoint/2010/main" val="21939907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759965" y="0"/>
            <a:ext cx="9432035" cy="6858000"/>
            <a:chOff x="6734199" y="0"/>
            <a:chExt cx="5461524" cy="6858000"/>
          </a:xfrm>
        </p:grpSpPr>
        <p:sp>
          <p:nvSpPr>
            <p:cNvPr id="10" name="Freeform 9"/>
            <p:cNvSpPr/>
            <p:nvPr/>
          </p:nvSpPr>
          <p:spPr>
            <a:xfrm>
              <a:off x="6734199" y="0"/>
              <a:ext cx="4293476" cy="6858000"/>
            </a:xfrm>
            <a:custGeom>
              <a:avLst/>
              <a:gdLst>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701561 w 4293476"/>
                <a:gd name="connsiteY6" fmla="*/ 3429000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481490 w 4293476"/>
                <a:gd name="connsiteY6" fmla="*/ 3429000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400808 w 4293476"/>
                <a:gd name="connsiteY6" fmla="*/ 3455894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508385 w 4293476"/>
                <a:gd name="connsiteY6" fmla="*/ 3482788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508385 w 4293476"/>
                <a:gd name="connsiteY6" fmla="*/ 3482788 h 6858000"/>
                <a:gd name="connsiteX7" fmla="*/ 527213 w 4293476"/>
                <a:gd name="connsiteY7" fmla="*/ 1183341 h 6858000"/>
                <a:gd name="connsiteX8" fmla="*/ 23852 w 4293476"/>
                <a:gd name="connsiteY8" fmla="*/ 56162 h 6858000"/>
                <a:gd name="connsiteX9" fmla="*/ 0 w 4293476"/>
                <a:gd name="connsiteY9" fmla="*/ 15699 h 6858000"/>
                <a:gd name="connsiteX10" fmla="*/ 0 w 4293476"/>
                <a:gd name="connsiteY10"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419636 w 4293476"/>
                <a:gd name="connsiteY6" fmla="*/ 5647765 h 6858000"/>
                <a:gd name="connsiteX7" fmla="*/ 1508385 w 4293476"/>
                <a:gd name="connsiteY7" fmla="*/ 3482788 h 6858000"/>
                <a:gd name="connsiteX8" fmla="*/ 527213 w 4293476"/>
                <a:gd name="connsiteY8" fmla="*/ 1183341 h 6858000"/>
                <a:gd name="connsiteX9" fmla="*/ 23852 w 4293476"/>
                <a:gd name="connsiteY9" fmla="*/ 56162 h 6858000"/>
                <a:gd name="connsiteX10" fmla="*/ 0 w 4293476"/>
                <a:gd name="connsiteY10" fmla="*/ 15699 h 6858000"/>
                <a:gd name="connsiteX11" fmla="*/ 0 w 4293476"/>
                <a:gd name="connsiteY11"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419636 w 4293476"/>
                <a:gd name="connsiteY6" fmla="*/ 5647765 h 6858000"/>
                <a:gd name="connsiteX7" fmla="*/ 1508385 w 4293476"/>
                <a:gd name="connsiteY7" fmla="*/ 3482788 h 6858000"/>
                <a:gd name="connsiteX8" fmla="*/ 527213 w 4293476"/>
                <a:gd name="connsiteY8" fmla="*/ 1183341 h 6858000"/>
                <a:gd name="connsiteX9" fmla="*/ 23852 w 4293476"/>
                <a:gd name="connsiteY9" fmla="*/ 56162 h 6858000"/>
                <a:gd name="connsiteX10" fmla="*/ 0 w 4293476"/>
                <a:gd name="connsiteY10" fmla="*/ 15699 h 6858000"/>
                <a:gd name="connsiteX11" fmla="*/ 0 w 4293476"/>
                <a:gd name="connsiteY11"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419636 w 4293476"/>
                <a:gd name="connsiteY6" fmla="*/ 5647765 h 6858000"/>
                <a:gd name="connsiteX7" fmla="*/ 1508385 w 4293476"/>
                <a:gd name="connsiteY7" fmla="*/ 3482788 h 6858000"/>
                <a:gd name="connsiteX8" fmla="*/ 501173 w 4293476"/>
                <a:gd name="connsiteY8" fmla="*/ 1168351 h 6858000"/>
                <a:gd name="connsiteX9" fmla="*/ 23852 w 4293476"/>
                <a:gd name="connsiteY9" fmla="*/ 56162 h 6858000"/>
                <a:gd name="connsiteX10" fmla="*/ 0 w 4293476"/>
                <a:gd name="connsiteY10" fmla="*/ 15699 h 6858000"/>
                <a:gd name="connsiteX11" fmla="*/ 0 w 4293476"/>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93476" h="6858000">
                  <a:moveTo>
                    <a:pt x="0" y="0"/>
                  </a:moveTo>
                  <a:lnTo>
                    <a:pt x="4293476" y="0"/>
                  </a:lnTo>
                  <a:lnTo>
                    <a:pt x="4293476" y="6858000"/>
                  </a:lnTo>
                  <a:lnTo>
                    <a:pt x="0" y="6858000"/>
                  </a:lnTo>
                  <a:lnTo>
                    <a:pt x="0" y="6842301"/>
                  </a:lnTo>
                  <a:lnTo>
                    <a:pt x="23852" y="6801838"/>
                  </a:lnTo>
                  <a:cubicBezTo>
                    <a:pt x="129650" y="6607231"/>
                    <a:pt x="172214" y="6200940"/>
                    <a:pt x="419636" y="5647765"/>
                  </a:cubicBezTo>
                  <a:cubicBezTo>
                    <a:pt x="667058" y="5094590"/>
                    <a:pt x="1494796" y="4229357"/>
                    <a:pt x="1508385" y="3482788"/>
                  </a:cubicBezTo>
                  <a:cubicBezTo>
                    <a:pt x="1521975" y="2736219"/>
                    <a:pt x="748595" y="1739455"/>
                    <a:pt x="501173" y="1168351"/>
                  </a:cubicBezTo>
                  <a:cubicBezTo>
                    <a:pt x="227711" y="627228"/>
                    <a:pt x="134133" y="232840"/>
                    <a:pt x="23852" y="56162"/>
                  </a:cubicBezTo>
                  <a:lnTo>
                    <a:pt x="0" y="1569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7325869" y="0"/>
              <a:ext cx="4869854" cy="6858000"/>
            </a:xfrm>
            <a:custGeom>
              <a:avLst/>
              <a:gdLst>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701561 w 4293476"/>
                <a:gd name="connsiteY6" fmla="*/ 3429000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131867 w 4293476"/>
                <a:gd name="connsiteY6" fmla="*/ 3509682 h 6858000"/>
                <a:gd name="connsiteX7" fmla="*/ 23852 w 4293476"/>
                <a:gd name="connsiteY7" fmla="*/ 56162 h 6858000"/>
                <a:gd name="connsiteX8" fmla="*/ 0 w 4293476"/>
                <a:gd name="connsiteY8" fmla="*/ 15699 h 6858000"/>
                <a:gd name="connsiteX9" fmla="*/ 0 w 429347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3476" h="6858000">
                  <a:moveTo>
                    <a:pt x="0" y="0"/>
                  </a:moveTo>
                  <a:lnTo>
                    <a:pt x="4293476" y="0"/>
                  </a:lnTo>
                  <a:lnTo>
                    <a:pt x="4293476" y="6858000"/>
                  </a:lnTo>
                  <a:lnTo>
                    <a:pt x="0" y="6858000"/>
                  </a:lnTo>
                  <a:lnTo>
                    <a:pt x="0" y="6842301"/>
                  </a:lnTo>
                  <a:lnTo>
                    <a:pt x="23852" y="6801838"/>
                  </a:lnTo>
                  <a:cubicBezTo>
                    <a:pt x="432733" y="6070878"/>
                    <a:pt x="1131867" y="4913695"/>
                    <a:pt x="1131867" y="3509682"/>
                  </a:cubicBezTo>
                  <a:cubicBezTo>
                    <a:pt x="1131867" y="2105670"/>
                    <a:pt x="432733" y="787122"/>
                    <a:pt x="23852" y="56162"/>
                  </a:cubicBezTo>
                  <a:lnTo>
                    <a:pt x="0" y="15699"/>
                  </a:lnTo>
                  <a:lnTo>
                    <a:pt x="0" y="0"/>
                  </a:lnTo>
                  <a:close/>
                </a:path>
              </a:pathLst>
            </a:custGeom>
            <a:solidFill>
              <a:srgbClr val="66FFFF">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p:cNvSpPr/>
          <p:nvPr/>
        </p:nvSpPr>
        <p:spPr>
          <a:xfrm>
            <a:off x="5417027" y="2427196"/>
            <a:ext cx="6774974" cy="2003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432129" y="2828836"/>
            <a:ext cx="6759871" cy="1200329"/>
          </a:xfrm>
          <a:prstGeom prst="rect">
            <a:avLst/>
          </a:prstGeom>
          <a:noFill/>
        </p:spPr>
        <p:txBody>
          <a:bodyPr wrap="square" rtlCol="0">
            <a:spAutoFit/>
          </a:bodyPr>
          <a:lstStyle/>
          <a:p>
            <a:pPr algn="ctr"/>
            <a:r>
              <a:rPr lang="en-IN" sz="3600" b="1" dirty="0">
                <a:solidFill>
                  <a:srgbClr val="C00000"/>
                </a:solidFill>
                <a:effectLst>
                  <a:glow rad="304800">
                    <a:srgbClr val="66FFFF">
                      <a:alpha val="51000"/>
                    </a:srgbClr>
                  </a:glow>
                </a:effectLst>
                <a:latin typeface="EngraversGothic BT" panose="020B0507020203020204" pitchFamily="34" charset="0"/>
              </a:rPr>
              <a:t>Health and Safety Management Practice </a:t>
            </a:r>
            <a:endParaRPr lang="en-IN" sz="3600" dirty="0">
              <a:solidFill>
                <a:srgbClr val="C00000"/>
              </a:solidFill>
              <a:effectLst>
                <a:glow rad="304800">
                  <a:srgbClr val="66FFFF">
                    <a:alpha val="51000"/>
                  </a:srgbClr>
                </a:glow>
              </a:effectLst>
            </a:endParaRPr>
          </a:p>
        </p:txBody>
      </p:sp>
      <p:sp>
        <p:nvSpPr>
          <p:cNvPr id="17" name="TextBox 16"/>
          <p:cNvSpPr txBox="1"/>
          <p:nvPr/>
        </p:nvSpPr>
        <p:spPr>
          <a:xfrm>
            <a:off x="4778832" y="282662"/>
            <a:ext cx="7500257" cy="707886"/>
          </a:xfrm>
          <a:prstGeom prst="rect">
            <a:avLst/>
          </a:prstGeom>
          <a:noFill/>
          <a:effectLst/>
        </p:spPr>
        <p:txBody>
          <a:bodyPr wrap="square" lIns="0" tIns="0" rIns="0" bIns="0" rtlCol="0" anchor="ctr" anchorCtr="0">
            <a:spAutoFit/>
            <a:scene3d>
              <a:camera prst="orthographicFront"/>
              <a:lightRig rig="threePt" dir="t"/>
            </a:scene3d>
            <a:sp3d extrusionH="57150">
              <a:bevelT w="57150" h="38100" prst="artDeco"/>
            </a:sp3d>
          </a:bodyPr>
          <a:lstStyle/>
          <a:p>
            <a:pPr algn="ctr"/>
            <a:r>
              <a:rPr lang="en-US" sz="2300" b="1" dirty="0">
                <a:solidFill>
                  <a:srgbClr val="0000FF"/>
                </a:solidFill>
                <a:effectLst>
                  <a:glow rad="1168400">
                    <a:schemeClr val="bg1">
                      <a:alpha val="96000"/>
                    </a:schemeClr>
                  </a:glow>
                </a:effectLst>
                <a:latin typeface="Verdana" panose="020B0604030504040204" pitchFamily="34" charset="0"/>
                <a:ea typeface="Verdana" panose="020B0604030504040204" pitchFamily="34" charset="0"/>
              </a:rPr>
              <a:t>OTHM LEVEL 6</a:t>
            </a:r>
          </a:p>
          <a:p>
            <a:pPr algn="ctr"/>
            <a:r>
              <a:rPr lang="en-US" sz="2300" b="1" dirty="0">
                <a:solidFill>
                  <a:srgbClr val="0000FF"/>
                </a:solidFill>
                <a:effectLst>
                  <a:glow rad="1168400">
                    <a:schemeClr val="bg1">
                      <a:alpha val="96000"/>
                    </a:schemeClr>
                  </a:glow>
                </a:effectLst>
                <a:latin typeface="Verdana" panose="020B0604030504040204" pitchFamily="34" charset="0"/>
                <a:ea typeface="Verdana" panose="020B0604030504040204" pitchFamily="34" charset="0"/>
              </a:rPr>
              <a:t>Diploma in Occupational Health and Safety</a:t>
            </a:r>
            <a:endParaRPr lang="en-IN" sz="2300" dirty="0">
              <a:solidFill>
                <a:srgbClr val="0000FF"/>
              </a:solidFill>
              <a:effectLst>
                <a:glow rad="1168400">
                  <a:schemeClr val="bg1">
                    <a:alpha val="96000"/>
                  </a:schemeClr>
                </a:glow>
              </a:effectLst>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rotWithShape="1">
          <a:blip r:embed="rId2" cstate="print">
            <a:lum bright="-10000" contrast="1000"/>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val="0"/>
              </a:ext>
            </a:extLst>
          </a:blip>
          <a:srcRect l="17315" t="19657" r="22564" b="28064"/>
          <a:stretch/>
        </p:blipFill>
        <p:spPr>
          <a:xfrm>
            <a:off x="6197949" y="5119026"/>
            <a:ext cx="4833464" cy="1050752"/>
          </a:xfrm>
          <a:prstGeom prst="rect">
            <a:avLst/>
          </a:prstGeom>
          <a:effectLst>
            <a:glow rad="139700">
              <a:schemeClr val="bg1"/>
            </a:glow>
            <a:outerShdw blurRad="50800" dist="38100" dir="2700000" algn="tl" rotWithShape="0">
              <a:schemeClr val="bg1">
                <a:alpha val="40000"/>
              </a:schemeClr>
            </a:outerShdw>
          </a:effectLst>
        </p:spPr>
      </p:pic>
      <p:sp>
        <p:nvSpPr>
          <p:cNvPr id="12" name="TextBox 11"/>
          <p:cNvSpPr txBox="1"/>
          <p:nvPr/>
        </p:nvSpPr>
        <p:spPr>
          <a:xfrm>
            <a:off x="7351562" y="1388843"/>
            <a:ext cx="2424450" cy="523220"/>
          </a:xfrm>
          <a:prstGeom prst="rect">
            <a:avLst/>
          </a:prstGeom>
          <a:noFill/>
        </p:spPr>
        <p:txBody>
          <a:bodyPr wrap="square" rtlCol="0">
            <a:spAutoFit/>
          </a:bodyPr>
          <a:lstStyle/>
          <a:p>
            <a:pPr algn="ctr"/>
            <a:r>
              <a:rPr lang="en-US" sz="2800" dirty="0">
                <a:ln w="0"/>
                <a:solidFill>
                  <a:srgbClr val="FF0000"/>
                </a:solidFill>
                <a:effectLst>
                  <a:glow rad="368300">
                    <a:schemeClr val="bg1">
                      <a:alpha val="88000"/>
                    </a:schemeClr>
                  </a:glow>
                  <a:outerShdw blurRad="50800" dist="38100" dir="2700000" algn="tl" rotWithShape="0">
                    <a:prstClr val="black">
                      <a:alpha val="40000"/>
                    </a:prstClr>
                  </a:outerShdw>
                </a:effectLst>
                <a:latin typeface="Arial Black" panose="020B0A04020102020204" pitchFamily="34" charset="0"/>
              </a:rPr>
              <a:t>Element </a:t>
            </a:r>
            <a:r>
              <a:rPr lang="en-US" sz="2800" dirty="0" smtClean="0">
                <a:ln w="0"/>
                <a:solidFill>
                  <a:srgbClr val="FF0000"/>
                </a:solidFill>
                <a:effectLst>
                  <a:glow rad="368300">
                    <a:schemeClr val="bg1">
                      <a:alpha val="88000"/>
                    </a:schemeClr>
                  </a:glow>
                  <a:outerShdw blurRad="50800" dist="38100" dir="2700000" algn="tl" rotWithShape="0">
                    <a:prstClr val="black">
                      <a:alpha val="40000"/>
                    </a:prstClr>
                  </a:outerShdw>
                </a:effectLst>
                <a:latin typeface="Arial Black" panose="020B0A04020102020204" pitchFamily="34" charset="0"/>
              </a:rPr>
              <a:t> 2</a:t>
            </a:r>
            <a:endParaRPr lang="en-IN" sz="2800" dirty="0">
              <a:ln w="0"/>
              <a:solidFill>
                <a:srgbClr val="FF0000"/>
              </a:solidFill>
              <a:effectLst>
                <a:glow rad="368300">
                  <a:schemeClr val="bg1">
                    <a:alpha val="88000"/>
                  </a:schemeClr>
                </a:glow>
                <a:outerShdw blurRad="50800" dist="38100" dir="2700000" algn="tl" rotWithShape="0">
                  <a:prstClr val="black">
                    <a:alpha val="40000"/>
                  </a:prstClr>
                </a:outerShdw>
              </a:effectLst>
              <a:latin typeface="Arial Black" panose="020B0A04020102020204" pitchFamily="34" charset="0"/>
            </a:endParaRPr>
          </a:p>
        </p:txBody>
      </p:sp>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sharpenSoften amount="22000"/>
                    </a14:imgEffect>
                    <a14:imgEffect>
                      <a14:brightnessContrast bright="8000"/>
                    </a14:imgEffect>
                  </a14:imgLayer>
                </a14:imgProps>
              </a:ext>
              <a:ext uri="{28A0092B-C50C-407E-A947-70E740481C1C}">
                <a14:useLocalDpi xmlns:a14="http://schemas.microsoft.com/office/drawing/2010/main" val="0"/>
              </a:ext>
            </a:extLst>
          </a:blip>
          <a:stretch>
            <a:fillRect/>
          </a:stretch>
        </p:blipFill>
        <p:spPr>
          <a:xfrm>
            <a:off x="223244" y="2373051"/>
            <a:ext cx="5056694" cy="2111898"/>
          </a:xfrm>
          <a:prstGeom prst="rect">
            <a:avLst/>
          </a:prstGeom>
        </p:spPr>
      </p:pic>
    </p:spTree>
    <p:extLst>
      <p:ext uri="{BB962C8B-B14F-4D97-AF65-F5344CB8AC3E}">
        <p14:creationId xmlns:p14="http://schemas.microsoft.com/office/powerpoint/2010/main" val="61720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2856000" y="160290"/>
            <a:ext cx="6480000" cy="6480000"/>
            <a:chOff x="3396000" y="729000"/>
            <a:chExt cx="5400000" cy="5400000"/>
          </a:xfrm>
        </p:grpSpPr>
        <p:sp>
          <p:nvSpPr>
            <p:cNvPr id="60" name="Freeform 59"/>
            <p:cNvSpPr/>
            <p:nvPr/>
          </p:nvSpPr>
          <p:spPr>
            <a:xfrm>
              <a:off x="5558298" y="729000"/>
              <a:ext cx="1075404" cy="832072"/>
            </a:xfrm>
            <a:custGeom>
              <a:avLst/>
              <a:gdLst>
                <a:gd name="connsiteX0" fmla="*/ 537702 w 1075404"/>
                <a:gd name="connsiteY0" fmla="*/ 0 h 832072"/>
                <a:gd name="connsiteX1" fmla="*/ 1066732 w 1075404"/>
                <a:gd name="connsiteY1" fmla="*/ 693680 h 832072"/>
                <a:gd name="connsiteX2" fmla="*/ 1075404 w 1075404"/>
                <a:gd name="connsiteY2" fmla="*/ 832072 h 832072"/>
                <a:gd name="connsiteX3" fmla="*/ 929671 w 1075404"/>
                <a:gd name="connsiteY3" fmla="*/ 794600 h 832072"/>
                <a:gd name="connsiteX4" fmla="*/ 537703 w 1075404"/>
                <a:gd name="connsiteY4" fmla="*/ 755086 h 832072"/>
                <a:gd name="connsiteX5" fmla="*/ 145735 w 1075404"/>
                <a:gd name="connsiteY5" fmla="*/ 794600 h 832072"/>
                <a:gd name="connsiteX6" fmla="*/ 0 w 1075404"/>
                <a:gd name="connsiteY6" fmla="*/ 832072 h 832072"/>
                <a:gd name="connsiteX7" fmla="*/ 8672 w 1075404"/>
                <a:gd name="connsiteY7" fmla="*/ 693680 h 832072"/>
                <a:gd name="connsiteX8" fmla="*/ 537702 w 1075404"/>
                <a:gd name="connsiteY8" fmla="*/ 0 h 8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4" h="832072">
                  <a:moveTo>
                    <a:pt x="537702" y="0"/>
                  </a:moveTo>
                  <a:cubicBezTo>
                    <a:pt x="798671" y="0"/>
                    <a:pt x="1016382" y="297828"/>
                    <a:pt x="1066732" y="693680"/>
                  </a:cubicBezTo>
                  <a:lnTo>
                    <a:pt x="1075404" y="832072"/>
                  </a:lnTo>
                  <a:lnTo>
                    <a:pt x="929671" y="794600"/>
                  </a:lnTo>
                  <a:cubicBezTo>
                    <a:pt x="803062" y="768692"/>
                    <a:pt x="671972" y="755086"/>
                    <a:pt x="537703" y="755086"/>
                  </a:cubicBezTo>
                  <a:cubicBezTo>
                    <a:pt x="403435" y="755086"/>
                    <a:pt x="272344" y="768692"/>
                    <a:pt x="145735" y="794600"/>
                  </a:cubicBezTo>
                  <a:lnTo>
                    <a:pt x="0" y="832072"/>
                  </a:lnTo>
                  <a:lnTo>
                    <a:pt x="8672" y="693680"/>
                  </a:lnTo>
                  <a:cubicBezTo>
                    <a:pt x="59023" y="297828"/>
                    <a:pt x="276733" y="0"/>
                    <a:pt x="537702" y="0"/>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4077716" y="1410715"/>
              <a:ext cx="1077066" cy="1077066"/>
            </a:xfrm>
            <a:custGeom>
              <a:avLst/>
              <a:gdLst>
                <a:gd name="connsiteX0" fmla="*/ 427512 w 1077066"/>
                <a:gd name="connsiteY0" fmla="*/ 524 h 1077066"/>
                <a:gd name="connsiteX1" fmla="*/ 973683 w 1077066"/>
                <a:gd name="connsiteY1" fmla="*/ 225522 h 1077066"/>
                <a:gd name="connsiteX2" fmla="*/ 1077066 w 1077066"/>
                <a:gd name="connsiteY2" fmla="*/ 316713 h 1077066"/>
                <a:gd name="connsiteX3" fmla="*/ 930864 w 1077066"/>
                <a:gd name="connsiteY3" fmla="*/ 405532 h 1077066"/>
                <a:gd name="connsiteX4" fmla="*/ 405531 w 1077066"/>
                <a:gd name="connsiteY4" fmla="*/ 930865 h 1077066"/>
                <a:gd name="connsiteX5" fmla="*/ 316712 w 1077066"/>
                <a:gd name="connsiteY5" fmla="*/ 1077066 h 1077066"/>
                <a:gd name="connsiteX6" fmla="*/ 225521 w 1077066"/>
                <a:gd name="connsiteY6" fmla="*/ 973683 h 1077066"/>
                <a:gd name="connsiteX7" fmla="*/ 109096 w 1077066"/>
                <a:gd name="connsiteY7" fmla="*/ 109097 h 1077066"/>
                <a:gd name="connsiteX8" fmla="*/ 427512 w 1077066"/>
                <a:gd name="connsiteY8" fmla="*/ 524 h 107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6" h="1077066">
                  <a:moveTo>
                    <a:pt x="427512" y="524"/>
                  </a:moveTo>
                  <a:cubicBezTo>
                    <a:pt x="597088" y="7590"/>
                    <a:pt x="793390" y="85919"/>
                    <a:pt x="973683" y="225522"/>
                  </a:cubicBezTo>
                  <a:lnTo>
                    <a:pt x="1077066" y="316713"/>
                  </a:lnTo>
                  <a:lnTo>
                    <a:pt x="930864" y="405532"/>
                  </a:lnTo>
                  <a:cubicBezTo>
                    <a:pt x="723924" y="545338"/>
                    <a:pt x="545337" y="723925"/>
                    <a:pt x="405531" y="930865"/>
                  </a:cubicBezTo>
                  <a:lnTo>
                    <a:pt x="316712" y="1077066"/>
                  </a:lnTo>
                  <a:lnTo>
                    <a:pt x="225521" y="973683"/>
                  </a:lnTo>
                  <a:cubicBezTo>
                    <a:pt x="-18785" y="658171"/>
                    <a:pt x="-75437" y="293629"/>
                    <a:pt x="109096" y="109097"/>
                  </a:cubicBezTo>
                  <a:cubicBezTo>
                    <a:pt x="188182" y="30011"/>
                    <a:pt x="300330" y="-4775"/>
                    <a:pt x="427512" y="524"/>
                  </a:cubicBezTo>
                  <a:close/>
                </a:path>
              </a:pathLst>
            </a:cu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a:off x="7037220" y="1410715"/>
              <a:ext cx="1077065" cy="1077065"/>
            </a:xfrm>
            <a:custGeom>
              <a:avLst/>
              <a:gdLst>
                <a:gd name="connsiteX0" fmla="*/ 649553 w 1077065"/>
                <a:gd name="connsiteY0" fmla="*/ 524 h 1077065"/>
                <a:gd name="connsiteX1" fmla="*/ 967969 w 1077065"/>
                <a:gd name="connsiteY1" fmla="*/ 109097 h 1077065"/>
                <a:gd name="connsiteX2" fmla="*/ 851543 w 1077065"/>
                <a:gd name="connsiteY2" fmla="*/ 973683 h 1077065"/>
                <a:gd name="connsiteX3" fmla="*/ 760353 w 1077065"/>
                <a:gd name="connsiteY3" fmla="*/ 1077065 h 1077065"/>
                <a:gd name="connsiteX4" fmla="*/ 671535 w 1077065"/>
                <a:gd name="connsiteY4" fmla="*/ 930865 h 1077065"/>
                <a:gd name="connsiteX5" fmla="*/ 146202 w 1077065"/>
                <a:gd name="connsiteY5" fmla="*/ 405532 h 1077065"/>
                <a:gd name="connsiteX6" fmla="*/ 0 w 1077065"/>
                <a:gd name="connsiteY6" fmla="*/ 316712 h 1077065"/>
                <a:gd name="connsiteX7" fmla="*/ 103382 w 1077065"/>
                <a:gd name="connsiteY7" fmla="*/ 225522 h 1077065"/>
                <a:gd name="connsiteX8" fmla="*/ 649553 w 1077065"/>
                <a:gd name="connsiteY8" fmla="*/ 524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5" h="1077065">
                  <a:moveTo>
                    <a:pt x="649553" y="524"/>
                  </a:moveTo>
                  <a:cubicBezTo>
                    <a:pt x="776735" y="-4775"/>
                    <a:pt x="888884" y="30011"/>
                    <a:pt x="967969" y="109097"/>
                  </a:cubicBezTo>
                  <a:cubicBezTo>
                    <a:pt x="1152501" y="293629"/>
                    <a:pt x="1095850" y="658171"/>
                    <a:pt x="851543" y="973683"/>
                  </a:cubicBezTo>
                  <a:lnTo>
                    <a:pt x="760353" y="1077065"/>
                  </a:lnTo>
                  <a:lnTo>
                    <a:pt x="671535" y="930865"/>
                  </a:lnTo>
                  <a:cubicBezTo>
                    <a:pt x="531729" y="723925"/>
                    <a:pt x="353142" y="545338"/>
                    <a:pt x="146202" y="405532"/>
                  </a:cubicBezTo>
                  <a:lnTo>
                    <a:pt x="0" y="316712"/>
                  </a:lnTo>
                  <a:lnTo>
                    <a:pt x="103382" y="225522"/>
                  </a:lnTo>
                  <a:cubicBezTo>
                    <a:pt x="283675" y="85919"/>
                    <a:pt x="479977" y="7590"/>
                    <a:pt x="649553" y="524"/>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a:off x="3396000" y="2891298"/>
              <a:ext cx="832073" cy="1075404"/>
            </a:xfrm>
            <a:custGeom>
              <a:avLst/>
              <a:gdLst>
                <a:gd name="connsiteX0" fmla="*/ 832073 w 832073"/>
                <a:gd name="connsiteY0" fmla="*/ 0 h 1075404"/>
                <a:gd name="connsiteX1" fmla="*/ 794600 w 832073"/>
                <a:gd name="connsiteY1" fmla="*/ 145735 h 1075404"/>
                <a:gd name="connsiteX2" fmla="*/ 755086 w 832073"/>
                <a:gd name="connsiteY2" fmla="*/ 537703 h 1075404"/>
                <a:gd name="connsiteX3" fmla="*/ 794600 w 832073"/>
                <a:gd name="connsiteY3" fmla="*/ 929671 h 1075404"/>
                <a:gd name="connsiteX4" fmla="*/ 832072 w 832073"/>
                <a:gd name="connsiteY4" fmla="*/ 1075404 h 1075404"/>
                <a:gd name="connsiteX5" fmla="*/ 693680 w 832073"/>
                <a:gd name="connsiteY5" fmla="*/ 1066732 h 1075404"/>
                <a:gd name="connsiteX6" fmla="*/ 0 w 832073"/>
                <a:gd name="connsiteY6" fmla="*/ 537702 h 1075404"/>
                <a:gd name="connsiteX7" fmla="*/ 693680 w 832073"/>
                <a:gd name="connsiteY7" fmla="*/ 8672 h 1075404"/>
                <a:gd name="connsiteX8" fmla="*/ 832073 w 832073"/>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3" h="1075404">
                  <a:moveTo>
                    <a:pt x="832073" y="0"/>
                  </a:moveTo>
                  <a:lnTo>
                    <a:pt x="794600" y="145735"/>
                  </a:lnTo>
                  <a:cubicBezTo>
                    <a:pt x="768692" y="272344"/>
                    <a:pt x="755086" y="403435"/>
                    <a:pt x="755086" y="537703"/>
                  </a:cubicBezTo>
                  <a:cubicBezTo>
                    <a:pt x="755086" y="671972"/>
                    <a:pt x="768692" y="803062"/>
                    <a:pt x="794600" y="929671"/>
                  </a:cubicBezTo>
                  <a:lnTo>
                    <a:pt x="832072" y="1075404"/>
                  </a:lnTo>
                  <a:lnTo>
                    <a:pt x="693680" y="1066732"/>
                  </a:lnTo>
                  <a:cubicBezTo>
                    <a:pt x="297828" y="1016382"/>
                    <a:pt x="0" y="798671"/>
                    <a:pt x="0" y="537702"/>
                  </a:cubicBezTo>
                  <a:cubicBezTo>
                    <a:pt x="0" y="276733"/>
                    <a:pt x="297828" y="59022"/>
                    <a:pt x="693680" y="8672"/>
                  </a:cubicBezTo>
                  <a:lnTo>
                    <a:pt x="832073"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46"/>
            <p:cNvSpPr/>
            <p:nvPr/>
          </p:nvSpPr>
          <p:spPr>
            <a:xfrm>
              <a:off x="7963930" y="2891298"/>
              <a:ext cx="832070" cy="1075404"/>
            </a:xfrm>
            <a:custGeom>
              <a:avLst/>
              <a:gdLst>
                <a:gd name="connsiteX0" fmla="*/ 0 w 832070"/>
                <a:gd name="connsiteY0" fmla="*/ 0 h 1075404"/>
                <a:gd name="connsiteX1" fmla="*/ 138390 w 832070"/>
                <a:gd name="connsiteY1" fmla="*/ 8672 h 1075404"/>
                <a:gd name="connsiteX2" fmla="*/ 832070 w 832070"/>
                <a:gd name="connsiteY2" fmla="*/ 537702 h 1075404"/>
                <a:gd name="connsiteX3" fmla="*/ 138390 w 832070"/>
                <a:gd name="connsiteY3" fmla="*/ 1066732 h 1075404"/>
                <a:gd name="connsiteX4" fmla="*/ 0 w 832070"/>
                <a:gd name="connsiteY4" fmla="*/ 1075404 h 1075404"/>
                <a:gd name="connsiteX5" fmla="*/ 37472 w 832070"/>
                <a:gd name="connsiteY5" fmla="*/ 929671 h 1075404"/>
                <a:gd name="connsiteX6" fmla="*/ 76986 w 832070"/>
                <a:gd name="connsiteY6" fmla="*/ 537703 h 1075404"/>
                <a:gd name="connsiteX7" fmla="*/ 37472 w 832070"/>
                <a:gd name="connsiteY7" fmla="*/ 145735 h 1075404"/>
                <a:gd name="connsiteX8" fmla="*/ 0 w 832070"/>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0" h="1075404">
                  <a:moveTo>
                    <a:pt x="0" y="0"/>
                  </a:moveTo>
                  <a:lnTo>
                    <a:pt x="138390" y="8672"/>
                  </a:lnTo>
                  <a:cubicBezTo>
                    <a:pt x="534242" y="59022"/>
                    <a:pt x="832070" y="276733"/>
                    <a:pt x="832070" y="537702"/>
                  </a:cubicBezTo>
                  <a:cubicBezTo>
                    <a:pt x="832070" y="798671"/>
                    <a:pt x="534242" y="1016382"/>
                    <a:pt x="138390" y="1066732"/>
                  </a:cubicBezTo>
                  <a:lnTo>
                    <a:pt x="0" y="1075404"/>
                  </a:lnTo>
                  <a:lnTo>
                    <a:pt x="37472" y="929671"/>
                  </a:lnTo>
                  <a:cubicBezTo>
                    <a:pt x="63380" y="803062"/>
                    <a:pt x="76986" y="671972"/>
                    <a:pt x="76986" y="537703"/>
                  </a:cubicBezTo>
                  <a:cubicBezTo>
                    <a:pt x="76986" y="403435"/>
                    <a:pt x="63380" y="272344"/>
                    <a:pt x="37472" y="14573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4077716" y="4370220"/>
              <a:ext cx="1077065" cy="1077065"/>
            </a:xfrm>
            <a:custGeom>
              <a:avLst/>
              <a:gdLst>
                <a:gd name="connsiteX0" fmla="*/ 316712 w 1077065"/>
                <a:gd name="connsiteY0" fmla="*/ 0 h 1077065"/>
                <a:gd name="connsiteX1" fmla="*/ 405531 w 1077065"/>
                <a:gd name="connsiteY1" fmla="*/ 146202 h 1077065"/>
                <a:gd name="connsiteX2" fmla="*/ 930864 w 1077065"/>
                <a:gd name="connsiteY2" fmla="*/ 671535 h 1077065"/>
                <a:gd name="connsiteX3" fmla="*/ 1077065 w 1077065"/>
                <a:gd name="connsiteY3" fmla="*/ 760354 h 1077065"/>
                <a:gd name="connsiteX4" fmla="*/ 973683 w 1077065"/>
                <a:gd name="connsiteY4" fmla="*/ 851543 h 1077065"/>
                <a:gd name="connsiteX5" fmla="*/ 109096 w 1077065"/>
                <a:gd name="connsiteY5" fmla="*/ 967969 h 1077065"/>
                <a:gd name="connsiteX6" fmla="*/ 225521 w 1077065"/>
                <a:gd name="connsiteY6" fmla="*/ 103382 h 1077065"/>
                <a:gd name="connsiteX7" fmla="*/ 316712 w 1077065"/>
                <a:gd name="connsiteY7" fmla="*/ 0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5" h="1077065">
                  <a:moveTo>
                    <a:pt x="316712" y="0"/>
                  </a:moveTo>
                  <a:lnTo>
                    <a:pt x="405531" y="146202"/>
                  </a:lnTo>
                  <a:cubicBezTo>
                    <a:pt x="545337" y="353142"/>
                    <a:pt x="723924" y="531729"/>
                    <a:pt x="930864" y="671535"/>
                  </a:cubicBezTo>
                  <a:lnTo>
                    <a:pt x="1077065" y="760354"/>
                  </a:lnTo>
                  <a:lnTo>
                    <a:pt x="973683" y="851543"/>
                  </a:lnTo>
                  <a:cubicBezTo>
                    <a:pt x="658170" y="1095850"/>
                    <a:pt x="293629" y="1152501"/>
                    <a:pt x="109096" y="967969"/>
                  </a:cubicBezTo>
                  <a:cubicBezTo>
                    <a:pt x="-75437" y="783436"/>
                    <a:pt x="-18785" y="418895"/>
                    <a:pt x="225521" y="103382"/>
                  </a:cubicBezTo>
                  <a:lnTo>
                    <a:pt x="31671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38"/>
            <p:cNvSpPr/>
            <p:nvPr/>
          </p:nvSpPr>
          <p:spPr>
            <a:xfrm>
              <a:off x="7037221" y="4370221"/>
              <a:ext cx="1077064" cy="1077064"/>
            </a:xfrm>
            <a:custGeom>
              <a:avLst/>
              <a:gdLst>
                <a:gd name="connsiteX0" fmla="*/ 760353 w 1077064"/>
                <a:gd name="connsiteY0" fmla="*/ 0 h 1077064"/>
                <a:gd name="connsiteX1" fmla="*/ 851542 w 1077064"/>
                <a:gd name="connsiteY1" fmla="*/ 103381 h 1077064"/>
                <a:gd name="connsiteX2" fmla="*/ 967968 w 1077064"/>
                <a:gd name="connsiteY2" fmla="*/ 967968 h 1077064"/>
                <a:gd name="connsiteX3" fmla="*/ 103381 w 1077064"/>
                <a:gd name="connsiteY3" fmla="*/ 851542 h 1077064"/>
                <a:gd name="connsiteX4" fmla="*/ 0 w 1077064"/>
                <a:gd name="connsiteY4" fmla="*/ 760353 h 1077064"/>
                <a:gd name="connsiteX5" fmla="*/ 146201 w 1077064"/>
                <a:gd name="connsiteY5" fmla="*/ 671534 h 1077064"/>
                <a:gd name="connsiteX6" fmla="*/ 671534 w 1077064"/>
                <a:gd name="connsiteY6" fmla="*/ 146201 h 1077064"/>
                <a:gd name="connsiteX7" fmla="*/ 760353 w 1077064"/>
                <a:gd name="connsiteY7" fmla="*/ 0 h 107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4" h="1077064">
                  <a:moveTo>
                    <a:pt x="760353" y="0"/>
                  </a:moveTo>
                  <a:lnTo>
                    <a:pt x="851542" y="103381"/>
                  </a:lnTo>
                  <a:cubicBezTo>
                    <a:pt x="1095849" y="418894"/>
                    <a:pt x="1152500" y="783435"/>
                    <a:pt x="967968" y="967968"/>
                  </a:cubicBezTo>
                  <a:cubicBezTo>
                    <a:pt x="783435" y="1152500"/>
                    <a:pt x="418894" y="1095849"/>
                    <a:pt x="103381" y="851542"/>
                  </a:cubicBezTo>
                  <a:lnTo>
                    <a:pt x="0" y="760353"/>
                  </a:lnTo>
                  <a:lnTo>
                    <a:pt x="146201" y="671534"/>
                  </a:lnTo>
                  <a:cubicBezTo>
                    <a:pt x="353141" y="531728"/>
                    <a:pt x="531728" y="353141"/>
                    <a:pt x="671534" y="146201"/>
                  </a:cubicBezTo>
                  <a:lnTo>
                    <a:pt x="760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5558299" y="5296930"/>
              <a:ext cx="1075403" cy="832070"/>
            </a:xfrm>
            <a:custGeom>
              <a:avLst/>
              <a:gdLst>
                <a:gd name="connsiteX0" fmla="*/ 0 w 1075403"/>
                <a:gd name="connsiteY0" fmla="*/ 0 h 832070"/>
                <a:gd name="connsiteX1" fmla="*/ 145734 w 1075403"/>
                <a:gd name="connsiteY1" fmla="*/ 37472 h 832070"/>
                <a:gd name="connsiteX2" fmla="*/ 537702 w 1075403"/>
                <a:gd name="connsiteY2" fmla="*/ 76986 h 832070"/>
                <a:gd name="connsiteX3" fmla="*/ 929670 w 1075403"/>
                <a:gd name="connsiteY3" fmla="*/ 37472 h 832070"/>
                <a:gd name="connsiteX4" fmla="*/ 1075403 w 1075403"/>
                <a:gd name="connsiteY4" fmla="*/ 0 h 832070"/>
                <a:gd name="connsiteX5" fmla="*/ 1066731 w 1075403"/>
                <a:gd name="connsiteY5" fmla="*/ 138390 h 832070"/>
                <a:gd name="connsiteX6" fmla="*/ 537701 w 1075403"/>
                <a:gd name="connsiteY6" fmla="*/ 832070 h 832070"/>
                <a:gd name="connsiteX7" fmla="*/ 8671 w 1075403"/>
                <a:gd name="connsiteY7" fmla="*/ 138390 h 832070"/>
                <a:gd name="connsiteX8" fmla="*/ 0 w 1075403"/>
                <a:gd name="connsiteY8" fmla="*/ 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3" h="832070">
                  <a:moveTo>
                    <a:pt x="0" y="0"/>
                  </a:moveTo>
                  <a:lnTo>
                    <a:pt x="145734" y="37472"/>
                  </a:lnTo>
                  <a:cubicBezTo>
                    <a:pt x="272343" y="63380"/>
                    <a:pt x="403434" y="76986"/>
                    <a:pt x="537702" y="76986"/>
                  </a:cubicBezTo>
                  <a:cubicBezTo>
                    <a:pt x="671971" y="76986"/>
                    <a:pt x="803061" y="63380"/>
                    <a:pt x="929670" y="37472"/>
                  </a:cubicBezTo>
                  <a:lnTo>
                    <a:pt x="1075403" y="0"/>
                  </a:lnTo>
                  <a:lnTo>
                    <a:pt x="1066731" y="138390"/>
                  </a:lnTo>
                  <a:cubicBezTo>
                    <a:pt x="1016381" y="534242"/>
                    <a:pt x="798670" y="832070"/>
                    <a:pt x="537701" y="832070"/>
                  </a:cubicBezTo>
                  <a:cubicBezTo>
                    <a:pt x="276732" y="832070"/>
                    <a:pt x="59022" y="534242"/>
                    <a:pt x="8671" y="13839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TextBox 78"/>
          <p:cNvSpPr txBox="1"/>
          <p:nvPr/>
        </p:nvSpPr>
        <p:spPr>
          <a:xfrm>
            <a:off x="3966987" y="2818176"/>
            <a:ext cx="4258025" cy="1200329"/>
          </a:xfrm>
          <a:prstGeom prst="rect">
            <a:avLst/>
          </a:prstGeom>
          <a:noFill/>
        </p:spPr>
        <p:txBody>
          <a:bodyPr wrap="none" rtlCol="0">
            <a:spAutoFit/>
          </a:bodyPr>
          <a:lstStyle/>
          <a:p>
            <a:pPr algn="ctr"/>
            <a:r>
              <a:rPr lang="en-US" sz="2400" dirty="0">
                <a:ln w="0"/>
                <a:effectLst>
                  <a:outerShdw blurRad="38100" dist="19050" dir="2700000" algn="tl" rotWithShape="0">
                    <a:schemeClr val="dk1">
                      <a:alpha val="40000"/>
                    </a:schemeClr>
                  </a:outerShdw>
                </a:effectLst>
                <a:latin typeface="Arial Black" panose="020B0A04020102020204" pitchFamily="34" charset="0"/>
              </a:rPr>
              <a:t>Process</a:t>
            </a:r>
          </a:p>
          <a:p>
            <a:pPr algn="ctr"/>
            <a:r>
              <a:rPr lang="en-US" sz="2400" dirty="0">
                <a:ln w="0"/>
                <a:effectLst>
                  <a:outerShdw blurRad="38100" dist="19050" dir="2700000" algn="tl" rotWithShape="0">
                    <a:schemeClr val="dk1">
                      <a:alpha val="40000"/>
                    </a:schemeClr>
                  </a:outerShdw>
                </a:effectLst>
                <a:latin typeface="Arial Black" panose="020B0A04020102020204" pitchFamily="34" charset="0"/>
              </a:rPr>
              <a:t>of</a:t>
            </a:r>
          </a:p>
          <a:p>
            <a:pPr algn="ctr"/>
            <a:r>
              <a:rPr lang="en-US" sz="2400" dirty="0">
                <a:ln w="0"/>
                <a:effectLst>
                  <a:outerShdw blurRad="38100" dist="19050" dir="2700000" algn="tl" rotWithShape="0">
                    <a:schemeClr val="dk1">
                      <a:alpha val="40000"/>
                    </a:schemeClr>
                  </a:outerShdw>
                </a:effectLst>
                <a:latin typeface="Arial Black" panose="020B0A04020102020204" pitchFamily="34" charset="0"/>
              </a:rPr>
              <a:t>Leading and Controlling </a:t>
            </a:r>
            <a:endParaRPr lang="en-IN" sz="24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3" name="TextBox 12"/>
          <p:cNvSpPr txBox="1"/>
          <p:nvPr/>
        </p:nvSpPr>
        <p:spPr>
          <a:xfrm>
            <a:off x="5085601" y="2149220"/>
            <a:ext cx="2020799" cy="523220"/>
          </a:xfrm>
          <a:prstGeom prst="rect">
            <a:avLst/>
          </a:prstGeom>
          <a:noFill/>
        </p:spPr>
        <p:txBody>
          <a:bodyPr wrap="square" rtlCol="0">
            <a:spAutoFit/>
          </a:bodyPr>
          <a:lstStyle/>
          <a:p>
            <a:r>
              <a:rPr lang="en-US" sz="2800" dirty="0">
                <a:ln w="0"/>
                <a:solidFill>
                  <a:srgbClr val="FF0000"/>
                </a:solidFill>
                <a:effectLst>
                  <a:outerShdw blurRad="38100" dist="19050" dir="2700000" algn="tl" rotWithShape="0">
                    <a:schemeClr val="dk1">
                      <a:alpha val="40000"/>
                    </a:schemeClr>
                  </a:outerShdw>
                </a:effectLst>
              </a:rPr>
              <a:t>Element 2.2</a:t>
            </a:r>
            <a:endParaRPr lang="en-IN"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5775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1000" fill="hold"/>
                                        <p:tgtEl>
                                          <p:spTgt spid="77"/>
                                        </p:tgtEl>
                                        <p:attrNameLst>
                                          <p:attrName>ppt_w</p:attrName>
                                        </p:attrNameLst>
                                      </p:cBhvr>
                                      <p:tavLst>
                                        <p:tav tm="0">
                                          <p:val>
                                            <p:fltVal val="0"/>
                                          </p:val>
                                        </p:tav>
                                        <p:tav tm="100000">
                                          <p:val>
                                            <p:strVal val="#ppt_w"/>
                                          </p:val>
                                        </p:tav>
                                      </p:tavLst>
                                    </p:anim>
                                    <p:anim calcmode="lin" valueType="num">
                                      <p:cBhvr>
                                        <p:cTn id="8" dur="1000" fill="hold"/>
                                        <p:tgtEl>
                                          <p:spTgt spid="77"/>
                                        </p:tgtEl>
                                        <p:attrNameLst>
                                          <p:attrName>ppt_h</p:attrName>
                                        </p:attrNameLst>
                                      </p:cBhvr>
                                      <p:tavLst>
                                        <p:tav tm="0">
                                          <p:val>
                                            <p:fltVal val="0"/>
                                          </p:val>
                                        </p:tav>
                                        <p:tav tm="100000">
                                          <p:val>
                                            <p:strVal val="#ppt_h"/>
                                          </p:val>
                                        </p:tav>
                                      </p:tavLst>
                                    </p:anim>
                                    <p:anim calcmode="lin" valueType="num">
                                      <p:cBhvr>
                                        <p:cTn id="9" dur="1000" fill="hold"/>
                                        <p:tgtEl>
                                          <p:spTgt spid="77"/>
                                        </p:tgtEl>
                                        <p:attrNameLst>
                                          <p:attrName>style.rotation</p:attrName>
                                        </p:attrNameLst>
                                      </p:cBhvr>
                                      <p:tavLst>
                                        <p:tav tm="0">
                                          <p:val>
                                            <p:fltVal val="90"/>
                                          </p:val>
                                        </p:tav>
                                        <p:tav tm="100000">
                                          <p:val>
                                            <p:fltVal val="0"/>
                                          </p:val>
                                        </p:tav>
                                      </p:tavLst>
                                    </p:anim>
                                    <p:animEffect transition="in" filter="fade">
                                      <p:cBhvr>
                                        <p:cTn id="10" dur="1000"/>
                                        <p:tgtEl>
                                          <p:spTgt spid="77"/>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IN" b="1" dirty="0">
                <a:latin typeface="EngraversGothic BT" panose="020B0507020203020204" pitchFamily="34" charset="0"/>
              </a:rPr>
              <a:t>Management Leadership</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558800" y="1100667"/>
            <a:ext cx="11480800" cy="5076296"/>
          </a:xfrm>
        </p:spPr>
        <p:txBody>
          <a:bodyPr/>
          <a:lstStyle/>
          <a:p>
            <a:pPr algn="just"/>
            <a:r>
              <a:rPr lang="en-US" dirty="0"/>
              <a:t>Management provides </a:t>
            </a:r>
          </a:p>
          <a:p>
            <a:pPr lvl="1" algn="just"/>
            <a:r>
              <a:rPr lang="en-US" dirty="0"/>
              <a:t>Leadership</a:t>
            </a:r>
          </a:p>
          <a:p>
            <a:pPr lvl="1" algn="just"/>
            <a:r>
              <a:rPr lang="en-US" dirty="0"/>
              <a:t>Vision</a:t>
            </a:r>
          </a:p>
          <a:p>
            <a:pPr lvl="1" algn="just"/>
            <a:r>
              <a:rPr lang="en-US" dirty="0"/>
              <a:t>Resources</a:t>
            </a:r>
          </a:p>
          <a:p>
            <a:pPr algn="just"/>
            <a:r>
              <a:rPr lang="en-US" dirty="0"/>
              <a:t> Management leadership means </a:t>
            </a:r>
          </a:p>
          <a:p>
            <a:pPr lvl="1" algn="just"/>
            <a:r>
              <a:rPr lang="en-US" dirty="0"/>
              <a:t>Business owners</a:t>
            </a:r>
          </a:p>
          <a:p>
            <a:pPr lvl="1" algn="just"/>
            <a:r>
              <a:rPr lang="en-US" dirty="0"/>
              <a:t>Managers</a:t>
            </a:r>
          </a:p>
          <a:p>
            <a:pPr lvl="1" algn="just"/>
            <a:r>
              <a:rPr lang="en-US" dirty="0"/>
              <a:t>Supervisors</a:t>
            </a:r>
            <a:endParaRPr lang="en-IN" dirty="0"/>
          </a:p>
        </p:txBody>
      </p:sp>
    </p:spTree>
    <p:extLst>
      <p:ext uri="{BB962C8B-B14F-4D97-AF65-F5344CB8AC3E}">
        <p14:creationId xmlns:p14="http://schemas.microsoft.com/office/powerpoint/2010/main" val="394298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IN" b="1" dirty="0">
                <a:latin typeface="EngraversGothic BT" panose="020B0507020203020204" pitchFamily="34" charset="0"/>
              </a:rPr>
              <a:t>Management Leadership</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558800" y="1100667"/>
            <a:ext cx="11480800" cy="5076296"/>
          </a:xfrm>
        </p:spPr>
        <p:txBody>
          <a:bodyPr/>
          <a:lstStyle/>
          <a:p>
            <a:pPr algn="just">
              <a:buFont typeface="Arial" panose="020B0604020202020204" pitchFamily="34" charset="0"/>
              <a:buChar char="•"/>
            </a:pPr>
            <a:r>
              <a:rPr lang="en-US" dirty="0"/>
              <a:t>Make worker safety and health a core organizational value.</a:t>
            </a:r>
          </a:p>
          <a:p>
            <a:pPr algn="just">
              <a:buFont typeface="Arial" panose="020B0604020202020204" pitchFamily="34" charset="0"/>
              <a:buChar char="•"/>
            </a:pPr>
            <a:r>
              <a:rPr lang="en-US" dirty="0"/>
              <a:t>Are fully committed to eliminating hazards, protecting workers, and continuously improving workplace safety and health.</a:t>
            </a:r>
          </a:p>
          <a:p>
            <a:pPr algn="just">
              <a:buFont typeface="Arial" panose="020B0604020202020204" pitchFamily="34" charset="0"/>
              <a:buChar char="•"/>
            </a:pPr>
            <a:r>
              <a:rPr lang="en-US" dirty="0"/>
              <a:t>Provide sufficient resources to implement and maintain the safety and health program.</a:t>
            </a:r>
          </a:p>
          <a:p>
            <a:pPr algn="just">
              <a:buFont typeface="Arial" panose="020B0604020202020204" pitchFamily="34" charset="0"/>
              <a:buChar char="•"/>
            </a:pPr>
            <a:r>
              <a:rPr lang="en-US" dirty="0"/>
              <a:t>Visibly demonstrate and communicate their safety and health commitment to workers and others.</a:t>
            </a:r>
          </a:p>
          <a:p>
            <a:pPr algn="just">
              <a:buFont typeface="Arial" panose="020B0604020202020204" pitchFamily="34" charset="0"/>
              <a:buChar char="•"/>
            </a:pPr>
            <a:r>
              <a:rPr lang="en-US" dirty="0"/>
              <a:t>Set an example through their own actions.</a:t>
            </a:r>
          </a:p>
          <a:p>
            <a:pPr lvl="1" algn="just"/>
            <a:endParaRPr lang="en-IN" dirty="0"/>
          </a:p>
        </p:txBody>
      </p:sp>
    </p:spTree>
    <p:extLst>
      <p:ext uri="{BB962C8B-B14F-4D97-AF65-F5344CB8AC3E}">
        <p14:creationId xmlns:p14="http://schemas.microsoft.com/office/powerpoint/2010/main" val="129960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IN" b="1" dirty="0">
                <a:latin typeface="EngraversGothic BT" panose="020B0507020203020204" pitchFamily="34" charset="0"/>
              </a:rPr>
              <a:t>Management Leadership</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558800" y="1100667"/>
            <a:ext cx="11480800" cy="5076296"/>
          </a:xfrm>
        </p:spPr>
        <p:txBody>
          <a:bodyPr>
            <a:normAutofit/>
          </a:bodyPr>
          <a:lstStyle/>
          <a:p>
            <a:pPr algn="just">
              <a:buFont typeface="Arial" panose="020B0604020202020204" pitchFamily="34" charset="0"/>
              <a:buChar char="•"/>
            </a:pPr>
            <a:r>
              <a:rPr lang="en-US" dirty="0">
                <a:solidFill>
                  <a:srgbClr val="FF0000"/>
                </a:solidFill>
              </a:rPr>
              <a:t>Action item 1:</a:t>
            </a:r>
          </a:p>
          <a:p>
            <a:pPr marL="0" indent="0" algn="just">
              <a:buNone/>
            </a:pPr>
            <a:r>
              <a:rPr lang="en-US" sz="2800" dirty="0"/>
              <a:t>	Communicate your commitment to a safety and health program</a:t>
            </a:r>
          </a:p>
          <a:p>
            <a:pPr algn="just">
              <a:buFont typeface="Arial" panose="020B0604020202020204" pitchFamily="34" charset="0"/>
              <a:buChar char="•"/>
            </a:pPr>
            <a:r>
              <a:rPr lang="en-US" dirty="0">
                <a:solidFill>
                  <a:srgbClr val="FF0000"/>
                </a:solidFill>
              </a:rPr>
              <a:t>Action item 2:</a:t>
            </a:r>
          </a:p>
          <a:p>
            <a:pPr marL="0" indent="0" algn="just">
              <a:buNone/>
            </a:pPr>
            <a:r>
              <a:rPr lang="en-US" dirty="0"/>
              <a:t>	Define program goals</a:t>
            </a:r>
          </a:p>
          <a:p>
            <a:pPr algn="just">
              <a:buFont typeface="Arial" panose="020B0604020202020204" pitchFamily="34" charset="0"/>
              <a:buChar char="•"/>
            </a:pPr>
            <a:r>
              <a:rPr lang="en-US" dirty="0">
                <a:solidFill>
                  <a:srgbClr val="FF0000"/>
                </a:solidFill>
              </a:rPr>
              <a:t>Action item 3:</a:t>
            </a:r>
          </a:p>
          <a:p>
            <a:pPr marL="0" indent="0" algn="just">
              <a:buNone/>
            </a:pPr>
            <a:r>
              <a:rPr lang="en-US" dirty="0"/>
              <a:t>	Allocate resources</a:t>
            </a:r>
          </a:p>
          <a:p>
            <a:pPr algn="just">
              <a:buFont typeface="Arial" panose="020B0604020202020204" pitchFamily="34" charset="0"/>
              <a:buChar char="•"/>
            </a:pPr>
            <a:r>
              <a:rPr lang="en-US" dirty="0">
                <a:solidFill>
                  <a:srgbClr val="FF0000"/>
                </a:solidFill>
              </a:rPr>
              <a:t>Action item 4: </a:t>
            </a:r>
          </a:p>
          <a:p>
            <a:pPr marL="0" indent="0" algn="just">
              <a:buNone/>
            </a:pPr>
            <a:r>
              <a:rPr lang="en-US" dirty="0"/>
              <a:t>	Expect performance</a:t>
            </a:r>
            <a:endParaRPr lang="en-IN" dirty="0"/>
          </a:p>
        </p:txBody>
      </p:sp>
    </p:spTree>
    <p:extLst>
      <p:ext uri="{BB962C8B-B14F-4D97-AF65-F5344CB8AC3E}">
        <p14:creationId xmlns:p14="http://schemas.microsoft.com/office/powerpoint/2010/main" val="359972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6"/>
            <a:ext cx="12193200" cy="1920123"/>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US" b="1" dirty="0">
                <a:solidFill>
                  <a:srgbClr val="FF0000"/>
                </a:solidFill>
                <a:latin typeface="Arial Black" panose="020B0A04020102020204" pitchFamily="34" charset="0"/>
              </a:rPr>
              <a:t>Action item 1</a:t>
            </a:r>
            <a:br>
              <a:rPr lang="en-US" b="1" dirty="0">
                <a:solidFill>
                  <a:srgbClr val="FF0000"/>
                </a:solidFill>
                <a:latin typeface="Arial Black" panose="020B0A04020102020204" pitchFamily="34" charset="0"/>
              </a:rPr>
            </a:br>
            <a:r>
              <a:rPr lang="en-US" b="1" dirty="0">
                <a:latin typeface="EngraversGothic BT" panose="020B0507020203020204" pitchFamily="34" charset="0"/>
              </a:rPr>
              <a:t>	Communicate our commitment to a safety and health program</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558800" y="2235199"/>
            <a:ext cx="11480800" cy="3941763"/>
          </a:xfrm>
        </p:spPr>
        <p:txBody>
          <a:bodyPr>
            <a:normAutofit/>
          </a:bodyPr>
          <a:lstStyle/>
          <a:p>
            <a:pPr algn="just">
              <a:buFont typeface="Arial" panose="020B0604020202020204" pitchFamily="34" charset="0"/>
              <a:buChar char="•"/>
            </a:pPr>
            <a:r>
              <a:rPr lang="en-US" dirty="0"/>
              <a:t>A clear, written policy helps you communicate that safety and health is a primary organizational value – as important as productivity, profitability, product or service quality, and customer satisfaction</a:t>
            </a:r>
            <a:endParaRPr lang="en-IN" dirty="0"/>
          </a:p>
        </p:txBody>
      </p:sp>
    </p:spTree>
    <p:extLst>
      <p:ext uri="{BB962C8B-B14F-4D97-AF65-F5344CB8AC3E}">
        <p14:creationId xmlns:p14="http://schemas.microsoft.com/office/powerpoint/2010/main" val="280128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How to accomplish it</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18533" y="914401"/>
            <a:ext cx="11921067" cy="5933322"/>
          </a:xfrm>
        </p:spPr>
        <p:txBody>
          <a:bodyPr>
            <a:normAutofit fontScale="92500" lnSpcReduction="10000"/>
          </a:bodyPr>
          <a:lstStyle/>
          <a:p>
            <a:pPr algn="just">
              <a:buFont typeface="Arial" panose="020B0604020202020204" pitchFamily="34" charset="0"/>
              <a:buChar char="•"/>
            </a:pPr>
            <a:r>
              <a:rPr lang="en-US" dirty="0"/>
              <a:t>Establish a written policy signed by top management describing the organization's commitment to safety and health and pledging to establish and maintain a safety and health program for all workers.</a:t>
            </a:r>
          </a:p>
          <a:p>
            <a:pPr lvl="1" algn="just"/>
            <a:r>
              <a:rPr lang="en-US" dirty="0"/>
              <a:t>Communicate the policy to all workers and, at appropriate times and places, to relevant parties, including:</a:t>
            </a:r>
          </a:p>
          <a:p>
            <a:pPr lvl="1" algn="just"/>
            <a:r>
              <a:rPr lang="en-US" dirty="0"/>
              <a:t>Contractors, subcontractors, staffing agencies, and temporary workers at your worksite(s)</a:t>
            </a:r>
          </a:p>
          <a:p>
            <a:pPr lvl="1" algn="just"/>
            <a:r>
              <a:rPr lang="en-US" dirty="0"/>
              <a:t>Suppliers and vendors</a:t>
            </a:r>
          </a:p>
          <a:p>
            <a:pPr lvl="1" algn="just"/>
            <a:r>
              <a:rPr lang="en-US" dirty="0"/>
              <a:t>Other businesses in a multi-tenant building</a:t>
            </a:r>
          </a:p>
          <a:p>
            <a:pPr lvl="1" algn="just"/>
            <a:r>
              <a:rPr lang="en-US" dirty="0"/>
              <a:t>Visitors</a:t>
            </a:r>
          </a:p>
          <a:p>
            <a:pPr lvl="1" algn="just"/>
            <a:r>
              <a:rPr lang="en-US" dirty="0"/>
              <a:t>Customers</a:t>
            </a:r>
          </a:p>
          <a:p>
            <a:pPr algn="just">
              <a:buFont typeface="Arial" panose="020B0604020202020204" pitchFamily="34" charset="0"/>
              <a:buChar char="•"/>
            </a:pPr>
            <a:r>
              <a:rPr lang="en-US" dirty="0"/>
              <a:t>Reinforce management commitment by considering safety and health in all business decisions, including contractor and vendor selection, purchasing, and facility design and modification.</a:t>
            </a:r>
          </a:p>
          <a:p>
            <a:pPr algn="just">
              <a:buFont typeface="Arial" panose="020B0604020202020204" pitchFamily="34" charset="0"/>
              <a:buChar char="•"/>
            </a:pPr>
            <a:r>
              <a:rPr lang="en-US" dirty="0"/>
              <a:t>Be visible in operations and set an example by following the same safety procedures you expect workers to follow. Begin work meetings with a discussion or review of safety and health indicators and any outstanding safety items on a "to do" list.</a:t>
            </a:r>
            <a:endParaRPr lang="en-IN" dirty="0"/>
          </a:p>
        </p:txBody>
      </p:sp>
    </p:spTree>
    <p:extLst>
      <p:ext uri="{BB962C8B-B14F-4D97-AF65-F5344CB8AC3E}">
        <p14:creationId xmlns:p14="http://schemas.microsoft.com/office/powerpoint/2010/main" val="426351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14629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US" b="1" dirty="0">
                <a:solidFill>
                  <a:srgbClr val="FF0000"/>
                </a:solidFill>
                <a:latin typeface="Arial Black" panose="020B0A04020102020204" pitchFamily="34" charset="0"/>
              </a:rPr>
              <a:t>Action item 2</a:t>
            </a:r>
            <a:br>
              <a:rPr lang="en-US" b="1" dirty="0">
                <a:solidFill>
                  <a:srgbClr val="FF0000"/>
                </a:solidFill>
                <a:latin typeface="Arial Black" panose="020B0A04020102020204" pitchFamily="34" charset="0"/>
              </a:rPr>
            </a:br>
            <a:r>
              <a:rPr lang="en-US" b="1" dirty="0">
                <a:latin typeface="EngraversGothic BT" panose="020B0507020203020204" pitchFamily="34" charset="0"/>
              </a:rPr>
              <a:t>Define program goals</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86267" y="1608667"/>
            <a:ext cx="11853333" cy="5239056"/>
          </a:xfrm>
        </p:spPr>
        <p:txBody>
          <a:bodyPr>
            <a:normAutofit fontScale="92500"/>
          </a:bodyPr>
          <a:lstStyle/>
          <a:p>
            <a:pPr algn="just"/>
            <a:r>
              <a:rPr lang="en-US" sz="3600" dirty="0"/>
              <a:t>By establishing specific goals and objectives, management sets expectations for managers, supervisors, and workers and for the program overall. The goals and objectives should focus on specific actions that will improve workplace safety and health.</a:t>
            </a:r>
          </a:p>
          <a:p>
            <a:pPr algn="just"/>
            <a:r>
              <a:rPr lang="en-US" sz="3600" dirty="0"/>
              <a:t>How to accomplish it</a:t>
            </a:r>
          </a:p>
          <a:p>
            <a:pPr lvl="1" algn="just"/>
            <a:r>
              <a:rPr lang="en-US" sz="3200" dirty="0"/>
              <a:t>Establish realistic, measurable goals for improving safety and health. Goals emphasizing injury and illness prevention should be included rather than focusing on injury and illness rates.</a:t>
            </a:r>
          </a:p>
          <a:p>
            <a:pPr lvl="1" algn="just"/>
            <a:r>
              <a:rPr lang="en-US" sz="3200" dirty="0"/>
              <a:t>Develop plans to achieve the goals by assigning tasks and responsibilities to particular people, setting timeframes, and determining resource needs.</a:t>
            </a:r>
          </a:p>
        </p:txBody>
      </p:sp>
    </p:spTree>
    <p:extLst>
      <p:ext uri="{BB962C8B-B14F-4D97-AF65-F5344CB8AC3E}">
        <p14:creationId xmlns:p14="http://schemas.microsoft.com/office/powerpoint/2010/main" val="186141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14629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US" b="1" dirty="0">
                <a:solidFill>
                  <a:srgbClr val="FF0000"/>
                </a:solidFill>
                <a:latin typeface="Arial Black" panose="020B0A04020102020204" pitchFamily="34" charset="0"/>
              </a:rPr>
              <a:t>Action item 3</a:t>
            </a:r>
            <a:br>
              <a:rPr lang="en-US" b="1" dirty="0">
                <a:solidFill>
                  <a:srgbClr val="FF0000"/>
                </a:solidFill>
                <a:latin typeface="Arial Black" panose="020B0A04020102020204" pitchFamily="34" charset="0"/>
              </a:rPr>
            </a:br>
            <a:r>
              <a:rPr lang="en-US" b="1" dirty="0">
                <a:latin typeface="EngraversGothic BT" panose="020B0507020203020204" pitchFamily="34" charset="0"/>
              </a:rPr>
              <a:t>Allocate Resources</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86267" y="1608667"/>
            <a:ext cx="11853333" cy="5239056"/>
          </a:xfrm>
        </p:spPr>
        <p:txBody>
          <a:bodyPr>
            <a:normAutofit/>
          </a:bodyPr>
          <a:lstStyle/>
          <a:p>
            <a:pPr algn="just"/>
            <a:r>
              <a:rPr lang="en-US" sz="3200" dirty="0"/>
              <a:t>Management provides the resources needed to implement the safety and health program, pursue program goals, and address program shortcomings when they are identified.</a:t>
            </a:r>
          </a:p>
          <a:p>
            <a:pPr algn="just"/>
            <a:r>
              <a:rPr lang="en-US" sz="3200" dirty="0"/>
              <a:t>How to accomplish it</a:t>
            </a:r>
          </a:p>
          <a:p>
            <a:pPr lvl="1" algn="just"/>
            <a:r>
              <a:rPr lang="en-US" sz="2800" dirty="0"/>
              <a:t>Estimate the resources needed to establish and implement the program.</a:t>
            </a:r>
          </a:p>
          <a:p>
            <a:pPr lvl="1" algn="just"/>
            <a:r>
              <a:rPr lang="en-US" sz="2800" dirty="0"/>
              <a:t>Allow time in workers' schedules for them to fully participate in the program.</a:t>
            </a:r>
          </a:p>
          <a:p>
            <a:pPr lvl="1" algn="just"/>
            <a:r>
              <a:rPr lang="en-US" sz="2800" dirty="0"/>
              <a:t>Integrate safety and health into planning and budgeting processes and align budgets with program needs.</a:t>
            </a:r>
          </a:p>
          <a:p>
            <a:pPr lvl="1" algn="just"/>
            <a:r>
              <a:rPr lang="en-US" sz="2800" dirty="0"/>
              <a:t>Provide and direct resources to operate and maintain the program, meet safety and health commitments, and pursue program goals.</a:t>
            </a:r>
          </a:p>
        </p:txBody>
      </p:sp>
    </p:spTree>
    <p:extLst>
      <p:ext uri="{BB962C8B-B14F-4D97-AF65-F5344CB8AC3E}">
        <p14:creationId xmlns:p14="http://schemas.microsoft.com/office/powerpoint/2010/main" val="304343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Resources depends on</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18533" y="914401"/>
            <a:ext cx="11921067" cy="5933322"/>
          </a:xfrm>
        </p:spPr>
        <p:txBody>
          <a:bodyPr>
            <a:normAutofit/>
          </a:bodyPr>
          <a:lstStyle/>
          <a:p>
            <a:pPr lvl="1" algn="just"/>
            <a:r>
              <a:rPr lang="en-US" sz="3200" dirty="0"/>
              <a:t>Organization's size</a:t>
            </a:r>
          </a:p>
          <a:p>
            <a:pPr lvl="1" algn="just"/>
            <a:r>
              <a:rPr lang="en-US" sz="3200" dirty="0"/>
              <a:t>Complexity</a:t>
            </a:r>
          </a:p>
          <a:p>
            <a:pPr lvl="1" algn="just"/>
            <a:r>
              <a:rPr lang="en-US" sz="3200" dirty="0"/>
              <a:t>Hazard types</a:t>
            </a:r>
          </a:p>
          <a:p>
            <a:pPr lvl="1" algn="just"/>
            <a:r>
              <a:rPr lang="en-US" sz="3200" dirty="0"/>
              <a:t>Program maturity and development</a:t>
            </a:r>
          </a:p>
          <a:p>
            <a:pPr lvl="1" algn="just"/>
            <a:r>
              <a:rPr lang="en-US" sz="3200" dirty="0"/>
              <a:t>Capital equipment and supplies</a:t>
            </a:r>
          </a:p>
          <a:p>
            <a:pPr lvl="1" algn="just"/>
            <a:r>
              <a:rPr lang="en-US" sz="3200" dirty="0"/>
              <a:t>Staff time</a:t>
            </a:r>
          </a:p>
          <a:p>
            <a:pPr lvl="1" algn="just"/>
            <a:r>
              <a:rPr lang="en-US" sz="3200" dirty="0"/>
              <a:t>Training</a:t>
            </a:r>
          </a:p>
          <a:p>
            <a:pPr lvl="1" algn="just"/>
            <a:r>
              <a:rPr lang="en-US" sz="3200" dirty="0"/>
              <a:t>Access to information and tools (e.g., vendor information, Safety Data Sheets, injury/illness data, checklists, online databases)</a:t>
            </a:r>
          </a:p>
          <a:p>
            <a:pPr lvl="1" algn="just"/>
            <a:r>
              <a:rPr lang="en-US" sz="3200" dirty="0"/>
              <a:t>Access to safety and health experts</a:t>
            </a:r>
          </a:p>
          <a:p>
            <a:pPr lvl="1" algn="just"/>
            <a:r>
              <a:rPr lang="en-US" sz="3200" dirty="0"/>
              <a:t>OSHA's free and confidential On-site Consultation Program</a:t>
            </a:r>
            <a:endParaRPr lang="en-IN" sz="3200" dirty="0"/>
          </a:p>
        </p:txBody>
      </p:sp>
    </p:spTree>
    <p:extLst>
      <p:ext uri="{BB962C8B-B14F-4D97-AF65-F5344CB8AC3E}">
        <p14:creationId xmlns:p14="http://schemas.microsoft.com/office/powerpoint/2010/main" val="70385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14629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ctr"/>
            <a:r>
              <a:rPr lang="en-US" b="1" dirty="0">
                <a:solidFill>
                  <a:srgbClr val="FF0000"/>
                </a:solidFill>
                <a:latin typeface="Arial Black" panose="020B0A04020102020204" pitchFamily="34" charset="0"/>
              </a:rPr>
              <a:t>Action item 4</a:t>
            </a:r>
            <a:br>
              <a:rPr lang="en-US" b="1" dirty="0">
                <a:solidFill>
                  <a:srgbClr val="FF0000"/>
                </a:solidFill>
                <a:latin typeface="Arial Black" panose="020B0A04020102020204" pitchFamily="34" charset="0"/>
              </a:rPr>
            </a:br>
            <a:r>
              <a:rPr lang="en-US" b="1" dirty="0">
                <a:latin typeface="EngraversGothic BT" panose="020B0507020203020204" pitchFamily="34" charset="0"/>
              </a:rPr>
              <a:t>Expect Performance</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86267" y="1608667"/>
            <a:ext cx="11853333" cy="5239056"/>
          </a:xfrm>
        </p:spPr>
        <p:txBody>
          <a:bodyPr>
            <a:normAutofit fontScale="92500" lnSpcReduction="10000"/>
          </a:bodyPr>
          <a:lstStyle/>
          <a:p>
            <a:pPr algn="just"/>
            <a:r>
              <a:rPr lang="en-US" sz="3200" dirty="0"/>
              <a:t>Management leads the program effort by establishing roles and responsibilities and providing an open, positive environment that encourages communication about safety and health.</a:t>
            </a:r>
          </a:p>
          <a:p>
            <a:pPr algn="just"/>
            <a:r>
              <a:rPr lang="en-US" sz="3200" dirty="0"/>
              <a:t>How to accomplish it</a:t>
            </a:r>
          </a:p>
          <a:p>
            <a:pPr lvl="1" algn="just"/>
            <a:r>
              <a:rPr lang="en-US" sz="2800" dirty="0"/>
              <a:t>Identify a front line person or persons to lead the safety program effort, make plans, coordinate activities, and track progress. Define and regularly communicate responsibilities and authorities for implementing and maintaining the program and hold people accountable for performance.</a:t>
            </a:r>
          </a:p>
          <a:p>
            <a:pPr lvl="1" algn="just"/>
            <a:r>
              <a:rPr lang="en-US" sz="2800" dirty="0"/>
              <a:t>Provide positive recognition for meeting or exceeding safety and health goals aimed at preventing injury and illness (e.g., reporting close calls/near misses, attending training, conducting inspections).</a:t>
            </a:r>
          </a:p>
          <a:p>
            <a:pPr lvl="1" algn="just"/>
            <a:r>
              <a:rPr lang="en-US" sz="2800" dirty="0"/>
              <a:t>Establish ways for management and all workers to communicate freely and often about safety and health issues without fear of retaliation.</a:t>
            </a:r>
            <a:endParaRPr lang="en-US" dirty="0"/>
          </a:p>
        </p:txBody>
      </p:sp>
    </p:spTree>
    <p:extLst>
      <p:ext uri="{BB962C8B-B14F-4D97-AF65-F5344CB8AC3E}">
        <p14:creationId xmlns:p14="http://schemas.microsoft.com/office/powerpoint/2010/main" val="376874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a:normAutofit/>
          </a:bodyPr>
          <a:lstStyle/>
          <a:p>
            <a:r>
              <a:rPr lang="en-IN" b="1" dirty="0">
                <a:latin typeface="EngraversGothic BT" panose="020B0507020203020204" pitchFamily="34" charset="0"/>
              </a:rPr>
              <a:t>Learning Outcomes:</a:t>
            </a:r>
          </a:p>
        </p:txBody>
      </p:sp>
      <p:sp>
        <p:nvSpPr>
          <p:cNvPr id="7" name="Content Placeholder 6"/>
          <p:cNvSpPr>
            <a:spLocks noGrp="1"/>
          </p:cNvSpPr>
          <p:nvPr>
            <p:ph idx="1"/>
          </p:nvPr>
        </p:nvSpPr>
        <p:spPr>
          <a:xfrm>
            <a:off x="838200" y="1379311"/>
            <a:ext cx="10515600" cy="4351338"/>
          </a:xfrm>
        </p:spPr>
        <p:txBody>
          <a:bodyPr>
            <a:normAutofit lnSpcReduction="10000"/>
          </a:bodyPr>
          <a:lstStyle/>
          <a:p>
            <a:pPr algn="just"/>
            <a:r>
              <a:rPr lang="en-IN" dirty="0"/>
              <a:t>Understand the </a:t>
            </a:r>
            <a:r>
              <a:rPr lang="en-IN" b="1" dirty="0">
                <a:solidFill>
                  <a:srgbClr val="0000FF"/>
                </a:solidFill>
              </a:rPr>
              <a:t>process of planning and organising</a:t>
            </a:r>
            <a:r>
              <a:rPr lang="en-IN" b="1" dirty="0"/>
              <a:t> </a:t>
            </a:r>
            <a:r>
              <a:rPr lang="en-IN" dirty="0"/>
              <a:t>occupational health and safety practices in the workplace.</a:t>
            </a:r>
          </a:p>
          <a:p>
            <a:pPr algn="just"/>
            <a:r>
              <a:rPr lang="en-IN" dirty="0"/>
              <a:t>Understand the </a:t>
            </a:r>
            <a:r>
              <a:rPr lang="en-IN" b="1" dirty="0">
                <a:solidFill>
                  <a:srgbClr val="0000FF"/>
                </a:solidFill>
              </a:rPr>
              <a:t>process of leading and controlling</a:t>
            </a:r>
            <a:r>
              <a:rPr lang="en-IN" dirty="0"/>
              <a:t> health and safety practices in the workplace.</a:t>
            </a:r>
          </a:p>
          <a:p>
            <a:pPr algn="just"/>
            <a:r>
              <a:rPr lang="en-IN" dirty="0"/>
              <a:t>Understand the </a:t>
            </a:r>
            <a:r>
              <a:rPr lang="en-IN" b="1" dirty="0">
                <a:solidFill>
                  <a:srgbClr val="0000FF"/>
                </a:solidFill>
              </a:rPr>
              <a:t>process of reviewing the performance </a:t>
            </a:r>
            <a:r>
              <a:rPr lang="en-IN" dirty="0"/>
              <a:t>of health and safety practices in the workplace.</a:t>
            </a:r>
          </a:p>
          <a:p>
            <a:pPr algn="just"/>
            <a:r>
              <a:rPr lang="en-IN" dirty="0"/>
              <a:t>Understand the </a:t>
            </a:r>
            <a:r>
              <a:rPr lang="en-IN" b="1" dirty="0">
                <a:solidFill>
                  <a:srgbClr val="0000FF"/>
                </a:solidFill>
              </a:rPr>
              <a:t>process of monitoring and auditing </a:t>
            </a:r>
            <a:r>
              <a:rPr lang="en-IN" dirty="0"/>
              <a:t>health and safety practices in the workplace.</a:t>
            </a:r>
          </a:p>
          <a:p>
            <a:pPr algn="just"/>
            <a:r>
              <a:rPr lang="en-IN" dirty="0"/>
              <a:t>Understand </a:t>
            </a:r>
            <a:r>
              <a:rPr lang="en-IN" b="1" dirty="0">
                <a:solidFill>
                  <a:srgbClr val="0000FF"/>
                </a:solidFill>
              </a:rPr>
              <a:t>corporate social responsibilities </a:t>
            </a:r>
            <a:r>
              <a:rPr lang="en-IN" dirty="0"/>
              <a:t>and </a:t>
            </a:r>
            <a:r>
              <a:rPr lang="en-IN" b="1" dirty="0">
                <a:solidFill>
                  <a:srgbClr val="0000FF"/>
                </a:solidFill>
              </a:rPr>
              <a:t>ethical codes</a:t>
            </a:r>
            <a:r>
              <a:rPr lang="en-IN" dirty="0">
                <a:solidFill>
                  <a:srgbClr val="0000FF"/>
                </a:solidFill>
              </a:rPr>
              <a:t> </a:t>
            </a:r>
            <a:r>
              <a:rPr lang="en-IN" dirty="0"/>
              <a:t>of conduct </a:t>
            </a:r>
            <a:r>
              <a:rPr lang="en-IN" b="1" dirty="0">
                <a:solidFill>
                  <a:srgbClr val="0000FF"/>
                </a:solidFill>
              </a:rPr>
              <a:t>and their impact </a:t>
            </a:r>
            <a:r>
              <a:rPr lang="en-IN" dirty="0"/>
              <a:t>on health and safety management.</a:t>
            </a:r>
          </a:p>
        </p:txBody>
      </p:sp>
    </p:spTree>
    <p:extLst>
      <p:ext uri="{BB962C8B-B14F-4D97-AF65-F5344CB8AC3E}">
        <p14:creationId xmlns:p14="http://schemas.microsoft.com/office/powerpoint/2010/main" val="264540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2856000" y="160290"/>
            <a:ext cx="6480000" cy="6480000"/>
            <a:chOff x="3396000" y="729000"/>
            <a:chExt cx="5400000" cy="5400000"/>
          </a:xfrm>
        </p:grpSpPr>
        <p:sp>
          <p:nvSpPr>
            <p:cNvPr id="60" name="Freeform 59"/>
            <p:cNvSpPr/>
            <p:nvPr/>
          </p:nvSpPr>
          <p:spPr>
            <a:xfrm>
              <a:off x="5558298" y="729000"/>
              <a:ext cx="1075404" cy="832072"/>
            </a:xfrm>
            <a:custGeom>
              <a:avLst/>
              <a:gdLst>
                <a:gd name="connsiteX0" fmla="*/ 537702 w 1075404"/>
                <a:gd name="connsiteY0" fmla="*/ 0 h 832072"/>
                <a:gd name="connsiteX1" fmla="*/ 1066732 w 1075404"/>
                <a:gd name="connsiteY1" fmla="*/ 693680 h 832072"/>
                <a:gd name="connsiteX2" fmla="*/ 1075404 w 1075404"/>
                <a:gd name="connsiteY2" fmla="*/ 832072 h 832072"/>
                <a:gd name="connsiteX3" fmla="*/ 929671 w 1075404"/>
                <a:gd name="connsiteY3" fmla="*/ 794600 h 832072"/>
                <a:gd name="connsiteX4" fmla="*/ 537703 w 1075404"/>
                <a:gd name="connsiteY4" fmla="*/ 755086 h 832072"/>
                <a:gd name="connsiteX5" fmla="*/ 145735 w 1075404"/>
                <a:gd name="connsiteY5" fmla="*/ 794600 h 832072"/>
                <a:gd name="connsiteX6" fmla="*/ 0 w 1075404"/>
                <a:gd name="connsiteY6" fmla="*/ 832072 h 832072"/>
                <a:gd name="connsiteX7" fmla="*/ 8672 w 1075404"/>
                <a:gd name="connsiteY7" fmla="*/ 693680 h 832072"/>
                <a:gd name="connsiteX8" fmla="*/ 537702 w 1075404"/>
                <a:gd name="connsiteY8" fmla="*/ 0 h 8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4" h="832072">
                  <a:moveTo>
                    <a:pt x="537702" y="0"/>
                  </a:moveTo>
                  <a:cubicBezTo>
                    <a:pt x="798671" y="0"/>
                    <a:pt x="1016382" y="297828"/>
                    <a:pt x="1066732" y="693680"/>
                  </a:cubicBezTo>
                  <a:lnTo>
                    <a:pt x="1075404" y="832072"/>
                  </a:lnTo>
                  <a:lnTo>
                    <a:pt x="929671" y="794600"/>
                  </a:lnTo>
                  <a:cubicBezTo>
                    <a:pt x="803062" y="768692"/>
                    <a:pt x="671972" y="755086"/>
                    <a:pt x="537703" y="755086"/>
                  </a:cubicBezTo>
                  <a:cubicBezTo>
                    <a:pt x="403435" y="755086"/>
                    <a:pt x="272344" y="768692"/>
                    <a:pt x="145735" y="794600"/>
                  </a:cubicBezTo>
                  <a:lnTo>
                    <a:pt x="0" y="832072"/>
                  </a:lnTo>
                  <a:lnTo>
                    <a:pt x="8672" y="693680"/>
                  </a:lnTo>
                  <a:cubicBezTo>
                    <a:pt x="59023" y="297828"/>
                    <a:pt x="276733" y="0"/>
                    <a:pt x="537702" y="0"/>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4077716" y="1410715"/>
              <a:ext cx="1077066" cy="1077066"/>
            </a:xfrm>
            <a:custGeom>
              <a:avLst/>
              <a:gdLst>
                <a:gd name="connsiteX0" fmla="*/ 427512 w 1077066"/>
                <a:gd name="connsiteY0" fmla="*/ 524 h 1077066"/>
                <a:gd name="connsiteX1" fmla="*/ 973683 w 1077066"/>
                <a:gd name="connsiteY1" fmla="*/ 225522 h 1077066"/>
                <a:gd name="connsiteX2" fmla="*/ 1077066 w 1077066"/>
                <a:gd name="connsiteY2" fmla="*/ 316713 h 1077066"/>
                <a:gd name="connsiteX3" fmla="*/ 930864 w 1077066"/>
                <a:gd name="connsiteY3" fmla="*/ 405532 h 1077066"/>
                <a:gd name="connsiteX4" fmla="*/ 405531 w 1077066"/>
                <a:gd name="connsiteY4" fmla="*/ 930865 h 1077066"/>
                <a:gd name="connsiteX5" fmla="*/ 316712 w 1077066"/>
                <a:gd name="connsiteY5" fmla="*/ 1077066 h 1077066"/>
                <a:gd name="connsiteX6" fmla="*/ 225521 w 1077066"/>
                <a:gd name="connsiteY6" fmla="*/ 973683 h 1077066"/>
                <a:gd name="connsiteX7" fmla="*/ 109096 w 1077066"/>
                <a:gd name="connsiteY7" fmla="*/ 109097 h 1077066"/>
                <a:gd name="connsiteX8" fmla="*/ 427512 w 1077066"/>
                <a:gd name="connsiteY8" fmla="*/ 524 h 107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6" h="1077066">
                  <a:moveTo>
                    <a:pt x="427512" y="524"/>
                  </a:moveTo>
                  <a:cubicBezTo>
                    <a:pt x="597088" y="7590"/>
                    <a:pt x="793390" y="85919"/>
                    <a:pt x="973683" y="225522"/>
                  </a:cubicBezTo>
                  <a:lnTo>
                    <a:pt x="1077066" y="316713"/>
                  </a:lnTo>
                  <a:lnTo>
                    <a:pt x="930864" y="405532"/>
                  </a:lnTo>
                  <a:cubicBezTo>
                    <a:pt x="723924" y="545338"/>
                    <a:pt x="545337" y="723925"/>
                    <a:pt x="405531" y="930865"/>
                  </a:cubicBezTo>
                  <a:lnTo>
                    <a:pt x="316712" y="1077066"/>
                  </a:lnTo>
                  <a:lnTo>
                    <a:pt x="225521" y="973683"/>
                  </a:lnTo>
                  <a:cubicBezTo>
                    <a:pt x="-18785" y="658171"/>
                    <a:pt x="-75437" y="293629"/>
                    <a:pt x="109096" y="109097"/>
                  </a:cubicBezTo>
                  <a:cubicBezTo>
                    <a:pt x="188182" y="30011"/>
                    <a:pt x="300330" y="-4775"/>
                    <a:pt x="427512" y="524"/>
                  </a:cubicBezTo>
                  <a:close/>
                </a:path>
              </a:pathLst>
            </a:cu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a:off x="7037220" y="1410715"/>
              <a:ext cx="1077065" cy="1077065"/>
            </a:xfrm>
            <a:custGeom>
              <a:avLst/>
              <a:gdLst>
                <a:gd name="connsiteX0" fmla="*/ 649553 w 1077065"/>
                <a:gd name="connsiteY0" fmla="*/ 524 h 1077065"/>
                <a:gd name="connsiteX1" fmla="*/ 967969 w 1077065"/>
                <a:gd name="connsiteY1" fmla="*/ 109097 h 1077065"/>
                <a:gd name="connsiteX2" fmla="*/ 851543 w 1077065"/>
                <a:gd name="connsiteY2" fmla="*/ 973683 h 1077065"/>
                <a:gd name="connsiteX3" fmla="*/ 760353 w 1077065"/>
                <a:gd name="connsiteY3" fmla="*/ 1077065 h 1077065"/>
                <a:gd name="connsiteX4" fmla="*/ 671535 w 1077065"/>
                <a:gd name="connsiteY4" fmla="*/ 930865 h 1077065"/>
                <a:gd name="connsiteX5" fmla="*/ 146202 w 1077065"/>
                <a:gd name="connsiteY5" fmla="*/ 405532 h 1077065"/>
                <a:gd name="connsiteX6" fmla="*/ 0 w 1077065"/>
                <a:gd name="connsiteY6" fmla="*/ 316712 h 1077065"/>
                <a:gd name="connsiteX7" fmla="*/ 103382 w 1077065"/>
                <a:gd name="connsiteY7" fmla="*/ 225522 h 1077065"/>
                <a:gd name="connsiteX8" fmla="*/ 649553 w 1077065"/>
                <a:gd name="connsiteY8" fmla="*/ 524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5" h="1077065">
                  <a:moveTo>
                    <a:pt x="649553" y="524"/>
                  </a:moveTo>
                  <a:cubicBezTo>
                    <a:pt x="776735" y="-4775"/>
                    <a:pt x="888884" y="30011"/>
                    <a:pt x="967969" y="109097"/>
                  </a:cubicBezTo>
                  <a:cubicBezTo>
                    <a:pt x="1152501" y="293629"/>
                    <a:pt x="1095850" y="658171"/>
                    <a:pt x="851543" y="973683"/>
                  </a:cubicBezTo>
                  <a:lnTo>
                    <a:pt x="760353" y="1077065"/>
                  </a:lnTo>
                  <a:lnTo>
                    <a:pt x="671535" y="930865"/>
                  </a:lnTo>
                  <a:cubicBezTo>
                    <a:pt x="531729" y="723925"/>
                    <a:pt x="353142" y="545338"/>
                    <a:pt x="146202" y="405532"/>
                  </a:cubicBezTo>
                  <a:lnTo>
                    <a:pt x="0" y="316712"/>
                  </a:lnTo>
                  <a:lnTo>
                    <a:pt x="103382" y="225522"/>
                  </a:lnTo>
                  <a:cubicBezTo>
                    <a:pt x="283675" y="85919"/>
                    <a:pt x="479977" y="7590"/>
                    <a:pt x="649553" y="524"/>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a:off x="3396000" y="2891298"/>
              <a:ext cx="832073" cy="1075404"/>
            </a:xfrm>
            <a:custGeom>
              <a:avLst/>
              <a:gdLst>
                <a:gd name="connsiteX0" fmla="*/ 832073 w 832073"/>
                <a:gd name="connsiteY0" fmla="*/ 0 h 1075404"/>
                <a:gd name="connsiteX1" fmla="*/ 794600 w 832073"/>
                <a:gd name="connsiteY1" fmla="*/ 145735 h 1075404"/>
                <a:gd name="connsiteX2" fmla="*/ 755086 w 832073"/>
                <a:gd name="connsiteY2" fmla="*/ 537703 h 1075404"/>
                <a:gd name="connsiteX3" fmla="*/ 794600 w 832073"/>
                <a:gd name="connsiteY3" fmla="*/ 929671 h 1075404"/>
                <a:gd name="connsiteX4" fmla="*/ 832072 w 832073"/>
                <a:gd name="connsiteY4" fmla="*/ 1075404 h 1075404"/>
                <a:gd name="connsiteX5" fmla="*/ 693680 w 832073"/>
                <a:gd name="connsiteY5" fmla="*/ 1066732 h 1075404"/>
                <a:gd name="connsiteX6" fmla="*/ 0 w 832073"/>
                <a:gd name="connsiteY6" fmla="*/ 537702 h 1075404"/>
                <a:gd name="connsiteX7" fmla="*/ 693680 w 832073"/>
                <a:gd name="connsiteY7" fmla="*/ 8672 h 1075404"/>
                <a:gd name="connsiteX8" fmla="*/ 832073 w 832073"/>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3" h="1075404">
                  <a:moveTo>
                    <a:pt x="832073" y="0"/>
                  </a:moveTo>
                  <a:lnTo>
                    <a:pt x="794600" y="145735"/>
                  </a:lnTo>
                  <a:cubicBezTo>
                    <a:pt x="768692" y="272344"/>
                    <a:pt x="755086" y="403435"/>
                    <a:pt x="755086" y="537703"/>
                  </a:cubicBezTo>
                  <a:cubicBezTo>
                    <a:pt x="755086" y="671972"/>
                    <a:pt x="768692" y="803062"/>
                    <a:pt x="794600" y="929671"/>
                  </a:cubicBezTo>
                  <a:lnTo>
                    <a:pt x="832072" y="1075404"/>
                  </a:lnTo>
                  <a:lnTo>
                    <a:pt x="693680" y="1066732"/>
                  </a:lnTo>
                  <a:cubicBezTo>
                    <a:pt x="297828" y="1016382"/>
                    <a:pt x="0" y="798671"/>
                    <a:pt x="0" y="537702"/>
                  </a:cubicBezTo>
                  <a:cubicBezTo>
                    <a:pt x="0" y="276733"/>
                    <a:pt x="297828" y="59022"/>
                    <a:pt x="693680" y="8672"/>
                  </a:cubicBezTo>
                  <a:lnTo>
                    <a:pt x="832073"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46"/>
            <p:cNvSpPr/>
            <p:nvPr/>
          </p:nvSpPr>
          <p:spPr>
            <a:xfrm>
              <a:off x="7963930" y="2891298"/>
              <a:ext cx="832070" cy="1075404"/>
            </a:xfrm>
            <a:custGeom>
              <a:avLst/>
              <a:gdLst>
                <a:gd name="connsiteX0" fmla="*/ 0 w 832070"/>
                <a:gd name="connsiteY0" fmla="*/ 0 h 1075404"/>
                <a:gd name="connsiteX1" fmla="*/ 138390 w 832070"/>
                <a:gd name="connsiteY1" fmla="*/ 8672 h 1075404"/>
                <a:gd name="connsiteX2" fmla="*/ 832070 w 832070"/>
                <a:gd name="connsiteY2" fmla="*/ 537702 h 1075404"/>
                <a:gd name="connsiteX3" fmla="*/ 138390 w 832070"/>
                <a:gd name="connsiteY3" fmla="*/ 1066732 h 1075404"/>
                <a:gd name="connsiteX4" fmla="*/ 0 w 832070"/>
                <a:gd name="connsiteY4" fmla="*/ 1075404 h 1075404"/>
                <a:gd name="connsiteX5" fmla="*/ 37472 w 832070"/>
                <a:gd name="connsiteY5" fmla="*/ 929671 h 1075404"/>
                <a:gd name="connsiteX6" fmla="*/ 76986 w 832070"/>
                <a:gd name="connsiteY6" fmla="*/ 537703 h 1075404"/>
                <a:gd name="connsiteX7" fmla="*/ 37472 w 832070"/>
                <a:gd name="connsiteY7" fmla="*/ 145735 h 1075404"/>
                <a:gd name="connsiteX8" fmla="*/ 0 w 832070"/>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0" h="1075404">
                  <a:moveTo>
                    <a:pt x="0" y="0"/>
                  </a:moveTo>
                  <a:lnTo>
                    <a:pt x="138390" y="8672"/>
                  </a:lnTo>
                  <a:cubicBezTo>
                    <a:pt x="534242" y="59022"/>
                    <a:pt x="832070" y="276733"/>
                    <a:pt x="832070" y="537702"/>
                  </a:cubicBezTo>
                  <a:cubicBezTo>
                    <a:pt x="832070" y="798671"/>
                    <a:pt x="534242" y="1016382"/>
                    <a:pt x="138390" y="1066732"/>
                  </a:cubicBezTo>
                  <a:lnTo>
                    <a:pt x="0" y="1075404"/>
                  </a:lnTo>
                  <a:lnTo>
                    <a:pt x="37472" y="929671"/>
                  </a:lnTo>
                  <a:cubicBezTo>
                    <a:pt x="63380" y="803062"/>
                    <a:pt x="76986" y="671972"/>
                    <a:pt x="76986" y="537703"/>
                  </a:cubicBezTo>
                  <a:cubicBezTo>
                    <a:pt x="76986" y="403435"/>
                    <a:pt x="63380" y="272344"/>
                    <a:pt x="37472" y="14573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4077716" y="4370220"/>
              <a:ext cx="1077065" cy="1077065"/>
            </a:xfrm>
            <a:custGeom>
              <a:avLst/>
              <a:gdLst>
                <a:gd name="connsiteX0" fmla="*/ 316712 w 1077065"/>
                <a:gd name="connsiteY0" fmla="*/ 0 h 1077065"/>
                <a:gd name="connsiteX1" fmla="*/ 405531 w 1077065"/>
                <a:gd name="connsiteY1" fmla="*/ 146202 h 1077065"/>
                <a:gd name="connsiteX2" fmla="*/ 930864 w 1077065"/>
                <a:gd name="connsiteY2" fmla="*/ 671535 h 1077065"/>
                <a:gd name="connsiteX3" fmla="*/ 1077065 w 1077065"/>
                <a:gd name="connsiteY3" fmla="*/ 760354 h 1077065"/>
                <a:gd name="connsiteX4" fmla="*/ 973683 w 1077065"/>
                <a:gd name="connsiteY4" fmla="*/ 851543 h 1077065"/>
                <a:gd name="connsiteX5" fmla="*/ 109096 w 1077065"/>
                <a:gd name="connsiteY5" fmla="*/ 967969 h 1077065"/>
                <a:gd name="connsiteX6" fmla="*/ 225521 w 1077065"/>
                <a:gd name="connsiteY6" fmla="*/ 103382 h 1077065"/>
                <a:gd name="connsiteX7" fmla="*/ 316712 w 1077065"/>
                <a:gd name="connsiteY7" fmla="*/ 0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5" h="1077065">
                  <a:moveTo>
                    <a:pt x="316712" y="0"/>
                  </a:moveTo>
                  <a:lnTo>
                    <a:pt x="405531" y="146202"/>
                  </a:lnTo>
                  <a:cubicBezTo>
                    <a:pt x="545337" y="353142"/>
                    <a:pt x="723924" y="531729"/>
                    <a:pt x="930864" y="671535"/>
                  </a:cubicBezTo>
                  <a:lnTo>
                    <a:pt x="1077065" y="760354"/>
                  </a:lnTo>
                  <a:lnTo>
                    <a:pt x="973683" y="851543"/>
                  </a:lnTo>
                  <a:cubicBezTo>
                    <a:pt x="658170" y="1095850"/>
                    <a:pt x="293629" y="1152501"/>
                    <a:pt x="109096" y="967969"/>
                  </a:cubicBezTo>
                  <a:cubicBezTo>
                    <a:pt x="-75437" y="783436"/>
                    <a:pt x="-18785" y="418895"/>
                    <a:pt x="225521" y="103382"/>
                  </a:cubicBezTo>
                  <a:lnTo>
                    <a:pt x="31671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38"/>
            <p:cNvSpPr/>
            <p:nvPr/>
          </p:nvSpPr>
          <p:spPr>
            <a:xfrm>
              <a:off x="7037221" y="4370221"/>
              <a:ext cx="1077064" cy="1077064"/>
            </a:xfrm>
            <a:custGeom>
              <a:avLst/>
              <a:gdLst>
                <a:gd name="connsiteX0" fmla="*/ 760353 w 1077064"/>
                <a:gd name="connsiteY0" fmla="*/ 0 h 1077064"/>
                <a:gd name="connsiteX1" fmla="*/ 851542 w 1077064"/>
                <a:gd name="connsiteY1" fmla="*/ 103381 h 1077064"/>
                <a:gd name="connsiteX2" fmla="*/ 967968 w 1077064"/>
                <a:gd name="connsiteY2" fmla="*/ 967968 h 1077064"/>
                <a:gd name="connsiteX3" fmla="*/ 103381 w 1077064"/>
                <a:gd name="connsiteY3" fmla="*/ 851542 h 1077064"/>
                <a:gd name="connsiteX4" fmla="*/ 0 w 1077064"/>
                <a:gd name="connsiteY4" fmla="*/ 760353 h 1077064"/>
                <a:gd name="connsiteX5" fmla="*/ 146201 w 1077064"/>
                <a:gd name="connsiteY5" fmla="*/ 671534 h 1077064"/>
                <a:gd name="connsiteX6" fmla="*/ 671534 w 1077064"/>
                <a:gd name="connsiteY6" fmla="*/ 146201 h 1077064"/>
                <a:gd name="connsiteX7" fmla="*/ 760353 w 1077064"/>
                <a:gd name="connsiteY7" fmla="*/ 0 h 107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4" h="1077064">
                  <a:moveTo>
                    <a:pt x="760353" y="0"/>
                  </a:moveTo>
                  <a:lnTo>
                    <a:pt x="851542" y="103381"/>
                  </a:lnTo>
                  <a:cubicBezTo>
                    <a:pt x="1095849" y="418894"/>
                    <a:pt x="1152500" y="783435"/>
                    <a:pt x="967968" y="967968"/>
                  </a:cubicBezTo>
                  <a:cubicBezTo>
                    <a:pt x="783435" y="1152500"/>
                    <a:pt x="418894" y="1095849"/>
                    <a:pt x="103381" y="851542"/>
                  </a:cubicBezTo>
                  <a:lnTo>
                    <a:pt x="0" y="760353"/>
                  </a:lnTo>
                  <a:lnTo>
                    <a:pt x="146201" y="671534"/>
                  </a:lnTo>
                  <a:cubicBezTo>
                    <a:pt x="353141" y="531728"/>
                    <a:pt x="531728" y="353141"/>
                    <a:pt x="671534" y="146201"/>
                  </a:cubicBezTo>
                  <a:lnTo>
                    <a:pt x="760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5558299" y="5296930"/>
              <a:ext cx="1075403" cy="832070"/>
            </a:xfrm>
            <a:custGeom>
              <a:avLst/>
              <a:gdLst>
                <a:gd name="connsiteX0" fmla="*/ 0 w 1075403"/>
                <a:gd name="connsiteY0" fmla="*/ 0 h 832070"/>
                <a:gd name="connsiteX1" fmla="*/ 145734 w 1075403"/>
                <a:gd name="connsiteY1" fmla="*/ 37472 h 832070"/>
                <a:gd name="connsiteX2" fmla="*/ 537702 w 1075403"/>
                <a:gd name="connsiteY2" fmla="*/ 76986 h 832070"/>
                <a:gd name="connsiteX3" fmla="*/ 929670 w 1075403"/>
                <a:gd name="connsiteY3" fmla="*/ 37472 h 832070"/>
                <a:gd name="connsiteX4" fmla="*/ 1075403 w 1075403"/>
                <a:gd name="connsiteY4" fmla="*/ 0 h 832070"/>
                <a:gd name="connsiteX5" fmla="*/ 1066731 w 1075403"/>
                <a:gd name="connsiteY5" fmla="*/ 138390 h 832070"/>
                <a:gd name="connsiteX6" fmla="*/ 537701 w 1075403"/>
                <a:gd name="connsiteY6" fmla="*/ 832070 h 832070"/>
                <a:gd name="connsiteX7" fmla="*/ 8671 w 1075403"/>
                <a:gd name="connsiteY7" fmla="*/ 138390 h 832070"/>
                <a:gd name="connsiteX8" fmla="*/ 0 w 1075403"/>
                <a:gd name="connsiteY8" fmla="*/ 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3" h="832070">
                  <a:moveTo>
                    <a:pt x="0" y="0"/>
                  </a:moveTo>
                  <a:lnTo>
                    <a:pt x="145734" y="37472"/>
                  </a:lnTo>
                  <a:cubicBezTo>
                    <a:pt x="272343" y="63380"/>
                    <a:pt x="403434" y="76986"/>
                    <a:pt x="537702" y="76986"/>
                  </a:cubicBezTo>
                  <a:cubicBezTo>
                    <a:pt x="671971" y="76986"/>
                    <a:pt x="803061" y="63380"/>
                    <a:pt x="929670" y="37472"/>
                  </a:cubicBezTo>
                  <a:lnTo>
                    <a:pt x="1075403" y="0"/>
                  </a:lnTo>
                  <a:lnTo>
                    <a:pt x="1066731" y="138390"/>
                  </a:lnTo>
                  <a:cubicBezTo>
                    <a:pt x="1016381" y="534242"/>
                    <a:pt x="798670" y="832070"/>
                    <a:pt x="537701" y="832070"/>
                  </a:cubicBezTo>
                  <a:cubicBezTo>
                    <a:pt x="276732" y="832070"/>
                    <a:pt x="59022" y="534242"/>
                    <a:pt x="8671" y="13839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TextBox 78"/>
          <p:cNvSpPr txBox="1"/>
          <p:nvPr/>
        </p:nvSpPr>
        <p:spPr>
          <a:xfrm>
            <a:off x="3763768" y="2818176"/>
            <a:ext cx="4732193" cy="1154162"/>
          </a:xfrm>
          <a:prstGeom prst="rect">
            <a:avLst/>
          </a:prstGeom>
          <a:noFill/>
        </p:spPr>
        <p:txBody>
          <a:bodyPr wrap="none" rtlCol="0">
            <a:spAutoFit/>
          </a:bodyPr>
          <a:lstStyle/>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Process</a:t>
            </a:r>
          </a:p>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of</a:t>
            </a:r>
          </a:p>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Reviewing the Performance </a:t>
            </a:r>
            <a:endParaRPr lang="en-IN" sz="23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3" name="TextBox 12"/>
          <p:cNvSpPr txBox="1"/>
          <p:nvPr/>
        </p:nvSpPr>
        <p:spPr>
          <a:xfrm>
            <a:off x="5085601" y="2149220"/>
            <a:ext cx="2020799" cy="523220"/>
          </a:xfrm>
          <a:prstGeom prst="rect">
            <a:avLst/>
          </a:prstGeom>
          <a:noFill/>
        </p:spPr>
        <p:txBody>
          <a:bodyPr wrap="square" rtlCol="0">
            <a:spAutoFit/>
          </a:bodyPr>
          <a:lstStyle/>
          <a:p>
            <a:r>
              <a:rPr lang="en-US" sz="2800" dirty="0">
                <a:ln w="0"/>
                <a:solidFill>
                  <a:srgbClr val="FF0000"/>
                </a:solidFill>
                <a:effectLst>
                  <a:outerShdw blurRad="38100" dist="19050" dir="2700000" algn="tl" rotWithShape="0">
                    <a:schemeClr val="dk1">
                      <a:alpha val="40000"/>
                    </a:schemeClr>
                  </a:outerShdw>
                </a:effectLst>
              </a:rPr>
              <a:t>Element 2.3</a:t>
            </a:r>
            <a:endParaRPr lang="en-IN"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457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1000" fill="hold"/>
                                        <p:tgtEl>
                                          <p:spTgt spid="77"/>
                                        </p:tgtEl>
                                        <p:attrNameLst>
                                          <p:attrName>ppt_w</p:attrName>
                                        </p:attrNameLst>
                                      </p:cBhvr>
                                      <p:tavLst>
                                        <p:tav tm="0">
                                          <p:val>
                                            <p:fltVal val="0"/>
                                          </p:val>
                                        </p:tav>
                                        <p:tav tm="100000">
                                          <p:val>
                                            <p:strVal val="#ppt_w"/>
                                          </p:val>
                                        </p:tav>
                                      </p:tavLst>
                                    </p:anim>
                                    <p:anim calcmode="lin" valueType="num">
                                      <p:cBhvr>
                                        <p:cTn id="8" dur="1000" fill="hold"/>
                                        <p:tgtEl>
                                          <p:spTgt spid="77"/>
                                        </p:tgtEl>
                                        <p:attrNameLst>
                                          <p:attrName>ppt_h</p:attrName>
                                        </p:attrNameLst>
                                      </p:cBhvr>
                                      <p:tavLst>
                                        <p:tav tm="0">
                                          <p:val>
                                            <p:fltVal val="0"/>
                                          </p:val>
                                        </p:tav>
                                        <p:tav tm="100000">
                                          <p:val>
                                            <p:strVal val="#ppt_h"/>
                                          </p:val>
                                        </p:tav>
                                      </p:tavLst>
                                    </p:anim>
                                    <p:anim calcmode="lin" valueType="num">
                                      <p:cBhvr>
                                        <p:cTn id="9" dur="1000" fill="hold"/>
                                        <p:tgtEl>
                                          <p:spTgt spid="77"/>
                                        </p:tgtEl>
                                        <p:attrNameLst>
                                          <p:attrName>style.rotation</p:attrName>
                                        </p:attrNameLst>
                                      </p:cBhvr>
                                      <p:tavLst>
                                        <p:tav tm="0">
                                          <p:val>
                                            <p:fltVal val="90"/>
                                          </p:val>
                                        </p:tav>
                                        <p:tav tm="100000">
                                          <p:val>
                                            <p:fltVal val="0"/>
                                          </p:val>
                                        </p:tav>
                                      </p:tavLst>
                                    </p:anim>
                                    <p:animEffect transition="in" filter="fade">
                                      <p:cBhvr>
                                        <p:cTn id="10" dur="1000"/>
                                        <p:tgtEl>
                                          <p:spTgt spid="77"/>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a:t>Reviewing performance</a:t>
            </a:r>
            <a:endParaRPr lang="en-US" dirty="0"/>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fontScale="92500" lnSpcReduction="20000"/>
          </a:bodyPr>
          <a:lstStyle/>
          <a:p>
            <a:pPr lvl="1" algn="just"/>
            <a:r>
              <a:rPr lang="en-US" sz="3200" dirty="0"/>
              <a:t>Carrying out reviews will confirm whether your health and safety arrangements still make sense. For example, you'll be able to:</a:t>
            </a:r>
          </a:p>
          <a:p>
            <a:pPr lvl="2" algn="just"/>
            <a:r>
              <a:rPr lang="en-US" sz="2800" dirty="0"/>
              <a:t>Check the validity of your health and safety policy</a:t>
            </a:r>
          </a:p>
          <a:p>
            <a:pPr lvl="2" algn="just"/>
            <a:r>
              <a:rPr lang="en-US" sz="2800" dirty="0"/>
              <a:t>Ensure the system you have in place for managing health and safety is effective</a:t>
            </a:r>
          </a:p>
          <a:p>
            <a:pPr marL="914400" lvl="2" indent="0" algn="just">
              <a:buNone/>
            </a:pPr>
            <a:endParaRPr lang="en-US" sz="2800" dirty="0"/>
          </a:p>
          <a:p>
            <a:pPr lvl="1" algn="just"/>
            <a:r>
              <a:rPr lang="en-US" sz="3200" dirty="0"/>
              <a:t>You'll be able to see what has changed about the health and safety environment in your business. This will enable you to stop doing things that are no longer necessary while allowing you to respond to new risks.</a:t>
            </a:r>
          </a:p>
          <a:p>
            <a:pPr lvl="1" algn="just"/>
            <a:endParaRPr lang="en-US" sz="3200" dirty="0"/>
          </a:p>
          <a:p>
            <a:pPr lvl="1" algn="just"/>
            <a:r>
              <a:rPr lang="en-US" sz="3200" dirty="0"/>
              <a:t>Reviewing also gives you the opportunity to celebrate and promote your health and safety successes. Increasingly, third parties are requiring partner organizations to report health and safety performance publicly.</a:t>
            </a:r>
          </a:p>
          <a:p>
            <a:pPr lvl="1" algn="just"/>
            <a:endParaRPr lang="en-US" sz="3200" dirty="0"/>
          </a:p>
          <a:p>
            <a:pPr lvl="1" algn="just"/>
            <a:r>
              <a:rPr lang="en-US" sz="3200" dirty="0"/>
              <a:t>The most important aspect of reviewing is that it closes the loop. The outcomes of your review become what you plan to do next with health and safety.</a:t>
            </a:r>
            <a:endParaRPr lang="en-IN" sz="3200" dirty="0"/>
          </a:p>
        </p:txBody>
      </p:sp>
    </p:spTree>
    <p:extLst>
      <p:ext uri="{BB962C8B-B14F-4D97-AF65-F5344CB8AC3E}">
        <p14:creationId xmlns:p14="http://schemas.microsoft.com/office/powerpoint/2010/main" val="1024732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Leaders responsibility on review</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3200" dirty="0"/>
              <a:t>Consider the review findings. If improvement is needed act now, rather than reacting to an incident in the future</a:t>
            </a:r>
          </a:p>
          <a:p>
            <a:pPr lvl="1" algn="just"/>
            <a:r>
              <a:rPr lang="en-US" sz="3200" dirty="0"/>
              <a:t>Make sure that the review is carried out according to the plans, and that a report is issued to senior leaders at least annually</a:t>
            </a:r>
          </a:p>
          <a:p>
            <a:pPr lvl="1" algn="just"/>
            <a:r>
              <a:rPr lang="en-US" sz="3200" dirty="0"/>
              <a:t>Ensure the scope of the review will give assurance that risks are as low as reasonably practicable , and that your organisation is complying with health and safety law</a:t>
            </a:r>
            <a:endParaRPr lang="en-IN" sz="3200" dirty="0"/>
          </a:p>
        </p:txBody>
      </p:sp>
    </p:spTree>
    <p:extLst>
      <p:ext uri="{BB962C8B-B14F-4D97-AF65-F5344CB8AC3E}">
        <p14:creationId xmlns:p14="http://schemas.microsoft.com/office/powerpoint/2010/main" val="1022811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a:t>What are the objectives of the review?</a:t>
            </a:r>
            <a:endParaRPr lang="en-US" dirty="0"/>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3200" dirty="0"/>
              <a:t>Making judgements about the adequacy of health and safety performance</a:t>
            </a:r>
          </a:p>
          <a:p>
            <a:pPr lvl="1" algn="just"/>
            <a:r>
              <a:rPr lang="en-US" sz="3200" dirty="0"/>
              <a:t>Assurance that the system for managing health and safety is working</a:t>
            </a:r>
          </a:p>
          <a:p>
            <a:pPr lvl="1" algn="just"/>
            <a:r>
              <a:rPr lang="en-US" sz="3200" dirty="0"/>
              <a:t>Ensuring you are complying with the law</a:t>
            </a:r>
          </a:p>
          <a:p>
            <a:pPr lvl="1" algn="just"/>
            <a:r>
              <a:rPr lang="en-US" sz="3200" dirty="0"/>
              <a:t>Setting standards</a:t>
            </a:r>
          </a:p>
          <a:p>
            <a:pPr lvl="1" algn="just"/>
            <a:r>
              <a:rPr lang="en-US" sz="3200" dirty="0"/>
              <a:t>Improving performance</a:t>
            </a:r>
          </a:p>
          <a:p>
            <a:pPr lvl="1" algn="just"/>
            <a:r>
              <a:rPr lang="en-US" sz="3200" dirty="0"/>
              <a:t>Responding to change</a:t>
            </a:r>
          </a:p>
          <a:p>
            <a:pPr lvl="1" algn="just"/>
            <a:r>
              <a:rPr lang="en-US" sz="3200" dirty="0"/>
              <a:t>Learning from experience</a:t>
            </a:r>
            <a:endParaRPr lang="en-IN" sz="3200" dirty="0"/>
          </a:p>
        </p:txBody>
      </p:sp>
    </p:spTree>
    <p:extLst>
      <p:ext uri="{BB962C8B-B14F-4D97-AF65-F5344CB8AC3E}">
        <p14:creationId xmlns:p14="http://schemas.microsoft.com/office/powerpoint/2010/main" val="60841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Who will carry out the review?</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3200" dirty="0"/>
              <a:t>Someone independent, perhaps from another business area, could add value to the process. Review documents includes  </a:t>
            </a:r>
          </a:p>
          <a:p>
            <a:pPr lvl="2" algn="just"/>
            <a:r>
              <a:rPr lang="en-US" sz="2800" dirty="0"/>
              <a:t>Active monitoring (before things go wrong)</a:t>
            </a:r>
          </a:p>
          <a:p>
            <a:pPr lvl="2" algn="just"/>
            <a:r>
              <a:rPr lang="en-US" sz="2800" dirty="0"/>
              <a:t>Reactive monitoring (after things go wrong)</a:t>
            </a:r>
          </a:p>
          <a:p>
            <a:pPr lvl="2" algn="just"/>
            <a:r>
              <a:rPr lang="en-US" sz="2800" dirty="0"/>
              <a:t>Accident/incident/near-miss data</a:t>
            </a:r>
          </a:p>
          <a:p>
            <a:pPr lvl="2" algn="just"/>
            <a:r>
              <a:rPr lang="en-US" sz="2800" dirty="0"/>
              <a:t>Training records</a:t>
            </a:r>
          </a:p>
          <a:p>
            <a:pPr lvl="2" algn="just"/>
            <a:r>
              <a:rPr lang="en-US" sz="2800" dirty="0"/>
              <a:t>Inspection reports</a:t>
            </a:r>
          </a:p>
          <a:p>
            <a:pPr lvl="2" algn="just"/>
            <a:r>
              <a:rPr lang="en-US" sz="2800" dirty="0"/>
              <a:t>Investigation reports</a:t>
            </a:r>
          </a:p>
          <a:p>
            <a:pPr lvl="2" algn="just"/>
            <a:r>
              <a:rPr lang="en-US" sz="2800" dirty="0"/>
              <a:t>Risk assessments</a:t>
            </a:r>
          </a:p>
          <a:p>
            <a:pPr lvl="2" algn="just"/>
            <a:r>
              <a:rPr lang="en-US" sz="2800" dirty="0"/>
              <a:t>New guidance</a:t>
            </a:r>
          </a:p>
          <a:p>
            <a:pPr lvl="2" algn="just"/>
            <a:r>
              <a:rPr lang="en-US" sz="2800" dirty="0"/>
              <a:t>Issues raised by workers or their representatives</a:t>
            </a:r>
          </a:p>
          <a:p>
            <a:pPr lvl="2" algn="just"/>
            <a:r>
              <a:rPr lang="en-US" sz="2800" dirty="0"/>
              <a:t>Checks required by law, </a:t>
            </a:r>
            <a:r>
              <a:rPr lang="en-US" sz="2800" dirty="0" err="1"/>
              <a:t>eg</a:t>
            </a:r>
            <a:r>
              <a:rPr lang="en-US" sz="2800" dirty="0"/>
              <a:t> on lifting equipment and pressure systems</a:t>
            </a:r>
            <a:endParaRPr lang="en-IN" sz="2800" dirty="0"/>
          </a:p>
        </p:txBody>
      </p:sp>
    </p:spTree>
    <p:extLst>
      <p:ext uri="{BB962C8B-B14F-4D97-AF65-F5344CB8AC3E}">
        <p14:creationId xmlns:p14="http://schemas.microsoft.com/office/powerpoint/2010/main" val="545717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Who will carry out the review?</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3200" dirty="0"/>
              <a:t>Someone independent, perhaps from another business area, could add value to the process. Review documents includes  </a:t>
            </a:r>
          </a:p>
          <a:p>
            <a:pPr lvl="2" algn="just"/>
            <a:r>
              <a:rPr lang="en-US" sz="2800" dirty="0"/>
              <a:t>Active monitoring (before things go wrong)</a:t>
            </a:r>
          </a:p>
          <a:p>
            <a:pPr lvl="2" algn="just"/>
            <a:r>
              <a:rPr lang="en-US" sz="2800" dirty="0"/>
              <a:t>Reactive monitoring (after things go wrong)</a:t>
            </a:r>
          </a:p>
          <a:p>
            <a:pPr lvl="2" algn="just"/>
            <a:r>
              <a:rPr lang="en-US" sz="2800" dirty="0"/>
              <a:t>Accident/incident/near-miss data</a:t>
            </a:r>
          </a:p>
          <a:p>
            <a:pPr lvl="2" algn="just"/>
            <a:r>
              <a:rPr lang="en-US" sz="2800" dirty="0"/>
              <a:t>Training records</a:t>
            </a:r>
          </a:p>
          <a:p>
            <a:pPr lvl="2" algn="just"/>
            <a:r>
              <a:rPr lang="en-US" sz="2800" dirty="0"/>
              <a:t>Inspection reports</a:t>
            </a:r>
          </a:p>
          <a:p>
            <a:pPr lvl="2" algn="just"/>
            <a:r>
              <a:rPr lang="en-US" sz="2800" dirty="0"/>
              <a:t>Investigation reports</a:t>
            </a:r>
          </a:p>
          <a:p>
            <a:pPr lvl="2" algn="just"/>
            <a:r>
              <a:rPr lang="en-US" sz="2800" dirty="0"/>
              <a:t>Risk assessments</a:t>
            </a:r>
          </a:p>
          <a:p>
            <a:pPr lvl="2" algn="just"/>
            <a:r>
              <a:rPr lang="en-US" sz="2800" dirty="0"/>
              <a:t>New guidance</a:t>
            </a:r>
          </a:p>
          <a:p>
            <a:pPr lvl="2" algn="just"/>
            <a:r>
              <a:rPr lang="en-US" sz="2800" dirty="0"/>
              <a:t>Issues raised by workers or their representatives</a:t>
            </a:r>
          </a:p>
          <a:p>
            <a:pPr lvl="2" algn="just"/>
            <a:r>
              <a:rPr lang="en-US" sz="2800" dirty="0"/>
              <a:t>Checks required by law, </a:t>
            </a:r>
            <a:r>
              <a:rPr lang="en-US" sz="2800" dirty="0" err="1"/>
              <a:t>eg</a:t>
            </a:r>
            <a:r>
              <a:rPr lang="en-US" sz="2800" dirty="0"/>
              <a:t> on lifting equipment and pressure systems</a:t>
            </a:r>
            <a:endParaRPr lang="en-IN" sz="2800" dirty="0"/>
          </a:p>
        </p:txBody>
      </p:sp>
    </p:spTree>
    <p:extLst>
      <p:ext uri="{BB962C8B-B14F-4D97-AF65-F5344CB8AC3E}">
        <p14:creationId xmlns:p14="http://schemas.microsoft.com/office/powerpoint/2010/main" val="2943451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Worker consultation and involvement</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2800" dirty="0"/>
              <a:t>Discuss plans for review with workers or their representatives</a:t>
            </a:r>
          </a:p>
          <a:p>
            <a:pPr lvl="1" algn="just"/>
            <a:r>
              <a:rPr lang="en-US" sz="2800" dirty="0"/>
              <a:t>Use information from safety representative's inspections to feed into review</a:t>
            </a:r>
          </a:p>
          <a:p>
            <a:pPr lvl="1" algn="just"/>
            <a:r>
              <a:rPr lang="en-US" sz="2800" dirty="0"/>
              <a:t>Discuss the findings from your review with workers or their representatives - you will have more success in securing improvements if your workers are fully involved</a:t>
            </a:r>
            <a:endParaRPr lang="en-IN" sz="2800" dirty="0"/>
          </a:p>
        </p:txBody>
      </p:sp>
    </p:spTree>
    <p:extLst>
      <p:ext uri="{BB962C8B-B14F-4D97-AF65-F5344CB8AC3E}">
        <p14:creationId xmlns:p14="http://schemas.microsoft.com/office/powerpoint/2010/main" val="42518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a:t>Competence</a:t>
            </a:r>
            <a:endParaRPr lang="en-US" dirty="0"/>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2800" dirty="0"/>
              <a:t>Ensure that those carrying out the review have the necessary training, experience and good judgement to achieve competence in this task</a:t>
            </a:r>
          </a:p>
          <a:p>
            <a:pPr lvl="1" algn="just"/>
            <a:r>
              <a:rPr lang="en-US" sz="2800" dirty="0"/>
              <a:t>See the guidance on Measuring and reviewing performance or use a trade association to assist with planning and benchmarking where you are now. Talk to similar organizations to compare performance and management practices</a:t>
            </a:r>
          </a:p>
          <a:p>
            <a:pPr lvl="1" algn="just"/>
            <a:r>
              <a:rPr lang="en-US" sz="2800" dirty="0"/>
              <a:t>If risks are complex and could have serious consequences, consider getting specialist advice, or supporting one of your own workers by providing additional training</a:t>
            </a:r>
          </a:p>
          <a:p>
            <a:pPr lvl="1" algn="just"/>
            <a:r>
              <a:rPr lang="en-US" sz="2800" dirty="0"/>
              <a:t>Check that training needs identified by the review have been addressed</a:t>
            </a:r>
            <a:endParaRPr lang="en-IN" sz="2800" dirty="0"/>
          </a:p>
        </p:txBody>
      </p:sp>
    </p:spTree>
    <p:extLst>
      <p:ext uri="{BB962C8B-B14F-4D97-AF65-F5344CB8AC3E}">
        <p14:creationId xmlns:p14="http://schemas.microsoft.com/office/powerpoint/2010/main" val="2582238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2856000" y="160290"/>
            <a:ext cx="6480000" cy="6480000"/>
            <a:chOff x="3396000" y="729000"/>
            <a:chExt cx="5400000" cy="5400000"/>
          </a:xfrm>
        </p:grpSpPr>
        <p:sp>
          <p:nvSpPr>
            <p:cNvPr id="60" name="Freeform 59"/>
            <p:cNvSpPr/>
            <p:nvPr/>
          </p:nvSpPr>
          <p:spPr>
            <a:xfrm>
              <a:off x="5558298" y="729000"/>
              <a:ext cx="1075404" cy="832072"/>
            </a:xfrm>
            <a:custGeom>
              <a:avLst/>
              <a:gdLst>
                <a:gd name="connsiteX0" fmla="*/ 537702 w 1075404"/>
                <a:gd name="connsiteY0" fmla="*/ 0 h 832072"/>
                <a:gd name="connsiteX1" fmla="*/ 1066732 w 1075404"/>
                <a:gd name="connsiteY1" fmla="*/ 693680 h 832072"/>
                <a:gd name="connsiteX2" fmla="*/ 1075404 w 1075404"/>
                <a:gd name="connsiteY2" fmla="*/ 832072 h 832072"/>
                <a:gd name="connsiteX3" fmla="*/ 929671 w 1075404"/>
                <a:gd name="connsiteY3" fmla="*/ 794600 h 832072"/>
                <a:gd name="connsiteX4" fmla="*/ 537703 w 1075404"/>
                <a:gd name="connsiteY4" fmla="*/ 755086 h 832072"/>
                <a:gd name="connsiteX5" fmla="*/ 145735 w 1075404"/>
                <a:gd name="connsiteY5" fmla="*/ 794600 h 832072"/>
                <a:gd name="connsiteX6" fmla="*/ 0 w 1075404"/>
                <a:gd name="connsiteY6" fmla="*/ 832072 h 832072"/>
                <a:gd name="connsiteX7" fmla="*/ 8672 w 1075404"/>
                <a:gd name="connsiteY7" fmla="*/ 693680 h 832072"/>
                <a:gd name="connsiteX8" fmla="*/ 537702 w 1075404"/>
                <a:gd name="connsiteY8" fmla="*/ 0 h 8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4" h="832072">
                  <a:moveTo>
                    <a:pt x="537702" y="0"/>
                  </a:moveTo>
                  <a:cubicBezTo>
                    <a:pt x="798671" y="0"/>
                    <a:pt x="1016382" y="297828"/>
                    <a:pt x="1066732" y="693680"/>
                  </a:cubicBezTo>
                  <a:lnTo>
                    <a:pt x="1075404" y="832072"/>
                  </a:lnTo>
                  <a:lnTo>
                    <a:pt x="929671" y="794600"/>
                  </a:lnTo>
                  <a:cubicBezTo>
                    <a:pt x="803062" y="768692"/>
                    <a:pt x="671972" y="755086"/>
                    <a:pt x="537703" y="755086"/>
                  </a:cubicBezTo>
                  <a:cubicBezTo>
                    <a:pt x="403435" y="755086"/>
                    <a:pt x="272344" y="768692"/>
                    <a:pt x="145735" y="794600"/>
                  </a:cubicBezTo>
                  <a:lnTo>
                    <a:pt x="0" y="832072"/>
                  </a:lnTo>
                  <a:lnTo>
                    <a:pt x="8672" y="693680"/>
                  </a:lnTo>
                  <a:cubicBezTo>
                    <a:pt x="59023" y="297828"/>
                    <a:pt x="276733" y="0"/>
                    <a:pt x="537702" y="0"/>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4077716" y="1410715"/>
              <a:ext cx="1077066" cy="1077066"/>
            </a:xfrm>
            <a:custGeom>
              <a:avLst/>
              <a:gdLst>
                <a:gd name="connsiteX0" fmla="*/ 427512 w 1077066"/>
                <a:gd name="connsiteY0" fmla="*/ 524 h 1077066"/>
                <a:gd name="connsiteX1" fmla="*/ 973683 w 1077066"/>
                <a:gd name="connsiteY1" fmla="*/ 225522 h 1077066"/>
                <a:gd name="connsiteX2" fmla="*/ 1077066 w 1077066"/>
                <a:gd name="connsiteY2" fmla="*/ 316713 h 1077066"/>
                <a:gd name="connsiteX3" fmla="*/ 930864 w 1077066"/>
                <a:gd name="connsiteY3" fmla="*/ 405532 h 1077066"/>
                <a:gd name="connsiteX4" fmla="*/ 405531 w 1077066"/>
                <a:gd name="connsiteY4" fmla="*/ 930865 h 1077066"/>
                <a:gd name="connsiteX5" fmla="*/ 316712 w 1077066"/>
                <a:gd name="connsiteY5" fmla="*/ 1077066 h 1077066"/>
                <a:gd name="connsiteX6" fmla="*/ 225521 w 1077066"/>
                <a:gd name="connsiteY6" fmla="*/ 973683 h 1077066"/>
                <a:gd name="connsiteX7" fmla="*/ 109096 w 1077066"/>
                <a:gd name="connsiteY7" fmla="*/ 109097 h 1077066"/>
                <a:gd name="connsiteX8" fmla="*/ 427512 w 1077066"/>
                <a:gd name="connsiteY8" fmla="*/ 524 h 107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6" h="1077066">
                  <a:moveTo>
                    <a:pt x="427512" y="524"/>
                  </a:moveTo>
                  <a:cubicBezTo>
                    <a:pt x="597088" y="7590"/>
                    <a:pt x="793390" y="85919"/>
                    <a:pt x="973683" y="225522"/>
                  </a:cubicBezTo>
                  <a:lnTo>
                    <a:pt x="1077066" y="316713"/>
                  </a:lnTo>
                  <a:lnTo>
                    <a:pt x="930864" y="405532"/>
                  </a:lnTo>
                  <a:cubicBezTo>
                    <a:pt x="723924" y="545338"/>
                    <a:pt x="545337" y="723925"/>
                    <a:pt x="405531" y="930865"/>
                  </a:cubicBezTo>
                  <a:lnTo>
                    <a:pt x="316712" y="1077066"/>
                  </a:lnTo>
                  <a:lnTo>
                    <a:pt x="225521" y="973683"/>
                  </a:lnTo>
                  <a:cubicBezTo>
                    <a:pt x="-18785" y="658171"/>
                    <a:pt x="-75437" y="293629"/>
                    <a:pt x="109096" y="109097"/>
                  </a:cubicBezTo>
                  <a:cubicBezTo>
                    <a:pt x="188182" y="30011"/>
                    <a:pt x="300330" y="-4775"/>
                    <a:pt x="427512" y="524"/>
                  </a:cubicBezTo>
                  <a:close/>
                </a:path>
              </a:pathLst>
            </a:cu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a:off x="7037220" y="1410715"/>
              <a:ext cx="1077065" cy="1077065"/>
            </a:xfrm>
            <a:custGeom>
              <a:avLst/>
              <a:gdLst>
                <a:gd name="connsiteX0" fmla="*/ 649553 w 1077065"/>
                <a:gd name="connsiteY0" fmla="*/ 524 h 1077065"/>
                <a:gd name="connsiteX1" fmla="*/ 967969 w 1077065"/>
                <a:gd name="connsiteY1" fmla="*/ 109097 h 1077065"/>
                <a:gd name="connsiteX2" fmla="*/ 851543 w 1077065"/>
                <a:gd name="connsiteY2" fmla="*/ 973683 h 1077065"/>
                <a:gd name="connsiteX3" fmla="*/ 760353 w 1077065"/>
                <a:gd name="connsiteY3" fmla="*/ 1077065 h 1077065"/>
                <a:gd name="connsiteX4" fmla="*/ 671535 w 1077065"/>
                <a:gd name="connsiteY4" fmla="*/ 930865 h 1077065"/>
                <a:gd name="connsiteX5" fmla="*/ 146202 w 1077065"/>
                <a:gd name="connsiteY5" fmla="*/ 405532 h 1077065"/>
                <a:gd name="connsiteX6" fmla="*/ 0 w 1077065"/>
                <a:gd name="connsiteY6" fmla="*/ 316712 h 1077065"/>
                <a:gd name="connsiteX7" fmla="*/ 103382 w 1077065"/>
                <a:gd name="connsiteY7" fmla="*/ 225522 h 1077065"/>
                <a:gd name="connsiteX8" fmla="*/ 649553 w 1077065"/>
                <a:gd name="connsiteY8" fmla="*/ 524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5" h="1077065">
                  <a:moveTo>
                    <a:pt x="649553" y="524"/>
                  </a:moveTo>
                  <a:cubicBezTo>
                    <a:pt x="776735" y="-4775"/>
                    <a:pt x="888884" y="30011"/>
                    <a:pt x="967969" y="109097"/>
                  </a:cubicBezTo>
                  <a:cubicBezTo>
                    <a:pt x="1152501" y="293629"/>
                    <a:pt x="1095850" y="658171"/>
                    <a:pt x="851543" y="973683"/>
                  </a:cubicBezTo>
                  <a:lnTo>
                    <a:pt x="760353" y="1077065"/>
                  </a:lnTo>
                  <a:lnTo>
                    <a:pt x="671535" y="930865"/>
                  </a:lnTo>
                  <a:cubicBezTo>
                    <a:pt x="531729" y="723925"/>
                    <a:pt x="353142" y="545338"/>
                    <a:pt x="146202" y="405532"/>
                  </a:cubicBezTo>
                  <a:lnTo>
                    <a:pt x="0" y="316712"/>
                  </a:lnTo>
                  <a:lnTo>
                    <a:pt x="103382" y="225522"/>
                  </a:lnTo>
                  <a:cubicBezTo>
                    <a:pt x="283675" y="85919"/>
                    <a:pt x="479977" y="7590"/>
                    <a:pt x="649553" y="524"/>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a:off x="3396000" y="2891298"/>
              <a:ext cx="832073" cy="1075404"/>
            </a:xfrm>
            <a:custGeom>
              <a:avLst/>
              <a:gdLst>
                <a:gd name="connsiteX0" fmla="*/ 832073 w 832073"/>
                <a:gd name="connsiteY0" fmla="*/ 0 h 1075404"/>
                <a:gd name="connsiteX1" fmla="*/ 794600 w 832073"/>
                <a:gd name="connsiteY1" fmla="*/ 145735 h 1075404"/>
                <a:gd name="connsiteX2" fmla="*/ 755086 w 832073"/>
                <a:gd name="connsiteY2" fmla="*/ 537703 h 1075404"/>
                <a:gd name="connsiteX3" fmla="*/ 794600 w 832073"/>
                <a:gd name="connsiteY3" fmla="*/ 929671 h 1075404"/>
                <a:gd name="connsiteX4" fmla="*/ 832072 w 832073"/>
                <a:gd name="connsiteY4" fmla="*/ 1075404 h 1075404"/>
                <a:gd name="connsiteX5" fmla="*/ 693680 w 832073"/>
                <a:gd name="connsiteY5" fmla="*/ 1066732 h 1075404"/>
                <a:gd name="connsiteX6" fmla="*/ 0 w 832073"/>
                <a:gd name="connsiteY6" fmla="*/ 537702 h 1075404"/>
                <a:gd name="connsiteX7" fmla="*/ 693680 w 832073"/>
                <a:gd name="connsiteY7" fmla="*/ 8672 h 1075404"/>
                <a:gd name="connsiteX8" fmla="*/ 832073 w 832073"/>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3" h="1075404">
                  <a:moveTo>
                    <a:pt x="832073" y="0"/>
                  </a:moveTo>
                  <a:lnTo>
                    <a:pt x="794600" y="145735"/>
                  </a:lnTo>
                  <a:cubicBezTo>
                    <a:pt x="768692" y="272344"/>
                    <a:pt x="755086" y="403435"/>
                    <a:pt x="755086" y="537703"/>
                  </a:cubicBezTo>
                  <a:cubicBezTo>
                    <a:pt x="755086" y="671972"/>
                    <a:pt x="768692" y="803062"/>
                    <a:pt x="794600" y="929671"/>
                  </a:cubicBezTo>
                  <a:lnTo>
                    <a:pt x="832072" y="1075404"/>
                  </a:lnTo>
                  <a:lnTo>
                    <a:pt x="693680" y="1066732"/>
                  </a:lnTo>
                  <a:cubicBezTo>
                    <a:pt x="297828" y="1016382"/>
                    <a:pt x="0" y="798671"/>
                    <a:pt x="0" y="537702"/>
                  </a:cubicBezTo>
                  <a:cubicBezTo>
                    <a:pt x="0" y="276733"/>
                    <a:pt x="297828" y="59022"/>
                    <a:pt x="693680" y="8672"/>
                  </a:cubicBezTo>
                  <a:lnTo>
                    <a:pt x="832073"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46"/>
            <p:cNvSpPr/>
            <p:nvPr/>
          </p:nvSpPr>
          <p:spPr>
            <a:xfrm>
              <a:off x="7963930" y="2891298"/>
              <a:ext cx="832070" cy="1075404"/>
            </a:xfrm>
            <a:custGeom>
              <a:avLst/>
              <a:gdLst>
                <a:gd name="connsiteX0" fmla="*/ 0 w 832070"/>
                <a:gd name="connsiteY0" fmla="*/ 0 h 1075404"/>
                <a:gd name="connsiteX1" fmla="*/ 138390 w 832070"/>
                <a:gd name="connsiteY1" fmla="*/ 8672 h 1075404"/>
                <a:gd name="connsiteX2" fmla="*/ 832070 w 832070"/>
                <a:gd name="connsiteY2" fmla="*/ 537702 h 1075404"/>
                <a:gd name="connsiteX3" fmla="*/ 138390 w 832070"/>
                <a:gd name="connsiteY3" fmla="*/ 1066732 h 1075404"/>
                <a:gd name="connsiteX4" fmla="*/ 0 w 832070"/>
                <a:gd name="connsiteY4" fmla="*/ 1075404 h 1075404"/>
                <a:gd name="connsiteX5" fmla="*/ 37472 w 832070"/>
                <a:gd name="connsiteY5" fmla="*/ 929671 h 1075404"/>
                <a:gd name="connsiteX6" fmla="*/ 76986 w 832070"/>
                <a:gd name="connsiteY6" fmla="*/ 537703 h 1075404"/>
                <a:gd name="connsiteX7" fmla="*/ 37472 w 832070"/>
                <a:gd name="connsiteY7" fmla="*/ 145735 h 1075404"/>
                <a:gd name="connsiteX8" fmla="*/ 0 w 832070"/>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0" h="1075404">
                  <a:moveTo>
                    <a:pt x="0" y="0"/>
                  </a:moveTo>
                  <a:lnTo>
                    <a:pt x="138390" y="8672"/>
                  </a:lnTo>
                  <a:cubicBezTo>
                    <a:pt x="534242" y="59022"/>
                    <a:pt x="832070" y="276733"/>
                    <a:pt x="832070" y="537702"/>
                  </a:cubicBezTo>
                  <a:cubicBezTo>
                    <a:pt x="832070" y="798671"/>
                    <a:pt x="534242" y="1016382"/>
                    <a:pt x="138390" y="1066732"/>
                  </a:cubicBezTo>
                  <a:lnTo>
                    <a:pt x="0" y="1075404"/>
                  </a:lnTo>
                  <a:lnTo>
                    <a:pt x="37472" y="929671"/>
                  </a:lnTo>
                  <a:cubicBezTo>
                    <a:pt x="63380" y="803062"/>
                    <a:pt x="76986" y="671972"/>
                    <a:pt x="76986" y="537703"/>
                  </a:cubicBezTo>
                  <a:cubicBezTo>
                    <a:pt x="76986" y="403435"/>
                    <a:pt x="63380" y="272344"/>
                    <a:pt x="37472" y="14573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4077716" y="4370220"/>
              <a:ext cx="1077065" cy="1077065"/>
            </a:xfrm>
            <a:custGeom>
              <a:avLst/>
              <a:gdLst>
                <a:gd name="connsiteX0" fmla="*/ 316712 w 1077065"/>
                <a:gd name="connsiteY0" fmla="*/ 0 h 1077065"/>
                <a:gd name="connsiteX1" fmla="*/ 405531 w 1077065"/>
                <a:gd name="connsiteY1" fmla="*/ 146202 h 1077065"/>
                <a:gd name="connsiteX2" fmla="*/ 930864 w 1077065"/>
                <a:gd name="connsiteY2" fmla="*/ 671535 h 1077065"/>
                <a:gd name="connsiteX3" fmla="*/ 1077065 w 1077065"/>
                <a:gd name="connsiteY3" fmla="*/ 760354 h 1077065"/>
                <a:gd name="connsiteX4" fmla="*/ 973683 w 1077065"/>
                <a:gd name="connsiteY4" fmla="*/ 851543 h 1077065"/>
                <a:gd name="connsiteX5" fmla="*/ 109096 w 1077065"/>
                <a:gd name="connsiteY5" fmla="*/ 967969 h 1077065"/>
                <a:gd name="connsiteX6" fmla="*/ 225521 w 1077065"/>
                <a:gd name="connsiteY6" fmla="*/ 103382 h 1077065"/>
                <a:gd name="connsiteX7" fmla="*/ 316712 w 1077065"/>
                <a:gd name="connsiteY7" fmla="*/ 0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5" h="1077065">
                  <a:moveTo>
                    <a:pt x="316712" y="0"/>
                  </a:moveTo>
                  <a:lnTo>
                    <a:pt x="405531" y="146202"/>
                  </a:lnTo>
                  <a:cubicBezTo>
                    <a:pt x="545337" y="353142"/>
                    <a:pt x="723924" y="531729"/>
                    <a:pt x="930864" y="671535"/>
                  </a:cubicBezTo>
                  <a:lnTo>
                    <a:pt x="1077065" y="760354"/>
                  </a:lnTo>
                  <a:lnTo>
                    <a:pt x="973683" y="851543"/>
                  </a:lnTo>
                  <a:cubicBezTo>
                    <a:pt x="658170" y="1095850"/>
                    <a:pt x="293629" y="1152501"/>
                    <a:pt x="109096" y="967969"/>
                  </a:cubicBezTo>
                  <a:cubicBezTo>
                    <a:pt x="-75437" y="783436"/>
                    <a:pt x="-18785" y="418895"/>
                    <a:pt x="225521" y="103382"/>
                  </a:cubicBezTo>
                  <a:lnTo>
                    <a:pt x="31671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38"/>
            <p:cNvSpPr/>
            <p:nvPr/>
          </p:nvSpPr>
          <p:spPr>
            <a:xfrm>
              <a:off x="7037221" y="4370221"/>
              <a:ext cx="1077064" cy="1077064"/>
            </a:xfrm>
            <a:custGeom>
              <a:avLst/>
              <a:gdLst>
                <a:gd name="connsiteX0" fmla="*/ 760353 w 1077064"/>
                <a:gd name="connsiteY0" fmla="*/ 0 h 1077064"/>
                <a:gd name="connsiteX1" fmla="*/ 851542 w 1077064"/>
                <a:gd name="connsiteY1" fmla="*/ 103381 h 1077064"/>
                <a:gd name="connsiteX2" fmla="*/ 967968 w 1077064"/>
                <a:gd name="connsiteY2" fmla="*/ 967968 h 1077064"/>
                <a:gd name="connsiteX3" fmla="*/ 103381 w 1077064"/>
                <a:gd name="connsiteY3" fmla="*/ 851542 h 1077064"/>
                <a:gd name="connsiteX4" fmla="*/ 0 w 1077064"/>
                <a:gd name="connsiteY4" fmla="*/ 760353 h 1077064"/>
                <a:gd name="connsiteX5" fmla="*/ 146201 w 1077064"/>
                <a:gd name="connsiteY5" fmla="*/ 671534 h 1077064"/>
                <a:gd name="connsiteX6" fmla="*/ 671534 w 1077064"/>
                <a:gd name="connsiteY6" fmla="*/ 146201 h 1077064"/>
                <a:gd name="connsiteX7" fmla="*/ 760353 w 1077064"/>
                <a:gd name="connsiteY7" fmla="*/ 0 h 107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4" h="1077064">
                  <a:moveTo>
                    <a:pt x="760353" y="0"/>
                  </a:moveTo>
                  <a:lnTo>
                    <a:pt x="851542" y="103381"/>
                  </a:lnTo>
                  <a:cubicBezTo>
                    <a:pt x="1095849" y="418894"/>
                    <a:pt x="1152500" y="783435"/>
                    <a:pt x="967968" y="967968"/>
                  </a:cubicBezTo>
                  <a:cubicBezTo>
                    <a:pt x="783435" y="1152500"/>
                    <a:pt x="418894" y="1095849"/>
                    <a:pt x="103381" y="851542"/>
                  </a:cubicBezTo>
                  <a:lnTo>
                    <a:pt x="0" y="760353"/>
                  </a:lnTo>
                  <a:lnTo>
                    <a:pt x="146201" y="671534"/>
                  </a:lnTo>
                  <a:cubicBezTo>
                    <a:pt x="353141" y="531728"/>
                    <a:pt x="531728" y="353141"/>
                    <a:pt x="671534" y="146201"/>
                  </a:cubicBezTo>
                  <a:lnTo>
                    <a:pt x="760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5558299" y="5296930"/>
              <a:ext cx="1075403" cy="832070"/>
            </a:xfrm>
            <a:custGeom>
              <a:avLst/>
              <a:gdLst>
                <a:gd name="connsiteX0" fmla="*/ 0 w 1075403"/>
                <a:gd name="connsiteY0" fmla="*/ 0 h 832070"/>
                <a:gd name="connsiteX1" fmla="*/ 145734 w 1075403"/>
                <a:gd name="connsiteY1" fmla="*/ 37472 h 832070"/>
                <a:gd name="connsiteX2" fmla="*/ 537702 w 1075403"/>
                <a:gd name="connsiteY2" fmla="*/ 76986 h 832070"/>
                <a:gd name="connsiteX3" fmla="*/ 929670 w 1075403"/>
                <a:gd name="connsiteY3" fmla="*/ 37472 h 832070"/>
                <a:gd name="connsiteX4" fmla="*/ 1075403 w 1075403"/>
                <a:gd name="connsiteY4" fmla="*/ 0 h 832070"/>
                <a:gd name="connsiteX5" fmla="*/ 1066731 w 1075403"/>
                <a:gd name="connsiteY5" fmla="*/ 138390 h 832070"/>
                <a:gd name="connsiteX6" fmla="*/ 537701 w 1075403"/>
                <a:gd name="connsiteY6" fmla="*/ 832070 h 832070"/>
                <a:gd name="connsiteX7" fmla="*/ 8671 w 1075403"/>
                <a:gd name="connsiteY7" fmla="*/ 138390 h 832070"/>
                <a:gd name="connsiteX8" fmla="*/ 0 w 1075403"/>
                <a:gd name="connsiteY8" fmla="*/ 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3" h="832070">
                  <a:moveTo>
                    <a:pt x="0" y="0"/>
                  </a:moveTo>
                  <a:lnTo>
                    <a:pt x="145734" y="37472"/>
                  </a:lnTo>
                  <a:cubicBezTo>
                    <a:pt x="272343" y="63380"/>
                    <a:pt x="403434" y="76986"/>
                    <a:pt x="537702" y="76986"/>
                  </a:cubicBezTo>
                  <a:cubicBezTo>
                    <a:pt x="671971" y="76986"/>
                    <a:pt x="803061" y="63380"/>
                    <a:pt x="929670" y="37472"/>
                  </a:cubicBezTo>
                  <a:lnTo>
                    <a:pt x="1075403" y="0"/>
                  </a:lnTo>
                  <a:lnTo>
                    <a:pt x="1066731" y="138390"/>
                  </a:lnTo>
                  <a:cubicBezTo>
                    <a:pt x="1016381" y="534242"/>
                    <a:pt x="798670" y="832070"/>
                    <a:pt x="537701" y="832070"/>
                  </a:cubicBezTo>
                  <a:cubicBezTo>
                    <a:pt x="276732" y="832070"/>
                    <a:pt x="59022" y="534242"/>
                    <a:pt x="8671" y="13839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TextBox 78"/>
          <p:cNvSpPr txBox="1"/>
          <p:nvPr/>
        </p:nvSpPr>
        <p:spPr>
          <a:xfrm>
            <a:off x="4117935" y="2818176"/>
            <a:ext cx="4023858" cy="1154162"/>
          </a:xfrm>
          <a:prstGeom prst="rect">
            <a:avLst/>
          </a:prstGeom>
          <a:noFill/>
        </p:spPr>
        <p:txBody>
          <a:bodyPr wrap="none" rtlCol="0">
            <a:spAutoFit/>
          </a:bodyPr>
          <a:lstStyle/>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Process</a:t>
            </a:r>
          </a:p>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of</a:t>
            </a:r>
          </a:p>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Monitoring and Auditing</a:t>
            </a:r>
            <a:endParaRPr lang="en-IN" sz="23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3" name="TextBox 12"/>
          <p:cNvSpPr txBox="1"/>
          <p:nvPr/>
        </p:nvSpPr>
        <p:spPr>
          <a:xfrm>
            <a:off x="5119465" y="2149220"/>
            <a:ext cx="2020799" cy="523220"/>
          </a:xfrm>
          <a:prstGeom prst="rect">
            <a:avLst/>
          </a:prstGeom>
          <a:noFill/>
        </p:spPr>
        <p:txBody>
          <a:bodyPr wrap="square" rtlCol="0">
            <a:spAutoFit/>
          </a:bodyPr>
          <a:lstStyle/>
          <a:p>
            <a:r>
              <a:rPr lang="en-US" sz="2800" dirty="0">
                <a:ln w="0"/>
                <a:solidFill>
                  <a:srgbClr val="FF0000"/>
                </a:solidFill>
                <a:effectLst>
                  <a:outerShdw blurRad="38100" dist="19050" dir="2700000" algn="tl" rotWithShape="0">
                    <a:schemeClr val="dk1">
                      <a:alpha val="40000"/>
                    </a:schemeClr>
                  </a:outerShdw>
                </a:effectLst>
              </a:rPr>
              <a:t>Element 2.4</a:t>
            </a:r>
            <a:endParaRPr lang="en-IN"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6845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1000" fill="hold"/>
                                        <p:tgtEl>
                                          <p:spTgt spid="77"/>
                                        </p:tgtEl>
                                        <p:attrNameLst>
                                          <p:attrName>ppt_w</p:attrName>
                                        </p:attrNameLst>
                                      </p:cBhvr>
                                      <p:tavLst>
                                        <p:tav tm="0">
                                          <p:val>
                                            <p:fltVal val="0"/>
                                          </p:val>
                                        </p:tav>
                                        <p:tav tm="100000">
                                          <p:val>
                                            <p:strVal val="#ppt_w"/>
                                          </p:val>
                                        </p:tav>
                                      </p:tavLst>
                                    </p:anim>
                                    <p:anim calcmode="lin" valueType="num">
                                      <p:cBhvr>
                                        <p:cTn id="8" dur="1000" fill="hold"/>
                                        <p:tgtEl>
                                          <p:spTgt spid="77"/>
                                        </p:tgtEl>
                                        <p:attrNameLst>
                                          <p:attrName>ppt_h</p:attrName>
                                        </p:attrNameLst>
                                      </p:cBhvr>
                                      <p:tavLst>
                                        <p:tav tm="0">
                                          <p:val>
                                            <p:fltVal val="0"/>
                                          </p:val>
                                        </p:tav>
                                        <p:tav tm="100000">
                                          <p:val>
                                            <p:strVal val="#ppt_h"/>
                                          </p:val>
                                        </p:tav>
                                      </p:tavLst>
                                    </p:anim>
                                    <p:anim calcmode="lin" valueType="num">
                                      <p:cBhvr>
                                        <p:cTn id="9" dur="1000" fill="hold"/>
                                        <p:tgtEl>
                                          <p:spTgt spid="77"/>
                                        </p:tgtEl>
                                        <p:attrNameLst>
                                          <p:attrName>style.rotation</p:attrName>
                                        </p:attrNameLst>
                                      </p:cBhvr>
                                      <p:tavLst>
                                        <p:tav tm="0">
                                          <p:val>
                                            <p:fltVal val="90"/>
                                          </p:val>
                                        </p:tav>
                                        <p:tav tm="100000">
                                          <p:val>
                                            <p:fltVal val="0"/>
                                          </p:val>
                                        </p:tav>
                                      </p:tavLst>
                                    </p:anim>
                                    <p:animEffect transition="in" filter="fade">
                                      <p:cBhvr>
                                        <p:cTn id="10" dur="1000"/>
                                        <p:tgtEl>
                                          <p:spTgt spid="77"/>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Monitoring Performance</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1320799"/>
            <a:ext cx="12192000" cy="5526923"/>
          </a:xfrm>
        </p:spPr>
        <p:txBody>
          <a:bodyPr>
            <a:normAutofit/>
          </a:bodyPr>
          <a:lstStyle/>
          <a:p>
            <a:pPr lvl="1" algn="just"/>
            <a:r>
              <a:rPr lang="en-US" sz="2800" dirty="0"/>
              <a:t>Monitoring performance means tracking goals and targets to see if your program is making progress.</a:t>
            </a:r>
            <a:endParaRPr lang="en-IN" sz="2800" dirty="0"/>
          </a:p>
        </p:txBody>
      </p:sp>
    </p:spTree>
    <p:extLst>
      <p:ext uri="{BB962C8B-B14F-4D97-AF65-F5344CB8AC3E}">
        <p14:creationId xmlns:p14="http://schemas.microsoft.com/office/powerpoint/2010/main" val="149296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2856000" y="160290"/>
            <a:ext cx="6480000" cy="6480000"/>
            <a:chOff x="3396000" y="729000"/>
            <a:chExt cx="5400000" cy="5400000"/>
          </a:xfrm>
        </p:grpSpPr>
        <p:sp>
          <p:nvSpPr>
            <p:cNvPr id="60" name="Freeform 59"/>
            <p:cNvSpPr/>
            <p:nvPr/>
          </p:nvSpPr>
          <p:spPr>
            <a:xfrm>
              <a:off x="5558298" y="729000"/>
              <a:ext cx="1075404" cy="832072"/>
            </a:xfrm>
            <a:custGeom>
              <a:avLst/>
              <a:gdLst>
                <a:gd name="connsiteX0" fmla="*/ 537702 w 1075404"/>
                <a:gd name="connsiteY0" fmla="*/ 0 h 832072"/>
                <a:gd name="connsiteX1" fmla="*/ 1066732 w 1075404"/>
                <a:gd name="connsiteY1" fmla="*/ 693680 h 832072"/>
                <a:gd name="connsiteX2" fmla="*/ 1075404 w 1075404"/>
                <a:gd name="connsiteY2" fmla="*/ 832072 h 832072"/>
                <a:gd name="connsiteX3" fmla="*/ 929671 w 1075404"/>
                <a:gd name="connsiteY3" fmla="*/ 794600 h 832072"/>
                <a:gd name="connsiteX4" fmla="*/ 537703 w 1075404"/>
                <a:gd name="connsiteY4" fmla="*/ 755086 h 832072"/>
                <a:gd name="connsiteX5" fmla="*/ 145735 w 1075404"/>
                <a:gd name="connsiteY5" fmla="*/ 794600 h 832072"/>
                <a:gd name="connsiteX6" fmla="*/ 0 w 1075404"/>
                <a:gd name="connsiteY6" fmla="*/ 832072 h 832072"/>
                <a:gd name="connsiteX7" fmla="*/ 8672 w 1075404"/>
                <a:gd name="connsiteY7" fmla="*/ 693680 h 832072"/>
                <a:gd name="connsiteX8" fmla="*/ 537702 w 1075404"/>
                <a:gd name="connsiteY8" fmla="*/ 0 h 8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4" h="832072">
                  <a:moveTo>
                    <a:pt x="537702" y="0"/>
                  </a:moveTo>
                  <a:cubicBezTo>
                    <a:pt x="798671" y="0"/>
                    <a:pt x="1016382" y="297828"/>
                    <a:pt x="1066732" y="693680"/>
                  </a:cubicBezTo>
                  <a:lnTo>
                    <a:pt x="1075404" y="832072"/>
                  </a:lnTo>
                  <a:lnTo>
                    <a:pt x="929671" y="794600"/>
                  </a:lnTo>
                  <a:cubicBezTo>
                    <a:pt x="803062" y="768692"/>
                    <a:pt x="671972" y="755086"/>
                    <a:pt x="537703" y="755086"/>
                  </a:cubicBezTo>
                  <a:cubicBezTo>
                    <a:pt x="403435" y="755086"/>
                    <a:pt x="272344" y="768692"/>
                    <a:pt x="145735" y="794600"/>
                  </a:cubicBezTo>
                  <a:lnTo>
                    <a:pt x="0" y="832072"/>
                  </a:lnTo>
                  <a:lnTo>
                    <a:pt x="8672" y="693680"/>
                  </a:lnTo>
                  <a:cubicBezTo>
                    <a:pt x="59023" y="297828"/>
                    <a:pt x="276733" y="0"/>
                    <a:pt x="537702" y="0"/>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4077716" y="1410715"/>
              <a:ext cx="1077066" cy="1077066"/>
            </a:xfrm>
            <a:custGeom>
              <a:avLst/>
              <a:gdLst>
                <a:gd name="connsiteX0" fmla="*/ 427512 w 1077066"/>
                <a:gd name="connsiteY0" fmla="*/ 524 h 1077066"/>
                <a:gd name="connsiteX1" fmla="*/ 973683 w 1077066"/>
                <a:gd name="connsiteY1" fmla="*/ 225522 h 1077066"/>
                <a:gd name="connsiteX2" fmla="*/ 1077066 w 1077066"/>
                <a:gd name="connsiteY2" fmla="*/ 316713 h 1077066"/>
                <a:gd name="connsiteX3" fmla="*/ 930864 w 1077066"/>
                <a:gd name="connsiteY3" fmla="*/ 405532 h 1077066"/>
                <a:gd name="connsiteX4" fmla="*/ 405531 w 1077066"/>
                <a:gd name="connsiteY4" fmla="*/ 930865 h 1077066"/>
                <a:gd name="connsiteX5" fmla="*/ 316712 w 1077066"/>
                <a:gd name="connsiteY5" fmla="*/ 1077066 h 1077066"/>
                <a:gd name="connsiteX6" fmla="*/ 225521 w 1077066"/>
                <a:gd name="connsiteY6" fmla="*/ 973683 h 1077066"/>
                <a:gd name="connsiteX7" fmla="*/ 109096 w 1077066"/>
                <a:gd name="connsiteY7" fmla="*/ 109097 h 1077066"/>
                <a:gd name="connsiteX8" fmla="*/ 427512 w 1077066"/>
                <a:gd name="connsiteY8" fmla="*/ 524 h 107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6" h="1077066">
                  <a:moveTo>
                    <a:pt x="427512" y="524"/>
                  </a:moveTo>
                  <a:cubicBezTo>
                    <a:pt x="597088" y="7590"/>
                    <a:pt x="793390" y="85919"/>
                    <a:pt x="973683" y="225522"/>
                  </a:cubicBezTo>
                  <a:lnTo>
                    <a:pt x="1077066" y="316713"/>
                  </a:lnTo>
                  <a:lnTo>
                    <a:pt x="930864" y="405532"/>
                  </a:lnTo>
                  <a:cubicBezTo>
                    <a:pt x="723924" y="545338"/>
                    <a:pt x="545337" y="723925"/>
                    <a:pt x="405531" y="930865"/>
                  </a:cubicBezTo>
                  <a:lnTo>
                    <a:pt x="316712" y="1077066"/>
                  </a:lnTo>
                  <a:lnTo>
                    <a:pt x="225521" y="973683"/>
                  </a:lnTo>
                  <a:cubicBezTo>
                    <a:pt x="-18785" y="658171"/>
                    <a:pt x="-75437" y="293629"/>
                    <a:pt x="109096" y="109097"/>
                  </a:cubicBezTo>
                  <a:cubicBezTo>
                    <a:pt x="188182" y="30011"/>
                    <a:pt x="300330" y="-4775"/>
                    <a:pt x="427512" y="524"/>
                  </a:cubicBezTo>
                  <a:close/>
                </a:path>
              </a:pathLst>
            </a:cu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a:off x="7037220" y="1410715"/>
              <a:ext cx="1077065" cy="1077065"/>
            </a:xfrm>
            <a:custGeom>
              <a:avLst/>
              <a:gdLst>
                <a:gd name="connsiteX0" fmla="*/ 649553 w 1077065"/>
                <a:gd name="connsiteY0" fmla="*/ 524 h 1077065"/>
                <a:gd name="connsiteX1" fmla="*/ 967969 w 1077065"/>
                <a:gd name="connsiteY1" fmla="*/ 109097 h 1077065"/>
                <a:gd name="connsiteX2" fmla="*/ 851543 w 1077065"/>
                <a:gd name="connsiteY2" fmla="*/ 973683 h 1077065"/>
                <a:gd name="connsiteX3" fmla="*/ 760353 w 1077065"/>
                <a:gd name="connsiteY3" fmla="*/ 1077065 h 1077065"/>
                <a:gd name="connsiteX4" fmla="*/ 671535 w 1077065"/>
                <a:gd name="connsiteY4" fmla="*/ 930865 h 1077065"/>
                <a:gd name="connsiteX5" fmla="*/ 146202 w 1077065"/>
                <a:gd name="connsiteY5" fmla="*/ 405532 h 1077065"/>
                <a:gd name="connsiteX6" fmla="*/ 0 w 1077065"/>
                <a:gd name="connsiteY6" fmla="*/ 316712 h 1077065"/>
                <a:gd name="connsiteX7" fmla="*/ 103382 w 1077065"/>
                <a:gd name="connsiteY7" fmla="*/ 225522 h 1077065"/>
                <a:gd name="connsiteX8" fmla="*/ 649553 w 1077065"/>
                <a:gd name="connsiteY8" fmla="*/ 524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5" h="1077065">
                  <a:moveTo>
                    <a:pt x="649553" y="524"/>
                  </a:moveTo>
                  <a:cubicBezTo>
                    <a:pt x="776735" y="-4775"/>
                    <a:pt x="888884" y="30011"/>
                    <a:pt x="967969" y="109097"/>
                  </a:cubicBezTo>
                  <a:cubicBezTo>
                    <a:pt x="1152501" y="293629"/>
                    <a:pt x="1095850" y="658171"/>
                    <a:pt x="851543" y="973683"/>
                  </a:cubicBezTo>
                  <a:lnTo>
                    <a:pt x="760353" y="1077065"/>
                  </a:lnTo>
                  <a:lnTo>
                    <a:pt x="671535" y="930865"/>
                  </a:lnTo>
                  <a:cubicBezTo>
                    <a:pt x="531729" y="723925"/>
                    <a:pt x="353142" y="545338"/>
                    <a:pt x="146202" y="405532"/>
                  </a:cubicBezTo>
                  <a:lnTo>
                    <a:pt x="0" y="316712"/>
                  </a:lnTo>
                  <a:lnTo>
                    <a:pt x="103382" y="225522"/>
                  </a:lnTo>
                  <a:cubicBezTo>
                    <a:pt x="283675" y="85919"/>
                    <a:pt x="479977" y="7590"/>
                    <a:pt x="649553" y="524"/>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a:off x="3396000" y="2891298"/>
              <a:ext cx="832073" cy="1075404"/>
            </a:xfrm>
            <a:custGeom>
              <a:avLst/>
              <a:gdLst>
                <a:gd name="connsiteX0" fmla="*/ 832073 w 832073"/>
                <a:gd name="connsiteY0" fmla="*/ 0 h 1075404"/>
                <a:gd name="connsiteX1" fmla="*/ 794600 w 832073"/>
                <a:gd name="connsiteY1" fmla="*/ 145735 h 1075404"/>
                <a:gd name="connsiteX2" fmla="*/ 755086 w 832073"/>
                <a:gd name="connsiteY2" fmla="*/ 537703 h 1075404"/>
                <a:gd name="connsiteX3" fmla="*/ 794600 w 832073"/>
                <a:gd name="connsiteY3" fmla="*/ 929671 h 1075404"/>
                <a:gd name="connsiteX4" fmla="*/ 832072 w 832073"/>
                <a:gd name="connsiteY4" fmla="*/ 1075404 h 1075404"/>
                <a:gd name="connsiteX5" fmla="*/ 693680 w 832073"/>
                <a:gd name="connsiteY5" fmla="*/ 1066732 h 1075404"/>
                <a:gd name="connsiteX6" fmla="*/ 0 w 832073"/>
                <a:gd name="connsiteY6" fmla="*/ 537702 h 1075404"/>
                <a:gd name="connsiteX7" fmla="*/ 693680 w 832073"/>
                <a:gd name="connsiteY7" fmla="*/ 8672 h 1075404"/>
                <a:gd name="connsiteX8" fmla="*/ 832073 w 832073"/>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3" h="1075404">
                  <a:moveTo>
                    <a:pt x="832073" y="0"/>
                  </a:moveTo>
                  <a:lnTo>
                    <a:pt x="794600" y="145735"/>
                  </a:lnTo>
                  <a:cubicBezTo>
                    <a:pt x="768692" y="272344"/>
                    <a:pt x="755086" y="403435"/>
                    <a:pt x="755086" y="537703"/>
                  </a:cubicBezTo>
                  <a:cubicBezTo>
                    <a:pt x="755086" y="671972"/>
                    <a:pt x="768692" y="803062"/>
                    <a:pt x="794600" y="929671"/>
                  </a:cubicBezTo>
                  <a:lnTo>
                    <a:pt x="832072" y="1075404"/>
                  </a:lnTo>
                  <a:lnTo>
                    <a:pt x="693680" y="1066732"/>
                  </a:lnTo>
                  <a:cubicBezTo>
                    <a:pt x="297828" y="1016382"/>
                    <a:pt x="0" y="798671"/>
                    <a:pt x="0" y="537702"/>
                  </a:cubicBezTo>
                  <a:cubicBezTo>
                    <a:pt x="0" y="276733"/>
                    <a:pt x="297828" y="59022"/>
                    <a:pt x="693680" y="8672"/>
                  </a:cubicBezTo>
                  <a:lnTo>
                    <a:pt x="832073"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46"/>
            <p:cNvSpPr/>
            <p:nvPr/>
          </p:nvSpPr>
          <p:spPr>
            <a:xfrm>
              <a:off x="7963930" y="2891298"/>
              <a:ext cx="832070" cy="1075404"/>
            </a:xfrm>
            <a:custGeom>
              <a:avLst/>
              <a:gdLst>
                <a:gd name="connsiteX0" fmla="*/ 0 w 832070"/>
                <a:gd name="connsiteY0" fmla="*/ 0 h 1075404"/>
                <a:gd name="connsiteX1" fmla="*/ 138390 w 832070"/>
                <a:gd name="connsiteY1" fmla="*/ 8672 h 1075404"/>
                <a:gd name="connsiteX2" fmla="*/ 832070 w 832070"/>
                <a:gd name="connsiteY2" fmla="*/ 537702 h 1075404"/>
                <a:gd name="connsiteX3" fmla="*/ 138390 w 832070"/>
                <a:gd name="connsiteY3" fmla="*/ 1066732 h 1075404"/>
                <a:gd name="connsiteX4" fmla="*/ 0 w 832070"/>
                <a:gd name="connsiteY4" fmla="*/ 1075404 h 1075404"/>
                <a:gd name="connsiteX5" fmla="*/ 37472 w 832070"/>
                <a:gd name="connsiteY5" fmla="*/ 929671 h 1075404"/>
                <a:gd name="connsiteX6" fmla="*/ 76986 w 832070"/>
                <a:gd name="connsiteY6" fmla="*/ 537703 h 1075404"/>
                <a:gd name="connsiteX7" fmla="*/ 37472 w 832070"/>
                <a:gd name="connsiteY7" fmla="*/ 145735 h 1075404"/>
                <a:gd name="connsiteX8" fmla="*/ 0 w 832070"/>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0" h="1075404">
                  <a:moveTo>
                    <a:pt x="0" y="0"/>
                  </a:moveTo>
                  <a:lnTo>
                    <a:pt x="138390" y="8672"/>
                  </a:lnTo>
                  <a:cubicBezTo>
                    <a:pt x="534242" y="59022"/>
                    <a:pt x="832070" y="276733"/>
                    <a:pt x="832070" y="537702"/>
                  </a:cubicBezTo>
                  <a:cubicBezTo>
                    <a:pt x="832070" y="798671"/>
                    <a:pt x="534242" y="1016382"/>
                    <a:pt x="138390" y="1066732"/>
                  </a:cubicBezTo>
                  <a:lnTo>
                    <a:pt x="0" y="1075404"/>
                  </a:lnTo>
                  <a:lnTo>
                    <a:pt x="37472" y="929671"/>
                  </a:lnTo>
                  <a:cubicBezTo>
                    <a:pt x="63380" y="803062"/>
                    <a:pt x="76986" y="671972"/>
                    <a:pt x="76986" y="537703"/>
                  </a:cubicBezTo>
                  <a:cubicBezTo>
                    <a:pt x="76986" y="403435"/>
                    <a:pt x="63380" y="272344"/>
                    <a:pt x="37472" y="14573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4077716" y="4370220"/>
              <a:ext cx="1077065" cy="1077065"/>
            </a:xfrm>
            <a:custGeom>
              <a:avLst/>
              <a:gdLst>
                <a:gd name="connsiteX0" fmla="*/ 316712 w 1077065"/>
                <a:gd name="connsiteY0" fmla="*/ 0 h 1077065"/>
                <a:gd name="connsiteX1" fmla="*/ 405531 w 1077065"/>
                <a:gd name="connsiteY1" fmla="*/ 146202 h 1077065"/>
                <a:gd name="connsiteX2" fmla="*/ 930864 w 1077065"/>
                <a:gd name="connsiteY2" fmla="*/ 671535 h 1077065"/>
                <a:gd name="connsiteX3" fmla="*/ 1077065 w 1077065"/>
                <a:gd name="connsiteY3" fmla="*/ 760354 h 1077065"/>
                <a:gd name="connsiteX4" fmla="*/ 973683 w 1077065"/>
                <a:gd name="connsiteY4" fmla="*/ 851543 h 1077065"/>
                <a:gd name="connsiteX5" fmla="*/ 109096 w 1077065"/>
                <a:gd name="connsiteY5" fmla="*/ 967969 h 1077065"/>
                <a:gd name="connsiteX6" fmla="*/ 225521 w 1077065"/>
                <a:gd name="connsiteY6" fmla="*/ 103382 h 1077065"/>
                <a:gd name="connsiteX7" fmla="*/ 316712 w 1077065"/>
                <a:gd name="connsiteY7" fmla="*/ 0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5" h="1077065">
                  <a:moveTo>
                    <a:pt x="316712" y="0"/>
                  </a:moveTo>
                  <a:lnTo>
                    <a:pt x="405531" y="146202"/>
                  </a:lnTo>
                  <a:cubicBezTo>
                    <a:pt x="545337" y="353142"/>
                    <a:pt x="723924" y="531729"/>
                    <a:pt x="930864" y="671535"/>
                  </a:cubicBezTo>
                  <a:lnTo>
                    <a:pt x="1077065" y="760354"/>
                  </a:lnTo>
                  <a:lnTo>
                    <a:pt x="973683" y="851543"/>
                  </a:lnTo>
                  <a:cubicBezTo>
                    <a:pt x="658170" y="1095850"/>
                    <a:pt x="293629" y="1152501"/>
                    <a:pt x="109096" y="967969"/>
                  </a:cubicBezTo>
                  <a:cubicBezTo>
                    <a:pt x="-75437" y="783436"/>
                    <a:pt x="-18785" y="418895"/>
                    <a:pt x="225521" y="103382"/>
                  </a:cubicBezTo>
                  <a:lnTo>
                    <a:pt x="31671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38"/>
            <p:cNvSpPr/>
            <p:nvPr/>
          </p:nvSpPr>
          <p:spPr>
            <a:xfrm>
              <a:off x="7037221" y="4370221"/>
              <a:ext cx="1077064" cy="1077064"/>
            </a:xfrm>
            <a:custGeom>
              <a:avLst/>
              <a:gdLst>
                <a:gd name="connsiteX0" fmla="*/ 760353 w 1077064"/>
                <a:gd name="connsiteY0" fmla="*/ 0 h 1077064"/>
                <a:gd name="connsiteX1" fmla="*/ 851542 w 1077064"/>
                <a:gd name="connsiteY1" fmla="*/ 103381 h 1077064"/>
                <a:gd name="connsiteX2" fmla="*/ 967968 w 1077064"/>
                <a:gd name="connsiteY2" fmla="*/ 967968 h 1077064"/>
                <a:gd name="connsiteX3" fmla="*/ 103381 w 1077064"/>
                <a:gd name="connsiteY3" fmla="*/ 851542 h 1077064"/>
                <a:gd name="connsiteX4" fmla="*/ 0 w 1077064"/>
                <a:gd name="connsiteY4" fmla="*/ 760353 h 1077064"/>
                <a:gd name="connsiteX5" fmla="*/ 146201 w 1077064"/>
                <a:gd name="connsiteY5" fmla="*/ 671534 h 1077064"/>
                <a:gd name="connsiteX6" fmla="*/ 671534 w 1077064"/>
                <a:gd name="connsiteY6" fmla="*/ 146201 h 1077064"/>
                <a:gd name="connsiteX7" fmla="*/ 760353 w 1077064"/>
                <a:gd name="connsiteY7" fmla="*/ 0 h 107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4" h="1077064">
                  <a:moveTo>
                    <a:pt x="760353" y="0"/>
                  </a:moveTo>
                  <a:lnTo>
                    <a:pt x="851542" y="103381"/>
                  </a:lnTo>
                  <a:cubicBezTo>
                    <a:pt x="1095849" y="418894"/>
                    <a:pt x="1152500" y="783435"/>
                    <a:pt x="967968" y="967968"/>
                  </a:cubicBezTo>
                  <a:cubicBezTo>
                    <a:pt x="783435" y="1152500"/>
                    <a:pt x="418894" y="1095849"/>
                    <a:pt x="103381" y="851542"/>
                  </a:cubicBezTo>
                  <a:lnTo>
                    <a:pt x="0" y="760353"/>
                  </a:lnTo>
                  <a:lnTo>
                    <a:pt x="146201" y="671534"/>
                  </a:lnTo>
                  <a:cubicBezTo>
                    <a:pt x="353141" y="531728"/>
                    <a:pt x="531728" y="353141"/>
                    <a:pt x="671534" y="146201"/>
                  </a:cubicBezTo>
                  <a:lnTo>
                    <a:pt x="760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5558299" y="5296930"/>
              <a:ext cx="1075403" cy="832070"/>
            </a:xfrm>
            <a:custGeom>
              <a:avLst/>
              <a:gdLst>
                <a:gd name="connsiteX0" fmla="*/ 0 w 1075403"/>
                <a:gd name="connsiteY0" fmla="*/ 0 h 832070"/>
                <a:gd name="connsiteX1" fmla="*/ 145734 w 1075403"/>
                <a:gd name="connsiteY1" fmla="*/ 37472 h 832070"/>
                <a:gd name="connsiteX2" fmla="*/ 537702 w 1075403"/>
                <a:gd name="connsiteY2" fmla="*/ 76986 h 832070"/>
                <a:gd name="connsiteX3" fmla="*/ 929670 w 1075403"/>
                <a:gd name="connsiteY3" fmla="*/ 37472 h 832070"/>
                <a:gd name="connsiteX4" fmla="*/ 1075403 w 1075403"/>
                <a:gd name="connsiteY4" fmla="*/ 0 h 832070"/>
                <a:gd name="connsiteX5" fmla="*/ 1066731 w 1075403"/>
                <a:gd name="connsiteY5" fmla="*/ 138390 h 832070"/>
                <a:gd name="connsiteX6" fmla="*/ 537701 w 1075403"/>
                <a:gd name="connsiteY6" fmla="*/ 832070 h 832070"/>
                <a:gd name="connsiteX7" fmla="*/ 8671 w 1075403"/>
                <a:gd name="connsiteY7" fmla="*/ 138390 h 832070"/>
                <a:gd name="connsiteX8" fmla="*/ 0 w 1075403"/>
                <a:gd name="connsiteY8" fmla="*/ 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3" h="832070">
                  <a:moveTo>
                    <a:pt x="0" y="0"/>
                  </a:moveTo>
                  <a:lnTo>
                    <a:pt x="145734" y="37472"/>
                  </a:lnTo>
                  <a:cubicBezTo>
                    <a:pt x="272343" y="63380"/>
                    <a:pt x="403434" y="76986"/>
                    <a:pt x="537702" y="76986"/>
                  </a:cubicBezTo>
                  <a:cubicBezTo>
                    <a:pt x="671971" y="76986"/>
                    <a:pt x="803061" y="63380"/>
                    <a:pt x="929670" y="37472"/>
                  </a:cubicBezTo>
                  <a:lnTo>
                    <a:pt x="1075403" y="0"/>
                  </a:lnTo>
                  <a:lnTo>
                    <a:pt x="1066731" y="138390"/>
                  </a:lnTo>
                  <a:cubicBezTo>
                    <a:pt x="1016381" y="534242"/>
                    <a:pt x="798670" y="832070"/>
                    <a:pt x="537701" y="832070"/>
                  </a:cubicBezTo>
                  <a:cubicBezTo>
                    <a:pt x="276732" y="832070"/>
                    <a:pt x="59022" y="534242"/>
                    <a:pt x="8671" y="13839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TextBox 78"/>
          <p:cNvSpPr txBox="1"/>
          <p:nvPr/>
        </p:nvSpPr>
        <p:spPr>
          <a:xfrm>
            <a:off x="3905496" y="2818176"/>
            <a:ext cx="4381008" cy="1200329"/>
          </a:xfrm>
          <a:prstGeom prst="rect">
            <a:avLst/>
          </a:prstGeom>
          <a:noFill/>
        </p:spPr>
        <p:txBody>
          <a:bodyPr wrap="none" rtlCol="0">
            <a:spAutoFit/>
          </a:bodyPr>
          <a:lstStyle/>
          <a:p>
            <a:pPr algn="ctr"/>
            <a:r>
              <a:rPr lang="en-IN" sz="2400" dirty="0">
                <a:ln w="0"/>
                <a:effectLst>
                  <a:outerShdw blurRad="38100" dist="19050" dir="2700000" algn="tl" rotWithShape="0">
                    <a:schemeClr val="dk1">
                      <a:alpha val="40000"/>
                    </a:schemeClr>
                  </a:outerShdw>
                </a:effectLst>
                <a:latin typeface="Arial Black" panose="020B0A04020102020204" pitchFamily="34" charset="0"/>
              </a:rPr>
              <a:t>Process </a:t>
            </a:r>
          </a:p>
          <a:p>
            <a:pPr algn="ctr"/>
            <a:r>
              <a:rPr lang="en-IN" sz="2400" dirty="0">
                <a:ln w="0"/>
                <a:effectLst>
                  <a:outerShdw blurRad="38100" dist="19050" dir="2700000" algn="tl" rotWithShape="0">
                    <a:schemeClr val="dk1">
                      <a:alpha val="40000"/>
                    </a:schemeClr>
                  </a:outerShdw>
                </a:effectLst>
                <a:latin typeface="Arial Black" panose="020B0A04020102020204" pitchFamily="34" charset="0"/>
              </a:rPr>
              <a:t>of</a:t>
            </a:r>
          </a:p>
          <a:p>
            <a:pPr algn="ctr"/>
            <a:r>
              <a:rPr lang="en-IN" sz="2400" dirty="0">
                <a:ln w="0"/>
                <a:effectLst>
                  <a:outerShdw blurRad="38100" dist="19050" dir="2700000" algn="tl" rotWithShape="0">
                    <a:schemeClr val="dk1">
                      <a:alpha val="40000"/>
                    </a:schemeClr>
                  </a:outerShdw>
                </a:effectLst>
                <a:latin typeface="Arial Black" panose="020B0A04020102020204" pitchFamily="34" charset="0"/>
              </a:rPr>
              <a:t>Planning and Organising </a:t>
            </a:r>
          </a:p>
        </p:txBody>
      </p:sp>
      <p:sp>
        <p:nvSpPr>
          <p:cNvPr id="13" name="TextBox 12"/>
          <p:cNvSpPr txBox="1"/>
          <p:nvPr/>
        </p:nvSpPr>
        <p:spPr>
          <a:xfrm>
            <a:off x="5085601" y="2149220"/>
            <a:ext cx="2020799" cy="523220"/>
          </a:xfrm>
          <a:prstGeom prst="rect">
            <a:avLst/>
          </a:prstGeom>
          <a:noFill/>
        </p:spPr>
        <p:txBody>
          <a:bodyPr wrap="square" rtlCol="0">
            <a:spAutoFit/>
          </a:bodyPr>
          <a:lstStyle/>
          <a:p>
            <a:r>
              <a:rPr lang="en-US" sz="2800" dirty="0">
                <a:ln w="0"/>
                <a:solidFill>
                  <a:srgbClr val="FF0000"/>
                </a:solidFill>
                <a:effectLst>
                  <a:outerShdw blurRad="38100" dist="19050" dir="2700000" algn="tl" rotWithShape="0">
                    <a:schemeClr val="dk1">
                      <a:alpha val="40000"/>
                    </a:schemeClr>
                  </a:outerShdw>
                </a:effectLst>
              </a:rPr>
              <a:t>Element 2.1</a:t>
            </a:r>
            <a:endParaRPr lang="en-IN"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412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1000" fill="hold"/>
                                        <p:tgtEl>
                                          <p:spTgt spid="77"/>
                                        </p:tgtEl>
                                        <p:attrNameLst>
                                          <p:attrName>ppt_w</p:attrName>
                                        </p:attrNameLst>
                                      </p:cBhvr>
                                      <p:tavLst>
                                        <p:tav tm="0">
                                          <p:val>
                                            <p:fltVal val="0"/>
                                          </p:val>
                                        </p:tav>
                                        <p:tav tm="100000">
                                          <p:val>
                                            <p:strVal val="#ppt_w"/>
                                          </p:val>
                                        </p:tav>
                                      </p:tavLst>
                                    </p:anim>
                                    <p:anim calcmode="lin" valueType="num">
                                      <p:cBhvr>
                                        <p:cTn id="8" dur="1000" fill="hold"/>
                                        <p:tgtEl>
                                          <p:spTgt spid="77"/>
                                        </p:tgtEl>
                                        <p:attrNameLst>
                                          <p:attrName>ppt_h</p:attrName>
                                        </p:attrNameLst>
                                      </p:cBhvr>
                                      <p:tavLst>
                                        <p:tav tm="0">
                                          <p:val>
                                            <p:fltVal val="0"/>
                                          </p:val>
                                        </p:tav>
                                        <p:tav tm="100000">
                                          <p:val>
                                            <p:strVal val="#ppt_h"/>
                                          </p:val>
                                        </p:tav>
                                      </p:tavLst>
                                    </p:anim>
                                    <p:anim calcmode="lin" valueType="num">
                                      <p:cBhvr>
                                        <p:cTn id="9" dur="1000" fill="hold"/>
                                        <p:tgtEl>
                                          <p:spTgt spid="77"/>
                                        </p:tgtEl>
                                        <p:attrNameLst>
                                          <p:attrName>style.rotation</p:attrName>
                                        </p:attrNameLst>
                                      </p:cBhvr>
                                      <p:tavLst>
                                        <p:tav tm="0">
                                          <p:val>
                                            <p:fltVal val="90"/>
                                          </p:val>
                                        </p:tav>
                                        <p:tav tm="100000">
                                          <p:val>
                                            <p:fltVal val="0"/>
                                          </p:val>
                                        </p:tav>
                                      </p:tavLst>
                                    </p:anim>
                                    <p:animEffect transition="in" filter="fade">
                                      <p:cBhvr>
                                        <p:cTn id="10" dur="1000"/>
                                        <p:tgtEl>
                                          <p:spTgt spid="77"/>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Major categories of monitoring</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2000" cy="5933322"/>
          </a:xfrm>
        </p:spPr>
        <p:txBody>
          <a:bodyPr>
            <a:normAutofit/>
          </a:bodyPr>
          <a:lstStyle/>
          <a:p>
            <a:pPr lvl="1" algn="just"/>
            <a:r>
              <a:rPr lang="en-US" sz="2800" b="1" dirty="0"/>
              <a:t>Active Monitoring </a:t>
            </a:r>
            <a:r>
              <a:rPr lang="en-US" sz="2800" dirty="0"/>
              <a:t>– to ensure that health and safety standards are correct in the workplace before accidents, incidents or ill-health are caused. </a:t>
            </a:r>
          </a:p>
          <a:p>
            <a:pPr lvl="1" algn="just"/>
            <a:r>
              <a:rPr lang="en-US" sz="2800" b="1" dirty="0"/>
              <a:t>Reactive Monitoring </a:t>
            </a:r>
            <a:r>
              <a:rPr lang="en-US" sz="2800" dirty="0"/>
              <a:t>– using accidents, incidents and ill-health as indicators of performance to highlight areas of concern</a:t>
            </a:r>
            <a:endParaRPr lang="en-IN" sz="2800" dirty="0"/>
          </a:p>
        </p:txBody>
      </p:sp>
      <p:sp>
        <p:nvSpPr>
          <p:cNvPr id="4" name="Rectangle 5">
            <a:extLst>
              <a:ext uri="{FF2B5EF4-FFF2-40B4-BE49-F238E27FC236}">
                <a16:creationId xmlns="" xmlns:a16="http://schemas.microsoft.com/office/drawing/2014/main" id="{547F7084-E0F3-70AB-1D00-8E40DD39C4C7}"/>
              </a:ext>
            </a:extLst>
          </p:cNvPr>
          <p:cNvSpPr txBox="1">
            <a:spLocks noChangeArrowheads="1"/>
          </p:cNvSpPr>
          <p:nvPr/>
        </p:nvSpPr>
        <p:spPr bwMode="auto">
          <a:xfrm>
            <a:off x="7174558" y="2640948"/>
            <a:ext cx="3581400" cy="420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6538" indent="-2365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GB" altLang="en-US" sz="2800" b="1" u="sng" dirty="0">
                <a:latin typeface="Calibri" pitchFamily="34" charset="0"/>
              </a:rPr>
              <a:t>Reactive</a:t>
            </a:r>
          </a:p>
          <a:p>
            <a:pPr eaLnBrk="1" hangingPunct="1">
              <a:spcBef>
                <a:spcPct val="20000"/>
              </a:spcBef>
              <a:buFont typeface="Arial" charset="0"/>
              <a:buChar char="•"/>
            </a:pPr>
            <a:r>
              <a:rPr lang="en-GB" altLang="en-US" sz="2400" dirty="0">
                <a:latin typeface="Calibri" pitchFamily="34" charset="0"/>
              </a:rPr>
              <a:t>Accident data</a:t>
            </a:r>
          </a:p>
          <a:p>
            <a:pPr eaLnBrk="1" hangingPunct="1">
              <a:spcBef>
                <a:spcPct val="20000"/>
              </a:spcBef>
              <a:buFont typeface="Arial" charset="0"/>
              <a:buChar char="•"/>
            </a:pPr>
            <a:r>
              <a:rPr lang="en-GB" altLang="en-US" sz="2400" dirty="0">
                <a:latin typeface="Calibri" pitchFamily="34" charset="0"/>
              </a:rPr>
              <a:t>Incident data</a:t>
            </a:r>
          </a:p>
          <a:p>
            <a:pPr eaLnBrk="1" hangingPunct="1">
              <a:spcBef>
                <a:spcPct val="20000"/>
              </a:spcBef>
              <a:buFont typeface="Arial" charset="0"/>
              <a:buChar char="•"/>
            </a:pPr>
            <a:r>
              <a:rPr lang="en-GB" altLang="en-US" sz="2400" dirty="0">
                <a:latin typeface="Calibri" pitchFamily="34" charset="0"/>
              </a:rPr>
              <a:t>Ill health statistics report</a:t>
            </a:r>
          </a:p>
          <a:p>
            <a:pPr eaLnBrk="1" hangingPunct="1">
              <a:spcBef>
                <a:spcPct val="20000"/>
              </a:spcBef>
              <a:buFont typeface="Arial" charset="0"/>
              <a:buChar char="•"/>
            </a:pPr>
            <a:r>
              <a:rPr lang="en-GB" altLang="en-US" sz="2400" dirty="0">
                <a:latin typeface="Calibri" pitchFamily="34" charset="0"/>
              </a:rPr>
              <a:t>Near miss report</a:t>
            </a:r>
          </a:p>
          <a:p>
            <a:pPr eaLnBrk="1" hangingPunct="1">
              <a:spcBef>
                <a:spcPct val="20000"/>
              </a:spcBef>
              <a:buFont typeface="Arial" charset="0"/>
              <a:buChar char="•"/>
            </a:pPr>
            <a:r>
              <a:rPr lang="en-GB" altLang="en-US" sz="2400" dirty="0">
                <a:latin typeface="Calibri" pitchFamily="34" charset="0"/>
              </a:rPr>
              <a:t>Dangerous occurrences report</a:t>
            </a:r>
          </a:p>
          <a:p>
            <a:pPr eaLnBrk="1" hangingPunct="1">
              <a:spcBef>
                <a:spcPct val="20000"/>
              </a:spcBef>
              <a:buFont typeface="Arial" charset="0"/>
              <a:buChar char="•"/>
            </a:pPr>
            <a:r>
              <a:rPr lang="en-GB" altLang="en-US" sz="2400" dirty="0">
                <a:latin typeface="Calibri" pitchFamily="34" charset="0"/>
              </a:rPr>
              <a:t>Complaints by workforce</a:t>
            </a:r>
          </a:p>
          <a:p>
            <a:pPr eaLnBrk="1" hangingPunct="1">
              <a:spcBef>
                <a:spcPct val="20000"/>
              </a:spcBef>
              <a:buFont typeface="Arial" charset="0"/>
              <a:buChar char="•"/>
            </a:pPr>
            <a:r>
              <a:rPr lang="en-GB" altLang="en-US" sz="2400" dirty="0">
                <a:latin typeface="Calibri" pitchFamily="34" charset="0"/>
              </a:rPr>
              <a:t>Civil  Claims</a:t>
            </a:r>
            <a:endParaRPr lang="en-US" altLang="en-US" sz="2400" dirty="0">
              <a:latin typeface="Calibri" pitchFamily="34" charset="0"/>
            </a:endParaRPr>
          </a:p>
        </p:txBody>
      </p:sp>
      <p:sp>
        <p:nvSpPr>
          <p:cNvPr id="5" name="Rectangle 6">
            <a:extLst>
              <a:ext uri="{FF2B5EF4-FFF2-40B4-BE49-F238E27FC236}">
                <a16:creationId xmlns="" xmlns:a16="http://schemas.microsoft.com/office/drawing/2014/main" id="{D020C018-2427-69BC-9D35-261EC97D81E7}"/>
              </a:ext>
            </a:extLst>
          </p:cNvPr>
          <p:cNvSpPr txBox="1">
            <a:spLocks noChangeArrowheads="1"/>
          </p:cNvSpPr>
          <p:nvPr/>
        </p:nvSpPr>
        <p:spPr bwMode="auto">
          <a:xfrm>
            <a:off x="1760919" y="2640948"/>
            <a:ext cx="3376612" cy="420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GB" altLang="en-US" sz="2800" b="1" u="sng" dirty="0">
                <a:latin typeface="Calibri" pitchFamily="34" charset="0"/>
              </a:rPr>
              <a:t>Active (Proactive)</a:t>
            </a:r>
          </a:p>
          <a:p>
            <a:pPr eaLnBrk="1" hangingPunct="1">
              <a:spcBef>
                <a:spcPct val="20000"/>
              </a:spcBef>
              <a:buFont typeface="Arial" charset="0"/>
              <a:buChar char="•"/>
            </a:pPr>
            <a:r>
              <a:rPr lang="en-GB" altLang="en-US" sz="2400" dirty="0">
                <a:latin typeface="Calibri" pitchFamily="34" charset="0"/>
              </a:rPr>
              <a:t>Safety audits</a:t>
            </a:r>
          </a:p>
          <a:p>
            <a:pPr eaLnBrk="1" hangingPunct="1">
              <a:spcBef>
                <a:spcPct val="20000"/>
              </a:spcBef>
              <a:buFont typeface="Arial" charset="0"/>
              <a:buChar char="•"/>
            </a:pPr>
            <a:r>
              <a:rPr lang="en-GB" altLang="en-US" sz="2400" dirty="0">
                <a:latin typeface="Calibri" pitchFamily="34" charset="0"/>
              </a:rPr>
              <a:t>Safety inspections</a:t>
            </a:r>
          </a:p>
          <a:p>
            <a:pPr eaLnBrk="1" hangingPunct="1">
              <a:spcBef>
                <a:spcPct val="20000"/>
              </a:spcBef>
              <a:buFont typeface="Arial" charset="0"/>
              <a:buChar char="•"/>
            </a:pPr>
            <a:r>
              <a:rPr lang="en-GB" altLang="en-US" sz="2400" dirty="0">
                <a:latin typeface="Calibri" pitchFamily="34" charset="0"/>
              </a:rPr>
              <a:t>Safety surveys</a:t>
            </a:r>
          </a:p>
          <a:p>
            <a:pPr eaLnBrk="1" hangingPunct="1">
              <a:spcBef>
                <a:spcPct val="20000"/>
              </a:spcBef>
              <a:buFont typeface="Arial" charset="0"/>
              <a:buChar char="•"/>
            </a:pPr>
            <a:r>
              <a:rPr lang="en-GB" altLang="en-US" sz="2400" dirty="0">
                <a:latin typeface="Calibri" pitchFamily="34" charset="0"/>
              </a:rPr>
              <a:t>Safety tour</a:t>
            </a:r>
          </a:p>
          <a:p>
            <a:pPr eaLnBrk="1" hangingPunct="1">
              <a:spcBef>
                <a:spcPct val="20000"/>
              </a:spcBef>
              <a:buFont typeface="Arial" charset="0"/>
              <a:buChar char="•"/>
            </a:pPr>
            <a:r>
              <a:rPr lang="en-GB" altLang="en-US" sz="2400" dirty="0">
                <a:latin typeface="Calibri" pitchFamily="34" charset="0"/>
              </a:rPr>
              <a:t>Safety sampling</a:t>
            </a:r>
          </a:p>
          <a:p>
            <a:pPr eaLnBrk="1" hangingPunct="1">
              <a:spcBef>
                <a:spcPct val="20000"/>
              </a:spcBef>
              <a:buFont typeface="Arial" charset="0"/>
              <a:buChar char="•"/>
            </a:pPr>
            <a:r>
              <a:rPr lang="en-GB" altLang="en-US" sz="2400" dirty="0">
                <a:latin typeface="Calibri" pitchFamily="34" charset="0"/>
              </a:rPr>
              <a:t>Benchmarking</a:t>
            </a:r>
          </a:p>
          <a:p>
            <a:pPr eaLnBrk="1" hangingPunct="1">
              <a:spcBef>
                <a:spcPct val="20000"/>
              </a:spcBef>
              <a:buFont typeface="Arial" charset="0"/>
              <a:buChar char="•"/>
            </a:pPr>
            <a:r>
              <a:rPr lang="en-GB" altLang="en-US" sz="2400" dirty="0">
                <a:latin typeface="Calibri" pitchFamily="34" charset="0"/>
              </a:rPr>
              <a:t>Health surveillance</a:t>
            </a:r>
          </a:p>
          <a:p>
            <a:pPr eaLnBrk="1" hangingPunct="1">
              <a:spcBef>
                <a:spcPct val="20000"/>
              </a:spcBef>
              <a:buFont typeface="Arial" charset="0"/>
              <a:buChar char="•"/>
            </a:pPr>
            <a:r>
              <a:rPr lang="en-GB" altLang="en-US" sz="2400" dirty="0">
                <a:latin typeface="Calibri" pitchFamily="34" charset="0"/>
              </a:rPr>
              <a:t>Performance review</a:t>
            </a:r>
            <a:endParaRPr lang="en-US" altLang="en-US" sz="2400" dirty="0">
              <a:latin typeface="Calibri" pitchFamily="34" charset="0"/>
            </a:endParaRPr>
          </a:p>
        </p:txBody>
      </p:sp>
    </p:spTree>
    <p:extLst>
      <p:ext uri="{BB962C8B-B14F-4D97-AF65-F5344CB8AC3E}">
        <p14:creationId xmlns:p14="http://schemas.microsoft.com/office/powerpoint/2010/main" val="1685157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Monitoring includes………</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1490133"/>
            <a:ext cx="6095999" cy="5357590"/>
          </a:xfrm>
        </p:spPr>
        <p:txBody>
          <a:bodyPr>
            <a:normAutofit/>
          </a:bodyPr>
          <a:lstStyle/>
          <a:p>
            <a:pPr lvl="1" algn="just"/>
            <a:r>
              <a:rPr lang="en-US" sz="2800" dirty="0"/>
              <a:t>Inspections</a:t>
            </a:r>
          </a:p>
          <a:p>
            <a:pPr lvl="1" algn="just"/>
            <a:r>
              <a:rPr lang="en-US" sz="2800" dirty="0"/>
              <a:t>Interviews</a:t>
            </a:r>
          </a:p>
          <a:p>
            <a:pPr lvl="1" algn="just"/>
            <a:r>
              <a:rPr lang="en-US" sz="2800" dirty="0"/>
              <a:t>Surveys</a:t>
            </a:r>
          </a:p>
          <a:p>
            <a:pPr lvl="1" algn="just"/>
            <a:r>
              <a:rPr lang="en-US" sz="2800" dirty="0"/>
              <a:t>Pre- and post-job debriefs/reviews</a:t>
            </a:r>
          </a:p>
          <a:p>
            <a:pPr lvl="1" algn="just"/>
            <a:r>
              <a:rPr lang="en-US" sz="2800" dirty="0"/>
              <a:t>Corrective actions</a:t>
            </a:r>
          </a:p>
          <a:p>
            <a:pPr lvl="1" algn="just"/>
            <a:r>
              <a:rPr lang="en-US" sz="2800" dirty="0"/>
              <a:t>Chemical exposure monitoring</a:t>
            </a:r>
          </a:p>
          <a:p>
            <a:pPr lvl="1" algn="just"/>
            <a:r>
              <a:rPr lang="en-US" sz="2800" dirty="0"/>
              <a:t>Incident investigation</a:t>
            </a:r>
          </a:p>
          <a:p>
            <a:pPr lvl="1" algn="just"/>
            <a:r>
              <a:rPr lang="en-US" sz="2800" dirty="0"/>
              <a:t>Equipment surveys</a:t>
            </a:r>
          </a:p>
          <a:p>
            <a:pPr lvl="1" algn="just"/>
            <a:r>
              <a:rPr lang="en-US" sz="2800" dirty="0"/>
              <a:t>Safety committee meetings</a:t>
            </a:r>
            <a:endParaRPr lang="en-IN" sz="2800" dirty="0"/>
          </a:p>
        </p:txBody>
      </p:sp>
      <p:sp>
        <p:nvSpPr>
          <p:cNvPr id="4" name="Content Placeholder 2">
            <a:extLst>
              <a:ext uri="{FF2B5EF4-FFF2-40B4-BE49-F238E27FC236}">
                <a16:creationId xmlns="" xmlns:a16="http://schemas.microsoft.com/office/drawing/2014/main" id="{78E10E72-55D3-A958-8C22-FD422C5EB113}"/>
              </a:ext>
            </a:extLst>
          </p:cNvPr>
          <p:cNvSpPr txBox="1">
            <a:spLocks/>
          </p:cNvSpPr>
          <p:nvPr/>
        </p:nvSpPr>
        <p:spPr>
          <a:xfrm>
            <a:off x="6096001" y="1490133"/>
            <a:ext cx="6095999" cy="5357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800" dirty="0"/>
              <a:t>Focus groups</a:t>
            </a:r>
          </a:p>
          <a:p>
            <a:pPr lvl="1" algn="just"/>
            <a:r>
              <a:rPr lang="en-US" sz="2800" dirty="0"/>
              <a:t>Learning teams</a:t>
            </a:r>
          </a:p>
          <a:p>
            <a:pPr lvl="1" algn="just"/>
            <a:r>
              <a:rPr lang="en-US" sz="2800" dirty="0"/>
              <a:t>Audits</a:t>
            </a:r>
          </a:p>
          <a:p>
            <a:pPr lvl="1" algn="just"/>
            <a:r>
              <a:rPr lang="en-US" sz="2800" dirty="0"/>
              <a:t>Management reviews</a:t>
            </a:r>
          </a:p>
          <a:p>
            <a:pPr lvl="1" algn="just"/>
            <a:r>
              <a:rPr lang="en-US" sz="2800" dirty="0"/>
              <a:t>Injury and illness tracking</a:t>
            </a:r>
          </a:p>
          <a:p>
            <a:pPr lvl="1" algn="just"/>
            <a:r>
              <a:rPr lang="en-US" sz="2800" dirty="0"/>
              <a:t>Worker training</a:t>
            </a:r>
          </a:p>
          <a:p>
            <a:pPr lvl="1" algn="just"/>
            <a:r>
              <a:rPr lang="en-US" sz="2800" dirty="0"/>
              <a:t>Reporting of worker concerns</a:t>
            </a:r>
          </a:p>
          <a:p>
            <a:pPr lvl="1" algn="just"/>
            <a:r>
              <a:rPr lang="en-US" sz="2800" dirty="0"/>
              <a:t>Workers’ compensation claim reviews</a:t>
            </a:r>
          </a:p>
          <a:p>
            <a:pPr lvl="1" algn="just"/>
            <a:r>
              <a:rPr lang="en-US" sz="2800" dirty="0"/>
              <a:t>Regulatory compliance review</a:t>
            </a:r>
            <a:endParaRPr lang="en-IN" sz="2800" dirty="0"/>
          </a:p>
        </p:txBody>
      </p:sp>
    </p:spTree>
    <p:extLst>
      <p:ext uri="{BB962C8B-B14F-4D97-AF65-F5344CB8AC3E}">
        <p14:creationId xmlns:p14="http://schemas.microsoft.com/office/powerpoint/2010/main" val="186680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Performance Standards</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1999" cy="5933322"/>
          </a:xfrm>
        </p:spPr>
        <p:txBody>
          <a:bodyPr>
            <a:normAutofit/>
          </a:bodyPr>
          <a:lstStyle/>
          <a:p>
            <a:pPr lvl="1" algn="just"/>
            <a:r>
              <a:rPr lang="en-US" sz="2800" dirty="0"/>
              <a:t>Number and quality of risk assessments covering work activities</a:t>
            </a:r>
          </a:p>
          <a:p>
            <a:pPr lvl="1" algn="just"/>
            <a:r>
              <a:rPr lang="en-US" sz="2800" dirty="0"/>
              <a:t>Provision of health and safety training to schedule</a:t>
            </a:r>
          </a:p>
          <a:p>
            <a:pPr lvl="1" algn="just"/>
            <a:r>
              <a:rPr lang="en-US" sz="2800" dirty="0"/>
              <a:t>Completion of consultative committee meetings to schedule</a:t>
            </a:r>
          </a:p>
          <a:p>
            <a:pPr lvl="1" algn="just"/>
            <a:r>
              <a:rPr lang="en-US" sz="2800" dirty="0"/>
              <a:t>Completion of workplace inspections to schedule</a:t>
            </a:r>
          </a:p>
          <a:p>
            <a:pPr lvl="1" algn="just"/>
            <a:r>
              <a:rPr lang="en-US" sz="2800" dirty="0"/>
              <a:t>Completion of safety review meetings to schedule</a:t>
            </a:r>
            <a:endParaRPr lang="en-IN" sz="2800" dirty="0"/>
          </a:p>
        </p:txBody>
      </p:sp>
    </p:spTree>
    <p:extLst>
      <p:ext uri="{BB962C8B-B14F-4D97-AF65-F5344CB8AC3E}">
        <p14:creationId xmlns:p14="http://schemas.microsoft.com/office/powerpoint/2010/main" val="63528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2856000" y="160290"/>
            <a:ext cx="6480000" cy="6480000"/>
            <a:chOff x="3396000" y="729000"/>
            <a:chExt cx="5400000" cy="5400000"/>
          </a:xfrm>
        </p:grpSpPr>
        <p:sp>
          <p:nvSpPr>
            <p:cNvPr id="60" name="Freeform 59"/>
            <p:cNvSpPr/>
            <p:nvPr/>
          </p:nvSpPr>
          <p:spPr>
            <a:xfrm>
              <a:off x="5558298" y="729000"/>
              <a:ext cx="1075404" cy="832072"/>
            </a:xfrm>
            <a:custGeom>
              <a:avLst/>
              <a:gdLst>
                <a:gd name="connsiteX0" fmla="*/ 537702 w 1075404"/>
                <a:gd name="connsiteY0" fmla="*/ 0 h 832072"/>
                <a:gd name="connsiteX1" fmla="*/ 1066732 w 1075404"/>
                <a:gd name="connsiteY1" fmla="*/ 693680 h 832072"/>
                <a:gd name="connsiteX2" fmla="*/ 1075404 w 1075404"/>
                <a:gd name="connsiteY2" fmla="*/ 832072 h 832072"/>
                <a:gd name="connsiteX3" fmla="*/ 929671 w 1075404"/>
                <a:gd name="connsiteY3" fmla="*/ 794600 h 832072"/>
                <a:gd name="connsiteX4" fmla="*/ 537703 w 1075404"/>
                <a:gd name="connsiteY4" fmla="*/ 755086 h 832072"/>
                <a:gd name="connsiteX5" fmla="*/ 145735 w 1075404"/>
                <a:gd name="connsiteY5" fmla="*/ 794600 h 832072"/>
                <a:gd name="connsiteX6" fmla="*/ 0 w 1075404"/>
                <a:gd name="connsiteY6" fmla="*/ 832072 h 832072"/>
                <a:gd name="connsiteX7" fmla="*/ 8672 w 1075404"/>
                <a:gd name="connsiteY7" fmla="*/ 693680 h 832072"/>
                <a:gd name="connsiteX8" fmla="*/ 537702 w 1075404"/>
                <a:gd name="connsiteY8" fmla="*/ 0 h 8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4" h="832072">
                  <a:moveTo>
                    <a:pt x="537702" y="0"/>
                  </a:moveTo>
                  <a:cubicBezTo>
                    <a:pt x="798671" y="0"/>
                    <a:pt x="1016382" y="297828"/>
                    <a:pt x="1066732" y="693680"/>
                  </a:cubicBezTo>
                  <a:lnTo>
                    <a:pt x="1075404" y="832072"/>
                  </a:lnTo>
                  <a:lnTo>
                    <a:pt x="929671" y="794600"/>
                  </a:lnTo>
                  <a:cubicBezTo>
                    <a:pt x="803062" y="768692"/>
                    <a:pt x="671972" y="755086"/>
                    <a:pt x="537703" y="755086"/>
                  </a:cubicBezTo>
                  <a:cubicBezTo>
                    <a:pt x="403435" y="755086"/>
                    <a:pt x="272344" y="768692"/>
                    <a:pt x="145735" y="794600"/>
                  </a:cubicBezTo>
                  <a:lnTo>
                    <a:pt x="0" y="832072"/>
                  </a:lnTo>
                  <a:lnTo>
                    <a:pt x="8672" y="693680"/>
                  </a:lnTo>
                  <a:cubicBezTo>
                    <a:pt x="59023" y="297828"/>
                    <a:pt x="276733" y="0"/>
                    <a:pt x="537702" y="0"/>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4077716" y="1410715"/>
              <a:ext cx="1077066" cy="1077066"/>
            </a:xfrm>
            <a:custGeom>
              <a:avLst/>
              <a:gdLst>
                <a:gd name="connsiteX0" fmla="*/ 427512 w 1077066"/>
                <a:gd name="connsiteY0" fmla="*/ 524 h 1077066"/>
                <a:gd name="connsiteX1" fmla="*/ 973683 w 1077066"/>
                <a:gd name="connsiteY1" fmla="*/ 225522 h 1077066"/>
                <a:gd name="connsiteX2" fmla="*/ 1077066 w 1077066"/>
                <a:gd name="connsiteY2" fmla="*/ 316713 h 1077066"/>
                <a:gd name="connsiteX3" fmla="*/ 930864 w 1077066"/>
                <a:gd name="connsiteY3" fmla="*/ 405532 h 1077066"/>
                <a:gd name="connsiteX4" fmla="*/ 405531 w 1077066"/>
                <a:gd name="connsiteY4" fmla="*/ 930865 h 1077066"/>
                <a:gd name="connsiteX5" fmla="*/ 316712 w 1077066"/>
                <a:gd name="connsiteY5" fmla="*/ 1077066 h 1077066"/>
                <a:gd name="connsiteX6" fmla="*/ 225521 w 1077066"/>
                <a:gd name="connsiteY6" fmla="*/ 973683 h 1077066"/>
                <a:gd name="connsiteX7" fmla="*/ 109096 w 1077066"/>
                <a:gd name="connsiteY7" fmla="*/ 109097 h 1077066"/>
                <a:gd name="connsiteX8" fmla="*/ 427512 w 1077066"/>
                <a:gd name="connsiteY8" fmla="*/ 524 h 107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6" h="1077066">
                  <a:moveTo>
                    <a:pt x="427512" y="524"/>
                  </a:moveTo>
                  <a:cubicBezTo>
                    <a:pt x="597088" y="7590"/>
                    <a:pt x="793390" y="85919"/>
                    <a:pt x="973683" y="225522"/>
                  </a:cubicBezTo>
                  <a:lnTo>
                    <a:pt x="1077066" y="316713"/>
                  </a:lnTo>
                  <a:lnTo>
                    <a:pt x="930864" y="405532"/>
                  </a:lnTo>
                  <a:cubicBezTo>
                    <a:pt x="723924" y="545338"/>
                    <a:pt x="545337" y="723925"/>
                    <a:pt x="405531" y="930865"/>
                  </a:cubicBezTo>
                  <a:lnTo>
                    <a:pt x="316712" y="1077066"/>
                  </a:lnTo>
                  <a:lnTo>
                    <a:pt x="225521" y="973683"/>
                  </a:lnTo>
                  <a:cubicBezTo>
                    <a:pt x="-18785" y="658171"/>
                    <a:pt x="-75437" y="293629"/>
                    <a:pt x="109096" y="109097"/>
                  </a:cubicBezTo>
                  <a:cubicBezTo>
                    <a:pt x="188182" y="30011"/>
                    <a:pt x="300330" y="-4775"/>
                    <a:pt x="427512" y="524"/>
                  </a:cubicBezTo>
                  <a:close/>
                </a:path>
              </a:pathLst>
            </a:cu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a:off x="7037220" y="1410715"/>
              <a:ext cx="1077065" cy="1077065"/>
            </a:xfrm>
            <a:custGeom>
              <a:avLst/>
              <a:gdLst>
                <a:gd name="connsiteX0" fmla="*/ 649553 w 1077065"/>
                <a:gd name="connsiteY0" fmla="*/ 524 h 1077065"/>
                <a:gd name="connsiteX1" fmla="*/ 967969 w 1077065"/>
                <a:gd name="connsiteY1" fmla="*/ 109097 h 1077065"/>
                <a:gd name="connsiteX2" fmla="*/ 851543 w 1077065"/>
                <a:gd name="connsiteY2" fmla="*/ 973683 h 1077065"/>
                <a:gd name="connsiteX3" fmla="*/ 760353 w 1077065"/>
                <a:gd name="connsiteY3" fmla="*/ 1077065 h 1077065"/>
                <a:gd name="connsiteX4" fmla="*/ 671535 w 1077065"/>
                <a:gd name="connsiteY4" fmla="*/ 930865 h 1077065"/>
                <a:gd name="connsiteX5" fmla="*/ 146202 w 1077065"/>
                <a:gd name="connsiteY5" fmla="*/ 405532 h 1077065"/>
                <a:gd name="connsiteX6" fmla="*/ 0 w 1077065"/>
                <a:gd name="connsiteY6" fmla="*/ 316712 h 1077065"/>
                <a:gd name="connsiteX7" fmla="*/ 103382 w 1077065"/>
                <a:gd name="connsiteY7" fmla="*/ 225522 h 1077065"/>
                <a:gd name="connsiteX8" fmla="*/ 649553 w 1077065"/>
                <a:gd name="connsiteY8" fmla="*/ 524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7065" h="1077065">
                  <a:moveTo>
                    <a:pt x="649553" y="524"/>
                  </a:moveTo>
                  <a:cubicBezTo>
                    <a:pt x="776735" y="-4775"/>
                    <a:pt x="888884" y="30011"/>
                    <a:pt x="967969" y="109097"/>
                  </a:cubicBezTo>
                  <a:cubicBezTo>
                    <a:pt x="1152501" y="293629"/>
                    <a:pt x="1095850" y="658171"/>
                    <a:pt x="851543" y="973683"/>
                  </a:cubicBezTo>
                  <a:lnTo>
                    <a:pt x="760353" y="1077065"/>
                  </a:lnTo>
                  <a:lnTo>
                    <a:pt x="671535" y="930865"/>
                  </a:lnTo>
                  <a:cubicBezTo>
                    <a:pt x="531729" y="723925"/>
                    <a:pt x="353142" y="545338"/>
                    <a:pt x="146202" y="405532"/>
                  </a:cubicBezTo>
                  <a:lnTo>
                    <a:pt x="0" y="316712"/>
                  </a:lnTo>
                  <a:lnTo>
                    <a:pt x="103382" y="225522"/>
                  </a:lnTo>
                  <a:cubicBezTo>
                    <a:pt x="283675" y="85919"/>
                    <a:pt x="479977" y="7590"/>
                    <a:pt x="649553" y="524"/>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47"/>
            <p:cNvSpPr/>
            <p:nvPr/>
          </p:nvSpPr>
          <p:spPr>
            <a:xfrm>
              <a:off x="3396000" y="2891298"/>
              <a:ext cx="832073" cy="1075404"/>
            </a:xfrm>
            <a:custGeom>
              <a:avLst/>
              <a:gdLst>
                <a:gd name="connsiteX0" fmla="*/ 832073 w 832073"/>
                <a:gd name="connsiteY0" fmla="*/ 0 h 1075404"/>
                <a:gd name="connsiteX1" fmla="*/ 794600 w 832073"/>
                <a:gd name="connsiteY1" fmla="*/ 145735 h 1075404"/>
                <a:gd name="connsiteX2" fmla="*/ 755086 w 832073"/>
                <a:gd name="connsiteY2" fmla="*/ 537703 h 1075404"/>
                <a:gd name="connsiteX3" fmla="*/ 794600 w 832073"/>
                <a:gd name="connsiteY3" fmla="*/ 929671 h 1075404"/>
                <a:gd name="connsiteX4" fmla="*/ 832072 w 832073"/>
                <a:gd name="connsiteY4" fmla="*/ 1075404 h 1075404"/>
                <a:gd name="connsiteX5" fmla="*/ 693680 w 832073"/>
                <a:gd name="connsiteY5" fmla="*/ 1066732 h 1075404"/>
                <a:gd name="connsiteX6" fmla="*/ 0 w 832073"/>
                <a:gd name="connsiteY6" fmla="*/ 537702 h 1075404"/>
                <a:gd name="connsiteX7" fmla="*/ 693680 w 832073"/>
                <a:gd name="connsiteY7" fmla="*/ 8672 h 1075404"/>
                <a:gd name="connsiteX8" fmla="*/ 832073 w 832073"/>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3" h="1075404">
                  <a:moveTo>
                    <a:pt x="832073" y="0"/>
                  </a:moveTo>
                  <a:lnTo>
                    <a:pt x="794600" y="145735"/>
                  </a:lnTo>
                  <a:cubicBezTo>
                    <a:pt x="768692" y="272344"/>
                    <a:pt x="755086" y="403435"/>
                    <a:pt x="755086" y="537703"/>
                  </a:cubicBezTo>
                  <a:cubicBezTo>
                    <a:pt x="755086" y="671972"/>
                    <a:pt x="768692" y="803062"/>
                    <a:pt x="794600" y="929671"/>
                  </a:cubicBezTo>
                  <a:lnTo>
                    <a:pt x="832072" y="1075404"/>
                  </a:lnTo>
                  <a:lnTo>
                    <a:pt x="693680" y="1066732"/>
                  </a:lnTo>
                  <a:cubicBezTo>
                    <a:pt x="297828" y="1016382"/>
                    <a:pt x="0" y="798671"/>
                    <a:pt x="0" y="537702"/>
                  </a:cubicBezTo>
                  <a:cubicBezTo>
                    <a:pt x="0" y="276733"/>
                    <a:pt x="297828" y="59022"/>
                    <a:pt x="693680" y="8672"/>
                  </a:cubicBezTo>
                  <a:lnTo>
                    <a:pt x="832073"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46"/>
            <p:cNvSpPr/>
            <p:nvPr/>
          </p:nvSpPr>
          <p:spPr>
            <a:xfrm>
              <a:off x="7963930" y="2891298"/>
              <a:ext cx="832070" cy="1075404"/>
            </a:xfrm>
            <a:custGeom>
              <a:avLst/>
              <a:gdLst>
                <a:gd name="connsiteX0" fmla="*/ 0 w 832070"/>
                <a:gd name="connsiteY0" fmla="*/ 0 h 1075404"/>
                <a:gd name="connsiteX1" fmla="*/ 138390 w 832070"/>
                <a:gd name="connsiteY1" fmla="*/ 8672 h 1075404"/>
                <a:gd name="connsiteX2" fmla="*/ 832070 w 832070"/>
                <a:gd name="connsiteY2" fmla="*/ 537702 h 1075404"/>
                <a:gd name="connsiteX3" fmla="*/ 138390 w 832070"/>
                <a:gd name="connsiteY3" fmla="*/ 1066732 h 1075404"/>
                <a:gd name="connsiteX4" fmla="*/ 0 w 832070"/>
                <a:gd name="connsiteY4" fmla="*/ 1075404 h 1075404"/>
                <a:gd name="connsiteX5" fmla="*/ 37472 w 832070"/>
                <a:gd name="connsiteY5" fmla="*/ 929671 h 1075404"/>
                <a:gd name="connsiteX6" fmla="*/ 76986 w 832070"/>
                <a:gd name="connsiteY6" fmla="*/ 537703 h 1075404"/>
                <a:gd name="connsiteX7" fmla="*/ 37472 w 832070"/>
                <a:gd name="connsiteY7" fmla="*/ 145735 h 1075404"/>
                <a:gd name="connsiteX8" fmla="*/ 0 w 832070"/>
                <a:gd name="connsiteY8" fmla="*/ 0 h 107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070" h="1075404">
                  <a:moveTo>
                    <a:pt x="0" y="0"/>
                  </a:moveTo>
                  <a:lnTo>
                    <a:pt x="138390" y="8672"/>
                  </a:lnTo>
                  <a:cubicBezTo>
                    <a:pt x="534242" y="59022"/>
                    <a:pt x="832070" y="276733"/>
                    <a:pt x="832070" y="537702"/>
                  </a:cubicBezTo>
                  <a:cubicBezTo>
                    <a:pt x="832070" y="798671"/>
                    <a:pt x="534242" y="1016382"/>
                    <a:pt x="138390" y="1066732"/>
                  </a:cubicBezTo>
                  <a:lnTo>
                    <a:pt x="0" y="1075404"/>
                  </a:lnTo>
                  <a:lnTo>
                    <a:pt x="37472" y="929671"/>
                  </a:lnTo>
                  <a:cubicBezTo>
                    <a:pt x="63380" y="803062"/>
                    <a:pt x="76986" y="671972"/>
                    <a:pt x="76986" y="537703"/>
                  </a:cubicBezTo>
                  <a:cubicBezTo>
                    <a:pt x="76986" y="403435"/>
                    <a:pt x="63380" y="272344"/>
                    <a:pt x="37472" y="14573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reeform 39"/>
            <p:cNvSpPr/>
            <p:nvPr/>
          </p:nvSpPr>
          <p:spPr>
            <a:xfrm>
              <a:off x="4077716" y="4370220"/>
              <a:ext cx="1077065" cy="1077065"/>
            </a:xfrm>
            <a:custGeom>
              <a:avLst/>
              <a:gdLst>
                <a:gd name="connsiteX0" fmla="*/ 316712 w 1077065"/>
                <a:gd name="connsiteY0" fmla="*/ 0 h 1077065"/>
                <a:gd name="connsiteX1" fmla="*/ 405531 w 1077065"/>
                <a:gd name="connsiteY1" fmla="*/ 146202 h 1077065"/>
                <a:gd name="connsiteX2" fmla="*/ 930864 w 1077065"/>
                <a:gd name="connsiteY2" fmla="*/ 671535 h 1077065"/>
                <a:gd name="connsiteX3" fmla="*/ 1077065 w 1077065"/>
                <a:gd name="connsiteY3" fmla="*/ 760354 h 1077065"/>
                <a:gd name="connsiteX4" fmla="*/ 973683 w 1077065"/>
                <a:gd name="connsiteY4" fmla="*/ 851543 h 1077065"/>
                <a:gd name="connsiteX5" fmla="*/ 109096 w 1077065"/>
                <a:gd name="connsiteY5" fmla="*/ 967969 h 1077065"/>
                <a:gd name="connsiteX6" fmla="*/ 225521 w 1077065"/>
                <a:gd name="connsiteY6" fmla="*/ 103382 h 1077065"/>
                <a:gd name="connsiteX7" fmla="*/ 316712 w 1077065"/>
                <a:gd name="connsiteY7" fmla="*/ 0 h 107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5" h="1077065">
                  <a:moveTo>
                    <a:pt x="316712" y="0"/>
                  </a:moveTo>
                  <a:lnTo>
                    <a:pt x="405531" y="146202"/>
                  </a:lnTo>
                  <a:cubicBezTo>
                    <a:pt x="545337" y="353142"/>
                    <a:pt x="723924" y="531729"/>
                    <a:pt x="930864" y="671535"/>
                  </a:cubicBezTo>
                  <a:lnTo>
                    <a:pt x="1077065" y="760354"/>
                  </a:lnTo>
                  <a:lnTo>
                    <a:pt x="973683" y="851543"/>
                  </a:lnTo>
                  <a:cubicBezTo>
                    <a:pt x="658170" y="1095850"/>
                    <a:pt x="293629" y="1152501"/>
                    <a:pt x="109096" y="967969"/>
                  </a:cubicBezTo>
                  <a:cubicBezTo>
                    <a:pt x="-75437" y="783436"/>
                    <a:pt x="-18785" y="418895"/>
                    <a:pt x="225521" y="103382"/>
                  </a:cubicBezTo>
                  <a:lnTo>
                    <a:pt x="31671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38"/>
            <p:cNvSpPr/>
            <p:nvPr/>
          </p:nvSpPr>
          <p:spPr>
            <a:xfrm>
              <a:off x="7037221" y="4370221"/>
              <a:ext cx="1077064" cy="1077064"/>
            </a:xfrm>
            <a:custGeom>
              <a:avLst/>
              <a:gdLst>
                <a:gd name="connsiteX0" fmla="*/ 760353 w 1077064"/>
                <a:gd name="connsiteY0" fmla="*/ 0 h 1077064"/>
                <a:gd name="connsiteX1" fmla="*/ 851542 w 1077064"/>
                <a:gd name="connsiteY1" fmla="*/ 103381 h 1077064"/>
                <a:gd name="connsiteX2" fmla="*/ 967968 w 1077064"/>
                <a:gd name="connsiteY2" fmla="*/ 967968 h 1077064"/>
                <a:gd name="connsiteX3" fmla="*/ 103381 w 1077064"/>
                <a:gd name="connsiteY3" fmla="*/ 851542 h 1077064"/>
                <a:gd name="connsiteX4" fmla="*/ 0 w 1077064"/>
                <a:gd name="connsiteY4" fmla="*/ 760353 h 1077064"/>
                <a:gd name="connsiteX5" fmla="*/ 146201 w 1077064"/>
                <a:gd name="connsiteY5" fmla="*/ 671534 h 1077064"/>
                <a:gd name="connsiteX6" fmla="*/ 671534 w 1077064"/>
                <a:gd name="connsiteY6" fmla="*/ 146201 h 1077064"/>
                <a:gd name="connsiteX7" fmla="*/ 760353 w 1077064"/>
                <a:gd name="connsiteY7" fmla="*/ 0 h 107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7064" h="1077064">
                  <a:moveTo>
                    <a:pt x="760353" y="0"/>
                  </a:moveTo>
                  <a:lnTo>
                    <a:pt x="851542" y="103381"/>
                  </a:lnTo>
                  <a:cubicBezTo>
                    <a:pt x="1095849" y="418894"/>
                    <a:pt x="1152500" y="783435"/>
                    <a:pt x="967968" y="967968"/>
                  </a:cubicBezTo>
                  <a:cubicBezTo>
                    <a:pt x="783435" y="1152500"/>
                    <a:pt x="418894" y="1095849"/>
                    <a:pt x="103381" y="851542"/>
                  </a:cubicBezTo>
                  <a:lnTo>
                    <a:pt x="0" y="760353"/>
                  </a:lnTo>
                  <a:lnTo>
                    <a:pt x="146201" y="671534"/>
                  </a:lnTo>
                  <a:cubicBezTo>
                    <a:pt x="353141" y="531728"/>
                    <a:pt x="531728" y="353141"/>
                    <a:pt x="671534" y="146201"/>
                  </a:cubicBezTo>
                  <a:lnTo>
                    <a:pt x="760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5558299" y="5296930"/>
              <a:ext cx="1075403" cy="832070"/>
            </a:xfrm>
            <a:custGeom>
              <a:avLst/>
              <a:gdLst>
                <a:gd name="connsiteX0" fmla="*/ 0 w 1075403"/>
                <a:gd name="connsiteY0" fmla="*/ 0 h 832070"/>
                <a:gd name="connsiteX1" fmla="*/ 145734 w 1075403"/>
                <a:gd name="connsiteY1" fmla="*/ 37472 h 832070"/>
                <a:gd name="connsiteX2" fmla="*/ 537702 w 1075403"/>
                <a:gd name="connsiteY2" fmla="*/ 76986 h 832070"/>
                <a:gd name="connsiteX3" fmla="*/ 929670 w 1075403"/>
                <a:gd name="connsiteY3" fmla="*/ 37472 h 832070"/>
                <a:gd name="connsiteX4" fmla="*/ 1075403 w 1075403"/>
                <a:gd name="connsiteY4" fmla="*/ 0 h 832070"/>
                <a:gd name="connsiteX5" fmla="*/ 1066731 w 1075403"/>
                <a:gd name="connsiteY5" fmla="*/ 138390 h 832070"/>
                <a:gd name="connsiteX6" fmla="*/ 537701 w 1075403"/>
                <a:gd name="connsiteY6" fmla="*/ 832070 h 832070"/>
                <a:gd name="connsiteX7" fmla="*/ 8671 w 1075403"/>
                <a:gd name="connsiteY7" fmla="*/ 138390 h 832070"/>
                <a:gd name="connsiteX8" fmla="*/ 0 w 1075403"/>
                <a:gd name="connsiteY8" fmla="*/ 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5403" h="832070">
                  <a:moveTo>
                    <a:pt x="0" y="0"/>
                  </a:moveTo>
                  <a:lnTo>
                    <a:pt x="145734" y="37472"/>
                  </a:lnTo>
                  <a:cubicBezTo>
                    <a:pt x="272343" y="63380"/>
                    <a:pt x="403434" y="76986"/>
                    <a:pt x="537702" y="76986"/>
                  </a:cubicBezTo>
                  <a:cubicBezTo>
                    <a:pt x="671971" y="76986"/>
                    <a:pt x="803061" y="63380"/>
                    <a:pt x="929670" y="37472"/>
                  </a:cubicBezTo>
                  <a:lnTo>
                    <a:pt x="1075403" y="0"/>
                  </a:lnTo>
                  <a:lnTo>
                    <a:pt x="1066731" y="138390"/>
                  </a:lnTo>
                  <a:cubicBezTo>
                    <a:pt x="1016381" y="534242"/>
                    <a:pt x="798670" y="832070"/>
                    <a:pt x="537701" y="832070"/>
                  </a:cubicBezTo>
                  <a:cubicBezTo>
                    <a:pt x="276732" y="832070"/>
                    <a:pt x="59022" y="534242"/>
                    <a:pt x="8671" y="13839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9" name="TextBox 78"/>
          <p:cNvSpPr txBox="1"/>
          <p:nvPr/>
        </p:nvSpPr>
        <p:spPr>
          <a:xfrm>
            <a:off x="4206581" y="2818176"/>
            <a:ext cx="3846567" cy="800219"/>
          </a:xfrm>
          <a:prstGeom prst="rect">
            <a:avLst/>
          </a:prstGeom>
          <a:noFill/>
        </p:spPr>
        <p:txBody>
          <a:bodyPr wrap="none" rtlCol="0">
            <a:spAutoFit/>
          </a:bodyPr>
          <a:lstStyle/>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Corporate</a:t>
            </a:r>
          </a:p>
          <a:p>
            <a:pPr algn="ctr"/>
            <a:r>
              <a:rPr lang="en-US" sz="2300" dirty="0">
                <a:ln w="0"/>
                <a:effectLst>
                  <a:outerShdw blurRad="38100" dist="19050" dir="2700000" algn="tl" rotWithShape="0">
                    <a:schemeClr val="dk1">
                      <a:alpha val="40000"/>
                    </a:schemeClr>
                  </a:outerShdw>
                </a:effectLst>
                <a:latin typeface="Arial Black" panose="020B0A04020102020204" pitchFamily="34" charset="0"/>
              </a:rPr>
              <a:t>Social Responsibilities</a:t>
            </a:r>
            <a:endParaRPr lang="en-IN" sz="23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3" name="TextBox 12"/>
          <p:cNvSpPr txBox="1"/>
          <p:nvPr/>
        </p:nvSpPr>
        <p:spPr>
          <a:xfrm>
            <a:off x="5119465" y="2149220"/>
            <a:ext cx="2020799" cy="523220"/>
          </a:xfrm>
          <a:prstGeom prst="rect">
            <a:avLst/>
          </a:prstGeom>
          <a:noFill/>
        </p:spPr>
        <p:txBody>
          <a:bodyPr wrap="square" rtlCol="0">
            <a:spAutoFit/>
          </a:bodyPr>
          <a:lstStyle/>
          <a:p>
            <a:r>
              <a:rPr lang="en-US" sz="2800" dirty="0">
                <a:ln w="0"/>
                <a:solidFill>
                  <a:srgbClr val="FF0000"/>
                </a:solidFill>
                <a:effectLst>
                  <a:outerShdw blurRad="38100" dist="19050" dir="2700000" algn="tl" rotWithShape="0">
                    <a:schemeClr val="dk1">
                      <a:alpha val="40000"/>
                    </a:schemeClr>
                  </a:outerShdw>
                </a:effectLst>
              </a:rPr>
              <a:t>Element 2.5</a:t>
            </a:r>
            <a:endParaRPr lang="en-IN"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728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1000" fill="hold"/>
                                        <p:tgtEl>
                                          <p:spTgt spid="77"/>
                                        </p:tgtEl>
                                        <p:attrNameLst>
                                          <p:attrName>ppt_w</p:attrName>
                                        </p:attrNameLst>
                                      </p:cBhvr>
                                      <p:tavLst>
                                        <p:tav tm="0">
                                          <p:val>
                                            <p:fltVal val="0"/>
                                          </p:val>
                                        </p:tav>
                                        <p:tav tm="100000">
                                          <p:val>
                                            <p:strVal val="#ppt_w"/>
                                          </p:val>
                                        </p:tav>
                                      </p:tavLst>
                                    </p:anim>
                                    <p:anim calcmode="lin" valueType="num">
                                      <p:cBhvr>
                                        <p:cTn id="8" dur="1000" fill="hold"/>
                                        <p:tgtEl>
                                          <p:spTgt spid="77"/>
                                        </p:tgtEl>
                                        <p:attrNameLst>
                                          <p:attrName>ppt_h</p:attrName>
                                        </p:attrNameLst>
                                      </p:cBhvr>
                                      <p:tavLst>
                                        <p:tav tm="0">
                                          <p:val>
                                            <p:fltVal val="0"/>
                                          </p:val>
                                        </p:tav>
                                        <p:tav tm="100000">
                                          <p:val>
                                            <p:strVal val="#ppt_h"/>
                                          </p:val>
                                        </p:tav>
                                      </p:tavLst>
                                    </p:anim>
                                    <p:anim calcmode="lin" valueType="num">
                                      <p:cBhvr>
                                        <p:cTn id="9" dur="1000" fill="hold"/>
                                        <p:tgtEl>
                                          <p:spTgt spid="77"/>
                                        </p:tgtEl>
                                        <p:attrNameLst>
                                          <p:attrName>style.rotation</p:attrName>
                                        </p:attrNameLst>
                                      </p:cBhvr>
                                      <p:tavLst>
                                        <p:tav tm="0">
                                          <p:val>
                                            <p:fltVal val="90"/>
                                          </p:val>
                                        </p:tav>
                                        <p:tav tm="100000">
                                          <p:val>
                                            <p:fltVal val="0"/>
                                          </p:val>
                                        </p:tav>
                                      </p:tavLst>
                                    </p:anim>
                                    <p:animEffect transition="in" filter="fade">
                                      <p:cBhvr>
                                        <p:cTn id="10" dur="1000"/>
                                        <p:tgtEl>
                                          <p:spTgt spid="77"/>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1000"/>
                                        <p:tgtEl>
                                          <p:spTgt spid="79"/>
                                        </p:tgtEl>
                                      </p:cBhvr>
                                    </p:animEffect>
                                    <p:anim calcmode="lin" valueType="num">
                                      <p:cBhvr>
                                        <p:cTn id="20" dur="1000" fill="hold"/>
                                        <p:tgtEl>
                                          <p:spTgt spid="79"/>
                                        </p:tgtEl>
                                        <p:attrNameLst>
                                          <p:attrName>ppt_x</p:attrName>
                                        </p:attrNameLst>
                                      </p:cBhvr>
                                      <p:tavLst>
                                        <p:tav tm="0">
                                          <p:val>
                                            <p:strVal val="#ppt_x"/>
                                          </p:val>
                                        </p:tav>
                                        <p:tav tm="100000">
                                          <p:val>
                                            <p:strVal val="#ppt_x"/>
                                          </p:val>
                                        </p:tav>
                                      </p:tavLst>
                                    </p:anim>
                                    <p:anim calcmode="lin" valueType="num">
                                      <p:cBhvr>
                                        <p:cTn id="2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Corporate Social Responsibility (CSR) </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1999" cy="5933322"/>
          </a:xfrm>
        </p:spPr>
        <p:txBody>
          <a:bodyPr>
            <a:normAutofit/>
          </a:bodyPr>
          <a:lstStyle/>
          <a:p>
            <a:pPr lvl="1" algn="just"/>
            <a:r>
              <a:rPr lang="en-US" sz="2800" dirty="0"/>
              <a:t>Corporate social responsibility (CSR) can influence development of occupational safety and health (OSH) management and particularly contribute to:</a:t>
            </a:r>
          </a:p>
          <a:p>
            <a:pPr lvl="2" algn="just"/>
            <a:r>
              <a:rPr lang="en-US" sz="2400" dirty="0"/>
              <a:t>integration of safety and health into business processes,</a:t>
            </a:r>
          </a:p>
          <a:p>
            <a:pPr lvl="2" algn="just"/>
            <a:r>
              <a:rPr lang="en-US" sz="2400" dirty="0"/>
              <a:t>developing strategic approach to OSH that is compatible with strategic management,</a:t>
            </a:r>
          </a:p>
          <a:p>
            <a:pPr lvl="2" algn="just"/>
            <a:r>
              <a:rPr lang="en-US" sz="2400" dirty="0"/>
              <a:t>developing strategies that improve OSH but also foster innovation,</a:t>
            </a:r>
          </a:p>
          <a:p>
            <a:pPr lvl="2" algn="just"/>
            <a:r>
              <a:rPr lang="en-US" sz="2400" dirty="0"/>
              <a:t>combining the rational logic of prevention and safety management systems with ethical or value-driven approaches,</a:t>
            </a:r>
          </a:p>
          <a:p>
            <a:pPr lvl="2" algn="just"/>
            <a:r>
              <a:rPr lang="en-US" sz="2400" dirty="0"/>
              <a:t>developing the external stakeholder perspective for OSH, and involve and commit new powerful stakeholders in safety and health programs,</a:t>
            </a:r>
          </a:p>
          <a:p>
            <a:pPr lvl="2" algn="just"/>
            <a:r>
              <a:rPr lang="en-US" sz="2400" dirty="0"/>
              <a:t>developing more integrated approaches to safety and health, whereby occupational safety and health are no longer isolated from public safety and health, product safety, and whereby the safety and health responsibilities of companies are no longer limited to their own site.</a:t>
            </a:r>
            <a:endParaRPr lang="en-IN" sz="2400" dirty="0"/>
          </a:p>
        </p:txBody>
      </p:sp>
    </p:spTree>
    <p:extLst>
      <p:ext uri="{BB962C8B-B14F-4D97-AF65-F5344CB8AC3E}">
        <p14:creationId xmlns:p14="http://schemas.microsoft.com/office/powerpoint/2010/main" val="1295183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Codes of conduct</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1999" cy="5933322"/>
          </a:xfrm>
        </p:spPr>
        <p:txBody>
          <a:bodyPr>
            <a:normAutofit/>
          </a:bodyPr>
          <a:lstStyle/>
          <a:p>
            <a:pPr lvl="1" algn="just"/>
            <a:r>
              <a:rPr lang="en-US" sz="2400" dirty="0"/>
              <a:t>inter-governmental codes developed by international organizations (e.g. ILO Tripartite declaration of principles concerning multinational enterprises and social policy, ILO Declaration on fundamental principles and rights at work, OECD Guidelines for multinational enterprises, UN Draft guidelines for companies);</a:t>
            </a:r>
          </a:p>
          <a:p>
            <a:pPr lvl="1" algn="just"/>
            <a:r>
              <a:rPr lang="en-US" sz="2400" dirty="0"/>
              <a:t>model codes which can support developing companies’ codes (e.g. UN global compact, Amnesty International Human Rights Principles for Companies and the International Confederation’s of Free Trade Unions Basic Code of </a:t>
            </a:r>
            <a:r>
              <a:rPr lang="en-US" sz="2400" dirty="0" err="1"/>
              <a:t>Labour</a:t>
            </a:r>
            <a:r>
              <a:rPr lang="en-US" sz="2400" dirty="0"/>
              <a:t> Practice);</a:t>
            </a:r>
          </a:p>
          <a:p>
            <a:pPr lvl="1" algn="just"/>
            <a:r>
              <a:rPr lang="en-US" sz="2400" dirty="0"/>
              <a:t>multi-stakeholder codes developed jointly by companies, trade unions and NGOs (e.g. Ethical Trading Initiative, Voluntary principles on security and human rights for the extractive sector);</a:t>
            </a:r>
          </a:p>
          <a:p>
            <a:pPr lvl="1" algn="just"/>
            <a:r>
              <a:rPr lang="en-US" sz="2400" dirty="0"/>
              <a:t>international and European codes negotiated by the ‘social partners’ (e.g. European codes in the sectors of trade, textiles, wood and sugar, and framework agreements negotiated between multinational companies and international </a:t>
            </a:r>
            <a:r>
              <a:rPr lang="en-US" sz="2400" dirty="0" err="1"/>
              <a:t>labour</a:t>
            </a:r>
            <a:r>
              <a:rPr lang="en-US" sz="2400" dirty="0"/>
              <a:t> </a:t>
            </a:r>
            <a:r>
              <a:rPr lang="en-US" sz="2400" dirty="0" err="1"/>
              <a:t>organisations</a:t>
            </a:r>
            <a:r>
              <a:rPr lang="en-US" sz="2400" dirty="0"/>
              <a:t>);</a:t>
            </a:r>
          </a:p>
          <a:p>
            <a:pPr lvl="1" algn="just"/>
            <a:r>
              <a:rPr lang="en-US" sz="2400" dirty="0"/>
              <a:t>trade association or sector-specific codes adopted by a group of companies in a particular industry;</a:t>
            </a:r>
          </a:p>
          <a:p>
            <a:pPr lvl="1" algn="just"/>
            <a:r>
              <a:rPr lang="en-US" sz="2400" dirty="0"/>
              <a:t>company codes (adopted by a company).</a:t>
            </a:r>
            <a:endParaRPr lang="en-IN" sz="2400" dirty="0"/>
          </a:p>
        </p:txBody>
      </p:sp>
    </p:spTree>
    <p:extLst>
      <p:ext uri="{BB962C8B-B14F-4D97-AF65-F5344CB8AC3E}">
        <p14:creationId xmlns:p14="http://schemas.microsoft.com/office/powerpoint/2010/main" val="1284076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 y="10277"/>
            <a:ext cx="12193200" cy="904124"/>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pPr algn="just"/>
            <a:r>
              <a:rPr lang="en-US" dirty="0"/>
              <a:t>By ISO 26000,</a:t>
            </a:r>
          </a:p>
        </p:txBody>
      </p:sp>
      <p:sp>
        <p:nvSpPr>
          <p:cNvPr id="3" name="Content Placeholder 2">
            <a:extLst>
              <a:ext uri="{FF2B5EF4-FFF2-40B4-BE49-F238E27FC236}">
                <a16:creationId xmlns="" xmlns:a16="http://schemas.microsoft.com/office/drawing/2014/main" id="{59D2105B-63F7-3208-A54C-1E2E596AF635}"/>
              </a:ext>
            </a:extLst>
          </p:cNvPr>
          <p:cNvSpPr>
            <a:spLocks noGrp="1"/>
          </p:cNvSpPr>
          <p:nvPr>
            <p:ph idx="1"/>
          </p:nvPr>
        </p:nvSpPr>
        <p:spPr>
          <a:xfrm>
            <a:off x="1" y="914401"/>
            <a:ext cx="12191999" cy="5933322"/>
          </a:xfrm>
        </p:spPr>
        <p:txBody>
          <a:bodyPr>
            <a:normAutofit/>
          </a:bodyPr>
          <a:lstStyle/>
          <a:p>
            <a:pPr lvl="1" algn="just"/>
            <a:r>
              <a:rPr lang="en-US" dirty="0"/>
              <a:t>S</a:t>
            </a:r>
            <a:r>
              <a:rPr lang="en-US" sz="2400" dirty="0"/>
              <a:t>ocial responsibility is defined as the responsibility of an organization for the impacts of its decisions and activities (products, services and processes) on society and the environment, through transparent and ethical behaviour that:</a:t>
            </a:r>
          </a:p>
          <a:p>
            <a:pPr lvl="2" algn="just"/>
            <a:r>
              <a:rPr lang="en-US" dirty="0"/>
              <a:t>contributes to sustainable development, including health and welfare of society,</a:t>
            </a:r>
          </a:p>
          <a:p>
            <a:pPr lvl="2" algn="just"/>
            <a:r>
              <a:rPr lang="en-US" dirty="0"/>
              <a:t>takes account of the stakeholders’ expectations,</a:t>
            </a:r>
          </a:p>
          <a:p>
            <a:pPr lvl="2" algn="just"/>
            <a:r>
              <a:rPr lang="en-US" dirty="0"/>
              <a:t>is in compliance with the applicable law and consistent with international norms of behaviour,</a:t>
            </a:r>
          </a:p>
          <a:p>
            <a:pPr lvl="2" algn="just"/>
            <a:r>
              <a:rPr lang="en-US" dirty="0"/>
              <a:t>is integrated throughout the organization and practiced in its relationships.</a:t>
            </a:r>
            <a:endParaRPr lang="en-IN" dirty="0"/>
          </a:p>
        </p:txBody>
      </p:sp>
    </p:spTree>
    <p:extLst>
      <p:ext uri="{BB962C8B-B14F-4D97-AF65-F5344CB8AC3E}">
        <p14:creationId xmlns:p14="http://schemas.microsoft.com/office/powerpoint/2010/main" val="406426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a:latin typeface="EngraversGothic BT" panose="020B0507020203020204" pitchFamily="34" charset="0"/>
              </a:rPr>
              <a:t>Organisational Health and Safety Roles and Responsibilities</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838200" y="1235217"/>
            <a:ext cx="10515600" cy="4351338"/>
          </a:xfrm>
        </p:spPr>
        <p:txBody>
          <a:bodyPr>
            <a:normAutofit fontScale="92500" lnSpcReduction="20000"/>
          </a:bodyPr>
          <a:lstStyle/>
          <a:p>
            <a:pPr algn="just"/>
            <a:r>
              <a:rPr lang="en-IN" dirty="0"/>
              <a:t>Employer</a:t>
            </a:r>
          </a:p>
          <a:p>
            <a:pPr algn="just"/>
            <a:r>
              <a:rPr lang="en-IN" dirty="0">
                <a:solidFill>
                  <a:srgbClr val="FF0000"/>
                </a:solidFill>
              </a:rPr>
              <a:t>Directors and Senior Managers</a:t>
            </a:r>
          </a:p>
          <a:p>
            <a:pPr algn="just"/>
            <a:r>
              <a:rPr lang="en-IN" dirty="0"/>
              <a:t>Middle Managers and Supervisors</a:t>
            </a:r>
          </a:p>
          <a:p>
            <a:pPr algn="just"/>
            <a:r>
              <a:rPr lang="en-IN" dirty="0">
                <a:solidFill>
                  <a:srgbClr val="FF0000"/>
                </a:solidFill>
              </a:rPr>
              <a:t>Safety Specialists</a:t>
            </a:r>
          </a:p>
          <a:p>
            <a:pPr algn="just"/>
            <a:r>
              <a:rPr lang="en-IN" dirty="0"/>
              <a:t>Workers</a:t>
            </a:r>
          </a:p>
          <a:p>
            <a:pPr algn="just"/>
            <a:r>
              <a:rPr lang="en-IN" dirty="0">
                <a:solidFill>
                  <a:srgbClr val="FF0000"/>
                </a:solidFill>
              </a:rPr>
              <a:t>Controllers of Premises</a:t>
            </a:r>
          </a:p>
          <a:p>
            <a:pPr algn="just"/>
            <a:r>
              <a:rPr lang="en-IN" dirty="0"/>
              <a:t>Self-employed</a:t>
            </a:r>
          </a:p>
          <a:p>
            <a:pPr algn="just"/>
            <a:r>
              <a:rPr lang="en-IN" dirty="0">
                <a:solidFill>
                  <a:srgbClr val="FF0000"/>
                </a:solidFill>
              </a:rPr>
              <a:t>Suppliers, Manufacturers, Designers</a:t>
            </a:r>
          </a:p>
          <a:p>
            <a:pPr algn="just"/>
            <a:r>
              <a:rPr lang="en-IN" dirty="0"/>
              <a:t>Contractors</a:t>
            </a:r>
          </a:p>
          <a:p>
            <a:pPr algn="just"/>
            <a:r>
              <a:rPr lang="en-IN" dirty="0">
                <a:solidFill>
                  <a:srgbClr val="FF0000"/>
                </a:solidFill>
              </a:rPr>
              <a:t>Joint occupiers of premises</a:t>
            </a:r>
          </a:p>
        </p:txBody>
      </p:sp>
    </p:spTree>
    <p:extLst>
      <p:ext uri="{BB962C8B-B14F-4D97-AF65-F5344CB8AC3E}">
        <p14:creationId xmlns:p14="http://schemas.microsoft.com/office/powerpoint/2010/main" val="241057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r>
              <a:rPr lang="en-IN" b="1" dirty="0">
                <a:latin typeface="EngraversGothic BT" panose="020B0507020203020204" pitchFamily="34" charset="0"/>
              </a:rPr>
              <a:t>Role of the board and/or senior management</a:t>
            </a:r>
          </a:p>
        </p:txBody>
      </p:sp>
      <p:sp>
        <p:nvSpPr>
          <p:cNvPr id="3" name="Content Placeholder 2"/>
          <p:cNvSpPr>
            <a:spLocks noGrp="1"/>
          </p:cNvSpPr>
          <p:nvPr>
            <p:ph idx="1"/>
          </p:nvPr>
        </p:nvSpPr>
        <p:spPr>
          <a:xfrm>
            <a:off x="838200" y="1416192"/>
            <a:ext cx="10515600" cy="4351338"/>
          </a:xfrm>
        </p:spPr>
        <p:txBody>
          <a:bodyPr/>
          <a:lstStyle/>
          <a:p>
            <a:pPr marL="514350" indent="-514350" algn="just">
              <a:buFont typeface="+mj-lt"/>
              <a:buAutoNum type="arabicPeriod"/>
            </a:pPr>
            <a:r>
              <a:rPr lang="en-IN" dirty="0"/>
              <a:t>Ensuring compliance with respect to health, safety, environmental as per the company, project HSE plan &amp; statutory regulation</a:t>
            </a:r>
          </a:p>
          <a:p>
            <a:pPr marL="514350" indent="-514350" algn="just">
              <a:buFont typeface="+mj-lt"/>
              <a:buAutoNum type="arabicPeriod"/>
            </a:pPr>
            <a:r>
              <a:rPr lang="en-IN" dirty="0"/>
              <a:t>Ensuring &amp; Monitoring implementation of HSE policy &amp; plan </a:t>
            </a:r>
          </a:p>
          <a:p>
            <a:pPr marL="514350" indent="-514350" algn="just">
              <a:buFont typeface="+mj-lt"/>
              <a:buAutoNum type="arabicPeriod"/>
            </a:pPr>
            <a:r>
              <a:rPr lang="en-IN" dirty="0"/>
              <a:t>Interacting &amp; coordinating with client and  other agencies in connection with HSE</a:t>
            </a:r>
          </a:p>
          <a:p>
            <a:pPr marL="514350" indent="-514350" algn="just">
              <a:buFont typeface="+mj-lt"/>
              <a:buAutoNum type="arabicPeriod"/>
            </a:pPr>
            <a:r>
              <a:rPr lang="en-IN" dirty="0"/>
              <a:t>Monitoring safety procedure practice &amp; their complaints </a:t>
            </a:r>
          </a:p>
          <a:p>
            <a:pPr marL="514350" indent="-514350" algn="just">
              <a:buFont typeface="+mj-lt"/>
              <a:buAutoNum type="arabicPeriod"/>
            </a:pPr>
            <a:r>
              <a:rPr lang="en-IN" dirty="0"/>
              <a:t>Ensure and monitor that all personal understand their HSE responsibilities </a:t>
            </a:r>
          </a:p>
        </p:txBody>
      </p:sp>
    </p:spTree>
    <p:extLst>
      <p:ext uri="{BB962C8B-B14F-4D97-AF65-F5344CB8AC3E}">
        <p14:creationId xmlns:p14="http://schemas.microsoft.com/office/powerpoint/2010/main" val="202798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r>
              <a:rPr lang="en-IN" b="1" dirty="0">
                <a:latin typeface="EngraversGothic BT" panose="020B0507020203020204" pitchFamily="34" charset="0"/>
              </a:rPr>
              <a:t>Role of the board and/or senior management</a:t>
            </a:r>
          </a:p>
        </p:txBody>
      </p:sp>
      <p:sp>
        <p:nvSpPr>
          <p:cNvPr id="3" name="Content Placeholder 2"/>
          <p:cNvSpPr>
            <a:spLocks noGrp="1"/>
          </p:cNvSpPr>
          <p:nvPr>
            <p:ph idx="1"/>
          </p:nvPr>
        </p:nvSpPr>
        <p:spPr>
          <a:xfrm>
            <a:off x="838200" y="1416192"/>
            <a:ext cx="10515600" cy="4351338"/>
          </a:xfrm>
        </p:spPr>
        <p:txBody>
          <a:bodyPr/>
          <a:lstStyle/>
          <a:p>
            <a:pPr marL="514350" indent="-514350" algn="just">
              <a:buFont typeface="+mj-lt"/>
              <a:buAutoNum type="arabicPeriod" startAt="6"/>
            </a:pPr>
            <a:r>
              <a:rPr lang="en-IN" dirty="0"/>
              <a:t>Conducting and organizing HSE training programme </a:t>
            </a:r>
          </a:p>
          <a:p>
            <a:pPr marL="514350" indent="-514350" algn="just">
              <a:buFont typeface="+mj-lt"/>
              <a:buAutoNum type="arabicPeriod" startAt="6"/>
            </a:pPr>
            <a:r>
              <a:rPr lang="en-IN" dirty="0"/>
              <a:t>Conducting Internal Safety Audit, Safety Meeting, Mock Drill, Emergency Evacuation Drill etc.</a:t>
            </a:r>
          </a:p>
          <a:p>
            <a:pPr marL="514350" indent="-514350" algn="just">
              <a:buFont typeface="+mj-lt"/>
              <a:buAutoNum type="arabicPeriod" startAt="6"/>
            </a:pPr>
            <a:r>
              <a:rPr lang="en-IN" dirty="0"/>
              <a:t>Organizing HSE promotional activities </a:t>
            </a:r>
          </a:p>
          <a:p>
            <a:pPr marL="514350" indent="-514350" algn="just">
              <a:buFont typeface="+mj-lt"/>
              <a:buAutoNum type="arabicPeriod" startAt="6"/>
            </a:pPr>
            <a:r>
              <a:rPr lang="en-IN" dirty="0"/>
              <a:t>Accident investigation reporting and recording  </a:t>
            </a:r>
          </a:p>
          <a:p>
            <a:pPr marL="514350" indent="-514350" algn="just">
              <a:buFont typeface="+mj-lt"/>
              <a:buAutoNum type="arabicPeriod" startAt="6"/>
            </a:pPr>
            <a:r>
              <a:rPr lang="en-IN" dirty="0"/>
              <a:t>Inspect the work place to identify hazard and report the finding with recommendation for corrective action to the site management.</a:t>
            </a:r>
          </a:p>
          <a:p>
            <a:pPr marL="514350" indent="-514350" algn="just">
              <a:buFont typeface="+mj-lt"/>
              <a:buAutoNum type="arabicPeriod" startAt="6"/>
            </a:pPr>
            <a:r>
              <a:rPr lang="en-IN" dirty="0"/>
              <a:t>Periodic inspection of fire and safety equipment</a:t>
            </a:r>
          </a:p>
          <a:p>
            <a:pPr marL="514350" indent="-514350" algn="just">
              <a:buFont typeface="+mj-lt"/>
              <a:buAutoNum type="arabicPeriod" startAt="6"/>
            </a:pPr>
            <a:endParaRPr lang="en-IN" dirty="0"/>
          </a:p>
          <a:p>
            <a:pPr marL="514350" indent="-514350" algn="just">
              <a:buFont typeface="+mj-lt"/>
              <a:buAutoNum type="arabicPeriod" startAt="6"/>
            </a:pPr>
            <a:endParaRPr lang="en-IN" dirty="0"/>
          </a:p>
        </p:txBody>
      </p:sp>
    </p:spTree>
    <p:extLst>
      <p:ext uri="{BB962C8B-B14F-4D97-AF65-F5344CB8AC3E}">
        <p14:creationId xmlns:p14="http://schemas.microsoft.com/office/powerpoint/2010/main" val="344753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r>
              <a:rPr lang="en-IN" b="1" dirty="0">
                <a:latin typeface="EngraversGothic BT" panose="020B0507020203020204" pitchFamily="34" charset="0"/>
              </a:rPr>
              <a:t>Role of the board and/or senior management</a:t>
            </a:r>
          </a:p>
        </p:txBody>
      </p:sp>
      <p:sp>
        <p:nvSpPr>
          <p:cNvPr id="3" name="Content Placeholder 2"/>
          <p:cNvSpPr>
            <a:spLocks noGrp="1"/>
          </p:cNvSpPr>
          <p:nvPr>
            <p:ph idx="1"/>
          </p:nvPr>
        </p:nvSpPr>
        <p:spPr>
          <a:xfrm>
            <a:off x="838200" y="1416192"/>
            <a:ext cx="10515600" cy="4351338"/>
          </a:xfrm>
        </p:spPr>
        <p:txBody>
          <a:bodyPr>
            <a:normAutofit/>
          </a:bodyPr>
          <a:lstStyle/>
          <a:p>
            <a:pPr marL="514350" indent="-514350" algn="just">
              <a:buFont typeface="+mj-lt"/>
              <a:buAutoNum type="arabicPeriod" startAt="11"/>
            </a:pPr>
            <a:r>
              <a:rPr lang="en-IN" dirty="0"/>
              <a:t>Preparing updating company safety manual, HSE plan, job safety plan, job  safety analysis, site safety rules, emergency plan</a:t>
            </a:r>
          </a:p>
          <a:p>
            <a:pPr marL="514350" indent="-514350" algn="just">
              <a:buFont typeface="+mj-lt"/>
              <a:buAutoNum type="arabicPeriod" startAt="11"/>
            </a:pPr>
            <a:r>
              <a:rPr lang="en-IN" dirty="0"/>
              <a:t>Ensure the availability and qualities of PPE</a:t>
            </a:r>
          </a:p>
          <a:p>
            <a:pPr marL="514350" indent="-514350" algn="just">
              <a:buFont typeface="+mj-lt"/>
              <a:buAutoNum type="arabicPeriod" startAt="11"/>
            </a:pPr>
            <a:r>
              <a:rPr lang="en-IN" dirty="0"/>
              <a:t>Guiding and advising latest HSE norms and regulations to the management</a:t>
            </a:r>
          </a:p>
          <a:p>
            <a:pPr marL="514350" indent="-514350" algn="just">
              <a:buFont typeface="+mj-lt"/>
              <a:buAutoNum type="arabicPeriod" startAt="11"/>
            </a:pPr>
            <a:r>
              <a:rPr lang="en-IN" dirty="0"/>
              <a:t>To coordinate and maintain waste management systems</a:t>
            </a:r>
          </a:p>
          <a:p>
            <a:pPr marL="514350" indent="-514350" algn="just">
              <a:buFont typeface="+mj-lt"/>
              <a:buAutoNum type="arabicPeriod" startAt="11"/>
            </a:pPr>
            <a:r>
              <a:rPr lang="en-IN" dirty="0"/>
              <a:t>Discuss the safety issue with the management during weekly or monthly meeting</a:t>
            </a:r>
          </a:p>
          <a:p>
            <a:pPr marL="514350" indent="-514350" algn="just">
              <a:buFont typeface="+mj-lt"/>
              <a:buAutoNum type="arabicPeriod" startAt="11"/>
            </a:pPr>
            <a:endParaRPr lang="en-IN" dirty="0"/>
          </a:p>
        </p:txBody>
      </p:sp>
    </p:spTree>
    <p:extLst>
      <p:ext uri="{BB962C8B-B14F-4D97-AF65-F5344CB8AC3E}">
        <p14:creationId xmlns:p14="http://schemas.microsoft.com/office/powerpoint/2010/main" val="153923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32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r>
              <a:rPr lang="en-US" b="1" dirty="0">
                <a:latin typeface="EngraversGothic BT" panose="020B0507020203020204" pitchFamily="34" charset="0"/>
              </a:rPr>
              <a:t>Importance of Planning</a:t>
            </a:r>
            <a:endParaRPr lang="en-IN" b="1" dirty="0">
              <a:latin typeface="EngraversGothic BT" panose="020B0507020203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b="1" dirty="0">
                <a:solidFill>
                  <a:srgbClr val="0000FF"/>
                </a:solidFill>
              </a:rPr>
              <a:t>Why planning is important in safety?</a:t>
            </a:r>
            <a:endParaRPr lang="en-IN" b="1" dirty="0">
              <a:solidFill>
                <a:srgbClr val="0000FF"/>
              </a:solidFill>
            </a:endParaRPr>
          </a:p>
          <a:p>
            <a:pPr lvl="1" algn="just"/>
            <a:r>
              <a:rPr lang="en-IN" dirty="0"/>
              <a:t>Planning is the key to ensuring your health and safety arrangements really work.</a:t>
            </a:r>
          </a:p>
          <a:p>
            <a:pPr lvl="1" algn="just"/>
            <a:r>
              <a:rPr lang="en-IN" dirty="0"/>
              <a:t>It helps you think through the actions you have set out in your policy and work out how they will happen in practice</a:t>
            </a:r>
          </a:p>
        </p:txBody>
      </p:sp>
    </p:spTree>
    <p:extLst>
      <p:ext uri="{BB962C8B-B14F-4D97-AF65-F5344CB8AC3E}">
        <p14:creationId xmlns:p14="http://schemas.microsoft.com/office/powerpoint/2010/main" val="163537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32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rmAutofit/>
          </a:bodyPr>
          <a:lstStyle/>
          <a:p>
            <a:r>
              <a:rPr lang="en-IN" b="1">
                <a:latin typeface="EngraversGothic BT" panose="020B0507020203020204" pitchFamily="34" charset="0"/>
              </a:rPr>
              <a:t>What are the Employer's Four Duties?</a:t>
            </a:r>
            <a:endParaRPr lang="en-IN" b="1" dirty="0">
              <a:latin typeface="EngraversGothic BT" panose="020B0507020203020204" pitchFamily="34" charset="0"/>
            </a:endParaRPr>
          </a:p>
        </p:txBody>
      </p:sp>
      <p:grpSp>
        <p:nvGrpSpPr>
          <p:cNvPr id="9" name="Group 8"/>
          <p:cNvGrpSpPr/>
          <p:nvPr/>
        </p:nvGrpSpPr>
        <p:grpSpPr>
          <a:xfrm>
            <a:off x="2747104" y="1211970"/>
            <a:ext cx="454152" cy="707886"/>
            <a:chOff x="1271333" y="1530110"/>
            <a:chExt cx="454152" cy="707886"/>
          </a:xfrm>
        </p:grpSpPr>
        <p:sp>
          <p:nvSpPr>
            <p:cNvPr id="43" name="Rounded Rectangle 42"/>
            <p:cNvSpPr/>
            <p:nvPr/>
          </p:nvSpPr>
          <p:spPr>
            <a:xfrm>
              <a:off x="1271333" y="1571494"/>
              <a:ext cx="454152" cy="649952"/>
            </a:xfrm>
            <a:prstGeom prst="roundRect">
              <a:avLst/>
            </a:prstGeom>
            <a:solidFill>
              <a:srgbClr val="235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1274963" y="1530110"/>
              <a:ext cx="444352" cy="707886"/>
            </a:xfrm>
            <a:prstGeom prst="rect">
              <a:avLst/>
            </a:prstGeom>
            <a:noFill/>
          </p:spPr>
          <p:txBody>
            <a:bodyPr wrap="none" rtlCol="0">
              <a:spAutoFit/>
            </a:bodyPr>
            <a:lstStyle/>
            <a:p>
              <a:r>
                <a:rPr lang="en-US" sz="4000" dirty="0">
                  <a:solidFill>
                    <a:schemeClr val="bg1"/>
                  </a:solidFill>
                </a:rPr>
                <a:t>1</a:t>
              </a:r>
              <a:endParaRPr lang="en-IN" dirty="0">
                <a:solidFill>
                  <a:schemeClr val="bg1"/>
                </a:solidFill>
              </a:endParaRPr>
            </a:p>
          </p:txBody>
        </p:sp>
      </p:grpSp>
      <p:grpSp>
        <p:nvGrpSpPr>
          <p:cNvPr id="10" name="Group 9"/>
          <p:cNvGrpSpPr/>
          <p:nvPr/>
        </p:nvGrpSpPr>
        <p:grpSpPr>
          <a:xfrm>
            <a:off x="2747104" y="2587349"/>
            <a:ext cx="454152" cy="707886"/>
            <a:chOff x="1271333" y="1530110"/>
            <a:chExt cx="454152" cy="707886"/>
          </a:xfrm>
        </p:grpSpPr>
        <p:sp>
          <p:nvSpPr>
            <p:cNvPr id="41" name="Rounded Rectangle 40"/>
            <p:cNvSpPr/>
            <p:nvPr/>
          </p:nvSpPr>
          <p:spPr>
            <a:xfrm>
              <a:off x="1271333" y="1571494"/>
              <a:ext cx="454152" cy="649952"/>
            </a:xfrm>
            <a:prstGeom prst="roundRect">
              <a:avLst/>
            </a:prstGeom>
            <a:solidFill>
              <a:srgbClr val="235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1274963" y="1530110"/>
              <a:ext cx="444352" cy="707886"/>
            </a:xfrm>
            <a:prstGeom prst="rect">
              <a:avLst/>
            </a:prstGeom>
            <a:noFill/>
          </p:spPr>
          <p:txBody>
            <a:bodyPr wrap="none" rtlCol="0">
              <a:spAutoFit/>
            </a:bodyPr>
            <a:lstStyle/>
            <a:p>
              <a:r>
                <a:rPr lang="en-US" sz="4000" dirty="0">
                  <a:solidFill>
                    <a:schemeClr val="bg1"/>
                  </a:solidFill>
                </a:rPr>
                <a:t>2</a:t>
              </a:r>
              <a:endParaRPr lang="en-IN" dirty="0">
                <a:solidFill>
                  <a:schemeClr val="bg1"/>
                </a:solidFill>
              </a:endParaRPr>
            </a:p>
          </p:txBody>
        </p:sp>
      </p:grpSp>
      <p:grpSp>
        <p:nvGrpSpPr>
          <p:cNvPr id="11" name="Group 10"/>
          <p:cNvGrpSpPr/>
          <p:nvPr/>
        </p:nvGrpSpPr>
        <p:grpSpPr>
          <a:xfrm>
            <a:off x="2747104" y="3958824"/>
            <a:ext cx="454152" cy="707886"/>
            <a:chOff x="1271333" y="1530110"/>
            <a:chExt cx="454152" cy="707886"/>
          </a:xfrm>
        </p:grpSpPr>
        <p:sp>
          <p:nvSpPr>
            <p:cNvPr id="39" name="Rounded Rectangle 38"/>
            <p:cNvSpPr/>
            <p:nvPr/>
          </p:nvSpPr>
          <p:spPr>
            <a:xfrm>
              <a:off x="1271333" y="1571494"/>
              <a:ext cx="454152" cy="649952"/>
            </a:xfrm>
            <a:prstGeom prst="roundRect">
              <a:avLst/>
            </a:prstGeom>
            <a:solidFill>
              <a:srgbClr val="235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1274963" y="1530110"/>
              <a:ext cx="444352" cy="707886"/>
            </a:xfrm>
            <a:prstGeom prst="rect">
              <a:avLst/>
            </a:prstGeom>
            <a:noFill/>
          </p:spPr>
          <p:txBody>
            <a:bodyPr wrap="none" rtlCol="0">
              <a:spAutoFit/>
            </a:bodyPr>
            <a:lstStyle/>
            <a:p>
              <a:r>
                <a:rPr lang="en-US" sz="4000" dirty="0">
                  <a:solidFill>
                    <a:schemeClr val="bg1"/>
                  </a:solidFill>
                </a:rPr>
                <a:t>3</a:t>
              </a:r>
              <a:endParaRPr lang="en-IN" dirty="0">
                <a:solidFill>
                  <a:schemeClr val="bg1"/>
                </a:solidFill>
              </a:endParaRPr>
            </a:p>
          </p:txBody>
        </p:sp>
      </p:grpSp>
      <p:grpSp>
        <p:nvGrpSpPr>
          <p:cNvPr id="12" name="Group 11"/>
          <p:cNvGrpSpPr/>
          <p:nvPr/>
        </p:nvGrpSpPr>
        <p:grpSpPr>
          <a:xfrm>
            <a:off x="2747104" y="5309967"/>
            <a:ext cx="454152" cy="707886"/>
            <a:chOff x="1271333" y="1530110"/>
            <a:chExt cx="454152" cy="707886"/>
          </a:xfrm>
        </p:grpSpPr>
        <p:sp>
          <p:nvSpPr>
            <p:cNvPr id="37" name="Rounded Rectangle 36"/>
            <p:cNvSpPr/>
            <p:nvPr/>
          </p:nvSpPr>
          <p:spPr>
            <a:xfrm>
              <a:off x="1271333" y="1571494"/>
              <a:ext cx="454152" cy="649952"/>
            </a:xfrm>
            <a:prstGeom prst="roundRect">
              <a:avLst/>
            </a:prstGeom>
            <a:solidFill>
              <a:srgbClr val="235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1274963" y="1530110"/>
              <a:ext cx="444352" cy="707886"/>
            </a:xfrm>
            <a:prstGeom prst="rect">
              <a:avLst/>
            </a:prstGeom>
            <a:noFill/>
          </p:spPr>
          <p:txBody>
            <a:bodyPr wrap="none" rtlCol="0">
              <a:spAutoFit/>
            </a:bodyPr>
            <a:lstStyle/>
            <a:p>
              <a:r>
                <a:rPr lang="en-US" sz="4000" dirty="0">
                  <a:solidFill>
                    <a:schemeClr val="bg1"/>
                  </a:solidFill>
                </a:rPr>
                <a:t>4</a:t>
              </a:r>
              <a:endParaRPr lang="en-IN" dirty="0">
                <a:solidFill>
                  <a:schemeClr val="bg1"/>
                </a:solidFill>
              </a:endParaRPr>
            </a:p>
          </p:txBody>
        </p:sp>
      </p:grpSp>
      <p:sp>
        <p:nvSpPr>
          <p:cNvPr id="13" name="Oval 12"/>
          <p:cNvSpPr/>
          <p:nvPr/>
        </p:nvSpPr>
        <p:spPr>
          <a:xfrm rot="407656" flipH="1">
            <a:off x="4375451" y="4547074"/>
            <a:ext cx="2684358" cy="360000"/>
          </a:xfrm>
          <a:prstGeom prst="ellipse">
            <a:avLst/>
          </a:prstGeom>
          <a:gradFill flip="none" rotWithShape="1">
            <a:gsLst>
              <a:gs pos="84000">
                <a:schemeClr val="bg1">
                  <a:lumMod val="65000"/>
                </a:schemeClr>
              </a:gs>
              <a:gs pos="100000">
                <a:schemeClr val="bg1"/>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407656" flipH="1">
            <a:off x="4375451" y="3181185"/>
            <a:ext cx="2684358" cy="360000"/>
          </a:xfrm>
          <a:prstGeom prst="ellipse">
            <a:avLst/>
          </a:prstGeom>
          <a:gradFill flip="none" rotWithShape="1">
            <a:gsLst>
              <a:gs pos="84000">
                <a:schemeClr val="bg1">
                  <a:lumMod val="65000"/>
                </a:schemeClr>
              </a:gs>
              <a:gs pos="100000">
                <a:schemeClr val="bg1"/>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rot="407656" flipH="1">
            <a:off x="4375451" y="1768560"/>
            <a:ext cx="2684358" cy="360000"/>
          </a:xfrm>
          <a:prstGeom prst="ellipse">
            <a:avLst/>
          </a:prstGeom>
          <a:gradFill flip="none" rotWithShape="1">
            <a:gsLst>
              <a:gs pos="84000">
                <a:schemeClr val="bg1">
                  <a:lumMod val="65000"/>
                </a:schemeClr>
              </a:gs>
              <a:gs pos="100000">
                <a:schemeClr val="bg1"/>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3317972" y="1062901"/>
            <a:ext cx="7200000" cy="997921"/>
          </a:xfrm>
          <a:prstGeom prst="ellipse">
            <a:avLst/>
          </a:prstGeom>
          <a:gradFill>
            <a:gsLst>
              <a:gs pos="0">
                <a:schemeClr val="accent1">
                  <a:lumMod val="20000"/>
                  <a:lumOff val="80000"/>
                </a:schemeClr>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347759" y="152586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3131873" y="1522686"/>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Terminator 18"/>
          <p:cNvSpPr/>
          <p:nvPr/>
        </p:nvSpPr>
        <p:spPr>
          <a:xfrm>
            <a:off x="3165476" y="1533860"/>
            <a:ext cx="216000" cy="4647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3532261" y="1177330"/>
            <a:ext cx="4302781" cy="646331"/>
          </a:xfrm>
          <a:prstGeom prst="rect">
            <a:avLst/>
          </a:prstGeom>
          <a:noFill/>
        </p:spPr>
        <p:txBody>
          <a:bodyPr wrap="none" rtlCol="0">
            <a:spAutoFit/>
          </a:bodyPr>
          <a:lstStyle/>
          <a:p>
            <a:r>
              <a:rPr lang="en-US" sz="3600" dirty="0">
                <a:ln w="0"/>
                <a:effectLst>
                  <a:outerShdw blurRad="38100" dist="19050" dir="2700000" algn="tl" rotWithShape="0">
                    <a:schemeClr val="dk1">
                      <a:alpha val="40000"/>
                    </a:schemeClr>
                  </a:outerShdw>
                </a:effectLst>
                <a:latin typeface="EngraversGothic BT" panose="020B0507020203020204" pitchFamily="34" charset="0"/>
              </a:rPr>
              <a:t>Safe Place of Work</a:t>
            </a:r>
          </a:p>
        </p:txBody>
      </p:sp>
      <p:sp>
        <p:nvSpPr>
          <p:cNvPr id="21" name="Oval 20"/>
          <p:cNvSpPr/>
          <p:nvPr/>
        </p:nvSpPr>
        <p:spPr>
          <a:xfrm>
            <a:off x="3317972" y="2465216"/>
            <a:ext cx="7200000" cy="997921"/>
          </a:xfrm>
          <a:prstGeom prst="ellipse">
            <a:avLst/>
          </a:prstGeom>
          <a:gradFill>
            <a:gsLst>
              <a:gs pos="0">
                <a:schemeClr val="accent1">
                  <a:lumMod val="20000"/>
                  <a:lumOff val="80000"/>
                </a:schemeClr>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3347759" y="292579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3131873" y="292579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Terminator 23"/>
          <p:cNvSpPr/>
          <p:nvPr/>
        </p:nvSpPr>
        <p:spPr>
          <a:xfrm>
            <a:off x="3165476" y="2938556"/>
            <a:ext cx="216000" cy="4647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546775" y="2623187"/>
            <a:ext cx="5596404" cy="646331"/>
          </a:xfrm>
          <a:prstGeom prst="rect">
            <a:avLst/>
          </a:prstGeom>
          <a:noFill/>
        </p:spPr>
        <p:txBody>
          <a:bodyPr wrap="none" rtlCol="0">
            <a:spAutoFit/>
          </a:bodyPr>
          <a:lstStyle/>
          <a:p>
            <a:r>
              <a:rPr lang="en-US" sz="3600" dirty="0">
                <a:ln w="0"/>
                <a:effectLst>
                  <a:outerShdw blurRad="38100" dist="19050" dir="2700000" algn="tl" rotWithShape="0">
                    <a:schemeClr val="dk1">
                      <a:alpha val="40000"/>
                    </a:schemeClr>
                  </a:outerShdw>
                </a:effectLst>
                <a:latin typeface="EngraversGothic BT" panose="020B0507020203020204" pitchFamily="34" charset="0"/>
              </a:rPr>
              <a:t>Safe Plant and Equipment</a:t>
            </a:r>
          </a:p>
        </p:txBody>
      </p:sp>
      <p:sp>
        <p:nvSpPr>
          <p:cNvPr id="26" name="Oval 25"/>
          <p:cNvSpPr/>
          <p:nvPr/>
        </p:nvSpPr>
        <p:spPr>
          <a:xfrm>
            <a:off x="3317972" y="3833083"/>
            <a:ext cx="7200000" cy="997921"/>
          </a:xfrm>
          <a:prstGeom prst="ellipse">
            <a:avLst/>
          </a:prstGeom>
          <a:gradFill>
            <a:gsLst>
              <a:gs pos="0">
                <a:schemeClr val="tx2">
                  <a:lumMod val="20000"/>
                  <a:lumOff val="80000"/>
                </a:schemeClr>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3347759" y="429128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3131873" y="429128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Terminator 28"/>
          <p:cNvSpPr/>
          <p:nvPr/>
        </p:nvSpPr>
        <p:spPr>
          <a:xfrm>
            <a:off x="3165476" y="4304042"/>
            <a:ext cx="216000" cy="4647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3546775" y="3976540"/>
            <a:ext cx="4536819" cy="646331"/>
          </a:xfrm>
          <a:prstGeom prst="rect">
            <a:avLst/>
          </a:prstGeom>
          <a:noFill/>
        </p:spPr>
        <p:txBody>
          <a:bodyPr wrap="none" rtlCol="0">
            <a:spAutoFit/>
          </a:bodyPr>
          <a:lstStyle/>
          <a:p>
            <a:r>
              <a:rPr lang="en-US" sz="3600" dirty="0">
                <a:ln w="0"/>
                <a:effectLst>
                  <a:outerShdw blurRad="38100" dist="19050" dir="2700000" algn="tl" rotWithShape="0">
                    <a:schemeClr val="dk1">
                      <a:alpha val="40000"/>
                    </a:schemeClr>
                  </a:outerShdw>
                </a:effectLst>
                <a:latin typeface="EngraversGothic BT" panose="020B0507020203020204" pitchFamily="34" charset="0"/>
              </a:rPr>
              <a:t>Safe System of Work</a:t>
            </a:r>
          </a:p>
        </p:txBody>
      </p:sp>
      <p:sp>
        <p:nvSpPr>
          <p:cNvPr id="31" name="Oval 30"/>
          <p:cNvSpPr/>
          <p:nvPr/>
        </p:nvSpPr>
        <p:spPr>
          <a:xfrm rot="407656" flipH="1">
            <a:off x="4375451" y="5932679"/>
            <a:ext cx="2684358" cy="360000"/>
          </a:xfrm>
          <a:prstGeom prst="ellipse">
            <a:avLst/>
          </a:prstGeom>
          <a:gradFill flip="none" rotWithShape="1">
            <a:gsLst>
              <a:gs pos="84000">
                <a:schemeClr val="bg1">
                  <a:lumMod val="65000"/>
                </a:schemeClr>
              </a:gs>
              <a:gs pos="100000">
                <a:schemeClr val="bg1"/>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3317972" y="5209675"/>
            <a:ext cx="7200000" cy="997921"/>
          </a:xfrm>
          <a:prstGeom prst="ellipse">
            <a:avLst/>
          </a:prstGeom>
          <a:gradFill>
            <a:gsLst>
              <a:gs pos="0">
                <a:schemeClr val="bg2"/>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p:cNvSpPr/>
          <p:nvPr/>
        </p:nvSpPr>
        <p:spPr>
          <a:xfrm>
            <a:off x="3347759" y="567263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3131873" y="56726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Terminator 34"/>
          <p:cNvSpPr/>
          <p:nvPr/>
        </p:nvSpPr>
        <p:spPr>
          <a:xfrm>
            <a:off x="3165476" y="5685397"/>
            <a:ext cx="216000" cy="4647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3546775" y="5353132"/>
            <a:ext cx="5104090" cy="646331"/>
          </a:xfrm>
          <a:prstGeom prst="rect">
            <a:avLst/>
          </a:prstGeom>
          <a:noFill/>
        </p:spPr>
        <p:txBody>
          <a:bodyPr wrap="none" rtlCol="0">
            <a:spAutoFit/>
          </a:bodyPr>
          <a:lstStyle/>
          <a:p>
            <a:r>
              <a:rPr lang="en-US" sz="3600" dirty="0">
                <a:ln w="0"/>
                <a:effectLst>
                  <a:outerShdw blurRad="38100" dist="19050" dir="2700000" algn="tl" rotWithShape="0">
                    <a:schemeClr val="dk1">
                      <a:alpha val="40000"/>
                    </a:schemeClr>
                  </a:outerShdw>
                </a:effectLst>
                <a:latin typeface="EngraversGothic BT" panose="020B0507020203020204" pitchFamily="34" charset="0"/>
              </a:rPr>
              <a:t>Training and Supervision</a:t>
            </a:r>
          </a:p>
        </p:txBody>
      </p:sp>
    </p:spTree>
    <p:extLst>
      <p:ext uri="{BB962C8B-B14F-4D97-AF65-F5344CB8AC3E}">
        <p14:creationId xmlns:p14="http://schemas.microsoft.com/office/powerpoint/2010/main" val="230615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TotalTime>
  <Words>2252</Words>
  <Application>Microsoft Office PowerPoint</Application>
  <PresentationFormat>Widescreen</PresentationFormat>
  <Paragraphs>260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Calibri Light</vt:lpstr>
      <vt:lpstr>EngraversGothic BT</vt:lpstr>
      <vt:lpstr>Verdana</vt:lpstr>
      <vt:lpstr>Office Theme</vt:lpstr>
      <vt:lpstr>PowerPoint Presentation</vt:lpstr>
      <vt:lpstr>Learning Outcomes:</vt:lpstr>
      <vt:lpstr>PowerPoint Presentation</vt:lpstr>
      <vt:lpstr>Organisational Health and Safety Roles and Responsibilities</vt:lpstr>
      <vt:lpstr>Role of the board and/or senior management</vt:lpstr>
      <vt:lpstr>Role of the board and/or senior management</vt:lpstr>
      <vt:lpstr>Role of the board and/or senior management</vt:lpstr>
      <vt:lpstr>Importance of Planning</vt:lpstr>
      <vt:lpstr>What are the Employer's Four Duties?</vt:lpstr>
      <vt:lpstr>PowerPoint Presentation</vt:lpstr>
      <vt:lpstr>Management Leadership</vt:lpstr>
      <vt:lpstr>Management Leadership</vt:lpstr>
      <vt:lpstr>Management Leadership</vt:lpstr>
      <vt:lpstr>Action item 1  Communicate our commitment to a safety and health program</vt:lpstr>
      <vt:lpstr>How to accomplish it</vt:lpstr>
      <vt:lpstr>Action item 2 Define program goals</vt:lpstr>
      <vt:lpstr>Action item 3 Allocate Resources</vt:lpstr>
      <vt:lpstr>Resources depends on</vt:lpstr>
      <vt:lpstr>Action item 4 Expect Performance</vt:lpstr>
      <vt:lpstr>PowerPoint Presentation</vt:lpstr>
      <vt:lpstr>Reviewing performance</vt:lpstr>
      <vt:lpstr>Leaders responsibility on review</vt:lpstr>
      <vt:lpstr>What are the objectives of the review?</vt:lpstr>
      <vt:lpstr>Who will carry out the review?</vt:lpstr>
      <vt:lpstr>Who will carry out the review?</vt:lpstr>
      <vt:lpstr>Worker consultation and involvement</vt:lpstr>
      <vt:lpstr>Competence</vt:lpstr>
      <vt:lpstr>PowerPoint Presentation</vt:lpstr>
      <vt:lpstr>Monitoring Performance</vt:lpstr>
      <vt:lpstr>Major categories of monitoring</vt:lpstr>
      <vt:lpstr>Monitoring includes………</vt:lpstr>
      <vt:lpstr>Performance Standards</vt:lpstr>
      <vt:lpstr>PowerPoint Presentation</vt:lpstr>
      <vt:lpstr>Corporate Social Responsibility (CSR) </vt:lpstr>
      <vt:lpstr>Codes of conduct</vt:lpstr>
      <vt:lpstr>By ISO 26000,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Candy</dc:creator>
  <cp:lastModifiedBy>Lenovo</cp:lastModifiedBy>
  <cp:revision>94</cp:revision>
  <dcterms:created xsi:type="dcterms:W3CDTF">2022-09-06T07:59:11Z</dcterms:created>
  <dcterms:modified xsi:type="dcterms:W3CDTF">2022-10-03T11:17:18Z</dcterms:modified>
</cp:coreProperties>
</file>