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87" r:id="rId4"/>
    <p:sldId id="288" r:id="rId5"/>
    <p:sldId id="262" r:id="rId6"/>
    <p:sldId id="285" r:id="rId7"/>
    <p:sldId id="286" r:id="rId8"/>
    <p:sldId id="25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373"/>
    <a:srgbClr val="0000FF"/>
    <a:srgbClr val="23517B"/>
    <a:srgbClr val="FF6D9E"/>
    <a:srgbClr val="FF66FF"/>
    <a:srgbClr val="66FFFF"/>
    <a:srgbClr val="00FF00"/>
    <a:srgbClr val="19717F"/>
    <a:srgbClr val="00FFFF"/>
    <a:srgbClr val="6E6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8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9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1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98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8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5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9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8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2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59965" y="0"/>
            <a:ext cx="9432035" cy="6858000"/>
            <a:chOff x="6734199" y="0"/>
            <a:chExt cx="5461524" cy="6858000"/>
          </a:xfrm>
        </p:grpSpPr>
        <p:sp>
          <p:nvSpPr>
            <p:cNvPr id="10" name="Freeform 9"/>
            <p:cNvSpPr/>
            <p:nvPr/>
          </p:nvSpPr>
          <p:spPr>
            <a:xfrm>
              <a:off x="6734199" y="0"/>
              <a:ext cx="4293476" cy="6858000"/>
            </a:xfrm>
            <a:custGeom>
              <a:avLst/>
              <a:gdLst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701561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481490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400808 w 4293476"/>
                <a:gd name="connsiteY6" fmla="*/ 3455894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508385 w 4293476"/>
                <a:gd name="connsiteY6" fmla="*/ 3482788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508385 w 4293476"/>
                <a:gd name="connsiteY6" fmla="*/ 3482788 h 6858000"/>
                <a:gd name="connsiteX7" fmla="*/ 527213 w 4293476"/>
                <a:gd name="connsiteY7" fmla="*/ 1183341 h 6858000"/>
                <a:gd name="connsiteX8" fmla="*/ 23852 w 4293476"/>
                <a:gd name="connsiteY8" fmla="*/ 56162 h 6858000"/>
                <a:gd name="connsiteX9" fmla="*/ 0 w 4293476"/>
                <a:gd name="connsiteY9" fmla="*/ 15699 h 6858000"/>
                <a:gd name="connsiteX10" fmla="*/ 0 w 4293476"/>
                <a:gd name="connsiteY10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27213 w 4293476"/>
                <a:gd name="connsiteY8" fmla="*/ 118334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27213 w 4293476"/>
                <a:gd name="connsiteY8" fmla="*/ 118334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01173 w 4293476"/>
                <a:gd name="connsiteY8" fmla="*/ 116835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93476" h="6858000">
                  <a:moveTo>
                    <a:pt x="0" y="0"/>
                  </a:moveTo>
                  <a:lnTo>
                    <a:pt x="4293476" y="0"/>
                  </a:lnTo>
                  <a:lnTo>
                    <a:pt x="4293476" y="6858000"/>
                  </a:lnTo>
                  <a:lnTo>
                    <a:pt x="0" y="6858000"/>
                  </a:lnTo>
                  <a:lnTo>
                    <a:pt x="0" y="6842301"/>
                  </a:lnTo>
                  <a:lnTo>
                    <a:pt x="23852" y="6801838"/>
                  </a:lnTo>
                  <a:cubicBezTo>
                    <a:pt x="129650" y="6607231"/>
                    <a:pt x="172214" y="6200940"/>
                    <a:pt x="419636" y="5647765"/>
                  </a:cubicBezTo>
                  <a:cubicBezTo>
                    <a:pt x="667058" y="5094590"/>
                    <a:pt x="1494796" y="4229357"/>
                    <a:pt x="1508385" y="3482788"/>
                  </a:cubicBezTo>
                  <a:cubicBezTo>
                    <a:pt x="1521975" y="2736219"/>
                    <a:pt x="748595" y="1739455"/>
                    <a:pt x="501173" y="1168351"/>
                  </a:cubicBezTo>
                  <a:cubicBezTo>
                    <a:pt x="227711" y="627228"/>
                    <a:pt x="134133" y="232840"/>
                    <a:pt x="23852" y="56162"/>
                  </a:cubicBezTo>
                  <a:lnTo>
                    <a:pt x="0" y="15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7325869" y="0"/>
              <a:ext cx="4869854" cy="6858000"/>
            </a:xfrm>
            <a:custGeom>
              <a:avLst/>
              <a:gdLst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701561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131867 w 4293476"/>
                <a:gd name="connsiteY6" fmla="*/ 3509682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93476" h="6858000">
                  <a:moveTo>
                    <a:pt x="0" y="0"/>
                  </a:moveTo>
                  <a:lnTo>
                    <a:pt x="4293476" y="0"/>
                  </a:lnTo>
                  <a:lnTo>
                    <a:pt x="4293476" y="6858000"/>
                  </a:lnTo>
                  <a:lnTo>
                    <a:pt x="0" y="6858000"/>
                  </a:lnTo>
                  <a:lnTo>
                    <a:pt x="0" y="6842301"/>
                  </a:lnTo>
                  <a:lnTo>
                    <a:pt x="23852" y="6801838"/>
                  </a:lnTo>
                  <a:cubicBezTo>
                    <a:pt x="432733" y="6070878"/>
                    <a:pt x="1131867" y="4913695"/>
                    <a:pt x="1131867" y="3509682"/>
                  </a:cubicBezTo>
                  <a:cubicBezTo>
                    <a:pt x="1131867" y="2105670"/>
                    <a:pt x="432733" y="787122"/>
                    <a:pt x="23852" y="56162"/>
                  </a:cubicBezTo>
                  <a:lnTo>
                    <a:pt x="0" y="15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FF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417027" y="2427196"/>
            <a:ext cx="6774974" cy="2003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475673" y="2551837"/>
            <a:ext cx="6759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002060"/>
                </a:solidFill>
                <a:effectLst>
                  <a:glow rad="304800">
                    <a:srgbClr val="66FFFF">
                      <a:alpha val="51000"/>
                    </a:srgbClr>
                  </a:glow>
                </a:effectLst>
                <a:latin typeface="EngraversGothic BT" panose="020B0507020203020204" pitchFamily="34" charset="0"/>
              </a:rPr>
              <a:t>Risk</a:t>
            </a:r>
          </a:p>
          <a:p>
            <a:pPr algn="ctr"/>
            <a:r>
              <a:rPr lang="en-IN" sz="3600" b="1" dirty="0" smtClean="0">
                <a:solidFill>
                  <a:srgbClr val="002060"/>
                </a:solidFill>
                <a:effectLst>
                  <a:glow rad="304800">
                    <a:srgbClr val="66FFFF">
                      <a:alpha val="51000"/>
                    </a:srgbClr>
                  </a:glow>
                </a:effectLst>
                <a:latin typeface="EngraversGothic BT" panose="020B0507020203020204" pitchFamily="34" charset="0"/>
              </a:rPr>
              <a:t> and</a:t>
            </a:r>
          </a:p>
          <a:p>
            <a:pPr algn="ctr"/>
            <a:r>
              <a:rPr lang="en-IN" sz="3600" b="1" dirty="0" smtClean="0">
                <a:solidFill>
                  <a:srgbClr val="002060"/>
                </a:solidFill>
                <a:effectLst>
                  <a:glow rad="304800">
                    <a:srgbClr val="66FFFF">
                      <a:alpha val="51000"/>
                    </a:srgbClr>
                  </a:glow>
                </a:effectLst>
                <a:latin typeface="EngraversGothic BT" panose="020B0507020203020204" pitchFamily="34" charset="0"/>
              </a:rPr>
              <a:t> </a:t>
            </a:r>
            <a:r>
              <a:rPr lang="en-IN" sz="3600" b="1" dirty="0">
                <a:solidFill>
                  <a:srgbClr val="002060"/>
                </a:solidFill>
                <a:effectLst>
                  <a:glow rad="304800">
                    <a:srgbClr val="66FFFF">
                      <a:alpha val="51000"/>
                    </a:srgbClr>
                  </a:glow>
                </a:effectLst>
                <a:latin typeface="EngraversGothic BT" panose="020B0507020203020204" pitchFamily="34" charset="0"/>
              </a:rPr>
              <a:t>Incident Management</a:t>
            </a:r>
            <a:endParaRPr lang="en-IN" sz="3600" dirty="0">
              <a:solidFill>
                <a:srgbClr val="002060"/>
              </a:solidFill>
              <a:effectLst>
                <a:glow rad="304800">
                  <a:srgbClr val="66FFFF">
                    <a:alpha val="51000"/>
                  </a:srgb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8832" y="282662"/>
            <a:ext cx="7500257" cy="70788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2300" b="1" dirty="0">
                <a:solidFill>
                  <a:srgbClr val="0000FF"/>
                </a:solidFill>
                <a:effectLst>
                  <a:glow rad="1168400">
                    <a:schemeClr val="bg1">
                      <a:alpha val="96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OTHM LEVEL 6</a:t>
            </a:r>
          </a:p>
          <a:p>
            <a:pPr algn="ctr"/>
            <a:r>
              <a:rPr lang="en-US" sz="2300" b="1" dirty="0">
                <a:solidFill>
                  <a:srgbClr val="0000FF"/>
                </a:solidFill>
                <a:effectLst>
                  <a:glow rad="1168400">
                    <a:schemeClr val="bg1">
                      <a:alpha val="96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Diploma in Occupational Health and Safety</a:t>
            </a:r>
            <a:endParaRPr lang="en-IN" sz="2300" dirty="0">
              <a:solidFill>
                <a:srgbClr val="0000FF"/>
              </a:solidFill>
              <a:effectLst>
                <a:glow rad="1168400">
                  <a:schemeClr val="bg1">
                    <a:alpha val="96000"/>
                  </a:schemeClr>
                </a:glo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lum bright="-10000" contrast="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15" t="19657" r="22564" b="28064"/>
          <a:stretch/>
        </p:blipFill>
        <p:spPr>
          <a:xfrm>
            <a:off x="6197949" y="5119026"/>
            <a:ext cx="4833464" cy="1050752"/>
          </a:xfrm>
          <a:prstGeom prst="rect">
            <a:avLst/>
          </a:prstGeom>
          <a:effectLst>
            <a:glow rad="139700">
              <a:schemeClr val="bg1"/>
            </a:glow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351562" y="1388843"/>
            <a:ext cx="218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glow rad="368300">
                    <a:schemeClr val="bg1">
                      <a:alpha val="88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Element 3</a:t>
            </a:r>
            <a:endParaRPr lang="en-IN" sz="2800" dirty="0">
              <a:ln w="0"/>
              <a:solidFill>
                <a:srgbClr val="FF0000"/>
              </a:solidFill>
              <a:effectLst>
                <a:glow rad="368300">
                  <a:schemeClr val="bg1">
                    <a:alpha val="88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2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4" y="2373051"/>
            <a:ext cx="5056694" cy="21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Step 1:  Identify the </a:t>
            </a:r>
            <a:r>
              <a:rPr lang="en-IN" b="1" dirty="0" smtClean="0">
                <a:latin typeface="EngraversGothic BT" panose="020B0507020203020204" pitchFamily="34" charset="0"/>
              </a:rPr>
              <a:t>Hazards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pic>
        <p:nvPicPr>
          <p:cNvPr id="5" name="Picture 2" descr="http://www.safework.sa.gov.au/contentPages/EducationAndTraining/TrainingKits/WHSTrainingResourceKit/whsKit/images/IRp5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71" y="1147483"/>
            <a:ext cx="6034088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6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Step 1:  Identify the </a:t>
            </a:r>
            <a:r>
              <a:rPr lang="en-IN" b="1" dirty="0" smtClean="0">
                <a:latin typeface="EngraversGothic BT" panose="020B0507020203020204" pitchFamily="34" charset="0"/>
              </a:rPr>
              <a:t>Hazards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pic>
        <p:nvPicPr>
          <p:cNvPr id="4" name="Picture 2" descr="http://www.cartoonstudio.co.uk/images/Office-Hazar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71" y="1062318"/>
            <a:ext cx="7695258" cy="544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3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Step 2:  Identify the People at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Autofit/>
          </a:bodyPr>
          <a:lstStyle/>
          <a:p>
            <a:pPr algn="just"/>
            <a:r>
              <a:rPr lang="en-IN" sz="3200" dirty="0"/>
              <a:t>Employees</a:t>
            </a:r>
          </a:p>
          <a:p>
            <a:pPr algn="just"/>
            <a:r>
              <a:rPr lang="en-IN" sz="3200" dirty="0"/>
              <a:t>Maintenance staff</a:t>
            </a:r>
          </a:p>
          <a:p>
            <a:pPr algn="just"/>
            <a:r>
              <a:rPr lang="en-IN" sz="3200" dirty="0"/>
              <a:t>Cleaners</a:t>
            </a:r>
          </a:p>
          <a:p>
            <a:pPr algn="just"/>
            <a:r>
              <a:rPr lang="en-IN" sz="3200" dirty="0"/>
              <a:t>Contractors</a:t>
            </a:r>
          </a:p>
          <a:p>
            <a:pPr algn="just"/>
            <a:r>
              <a:rPr lang="en-IN" sz="3200" dirty="0"/>
              <a:t>Visitors</a:t>
            </a:r>
          </a:p>
          <a:p>
            <a:pPr algn="just"/>
            <a:r>
              <a:rPr lang="en-IN" sz="3200" dirty="0"/>
              <a:t>Members of the </a:t>
            </a:r>
            <a:r>
              <a:rPr lang="en-IN" sz="3200" dirty="0" smtClean="0"/>
              <a:t>public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87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Vulnerable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  <a:tabLst>
                <a:tab pos="0" algn="l"/>
              </a:tabLst>
            </a:pPr>
            <a:r>
              <a:rPr lang="en-GB" sz="3600" dirty="0"/>
              <a:t>People at Special Risk:</a:t>
            </a:r>
          </a:p>
          <a:p>
            <a:pPr marL="546100" indent="-369888">
              <a:spcBef>
                <a:spcPts val="1200"/>
              </a:spcBef>
              <a:tabLst>
                <a:tab pos="387350" algn="l"/>
              </a:tabLst>
            </a:pPr>
            <a:r>
              <a:rPr lang="en-GB" sz="3200" dirty="0"/>
              <a:t>Young people</a:t>
            </a:r>
          </a:p>
          <a:p>
            <a:pPr marL="546100" indent="-369888">
              <a:spcBef>
                <a:spcPts val="600"/>
              </a:spcBef>
              <a:tabLst>
                <a:tab pos="387350" algn="l"/>
              </a:tabLst>
            </a:pPr>
            <a:r>
              <a:rPr lang="en-GB" sz="3200" dirty="0"/>
              <a:t>New or expectant mothers</a:t>
            </a:r>
          </a:p>
          <a:p>
            <a:pPr marL="546100" indent="-369888">
              <a:spcBef>
                <a:spcPts val="600"/>
              </a:spcBef>
              <a:tabLst>
                <a:tab pos="354013" algn="l"/>
              </a:tabLst>
            </a:pPr>
            <a:r>
              <a:rPr lang="en-GB" sz="3200" dirty="0"/>
              <a:t>Disabled workers</a:t>
            </a:r>
          </a:p>
          <a:p>
            <a:pPr marL="546100" indent="-369888">
              <a:spcBef>
                <a:spcPts val="600"/>
              </a:spcBef>
              <a:tabLst>
                <a:tab pos="387350" algn="l"/>
              </a:tabLst>
            </a:pPr>
            <a:r>
              <a:rPr lang="en-GB" sz="3200" dirty="0"/>
              <a:t>Lone workers</a:t>
            </a:r>
          </a:p>
          <a:p>
            <a:pPr marL="0" indent="0" algn="just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312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Step 3:  Evaluate the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  <a:tabLst>
                <a:tab pos="0" algn="l"/>
              </a:tabLst>
            </a:pPr>
            <a:r>
              <a:rPr lang="en-IN" sz="6600" dirty="0"/>
              <a:t>What is risk?</a:t>
            </a:r>
          </a:p>
          <a:p>
            <a:pPr marL="990600" algn="just">
              <a:spcBef>
                <a:spcPts val="600"/>
              </a:spcBef>
              <a:tabLst>
                <a:tab pos="0" algn="l"/>
              </a:tabLst>
            </a:pPr>
            <a:r>
              <a:rPr lang="en-IN" sz="3200" dirty="0" smtClean="0"/>
              <a:t>It </a:t>
            </a:r>
            <a:r>
              <a:rPr lang="en-IN" sz="3200" dirty="0"/>
              <a:t>is a measure of </a:t>
            </a:r>
            <a:r>
              <a:rPr lang="en-IN" sz="3200" dirty="0" smtClean="0"/>
              <a:t>likelihood </a:t>
            </a:r>
            <a:r>
              <a:rPr lang="en-IN" sz="3200" dirty="0"/>
              <a:t>of harm occurring and the severity of that harm</a:t>
            </a:r>
            <a:r>
              <a:rPr lang="en-IN" sz="3200" dirty="0" smtClean="0"/>
              <a:t>.</a:t>
            </a:r>
          </a:p>
          <a:p>
            <a:pPr algn="just">
              <a:spcBef>
                <a:spcPts val="600"/>
              </a:spcBef>
              <a:tabLst>
                <a:tab pos="0" algn="l"/>
              </a:tabLst>
            </a:pPr>
            <a:endParaRPr lang="en-IN" sz="3200" dirty="0"/>
          </a:p>
          <a:p>
            <a:pPr marL="0" indent="0">
              <a:spcBef>
                <a:spcPts val="600"/>
              </a:spcBef>
              <a:buNone/>
              <a:tabLst>
                <a:tab pos="0" algn="l"/>
              </a:tabLst>
            </a:pPr>
            <a:r>
              <a:rPr lang="en-IN" sz="3200" dirty="0" smtClean="0"/>
              <a:t>	 	Or simply say:</a:t>
            </a:r>
          </a:p>
          <a:p>
            <a:pPr marL="0" indent="0">
              <a:spcBef>
                <a:spcPts val="600"/>
              </a:spcBef>
              <a:buNone/>
              <a:tabLst>
                <a:tab pos="0" algn="l"/>
              </a:tabLst>
            </a:pPr>
            <a:endParaRPr lang="en-IN" sz="3200" dirty="0"/>
          </a:p>
          <a:p>
            <a:pPr marL="0" indent="0" algn="ctr">
              <a:spcBef>
                <a:spcPts val="600"/>
              </a:spcBef>
              <a:buNone/>
              <a:tabLst>
                <a:tab pos="0" algn="l"/>
              </a:tabLst>
            </a:pPr>
            <a:r>
              <a:rPr lang="en-IN" sz="6600" dirty="0">
                <a:solidFill>
                  <a:srgbClr val="0000FF"/>
                </a:solidFill>
              </a:rPr>
              <a:t>Risk = Likelihood × Severity</a:t>
            </a:r>
          </a:p>
          <a:p>
            <a:pPr marL="0" indent="0" algn="just">
              <a:buNone/>
            </a:pP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484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Risk Assessment </a:t>
            </a:r>
            <a:r>
              <a:rPr lang="en-IN" b="1" dirty="0" smtClean="0">
                <a:latin typeface="EngraversGothic BT" panose="020B0507020203020204" pitchFamily="34" charset="0"/>
              </a:rPr>
              <a:t>Matrix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101779"/>
            <a:ext cx="10515547" cy="523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4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Exercise 1- Evaluate Risk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00" y="1147482"/>
            <a:ext cx="629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Exercise </a:t>
            </a:r>
            <a:r>
              <a:rPr lang="en-IN" b="1" dirty="0" smtClean="0">
                <a:latin typeface="EngraversGothic BT" panose="020B0507020203020204" pitchFamily="34" charset="0"/>
              </a:rPr>
              <a:t>2 - </a:t>
            </a:r>
            <a:r>
              <a:rPr lang="en-IN" b="1" dirty="0">
                <a:latin typeface="EngraversGothic BT" panose="020B0507020203020204" pitchFamily="34" charset="0"/>
              </a:rPr>
              <a:t>Evaluate Risk</a:t>
            </a:r>
          </a:p>
        </p:txBody>
      </p:sp>
      <p:pic>
        <p:nvPicPr>
          <p:cNvPr id="5" name="Picture 5" descr="MVC-00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552" y="720000"/>
            <a:ext cx="8054095" cy="613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3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Exercise </a:t>
            </a:r>
            <a:r>
              <a:rPr lang="en-IN" b="1" dirty="0" smtClean="0">
                <a:latin typeface="EngraversGothic BT" panose="020B0507020203020204" pitchFamily="34" charset="0"/>
              </a:rPr>
              <a:t>3 - </a:t>
            </a:r>
            <a:r>
              <a:rPr lang="en-IN" b="1" dirty="0">
                <a:latin typeface="EngraversGothic BT" panose="020B0507020203020204" pitchFamily="34" charset="0"/>
              </a:rPr>
              <a:t>Evaluate Risk</a:t>
            </a:r>
          </a:p>
        </p:txBody>
      </p:sp>
      <p:pic>
        <p:nvPicPr>
          <p:cNvPr id="4" name="Picture 15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137801" y="800682"/>
            <a:ext cx="7917598" cy="592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8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8500502" y="1646361"/>
            <a:ext cx="3577389" cy="3252788"/>
            <a:chOff x="2880" y="1008"/>
            <a:chExt cx="2736" cy="2251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880" y="1008"/>
              <a:ext cx="2736" cy="2251"/>
              <a:chOff x="2688" y="1008"/>
              <a:chExt cx="2736" cy="2251"/>
            </a:xfrm>
          </p:grpSpPr>
          <p:pic>
            <p:nvPicPr>
              <p:cNvPr id="9" name="Picture 13" descr="ALARP_explained113934466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1008"/>
                <a:ext cx="2736" cy="2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 Box 16"/>
              <p:cNvSpPr txBox="1">
                <a:spLocks noChangeArrowheads="1"/>
              </p:cNvSpPr>
              <p:nvPr/>
            </p:nvSpPr>
            <p:spPr bwMode="auto">
              <a:xfrm>
                <a:off x="4272" y="1104"/>
                <a:ext cx="1104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Risk Intolerable</a:t>
                </a:r>
              </a:p>
            </p:txBody>
          </p:sp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660"/>
                <a:ext cx="1248" cy="6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>
                    <a:solidFill>
                      <a:schemeClr val="accent2"/>
                    </a:solidFill>
                  </a:rPr>
                  <a:t>Risk Acceptable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>
                    <a:solidFill>
                      <a:schemeClr val="accent2"/>
                    </a:solidFill>
                  </a:rPr>
                  <a:t>(ALARP)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en-US" altLang="en-US" sz="16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Text Box 18"/>
              <p:cNvSpPr txBox="1">
                <a:spLocks noChangeArrowheads="1"/>
              </p:cNvSpPr>
              <p:nvPr/>
            </p:nvSpPr>
            <p:spPr bwMode="auto">
              <a:xfrm>
                <a:off x="4080" y="2544"/>
                <a:ext cx="1344" cy="5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9900"/>
                    </a:solidFill>
                  </a:rPr>
                  <a:t>Risk Broadly Acceptable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en-US" altLang="en-US" sz="1600" b="1">
                  <a:solidFill>
                    <a:srgbClr val="FF9900"/>
                  </a:solidFill>
                </a:endParaRPr>
              </a:p>
            </p:txBody>
          </p:sp>
          <p:sp>
            <p:nvSpPr>
              <p:cNvPr id="13" name="Text Box 19"/>
              <p:cNvSpPr txBox="1">
                <a:spLocks noChangeArrowheads="1"/>
              </p:cNvSpPr>
              <p:nvPr/>
            </p:nvSpPr>
            <p:spPr bwMode="auto">
              <a:xfrm>
                <a:off x="3120" y="3076"/>
                <a:ext cx="1104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6600"/>
                    </a:solidFill>
                  </a:rPr>
                  <a:t>Negligible</a:t>
                </a:r>
              </a:p>
            </p:txBody>
          </p:sp>
        </p:grp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3542" y="1608"/>
              <a:ext cx="4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RISK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ALARP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729" y="995082"/>
            <a:ext cx="11510683" cy="50560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3200" dirty="0"/>
              <a:t>The results of the risk assessment must be prioritised: </a:t>
            </a:r>
          </a:p>
          <a:p>
            <a:pPr algn="just"/>
            <a:r>
              <a:rPr lang="en-IN" sz="3200" dirty="0" smtClean="0"/>
              <a:t>High priority</a:t>
            </a:r>
          </a:p>
          <a:p>
            <a:pPr marL="0" indent="0" algn="just">
              <a:buNone/>
            </a:pPr>
            <a:r>
              <a:rPr lang="en-IN" sz="3200" dirty="0" smtClean="0"/>
              <a:t>	- Immediate </a:t>
            </a:r>
            <a:r>
              <a:rPr lang="en-IN" sz="3200" dirty="0"/>
              <a:t>action required </a:t>
            </a:r>
          </a:p>
          <a:p>
            <a:pPr algn="just"/>
            <a:r>
              <a:rPr lang="en-IN" sz="3200" dirty="0" smtClean="0"/>
              <a:t>Medium priority</a:t>
            </a:r>
          </a:p>
          <a:p>
            <a:pPr marL="0" indent="0" algn="just">
              <a:buNone/>
            </a:pPr>
            <a:r>
              <a:rPr lang="en-IN" sz="3200" dirty="0" smtClean="0"/>
              <a:t>	- Action </a:t>
            </a:r>
            <a:r>
              <a:rPr lang="en-IN" sz="3200" dirty="0"/>
              <a:t>required within </a:t>
            </a:r>
            <a:r>
              <a:rPr lang="en-IN" sz="3200" dirty="0" smtClean="0"/>
              <a:t>a weeks </a:t>
            </a:r>
            <a:endParaRPr lang="en-IN" sz="3200" dirty="0"/>
          </a:p>
          <a:p>
            <a:pPr algn="just"/>
            <a:r>
              <a:rPr lang="en-IN" sz="3200" dirty="0" smtClean="0"/>
              <a:t>Low priority</a:t>
            </a:r>
          </a:p>
          <a:p>
            <a:pPr marL="0" indent="0" algn="just">
              <a:buNone/>
            </a:pPr>
            <a:r>
              <a:rPr lang="en-IN" sz="3200" dirty="0" smtClean="0"/>
              <a:t>	- Action </a:t>
            </a:r>
            <a:r>
              <a:rPr lang="en-IN" sz="3200" dirty="0"/>
              <a:t>required within months </a:t>
            </a:r>
          </a:p>
          <a:p>
            <a:pPr marL="0" indent="0" algn="just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959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Learning </a:t>
            </a:r>
            <a:r>
              <a:rPr lang="en-IN" b="1" dirty="0" smtClean="0">
                <a:latin typeface="EngraversGothic BT" panose="020B0507020203020204" pitchFamily="34" charset="0"/>
              </a:rPr>
              <a:t>Outcomes: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7931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Understand the </a:t>
            </a:r>
            <a:r>
              <a:rPr lang="en-IN" dirty="0" smtClean="0">
                <a:solidFill>
                  <a:srgbClr val="0000FF"/>
                </a:solidFill>
              </a:rPr>
              <a:t>processes and </a:t>
            </a:r>
            <a:r>
              <a:rPr lang="en-IN" dirty="0">
                <a:solidFill>
                  <a:srgbClr val="0000FF"/>
                </a:solidFill>
              </a:rPr>
              <a:t>strategies </a:t>
            </a:r>
            <a:r>
              <a:rPr lang="en-IN" dirty="0" smtClean="0">
                <a:solidFill>
                  <a:srgbClr val="0000FF"/>
                </a:solidFill>
              </a:rPr>
              <a:t>for identifying </a:t>
            </a:r>
            <a:r>
              <a:rPr lang="en-IN" dirty="0">
                <a:solidFill>
                  <a:srgbClr val="0000FF"/>
                </a:solidFill>
              </a:rPr>
              <a:t>hazards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0000FF"/>
                </a:solidFill>
              </a:rPr>
              <a:t>evaluating </a:t>
            </a:r>
            <a:r>
              <a:rPr lang="en-IN" dirty="0">
                <a:solidFill>
                  <a:srgbClr val="0000FF"/>
                </a:solidFill>
              </a:rPr>
              <a:t>risk </a:t>
            </a:r>
            <a:r>
              <a:rPr lang="en-IN" dirty="0" smtClean="0">
                <a:solidFill>
                  <a:srgbClr val="0000FF"/>
                </a:solidFill>
              </a:rPr>
              <a:t>levels </a:t>
            </a:r>
            <a:r>
              <a:rPr lang="en-IN" dirty="0" smtClean="0"/>
              <a:t>when </a:t>
            </a:r>
            <a:r>
              <a:rPr lang="en-IN" dirty="0"/>
              <a:t>carrying out </a:t>
            </a:r>
            <a:r>
              <a:rPr lang="en-IN" dirty="0" smtClean="0"/>
              <a:t>risk assessments </a:t>
            </a:r>
            <a:r>
              <a:rPr lang="en-IN" dirty="0"/>
              <a:t>in </a:t>
            </a:r>
            <a:r>
              <a:rPr lang="en-IN" dirty="0" smtClean="0"/>
              <a:t>an organisation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/>
              <a:t>Understand the </a:t>
            </a:r>
            <a:r>
              <a:rPr lang="en-IN" dirty="0">
                <a:solidFill>
                  <a:srgbClr val="0000FF"/>
                </a:solidFill>
              </a:rPr>
              <a:t>strategies </a:t>
            </a:r>
            <a:r>
              <a:rPr lang="en-IN" dirty="0" smtClean="0">
                <a:solidFill>
                  <a:srgbClr val="0000FF"/>
                </a:solidFill>
              </a:rPr>
              <a:t>and </a:t>
            </a:r>
            <a:r>
              <a:rPr lang="en-IN" dirty="0">
                <a:solidFill>
                  <a:srgbClr val="0000FF"/>
                </a:solidFill>
              </a:rPr>
              <a:t>techniques of </a:t>
            </a:r>
            <a:r>
              <a:rPr lang="en-IN" dirty="0" smtClean="0">
                <a:solidFill>
                  <a:srgbClr val="0000FF"/>
                </a:solidFill>
              </a:rPr>
              <a:t>risk control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Understand the models </a:t>
            </a:r>
            <a:r>
              <a:rPr lang="en-IN" dirty="0" smtClean="0"/>
              <a:t>of loss </a:t>
            </a:r>
            <a:r>
              <a:rPr lang="en-IN" dirty="0"/>
              <a:t>causation, analysis </a:t>
            </a:r>
            <a:r>
              <a:rPr lang="en-IN" dirty="0" smtClean="0"/>
              <a:t>of loss </a:t>
            </a:r>
            <a:r>
              <a:rPr lang="en-IN" dirty="0"/>
              <a:t>data and </a:t>
            </a:r>
            <a:r>
              <a:rPr lang="en-IN" dirty="0" smtClean="0"/>
              <a:t>the importance </a:t>
            </a:r>
            <a:r>
              <a:rPr lang="en-IN" dirty="0"/>
              <a:t>of </a:t>
            </a:r>
            <a:r>
              <a:rPr lang="en-IN" dirty="0" smtClean="0">
                <a:solidFill>
                  <a:srgbClr val="0000FF"/>
                </a:solidFill>
              </a:rPr>
              <a:t>incident investigation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/>
              <a:t>Understand </a:t>
            </a:r>
            <a:r>
              <a:rPr lang="en-IN" dirty="0" smtClean="0">
                <a:solidFill>
                  <a:srgbClr val="0000FF"/>
                </a:solidFill>
              </a:rPr>
              <a:t>processes and </a:t>
            </a:r>
            <a:r>
              <a:rPr lang="en-IN" dirty="0">
                <a:solidFill>
                  <a:srgbClr val="0000FF"/>
                </a:solidFill>
              </a:rPr>
              <a:t>strategies to </a:t>
            </a:r>
            <a:r>
              <a:rPr lang="en-IN" dirty="0" smtClean="0">
                <a:solidFill>
                  <a:srgbClr val="0000FF"/>
                </a:solidFill>
              </a:rPr>
              <a:t>manage health </a:t>
            </a:r>
            <a:r>
              <a:rPr lang="en-IN" dirty="0">
                <a:solidFill>
                  <a:srgbClr val="0000FF"/>
                </a:solidFill>
              </a:rPr>
              <a:t>and </a:t>
            </a:r>
            <a:r>
              <a:rPr lang="en-IN" dirty="0" smtClean="0">
                <a:solidFill>
                  <a:srgbClr val="0000FF"/>
                </a:solidFill>
              </a:rPr>
              <a:t>safety incidents</a:t>
            </a:r>
            <a:r>
              <a:rPr lang="en-IN" dirty="0" smtClean="0"/>
              <a:t> </a:t>
            </a:r>
            <a:r>
              <a:rPr lang="en-IN" dirty="0"/>
              <a:t>in </a:t>
            </a:r>
            <a:r>
              <a:rPr lang="en-IN" dirty="0" smtClean="0"/>
              <a:t>an organisation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54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Step 4 </a:t>
            </a:r>
            <a:r>
              <a:rPr lang="en-IN" b="1" dirty="0" smtClean="0">
                <a:latin typeface="EngraversGothic BT" panose="020B0507020203020204" pitchFamily="34" charset="0"/>
              </a:rPr>
              <a:t>– Record </a:t>
            </a:r>
            <a:r>
              <a:rPr lang="en-IN" b="1" dirty="0">
                <a:latin typeface="EngraversGothic BT" panose="020B0507020203020204" pitchFamily="34" charset="0"/>
              </a:rPr>
              <a:t>Significant Findings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729" y="995082"/>
            <a:ext cx="11510683" cy="50560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dirty="0">
                <a:solidFill>
                  <a:srgbClr val="0000FF"/>
                </a:solidFill>
              </a:rPr>
              <a:t>Typical content:</a:t>
            </a:r>
          </a:p>
          <a:p>
            <a:pPr algn="just"/>
            <a:r>
              <a:rPr lang="en-IN" sz="3200" dirty="0"/>
              <a:t>The significant findings of the assessment should be recorded and kept. </a:t>
            </a:r>
          </a:p>
          <a:p>
            <a:pPr algn="just"/>
            <a:r>
              <a:rPr lang="en-IN" sz="3200" dirty="0"/>
              <a:t>Control measures need to be implemented.</a:t>
            </a:r>
          </a:p>
          <a:p>
            <a:pPr algn="just"/>
            <a:r>
              <a:rPr lang="en-IN" sz="3200" dirty="0" smtClean="0"/>
              <a:t>There </a:t>
            </a:r>
            <a:r>
              <a:rPr lang="en-IN" sz="3200" dirty="0"/>
              <a:t>should be a record of all hazards, the risks they present and what precautions are in place to protect people from harm.</a:t>
            </a:r>
          </a:p>
          <a:p>
            <a:pPr marL="0" indent="0" algn="just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709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Step 5 - Review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729" y="995081"/>
            <a:ext cx="11510683" cy="5674659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sz="6000" dirty="0">
                <a:solidFill>
                  <a:srgbClr val="0000FF"/>
                </a:solidFill>
              </a:rPr>
              <a:t>Significant change in:</a:t>
            </a:r>
          </a:p>
          <a:p>
            <a:pPr marL="1693863" algn="just"/>
            <a:r>
              <a:rPr lang="en-IN" sz="6000" dirty="0"/>
              <a:t>Process</a:t>
            </a:r>
          </a:p>
          <a:p>
            <a:pPr marL="1693863" algn="just"/>
            <a:r>
              <a:rPr lang="en-IN" sz="6000" dirty="0"/>
              <a:t>Substances</a:t>
            </a:r>
          </a:p>
          <a:p>
            <a:pPr marL="1693863" algn="just"/>
            <a:r>
              <a:rPr lang="en-IN" sz="6000" dirty="0"/>
              <a:t>Equipment</a:t>
            </a:r>
          </a:p>
          <a:p>
            <a:pPr marL="1693863" algn="just"/>
            <a:r>
              <a:rPr lang="en-IN" sz="6000" dirty="0"/>
              <a:t>Workplace environment</a:t>
            </a:r>
          </a:p>
          <a:p>
            <a:pPr marL="1693863" algn="just"/>
            <a:r>
              <a:rPr lang="en-IN" sz="6000" dirty="0"/>
              <a:t>Personnel</a:t>
            </a:r>
          </a:p>
          <a:p>
            <a:pPr marL="1693863" algn="just"/>
            <a:r>
              <a:rPr lang="en-IN" sz="6000" dirty="0"/>
              <a:t>Law</a:t>
            </a:r>
          </a:p>
          <a:p>
            <a:pPr marL="0" indent="0" algn="just">
              <a:buNone/>
            </a:pPr>
            <a:r>
              <a:rPr lang="en-IN" sz="6000" dirty="0">
                <a:solidFill>
                  <a:srgbClr val="0000FF"/>
                </a:solidFill>
              </a:rPr>
              <a:t>If it is no longer valid  </a:t>
            </a:r>
          </a:p>
          <a:p>
            <a:pPr marL="1693863" algn="just"/>
            <a:r>
              <a:rPr lang="en-IN" sz="6000" dirty="0"/>
              <a:t>Accident</a:t>
            </a:r>
          </a:p>
          <a:p>
            <a:pPr marL="1693863" algn="just"/>
            <a:r>
              <a:rPr lang="en-IN" sz="6000" dirty="0"/>
              <a:t>Near miss</a:t>
            </a:r>
          </a:p>
          <a:p>
            <a:pPr marL="1693863" algn="just"/>
            <a:r>
              <a:rPr lang="en-IN" sz="6000" dirty="0"/>
              <a:t>Ill-health</a:t>
            </a:r>
          </a:p>
          <a:p>
            <a:pPr marL="0" indent="0" algn="just">
              <a:buNone/>
            </a:pPr>
            <a:r>
              <a:rPr lang="en-IN" sz="6000" dirty="0">
                <a:solidFill>
                  <a:srgbClr val="0000FF"/>
                </a:solidFill>
              </a:rPr>
              <a:t>Periodically</a:t>
            </a:r>
            <a:r>
              <a:rPr lang="en-IN" sz="6000" dirty="0"/>
              <a:t> e.g. annually</a:t>
            </a:r>
          </a:p>
          <a:p>
            <a:pPr marL="0" indent="0" algn="just">
              <a:buNone/>
            </a:pP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5076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Young Persons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729" y="838201"/>
            <a:ext cx="11510683" cy="5831540"/>
          </a:xfrm>
        </p:spPr>
        <p:txBody>
          <a:bodyPr>
            <a:noAutofit/>
          </a:bodyPr>
          <a:lstStyle/>
          <a:p>
            <a:pPr algn="just"/>
            <a:r>
              <a:rPr lang="en-IN" sz="3600" dirty="0"/>
              <a:t>Under 18 </a:t>
            </a:r>
            <a:r>
              <a:rPr lang="en-IN" sz="3600" dirty="0" smtClean="0"/>
              <a:t>(National Law)</a:t>
            </a:r>
            <a:endParaRPr lang="en-IN" sz="3600" dirty="0"/>
          </a:p>
          <a:p>
            <a:pPr algn="just"/>
            <a:r>
              <a:rPr lang="en-IN" sz="3600" dirty="0"/>
              <a:t>Lack of experience</a:t>
            </a:r>
          </a:p>
          <a:p>
            <a:pPr algn="just"/>
            <a:r>
              <a:rPr lang="en-IN" sz="3600" dirty="0"/>
              <a:t>Physical and mental maturity</a:t>
            </a:r>
          </a:p>
          <a:p>
            <a:pPr algn="just"/>
            <a:r>
              <a:rPr lang="en-IN" sz="3600" dirty="0"/>
              <a:t>Poor risk perception</a:t>
            </a:r>
          </a:p>
          <a:p>
            <a:pPr algn="just"/>
            <a:r>
              <a:rPr lang="en-IN" sz="3600" dirty="0"/>
              <a:t>Influenced by peer group</a:t>
            </a:r>
          </a:p>
          <a:p>
            <a:pPr algn="just"/>
            <a:r>
              <a:rPr lang="en-IN" sz="3600" dirty="0"/>
              <a:t>Eager</a:t>
            </a:r>
          </a:p>
          <a:p>
            <a:pPr algn="just"/>
            <a:r>
              <a:rPr lang="en-IN" sz="3600" dirty="0"/>
              <a:t>Control measures:</a:t>
            </a:r>
          </a:p>
          <a:p>
            <a:pPr lvl="1" algn="just"/>
            <a:r>
              <a:rPr lang="en-IN" sz="3200" dirty="0" smtClean="0"/>
              <a:t>Prohibit certain </a:t>
            </a:r>
            <a:r>
              <a:rPr lang="en-IN" sz="3200" dirty="0"/>
              <a:t>high risk activities, e.g. high risk machinery</a:t>
            </a:r>
          </a:p>
          <a:p>
            <a:pPr lvl="1" algn="just"/>
            <a:r>
              <a:rPr lang="en-IN" sz="3200" dirty="0" smtClean="0"/>
              <a:t>Restrict work patterns and hours, e.g. no overtime</a:t>
            </a:r>
          </a:p>
          <a:p>
            <a:pPr lvl="1" algn="just"/>
            <a:r>
              <a:rPr lang="en-IN" sz="3200" dirty="0" smtClean="0"/>
              <a:t>Train and Supervise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52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Pregnant </a:t>
            </a:r>
            <a:r>
              <a:rPr lang="en-IN" b="1" dirty="0" smtClean="0">
                <a:latin typeface="EngraversGothic BT" panose="020B0507020203020204" pitchFamily="34" charset="0"/>
              </a:rPr>
              <a:t>Workers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729" y="995081"/>
            <a:ext cx="11510683" cy="56746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3200" dirty="0"/>
              <a:t>Hazards:</a:t>
            </a:r>
          </a:p>
          <a:p>
            <a:pPr marL="887413" algn="just"/>
            <a:r>
              <a:rPr lang="en-IN" sz="3200" dirty="0"/>
              <a:t>Certain </a:t>
            </a:r>
            <a:r>
              <a:rPr lang="en-IN" sz="3200" dirty="0" smtClean="0"/>
              <a:t>Chemicals, </a:t>
            </a:r>
            <a:r>
              <a:rPr lang="en-IN" sz="3200" dirty="0"/>
              <a:t>e.g. </a:t>
            </a:r>
            <a:r>
              <a:rPr lang="en-IN" sz="3200" dirty="0" smtClean="0"/>
              <a:t>Lead</a:t>
            </a:r>
            <a:endParaRPr lang="en-IN" sz="3200" dirty="0"/>
          </a:p>
          <a:p>
            <a:pPr marL="887413" algn="just"/>
            <a:r>
              <a:rPr lang="en-IN" sz="3200" dirty="0"/>
              <a:t>Certain </a:t>
            </a:r>
            <a:r>
              <a:rPr lang="en-IN" sz="3200" dirty="0" smtClean="0"/>
              <a:t>Biological Agents, </a:t>
            </a:r>
            <a:r>
              <a:rPr lang="en-IN" sz="3200" dirty="0"/>
              <a:t>e.g. </a:t>
            </a:r>
            <a:r>
              <a:rPr lang="en-IN" sz="3200" dirty="0" smtClean="0"/>
              <a:t>Virus</a:t>
            </a:r>
            <a:endParaRPr lang="en-IN" sz="3200" dirty="0"/>
          </a:p>
          <a:p>
            <a:pPr marL="887413" algn="just"/>
            <a:r>
              <a:rPr lang="en-IN" sz="3200" dirty="0"/>
              <a:t>Manual </a:t>
            </a:r>
            <a:r>
              <a:rPr lang="en-IN" sz="3200" dirty="0" smtClean="0"/>
              <a:t>Handling</a:t>
            </a:r>
            <a:endParaRPr lang="en-IN" sz="3200" dirty="0"/>
          </a:p>
          <a:p>
            <a:pPr marL="887413" algn="just"/>
            <a:r>
              <a:rPr lang="en-IN" sz="3200" dirty="0"/>
              <a:t>Temperature </a:t>
            </a:r>
            <a:r>
              <a:rPr lang="en-IN" sz="3200" dirty="0" smtClean="0"/>
              <a:t>Extremes</a:t>
            </a:r>
            <a:endParaRPr lang="en-IN" sz="3200" dirty="0"/>
          </a:p>
          <a:p>
            <a:pPr marL="887413" algn="just"/>
            <a:r>
              <a:rPr lang="en-IN" sz="3200" dirty="0"/>
              <a:t>Whole </a:t>
            </a:r>
            <a:r>
              <a:rPr lang="en-IN" sz="3200" dirty="0" smtClean="0"/>
              <a:t>Body Vibration</a:t>
            </a:r>
            <a:endParaRPr lang="en-IN" sz="3200" dirty="0"/>
          </a:p>
          <a:p>
            <a:pPr marL="887413" algn="just"/>
            <a:r>
              <a:rPr lang="en-IN" sz="3200" dirty="0"/>
              <a:t>Ionising </a:t>
            </a:r>
            <a:r>
              <a:rPr lang="en-IN" sz="3200" dirty="0" smtClean="0"/>
              <a:t>Radiation</a:t>
            </a:r>
            <a:endParaRPr lang="en-IN" sz="3200" dirty="0"/>
          </a:p>
          <a:p>
            <a:pPr marL="887413" algn="just"/>
            <a:r>
              <a:rPr lang="en-IN" sz="3200" dirty="0"/>
              <a:t>Night </a:t>
            </a:r>
            <a:r>
              <a:rPr lang="en-IN" sz="3200" dirty="0" smtClean="0"/>
              <a:t>Shifts</a:t>
            </a:r>
            <a:endParaRPr lang="en-IN" sz="3200" dirty="0"/>
          </a:p>
          <a:p>
            <a:pPr marL="887413" algn="just"/>
            <a:r>
              <a:rPr lang="en-IN" sz="3200" dirty="0"/>
              <a:t>Stress</a:t>
            </a:r>
          </a:p>
          <a:p>
            <a:pPr marL="887413" algn="just"/>
            <a:r>
              <a:rPr lang="en-IN" sz="3200" dirty="0" smtClean="0"/>
              <a:t>Violence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93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Disabled Workers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729" y="995081"/>
            <a:ext cx="11510683" cy="56746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4000" dirty="0">
                <a:solidFill>
                  <a:srgbClr val="0000FF"/>
                </a:solidFill>
              </a:rPr>
              <a:t>RISK TO THE DISABLE WORKERS</a:t>
            </a:r>
          </a:p>
          <a:p>
            <a:pPr algn="just"/>
            <a:r>
              <a:rPr lang="en-IN" sz="3200" dirty="0" smtClean="0"/>
              <a:t>Reduce </a:t>
            </a:r>
            <a:r>
              <a:rPr lang="en-IN" sz="3200" dirty="0"/>
              <a:t>mobility for safe access and egress and emergency evacuation</a:t>
            </a:r>
          </a:p>
          <a:p>
            <a:pPr algn="just"/>
            <a:r>
              <a:rPr lang="en-IN" sz="3200" dirty="0"/>
              <a:t>Ability to access welfare facilitates</a:t>
            </a:r>
          </a:p>
          <a:p>
            <a:pPr algn="just"/>
            <a:r>
              <a:rPr lang="en-IN" sz="3200" dirty="0"/>
              <a:t>Reduce sensory input to recognize hazards and emergencies </a:t>
            </a:r>
            <a:r>
              <a:rPr lang="en-IN" sz="3200" dirty="0" smtClean="0"/>
              <a:t>e.g. </a:t>
            </a:r>
            <a:r>
              <a:rPr lang="en-IN" sz="3200" dirty="0"/>
              <a:t>hearing, eye sight</a:t>
            </a:r>
          </a:p>
          <a:p>
            <a:pPr algn="just"/>
            <a:r>
              <a:rPr lang="en-IN" sz="3200" dirty="0"/>
              <a:t>Reduced communication ability </a:t>
            </a:r>
            <a:r>
              <a:rPr lang="en-IN" sz="3200" dirty="0" smtClean="0"/>
              <a:t>e.g. </a:t>
            </a:r>
            <a:r>
              <a:rPr lang="en-IN" sz="3200" dirty="0"/>
              <a:t>speech, hearing or eyesight</a:t>
            </a:r>
          </a:p>
          <a:p>
            <a:pPr algn="just"/>
            <a:r>
              <a:rPr lang="en-IN" sz="3200" dirty="0"/>
              <a:t>Reduce ability to lift, carry and move objects</a:t>
            </a:r>
          </a:p>
          <a:p>
            <a:pPr algn="just"/>
            <a:r>
              <a:rPr lang="en-IN" sz="3200" dirty="0"/>
              <a:t>Ergonomic hazards such as reach distances </a:t>
            </a:r>
          </a:p>
          <a:p>
            <a:pPr marL="0" indent="0" algn="just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05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Lone Workers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729" y="995081"/>
            <a:ext cx="11510683" cy="56746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3200" dirty="0"/>
              <a:t>Workers especially vulnerable and more at risk:</a:t>
            </a:r>
          </a:p>
          <a:p>
            <a:pPr algn="just"/>
            <a:r>
              <a:rPr lang="en-IN" sz="3200" dirty="0"/>
              <a:t>Of  violence </a:t>
            </a:r>
          </a:p>
          <a:p>
            <a:pPr marL="0" indent="0" algn="just">
              <a:buNone/>
            </a:pPr>
            <a:r>
              <a:rPr lang="en-IN" sz="3200" dirty="0" smtClean="0"/>
              <a:t>	- e.g</a:t>
            </a:r>
            <a:r>
              <a:rPr lang="en-IN" sz="3200" dirty="0"/>
              <a:t>. </a:t>
            </a:r>
            <a:r>
              <a:rPr lang="en-IN" sz="3200" dirty="0" smtClean="0"/>
              <a:t>:	Prison Officer, Mental Health </a:t>
            </a:r>
          </a:p>
          <a:p>
            <a:pPr marL="0" indent="0" algn="just">
              <a:buNone/>
            </a:pPr>
            <a:r>
              <a:rPr lang="en-IN" sz="3200" dirty="0"/>
              <a:t>	</a:t>
            </a:r>
            <a:r>
              <a:rPr lang="en-IN" sz="3200" dirty="0" smtClean="0"/>
              <a:t>		Nurse</a:t>
            </a:r>
            <a:endParaRPr lang="en-IN" sz="3200" dirty="0"/>
          </a:p>
          <a:p>
            <a:pPr algn="just"/>
            <a:r>
              <a:rPr lang="en-IN" sz="3200" dirty="0"/>
              <a:t>If they are injured or ill</a:t>
            </a:r>
          </a:p>
          <a:p>
            <a:pPr marL="0" indent="0" algn="just">
              <a:buNone/>
            </a:pPr>
            <a:r>
              <a:rPr lang="en-IN" sz="3200" dirty="0" smtClean="0"/>
              <a:t>	- e.g</a:t>
            </a:r>
            <a:r>
              <a:rPr lang="en-IN" sz="3200" dirty="0"/>
              <a:t>. </a:t>
            </a:r>
            <a:r>
              <a:rPr lang="en-IN" sz="3200" dirty="0" smtClean="0"/>
              <a:t>:	Confined Space Entry</a:t>
            </a:r>
            <a:endParaRPr lang="en-IN" sz="3200" dirty="0"/>
          </a:p>
          <a:p>
            <a:pPr marL="0" indent="0" algn="just">
              <a:buNone/>
            </a:pPr>
            <a:r>
              <a:rPr lang="en-IN" sz="3200" dirty="0" smtClean="0"/>
              <a:t>			Stress</a:t>
            </a:r>
            <a:endParaRPr lang="en-IN" sz="3200" dirty="0"/>
          </a:p>
          <a:p>
            <a:pPr marL="0" indent="0" algn="just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625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Suitable and </a:t>
            </a:r>
            <a:r>
              <a:rPr lang="en-IN" b="1" dirty="0" smtClean="0">
                <a:latin typeface="EngraversGothic BT" panose="020B0507020203020204" pitchFamily="34" charset="0"/>
              </a:rPr>
              <a:t>Sufficient Risk </a:t>
            </a:r>
            <a:r>
              <a:rPr lang="en-IN" b="1" dirty="0">
                <a:latin typeface="EngraversGothic BT" panose="020B0507020203020204" pitchFamily="34" charset="0"/>
              </a:rPr>
              <a:t>Assessment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20001"/>
            <a:ext cx="12193199" cy="5949740"/>
          </a:xfrm>
        </p:spPr>
        <p:txBody>
          <a:bodyPr>
            <a:noAutofit/>
          </a:bodyPr>
          <a:lstStyle/>
          <a:p>
            <a:pPr algn="just"/>
            <a:r>
              <a:rPr lang="en-IN" sz="3200" dirty="0"/>
              <a:t>Ensure that all aspects of work activity are reviewed</a:t>
            </a:r>
          </a:p>
          <a:p>
            <a:pPr algn="just"/>
            <a:r>
              <a:rPr lang="en-IN" sz="3200" dirty="0"/>
              <a:t>Ensure that non-routine operations are taken into account</a:t>
            </a:r>
          </a:p>
          <a:p>
            <a:pPr algn="just"/>
            <a:r>
              <a:rPr lang="en-IN" sz="3200" dirty="0"/>
              <a:t>Identify the significant hazards and risks arising out of the work activity</a:t>
            </a:r>
          </a:p>
          <a:p>
            <a:pPr algn="just"/>
            <a:r>
              <a:rPr lang="en-IN" sz="3200" dirty="0"/>
              <a:t>Evaluate the risk and Identify the control measures</a:t>
            </a:r>
          </a:p>
          <a:p>
            <a:pPr algn="just"/>
            <a:r>
              <a:rPr lang="en-IN" sz="3200" dirty="0"/>
              <a:t>Identify and priorities the measures that need to be taken to comply with the relevant statutory provisions, </a:t>
            </a:r>
          </a:p>
          <a:p>
            <a:pPr algn="just"/>
            <a:r>
              <a:rPr lang="en-IN" sz="3200" dirty="0"/>
              <a:t>Ensure that the RA is appropriate to the nature of the work</a:t>
            </a:r>
          </a:p>
          <a:p>
            <a:pPr algn="just"/>
            <a:r>
              <a:rPr lang="en-IN" sz="3200" dirty="0"/>
              <a:t>Residual risk should be low</a:t>
            </a:r>
          </a:p>
          <a:p>
            <a:pPr algn="just"/>
            <a:r>
              <a:rPr lang="en-IN" sz="3200" dirty="0"/>
              <a:t>Ensure staff undertaking assessment have sufficient knowledge and experience</a:t>
            </a:r>
          </a:p>
          <a:p>
            <a:pPr algn="just"/>
            <a:r>
              <a:rPr lang="en-IN" sz="3200" dirty="0"/>
              <a:t>Ensure that the risk assessment is remain valid for a reasonable </a:t>
            </a:r>
            <a:r>
              <a:rPr lang="en-IN" sz="3200" dirty="0" smtClean="0"/>
              <a:t>time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982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856000" y="160290"/>
            <a:ext cx="6480000" cy="6480000"/>
            <a:chOff x="3396000" y="729000"/>
            <a:chExt cx="5400000" cy="5400000"/>
          </a:xfrm>
        </p:grpSpPr>
        <p:sp>
          <p:nvSpPr>
            <p:cNvPr id="60" name="Freeform 59"/>
            <p:cNvSpPr/>
            <p:nvPr/>
          </p:nvSpPr>
          <p:spPr>
            <a:xfrm>
              <a:off x="5558298" y="729000"/>
              <a:ext cx="1075404" cy="832072"/>
            </a:xfrm>
            <a:custGeom>
              <a:avLst/>
              <a:gdLst>
                <a:gd name="connsiteX0" fmla="*/ 537702 w 1075404"/>
                <a:gd name="connsiteY0" fmla="*/ 0 h 832072"/>
                <a:gd name="connsiteX1" fmla="*/ 1066732 w 1075404"/>
                <a:gd name="connsiteY1" fmla="*/ 693680 h 832072"/>
                <a:gd name="connsiteX2" fmla="*/ 1075404 w 1075404"/>
                <a:gd name="connsiteY2" fmla="*/ 832072 h 832072"/>
                <a:gd name="connsiteX3" fmla="*/ 929671 w 1075404"/>
                <a:gd name="connsiteY3" fmla="*/ 794600 h 832072"/>
                <a:gd name="connsiteX4" fmla="*/ 537703 w 1075404"/>
                <a:gd name="connsiteY4" fmla="*/ 755086 h 832072"/>
                <a:gd name="connsiteX5" fmla="*/ 145735 w 1075404"/>
                <a:gd name="connsiteY5" fmla="*/ 794600 h 832072"/>
                <a:gd name="connsiteX6" fmla="*/ 0 w 1075404"/>
                <a:gd name="connsiteY6" fmla="*/ 832072 h 832072"/>
                <a:gd name="connsiteX7" fmla="*/ 8672 w 1075404"/>
                <a:gd name="connsiteY7" fmla="*/ 693680 h 832072"/>
                <a:gd name="connsiteX8" fmla="*/ 537702 w 1075404"/>
                <a:gd name="connsiteY8" fmla="*/ 0 h 8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4" h="832072">
                  <a:moveTo>
                    <a:pt x="537702" y="0"/>
                  </a:moveTo>
                  <a:cubicBezTo>
                    <a:pt x="798671" y="0"/>
                    <a:pt x="1016382" y="297828"/>
                    <a:pt x="1066732" y="693680"/>
                  </a:cubicBezTo>
                  <a:lnTo>
                    <a:pt x="1075404" y="832072"/>
                  </a:lnTo>
                  <a:lnTo>
                    <a:pt x="929671" y="794600"/>
                  </a:lnTo>
                  <a:cubicBezTo>
                    <a:pt x="803062" y="768692"/>
                    <a:pt x="671972" y="755086"/>
                    <a:pt x="537703" y="755086"/>
                  </a:cubicBezTo>
                  <a:cubicBezTo>
                    <a:pt x="403435" y="755086"/>
                    <a:pt x="272344" y="768692"/>
                    <a:pt x="145735" y="794600"/>
                  </a:cubicBezTo>
                  <a:lnTo>
                    <a:pt x="0" y="832072"/>
                  </a:lnTo>
                  <a:lnTo>
                    <a:pt x="8672" y="693680"/>
                  </a:lnTo>
                  <a:cubicBezTo>
                    <a:pt x="59023" y="297828"/>
                    <a:pt x="276733" y="0"/>
                    <a:pt x="537702" y="0"/>
                  </a:cubicBez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077716" y="1410715"/>
              <a:ext cx="1077066" cy="1077066"/>
            </a:xfrm>
            <a:custGeom>
              <a:avLst/>
              <a:gdLst>
                <a:gd name="connsiteX0" fmla="*/ 427512 w 1077066"/>
                <a:gd name="connsiteY0" fmla="*/ 524 h 1077066"/>
                <a:gd name="connsiteX1" fmla="*/ 973683 w 1077066"/>
                <a:gd name="connsiteY1" fmla="*/ 225522 h 1077066"/>
                <a:gd name="connsiteX2" fmla="*/ 1077066 w 1077066"/>
                <a:gd name="connsiteY2" fmla="*/ 316713 h 1077066"/>
                <a:gd name="connsiteX3" fmla="*/ 930864 w 1077066"/>
                <a:gd name="connsiteY3" fmla="*/ 405532 h 1077066"/>
                <a:gd name="connsiteX4" fmla="*/ 405531 w 1077066"/>
                <a:gd name="connsiteY4" fmla="*/ 930865 h 1077066"/>
                <a:gd name="connsiteX5" fmla="*/ 316712 w 1077066"/>
                <a:gd name="connsiteY5" fmla="*/ 1077066 h 1077066"/>
                <a:gd name="connsiteX6" fmla="*/ 225521 w 1077066"/>
                <a:gd name="connsiteY6" fmla="*/ 973683 h 1077066"/>
                <a:gd name="connsiteX7" fmla="*/ 109096 w 1077066"/>
                <a:gd name="connsiteY7" fmla="*/ 109097 h 1077066"/>
                <a:gd name="connsiteX8" fmla="*/ 427512 w 1077066"/>
                <a:gd name="connsiteY8" fmla="*/ 524 h 107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6" h="1077066">
                  <a:moveTo>
                    <a:pt x="427512" y="524"/>
                  </a:moveTo>
                  <a:cubicBezTo>
                    <a:pt x="597088" y="7590"/>
                    <a:pt x="793390" y="85919"/>
                    <a:pt x="973683" y="225522"/>
                  </a:cubicBezTo>
                  <a:lnTo>
                    <a:pt x="1077066" y="316713"/>
                  </a:lnTo>
                  <a:lnTo>
                    <a:pt x="930864" y="405532"/>
                  </a:lnTo>
                  <a:cubicBezTo>
                    <a:pt x="723924" y="545338"/>
                    <a:pt x="545337" y="723925"/>
                    <a:pt x="405531" y="930865"/>
                  </a:cubicBezTo>
                  <a:lnTo>
                    <a:pt x="316712" y="1077066"/>
                  </a:lnTo>
                  <a:lnTo>
                    <a:pt x="225521" y="973683"/>
                  </a:lnTo>
                  <a:cubicBezTo>
                    <a:pt x="-18785" y="658171"/>
                    <a:pt x="-75437" y="293629"/>
                    <a:pt x="109096" y="109097"/>
                  </a:cubicBezTo>
                  <a:cubicBezTo>
                    <a:pt x="188182" y="30011"/>
                    <a:pt x="300330" y="-4775"/>
                    <a:pt x="427512" y="524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7037220" y="1410715"/>
              <a:ext cx="1077065" cy="1077065"/>
            </a:xfrm>
            <a:custGeom>
              <a:avLst/>
              <a:gdLst>
                <a:gd name="connsiteX0" fmla="*/ 649553 w 1077065"/>
                <a:gd name="connsiteY0" fmla="*/ 524 h 1077065"/>
                <a:gd name="connsiteX1" fmla="*/ 967969 w 1077065"/>
                <a:gd name="connsiteY1" fmla="*/ 109097 h 1077065"/>
                <a:gd name="connsiteX2" fmla="*/ 851543 w 1077065"/>
                <a:gd name="connsiteY2" fmla="*/ 973683 h 1077065"/>
                <a:gd name="connsiteX3" fmla="*/ 760353 w 1077065"/>
                <a:gd name="connsiteY3" fmla="*/ 1077065 h 1077065"/>
                <a:gd name="connsiteX4" fmla="*/ 671535 w 1077065"/>
                <a:gd name="connsiteY4" fmla="*/ 930865 h 1077065"/>
                <a:gd name="connsiteX5" fmla="*/ 146202 w 1077065"/>
                <a:gd name="connsiteY5" fmla="*/ 405532 h 1077065"/>
                <a:gd name="connsiteX6" fmla="*/ 0 w 1077065"/>
                <a:gd name="connsiteY6" fmla="*/ 316712 h 1077065"/>
                <a:gd name="connsiteX7" fmla="*/ 103382 w 1077065"/>
                <a:gd name="connsiteY7" fmla="*/ 225522 h 1077065"/>
                <a:gd name="connsiteX8" fmla="*/ 649553 w 1077065"/>
                <a:gd name="connsiteY8" fmla="*/ 524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5" h="1077065">
                  <a:moveTo>
                    <a:pt x="649553" y="524"/>
                  </a:moveTo>
                  <a:cubicBezTo>
                    <a:pt x="776735" y="-4775"/>
                    <a:pt x="888884" y="30011"/>
                    <a:pt x="967969" y="109097"/>
                  </a:cubicBezTo>
                  <a:cubicBezTo>
                    <a:pt x="1152501" y="293629"/>
                    <a:pt x="1095850" y="658171"/>
                    <a:pt x="851543" y="973683"/>
                  </a:cubicBezTo>
                  <a:lnTo>
                    <a:pt x="760353" y="1077065"/>
                  </a:lnTo>
                  <a:lnTo>
                    <a:pt x="671535" y="930865"/>
                  </a:lnTo>
                  <a:cubicBezTo>
                    <a:pt x="531729" y="723925"/>
                    <a:pt x="353142" y="545338"/>
                    <a:pt x="146202" y="405532"/>
                  </a:cubicBezTo>
                  <a:lnTo>
                    <a:pt x="0" y="316712"/>
                  </a:lnTo>
                  <a:lnTo>
                    <a:pt x="103382" y="225522"/>
                  </a:lnTo>
                  <a:cubicBezTo>
                    <a:pt x="283675" y="85919"/>
                    <a:pt x="479977" y="7590"/>
                    <a:pt x="649553" y="52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396000" y="2891298"/>
              <a:ext cx="832073" cy="1075404"/>
            </a:xfrm>
            <a:custGeom>
              <a:avLst/>
              <a:gdLst>
                <a:gd name="connsiteX0" fmla="*/ 832073 w 832073"/>
                <a:gd name="connsiteY0" fmla="*/ 0 h 1075404"/>
                <a:gd name="connsiteX1" fmla="*/ 794600 w 832073"/>
                <a:gd name="connsiteY1" fmla="*/ 145735 h 1075404"/>
                <a:gd name="connsiteX2" fmla="*/ 755086 w 832073"/>
                <a:gd name="connsiteY2" fmla="*/ 537703 h 1075404"/>
                <a:gd name="connsiteX3" fmla="*/ 794600 w 832073"/>
                <a:gd name="connsiteY3" fmla="*/ 929671 h 1075404"/>
                <a:gd name="connsiteX4" fmla="*/ 832072 w 832073"/>
                <a:gd name="connsiteY4" fmla="*/ 1075404 h 1075404"/>
                <a:gd name="connsiteX5" fmla="*/ 693680 w 832073"/>
                <a:gd name="connsiteY5" fmla="*/ 1066732 h 1075404"/>
                <a:gd name="connsiteX6" fmla="*/ 0 w 832073"/>
                <a:gd name="connsiteY6" fmla="*/ 537702 h 1075404"/>
                <a:gd name="connsiteX7" fmla="*/ 693680 w 832073"/>
                <a:gd name="connsiteY7" fmla="*/ 8672 h 1075404"/>
                <a:gd name="connsiteX8" fmla="*/ 832073 w 832073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3" h="1075404">
                  <a:moveTo>
                    <a:pt x="832073" y="0"/>
                  </a:moveTo>
                  <a:lnTo>
                    <a:pt x="794600" y="145735"/>
                  </a:lnTo>
                  <a:cubicBezTo>
                    <a:pt x="768692" y="272344"/>
                    <a:pt x="755086" y="403435"/>
                    <a:pt x="755086" y="537703"/>
                  </a:cubicBezTo>
                  <a:cubicBezTo>
                    <a:pt x="755086" y="671972"/>
                    <a:pt x="768692" y="803062"/>
                    <a:pt x="794600" y="929671"/>
                  </a:cubicBezTo>
                  <a:lnTo>
                    <a:pt x="832072" y="1075404"/>
                  </a:lnTo>
                  <a:lnTo>
                    <a:pt x="693680" y="1066732"/>
                  </a:lnTo>
                  <a:cubicBezTo>
                    <a:pt x="297828" y="1016382"/>
                    <a:pt x="0" y="798671"/>
                    <a:pt x="0" y="537702"/>
                  </a:cubicBezTo>
                  <a:cubicBezTo>
                    <a:pt x="0" y="276733"/>
                    <a:pt x="297828" y="59022"/>
                    <a:pt x="693680" y="8672"/>
                  </a:cubicBezTo>
                  <a:lnTo>
                    <a:pt x="8320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63930" y="2891298"/>
              <a:ext cx="832070" cy="1075404"/>
            </a:xfrm>
            <a:custGeom>
              <a:avLst/>
              <a:gdLst>
                <a:gd name="connsiteX0" fmla="*/ 0 w 832070"/>
                <a:gd name="connsiteY0" fmla="*/ 0 h 1075404"/>
                <a:gd name="connsiteX1" fmla="*/ 138390 w 832070"/>
                <a:gd name="connsiteY1" fmla="*/ 8672 h 1075404"/>
                <a:gd name="connsiteX2" fmla="*/ 832070 w 832070"/>
                <a:gd name="connsiteY2" fmla="*/ 537702 h 1075404"/>
                <a:gd name="connsiteX3" fmla="*/ 138390 w 832070"/>
                <a:gd name="connsiteY3" fmla="*/ 1066732 h 1075404"/>
                <a:gd name="connsiteX4" fmla="*/ 0 w 832070"/>
                <a:gd name="connsiteY4" fmla="*/ 1075404 h 1075404"/>
                <a:gd name="connsiteX5" fmla="*/ 37472 w 832070"/>
                <a:gd name="connsiteY5" fmla="*/ 929671 h 1075404"/>
                <a:gd name="connsiteX6" fmla="*/ 76986 w 832070"/>
                <a:gd name="connsiteY6" fmla="*/ 537703 h 1075404"/>
                <a:gd name="connsiteX7" fmla="*/ 37472 w 832070"/>
                <a:gd name="connsiteY7" fmla="*/ 145735 h 1075404"/>
                <a:gd name="connsiteX8" fmla="*/ 0 w 832070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0" h="1075404">
                  <a:moveTo>
                    <a:pt x="0" y="0"/>
                  </a:moveTo>
                  <a:lnTo>
                    <a:pt x="138390" y="8672"/>
                  </a:lnTo>
                  <a:cubicBezTo>
                    <a:pt x="534242" y="59022"/>
                    <a:pt x="832070" y="276733"/>
                    <a:pt x="832070" y="537702"/>
                  </a:cubicBezTo>
                  <a:cubicBezTo>
                    <a:pt x="832070" y="798671"/>
                    <a:pt x="534242" y="1016382"/>
                    <a:pt x="138390" y="1066732"/>
                  </a:cubicBezTo>
                  <a:lnTo>
                    <a:pt x="0" y="1075404"/>
                  </a:lnTo>
                  <a:lnTo>
                    <a:pt x="37472" y="929671"/>
                  </a:lnTo>
                  <a:cubicBezTo>
                    <a:pt x="63380" y="803062"/>
                    <a:pt x="76986" y="671972"/>
                    <a:pt x="76986" y="537703"/>
                  </a:cubicBezTo>
                  <a:cubicBezTo>
                    <a:pt x="76986" y="403435"/>
                    <a:pt x="63380" y="272344"/>
                    <a:pt x="37472" y="1457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077716" y="4370220"/>
              <a:ext cx="1077065" cy="1077065"/>
            </a:xfrm>
            <a:custGeom>
              <a:avLst/>
              <a:gdLst>
                <a:gd name="connsiteX0" fmla="*/ 316712 w 1077065"/>
                <a:gd name="connsiteY0" fmla="*/ 0 h 1077065"/>
                <a:gd name="connsiteX1" fmla="*/ 405531 w 1077065"/>
                <a:gd name="connsiteY1" fmla="*/ 146202 h 1077065"/>
                <a:gd name="connsiteX2" fmla="*/ 930864 w 1077065"/>
                <a:gd name="connsiteY2" fmla="*/ 671535 h 1077065"/>
                <a:gd name="connsiteX3" fmla="*/ 1077065 w 1077065"/>
                <a:gd name="connsiteY3" fmla="*/ 760354 h 1077065"/>
                <a:gd name="connsiteX4" fmla="*/ 973683 w 1077065"/>
                <a:gd name="connsiteY4" fmla="*/ 851543 h 1077065"/>
                <a:gd name="connsiteX5" fmla="*/ 109096 w 1077065"/>
                <a:gd name="connsiteY5" fmla="*/ 967969 h 1077065"/>
                <a:gd name="connsiteX6" fmla="*/ 225521 w 1077065"/>
                <a:gd name="connsiteY6" fmla="*/ 103382 h 1077065"/>
                <a:gd name="connsiteX7" fmla="*/ 316712 w 1077065"/>
                <a:gd name="connsiteY7" fmla="*/ 0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5" h="1077065">
                  <a:moveTo>
                    <a:pt x="316712" y="0"/>
                  </a:moveTo>
                  <a:lnTo>
                    <a:pt x="405531" y="146202"/>
                  </a:lnTo>
                  <a:cubicBezTo>
                    <a:pt x="545337" y="353142"/>
                    <a:pt x="723924" y="531729"/>
                    <a:pt x="930864" y="671535"/>
                  </a:cubicBezTo>
                  <a:lnTo>
                    <a:pt x="1077065" y="760354"/>
                  </a:lnTo>
                  <a:lnTo>
                    <a:pt x="973683" y="851543"/>
                  </a:lnTo>
                  <a:cubicBezTo>
                    <a:pt x="658170" y="1095850"/>
                    <a:pt x="293629" y="1152501"/>
                    <a:pt x="109096" y="967969"/>
                  </a:cubicBezTo>
                  <a:cubicBezTo>
                    <a:pt x="-75437" y="783436"/>
                    <a:pt x="-18785" y="418895"/>
                    <a:pt x="225521" y="103382"/>
                  </a:cubicBezTo>
                  <a:lnTo>
                    <a:pt x="31671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37221" y="4370221"/>
              <a:ext cx="1077064" cy="1077064"/>
            </a:xfrm>
            <a:custGeom>
              <a:avLst/>
              <a:gdLst>
                <a:gd name="connsiteX0" fmla="*/ 760353 w 1077064"/>
                <a:gd name="connsiteY0" fmla="*/ 0 h 1077064"/>
                <a:gd name="connsiteX1" fmla="*/ 851542 w 1077064"/>
                <a:gd name="connsiteY1" fmla="*/ 103381 h 1077064"/>
                <a:gd name="connsiteX2" fmla="*/ 967968 w 1077064"/>
                <a:gd name="connsiteY2" fmla="*/ 967968 h 1077064"/>
                <a:gd name="connsiteX3" fmla="*/ 103381 w 1077064"/>
                <a:gd name="connsiteY3" fmla="*/ 851542 h 1077064"/>
                <a:gd name="connsiteX4" fmla="*/ 0 w 1077064"/>
                <a:gd name="connsiteY4" fmla="*/ 760353 h 1077064"/>
                <a:gd name="connsiteX5" fmla="*/ 146201 w 1077064"/>
                <a:gd name="connsiteY5" fmla="*/ 671534 h 1077064"/>
                <a:gd name="connsiteX6" fmla="*/ 671534 w 1077064"/>
                <a:gd name="connsiteY6" fmla="*/ 146201 h 1077064"/>
                <a:gd name="connsiteX7" fmla="*/ 760353 w 1077064"/>
                <a:gd name="connsiteY7" fmla="*/ 0 h 107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4" h="1077064">
                  <a:moveTo>
                    <a:pt x="760353" y="0"/>
                  </a:moveTo>
                  <a:lnTo>
                    <a:pt x="851542" y="103381"/>
                  </a:lnTo>
                  <a:cubicBezTo>
                    <a:pt x="1095849" y="418894"/>
                    <a:pt x="1152500" y="783435"/>
                    <a:pt x="967968" y="967968"/>
                  </a:cubicBezTo>
                  <a:cubicBezTo>
                    <a:pt x="783435" y="1152500"/>
                    <a:pt x="418894" y="1095849"/>
                    <a:pt x="103381" y="851542"/>
                  </a:cubicBezTo>
                  <a:lnTo>
                    <a:pt x="0" y="760353"/>
                  </a:lnTo>
                  <a:lnTo>
                    <a:pt x="146201" y="671534"/>
                  </a:lnTo>
                  <a:cubicBezTo>
                    <a:pt x="353141" y="531728"/>
                    <a:pt x="531728" y="353141"/>
                    <a:pt x="671534" y="146201"/>
                  </a:cubicBezTo>
                  <a:lnTo>
                    <a:pt x="76035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8299" y="5296930"/>
              <a:ext cx="1075403" cy="832070"/>
            </a:xfrm>
            <a:custGeom>
              <a:avLst/>
              <a:gdLst>
                <a:gd name="connsiteX0" fmla="*/ 0 w 1075403"/>
                <a:gd name="connsiteY0" fmla="*/ 0 h 832070"/>
                <a:gd name="connsiteX1" fmla="*/ 145734 w 1075403"/>
                <a:gd name="connsiteY1" fmla="*/ 37472 h 832070"/>
                <a:gd name="connsiteX2" fmla="*/ 537702 w 1075403"/>
                <a:gd name="connsiteY2" fmla="*/ 76986 h 832070"/>
                <a:gd name="connsiteX3" fmla="*/ 929670 w 1075403"/>
                <a:gd name="connsiteY3" fmla="*/ 37472 h 832070"/>
                <a:gd name="connsiteX4" fmla="*/ 1075403 w 1075403"/>
                <a:gd name="connsiteY4" fmla="*/ 0 h 832070"/>
                <a:gd name="connsiteX5" fmla="*/ 1066731 w 1075403"/>
                <a:gd name="connsiteY5" fmla="*/ 138390 h 832070"/>
                <a:gd name="connsiteX6" fmla="*/ 537701 w 1075403"/>
                <a:gd name="connsiteY6" fmla="*/ 832070 h 832070"/>
                <a:gd name="connsiteX7" fmla="*/ 8671 w 1075403"/>
                <a:gd name="connsiteY7" fmla="*/ 138390 h 832070"/>
                <a:gd name="connsiteX8" fmla="*/ 0 w 1075403"/>
                <a:gd name="connsiteY8" fmla="*/ 0 h 8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3" h="832070">
                  <a:moveTo>
                    <a:pt x="0" y="0"/>
                  </a:moveTo>
                  <a:lnTo>
                    <a:pt x="145734" y="37472"/>
                  </a:lnTo>
                  <a:cubicBezTo>
                    <a:pt x="272343" y="63380"/>
                    <a:pt x="403434" y="76986"/>
                    <a:pt x="537702" y="76986"/>
                  </a:cubicBezTo>
                  <a:cubicBezTo>
                    <a:pt x="671971" y="76986"/>
                    <a:pt x="803061" y="63380"/>
                    <a:pt x="929670" y="37472"/>
                  </a:cubicBezTo>
                  <a:lnTo>
                    <a:pt x="1075403" y="0"/>
                  </a:lnTo>
                  <a:lnTo>
                    <a:pt x="1066731" y="138390"/>
                  </a:lnTo>
                  <a:cubicBezTo>
                    <a:pt x="1016381" y="534242"/>
                    <a:pt x="798670" y="832070"/>
                    <a:pt x="537701" y="832070"/>
                  </a:cubicBezTo>
                  <a:cubicBezTo>
                    <a:pt x="276732" y="832070"/>
                    <a:pt x="59022" y="534242"/>
                    <a:pt x="8671" y="1383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68063" y="2852392"/>
            <a:ext cx="2255874" cy="1130621"/>
            <a:chOff x="4968066" y="2149220"/>
            <a:chExt cx="2255874" cy="1130621"/>
          </a:xfrm>
        </p:grpSpPr>
        <p:sp>
          <p:nvSpPr>
            <p:cNvPr id="79" name="TextBox 78"/>
            <p:cNvSpPr txBox="1"/>
            <p:nvPr/>
          </p:nvSpPr>
          <p:spPr>
            <a:xfrm>
              <a:off x="4968066" y="2818176"/>
              <a:ext cx="225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Risk Control</a:t>
              </a:r>
              <a:endPara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85601" y="2149220"/>
              <a:ext cx="2020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Element </a:t>
              </a:r>
              <a:r>
                <a:rPr lang="en-US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3.2</a:t>
              </a:r>
              <a:endParaRPr lang="en-I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6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General Principles of Prevention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98171" y="1001485"/>
            <a:ext cx="10495028" cy="5668255"/>
          </a:xfrm>
        </p:spPr>
        <p:txBody>
          <a:bodyPr>
            <a:noAutofit/>
          </a:bodyPr>
          <a:lstStyle/>
          <a:p>
            <a:pPr algn="just"/>
            <a:r>
              <a:rPr lang="en-IN" sz="3200" dirty="0"/>
              <a:t>Avoid </a:t>
            </a:r>
            <a:r>
              <a:rPr lang="en-IN" sz="3200" dirty="0" smtClean="0"/>
              <a:t>risks</a:t>
            </a:r>
            <a:endParaRPr lang="en-IN" sz="3200" dirty="0"/>
          </a:p>
          <a:p>
            <a:pPr algn="just"/>
            <a:r>
              <a:rPr lang="en-IN" sz="3200" dirty="0"/>
              <a:t>Evaluate Risk Assessment</a:t>
            </a:r>
          </a:p>
          <a:p>
            <a:pPr algn="just"/>
            <a:r>
              <a:rPr lang="en-IN" sz="3200" dirty="0"/>
              <a:t>Controlling hazards at source</a:t>
            </a:r>
          </a:p>
          <a:p>
            <a:pPr algn="just"/>
            <a:r>
              <a:rPr lang="en-IN" sz="3200" dirty="0"/>
              <a:t>Adapting work to the individual</a:t>
            </a:r>
          </a:p>
          <a:p>
            <a:pPr algn="just"/>
            <a:r>
              <a:rPr lang="en-IN" sz="3200" dirty="0"/>
              <a:t>Adapting to technical progress </a:t>
            </a:r>
          </a:p>
          <a:p>
            <a:pPr algn="just"/>
            <a:r>
              <a:rPr lang="en-IN" sz="3200" dirty="0"/>
              <a:t>Substitute risk</a:t>
            </a:r>
          </a:p>
          <a:p>
            <a:pPr algn="just"/>
            <a:r>
              <a:rPr lang="en-IN" sz="3200" dirty="0"/>
              <a:t>Policy , Safe system of work</a:t>
            </a:r>
          </a:p>
          <a:p>
            <a:pPr algn="just"/>
            <a:r>
              <a:rPr lang="en-IN" sz="3200" dirty="0"/>
              <a:t>Giving priority to collective protective measures</a:t>
            </a:r>
          </a:p>
          <a:p>
            <a:pPr algn="just"/>
            <a:r>
              <a:rPr lang="en-IN" sz="3200" dirty="0"/>
              <a:t>Training,    information   and   supervision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994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>
                <a:latin typeface="EngraversGothic BT" panose="020B0507020203020204" pitchFamily="34" charset="0"/>
              </a:rPr>
              <a:t>Hierarchy of Risk Control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88571" y="720000"/>
            <a:ext cx="11104628" cy="6137999"/>
          </a:xfrm>
        </p:spPr>
        <p:txBody>
          <a:bodyPr>
            <a:noAutofit/>
          </a:bodyPr>
          <a:lstStyle/>
          <a:p>
            <a:pPr algn="just"/>
            <a:r>
              <a:rPr lang="en-IN" sz="3600" dirty="0">
                <a:solidFill>
                  <a:srgbClr val="FF0000"/>
                </a:solidFill>
              </a:rPr>
              <a:t>Elimination</a:t>
            </a:r>
          </a:p>
          <a:p>
            <a:pPr lvl="1" algn="just"/>
            <a:r>
              <a:rPr lang="en-IN" sz="2800" dirty="0"/>
              <a:t>Best method of dealing with a hazard is to eliminate </a:t>
            </a:r>
            <a:r>
              <a:rPr lang="en-IN" sz="2800" dirty="0" smtClean="0"/>
              <a:t>it</a:t>
            </a:r>
          </a:p>
          <a:p>
            <a:pPr lvl="1" algn="just"/>
            <a:r>
              <a:rPr lang="en-IN" sz="2800" dirty="0" smtClean="0"/>
              <a:t>Example</a:t>
            </a:r>
            <a:r>
              <a:rPr lang="en-IN" sz="2800" dirty="0"/>
              <a:t>: Outsourcing the painting activity</a:t>
            </a:r>
          </a:p>
          <a:p>
            <a:pPr algn="just"/>
            <a:r>
              <a:rPr lang="en-IN" sz="3600" dirty="0" smtClean="0">
                <a:solidFill>
                  <a:srgbClr val="FF0000"/>
                </a:solidFill>
              </a:rPr>
              <a:t>Substitution</a:t>
            </a:r>
          </a:p>
          <a:p>
            <a:pPr lvl="1" algn="just"/>
            <a:r>
              <a:rPr lang="en-IN" sz="2800" dirty="0" smtClean="0"/>
              <a:t>Substituting </a:t>
            </a:r>
            <a:r>
              <a:rPr lang="en-IN" sz="2800" dirty="0"/>
              <a:t>or replacing a hazard or hazardous work practice with a less hazardous one </a:t>
            </a:r>
            <a:endParaRPr lang="en-IN" sz="2800" dirty="0" smtClean="0"/>
          </a:p>
          <a:p>
            <a:pPr lvl="1" algn="just"/>
            <a:r>
              <a:rPr lang="en-IN" sz="2800" dirty="0" smtClean="0"/>
              <a:t>Example </a:t>
            </a:r>
            <a:r>
              <a:rPr lang="en-IN" sz="2800" dirty="0"/>
              <a:t>: Mercury cell to Membrane cell</a:t>
            </a:r>
          </a:p>
          <a:p>
            <a:pPr algn="just"/>
            <a:r>
              <a:rPr lang="en-IN" sz="3600" dirty="0">
                <a:solidFill>
                  <a:srgbClr val="FF0000"/>
                </a:solidFill>
              </a:rPr>
              <a:t>Engineering controls</a:t>
            </a:r>
          </a:p>
          <a:p>
            <a:pPr lvl="1" algn="just"/>
            <a:r>
              <a:rPr lang="en-IN" sz="2800" dirty="0" smtClean="0"/>
              <a:t>Isolation, </a:t>
            </a:r>
            <a:r>
              <a:rPr lang="en-IN" sz="2800" dirty="0"/>
              <a:t>total enclosure</a:t>
            </a:r>
          </a:p>
          <a:p>
            <a:pPr lvl="1" algn="just"/>
            <a:r>
              <a:rPr lang="en-IN" sz="2800" dirty="0" smtClean="0"/>
              <a:t>Separation, </a:t>
            </a:r>
            <a:r>
              <a:rPr lang="en-IN" sz="2800" dirty="0"/>
              <a:t>segregation</a:t>
            </a:r>
          </a:p>
          <a:p>
            <a:pPr lvl="1" algn="just"/>
            <a:r>
              <a:rPr lang="en-IN" sz="2800" dirty="0" smtClean="0"/>
              <a:t>Partial enclosure</a:t>
            </a:r>
            <a:endParaRPr lang="en-IN" sz="2800" dirty="0"/>
          </a:p>
          <a:p>
            <a:pPr lvl="1" algn="just"/>
            <a:r>
              <a:rPr lang="en-IN" sz="2800" dirty="0" smtClean="0"/>
              <a:t>Safety devices</a:t>
            </a:r>
            <a:endParaRPr lang="en-IN" sz="2800" dirty="0"/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804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856000" y="160290"/>
            <a:ext cx="6480000" cy="6480000"/>
            <a:chOff x="3396000" y="729000"/>
            <a:chExt cx="5400000" cy="5400000"/>
          </a:xfrm>
        </p:grpSpPr>
        <p:sp>
          <p:nvSpPr>
            <p:cNvPr id="60" name="Freeform 59"/>
            <p:cNvSpPr/>
            <p:nvPr/>
          </p:nvSpPr>
          <p:spPr>
            <a:xfrm>
              <a:off x="5558298" y="729000"/>
              <a:ext cx="1075404" cy="832072"/>
            </a:xfrm>
            <a:custGeom>
              <a:avLst/>
              <a:gdLst>
                <a:gd name="connsiteX0" fmla="*/ 537702 w 1075404"/>
                <a:gd name="connsiteY0" fmla="*/ 0 h 832072"/>
                <a:gd name="connsiteX1" fmla="*/ 1066732 w 1075404"/>
                <a:gd name="connsiteY1" fmla="*/ 693680 h 832072"/>
                <a:gd name="connsiteX2" fmla="*/ 1075404 w 1075404"/>
                <a:gd name="connsiteY2" fmla="*/ 832072 h 832072"/>
                <a:gd name="connsiteX3" fmla="*/ 929671 w 1075404"/>
                <a:gd name="connsiteY3" fmla="*/ 794600 h 832072"/>
                <a:gd name="connsiteX4" fmla="*/ 537703 w 1075404"/>
                <a:gd name="connsiteY4" fmla="*/ 755086 h 832072"/>
                <a:gd name="connsiteX5" fmla="*/ 145735 w 1075404"/>
                <a:gd name="connsiteY5" fmla="*/ 794600 h 832072"/>
                <a:gd name="connsiteX6" fmla="*/ 0 w 1075404"/>
                <a:gd name="connsiteY6" fmla="*/ 832072 h 832072"/>
                <a:gd name="connsiteX7" fmla="*/ 8672 w 1075404"/>
                <a:gd name="connsiteY7" fmla="*/ 693680 h 832072"/>
                <a:gd name="connsiteX8" fmla="*/ 537702 w 1075404"/>
                <a:gd name="connsiteY8" fmla="*/ 0 h 8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4" h="832072">
                  <a:moveTo>
                    <a:pt x="537702" y="0"/>
                  </a:moveTo>
                  <a:cubicBezTo>
                    <a:pt x="798671" y="0"/>
                    <a:pt x="1016382" y="297828"/>
                    <a:pt x="1066732" y="693680"/>
                  </a:cubicBezTo>
                  <a:lnTo>
                    <a:pt x="1075404" y="832072"/>
                  </a:lnTo>
                  <a:lnTo>
                    <a:pt x="929671" y="794600"/>
                  </a:lnTo>
                  <a:cubicBezTo>
                    <a:pt x="803062" y="768692"/>
                    <a:pt x="671972" y="755086"/>
                    <a:pt x="537703" y="755086"/>
                  </a:cubicBezTo>
                  <a:cubicBezTo>
                    <a:pt x="403435" y="755086"/>
                    <a:pt x="272344" y="768692"/>
                    <a:pt x="145735" y="794600"/>
                  </a:cubicBezTo>
                  <a:lnTo>
                    <a:pt x="0" y="832072"/>
                  </a:lnTo>
                  <a:lnTo>
                    <a:pt x="8672" y="693680"/>
                  </a:lnTo>
                  <a:cubicBezTo>
                    <a:pt x="59023" y="297828"/>
                    <a:pt x="276733" y="0"/>
                    <a:pt x="537702" y="0"/>
                  </a:cubicBez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077716" y="1410715"/>
              <a:ext cx="1077066" cy="1077066"/>
            </a:xfrm>
            <a:custGeom>
              <a:avLst/>
              <a:gdLst>
                <a:gd name="connsiteX0" fmla="*/ 427512 w 1077066"/>
                <a:gd name="connsiteY0" fmla="*/ 524 h 1077066"/>
                <a:gd name="connsiteX1" fmla="*/ 973683 w 1077066"/>
                <a:gd name="connsiteY1" fmla="*/ 225522 h 1077066"/>
                <a:gd name="connsiteX2" fmla="*/ 1077066 w 1077066"/>
                <a:gd name="connsiteY2" fmla="*/ 316713 h 1077066"/>
                <a:gd name="connsiteX3" fmla="*/ 930864 w 1077066"/>
                <a:gd name="connsiteY3" fmla="*/ 405532 h 1077066"/>
                <a:gd name="connsiteX4" fmla="*/ 405531 w 1077066"/>
                <a:gd name="connsiteY4" fmla="*/ 930865 h 1077066"/>
                <a:gd name="connsiteX5" fmla="*/ 316712 w 1077066"/>
                <a:gd name="connsiteY5" fmla="*/ 1077066 h 1077066"/>
                <a:gd name="connsiteX6" fmla="*/ 225521 w 1077066"/>
                <a:gd name="connsiteY6" fmla="*/ 973683 h 1077066"/>
                <a:gd name="connsiteX7" fmla="*/ 109096 w 1077066"/>
                <a:gd name="connsiteY7" fmla="*/ 109097 h 1077066"/>
                <a:gd name="connsiteX8" fmla="*/ 427512 w 1077066"/>
                <a:gd name="connsiteY8" fmla="*/ 524 h 107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6" h="1077066">
                  <a:moveTo>
                    <a:pt x="427512" y="524"/>
                  </a:moveTo>
                  <a:cubicBezTo>
                    <a:pt x="597088" y="7590"/>
                    <a:pt x="793390" y="85919"/>
                    <a:pt x="973683" y="225522"/>
                  </a:cubicBezTo>
                  <a:lnTo>
                    <a:pt x="1077066" y="316713"/>
                  </a:lnTo>
                  <a:lnTo>
                    <a:pt x="930864" y="405532"/>
                  </a:lnTo>
                  <a:cubicBezTo>
                    <a:pt x="723924" y="545338"/>
                    <a:pt x="545337" y="723925"/>
                    <a:pt x="405531" y="930865"/>
                  </a:cubicBezTo>
                  <a:lnTo>
                    <a:pt x="316712" y="1077066"/>
                  </a:lnTo>
                  <a:lnTo>
                    <a:pt x="225521" y="973683"/>
                  </a:lnTo>
                  <a:cubicBezTo>
                    <a:pt x="-18785" y="658171"/>
                    <a:pt x="-75437" y="293629"/>
                    <a:pt x="109096" y="109097"/>
                  </a:cubicBezTo>
                  <a:cubicBezTo>
                    <a:pt x="188182" y="30011"/>
                    <a:pt x="300330" y="-4775"/>
                    <a:pt x="427512" y="524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7037220" y="1410715"/>
              <a:ext cx="1077065" cy="1077065"/>
            </a:xfrm>
            <a:custGeom>
              <a:avLst/>
              <a:gdLst>
                <a:gd name="connsiteX0" fmla="*/ 649553 w 1077065"/>
                <a:gd name="connsiteY0" fmla="*/ 524 h 1077065"/>
                <a:gd name="connsiteX1" fmla="*/ 967969 w 1077065"/>
                <a:gd name="connsiteY1" fmla="*/ 109097 h 1077065"/>
                <a:gd name="connsiteX2" fmla="*/ 851543 w 1077065"/>
                <a:gd name="connsiteY2" fmla="*/ 973683 h 1077065"/>
                <a:gd name="connsiteX3" fmla="*/ 760353 w 1077065"/>
                <a:gd name="connsiteY3" fmla="*/ 1077065 h 1077065"/>
                <a:gd name="connsiteX4" fmla="*/ 671535 w 1077065"/>
                <a:gd name="connsiteY4" fmla="*/ 930865 h 1077065"/>
                <a:gd name="connsiteX5" fmla="*/ 146202 w 1077065"/>
                <a:gd name="connsiteY5" fmla="*/ 405532 h 1077065"/>
                <a:gd name="connsiteX6" fmla="*/ 0 w 1077065"/>
                <a:gd name="connsiteY6" fmla="*/ 316712 h 1077065"/>
                <a:gd name="connsiteX7" fmla="*/ 103382 w 1077065"/>
                <a:gd name="connsiteY7" fmla="*/ 225522 h 1077065"/>
                <a:gd name="connsiteX8" fmla="*/ 649553 w 1077065"/>
                <a:gd name="connsiteY8" fmla="*/ 524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5" h="1077065">
                  <a:moveTo>
                    <a:pt x="649553" y="524"/>
                  </a:moveTo>
                  <a:cubicBezTo>
                    <a:pt x="776735" y="-4775"/>
                    <a:pt x="888884" y="30011"/>
                    <a:pt x="967969" y="109097"/>
                  </a:cubicBezTo>
                  <a:cubicBezTo>
                    <a:pt x="1152501" y="293629"/>
                    <a:pt x="1095850" y="658171"/>
                    <a:pt x="851543" y="973683"/>
                  </a:cubicBezTo>
                  <a:lnTo>
                    <a:pt x="760353" y="1077065"/>
                  </a:lnTo>
                  <a:lnTo>
                    <a:pt x="671535" y="930865"/>
                  </a:lnTo>
                  <a:cubicBezTo>
                    <a:pt x="531729" y="723925"/>
                    <a:pt x="353142" y="545338"/>
                    <a:pt x="146202" y="405532"/>
                  </a:cubicBezTo>
                  <a:lnTo>
                    <a:pt x="0" y="316712"/>
                  </a:lnTo>
                  <a:lnTo>
                    <a:pt x="103382" y="225522"/>
                  </a:lnTo>
                  <a:cubicBezTo>
                    <a:pt x="283675" y="85919"/>
                    <a:pt x="479977" y="7590"/>
                    <a:pt x="649553" y="52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396000" y="2891298"/>
              <a:ext cx="832073" cy="1075404"/>
            </a:xfrm>
            <a:custGeom>
              <a:avLst/>
              <a:gdLst>
                <a:gd name="connsiteX0" fmla="*/ 832073 w 832073"/>
                <a:gd name="connsiteY0" fmla="*/ 0 h 1075404"/>
                <a:gd name="connsiteX1" fmla="*/ 794600 w 832073"/>
                <a:gd name="connsiteY1" fmla="*/ 145735 h 1075404"/>
                <a:gd name="connsiteX2" fmla="*/ 755086 w 832073"/>
                <a:gd name="connsiteY2" fmla="*/ 537703 h 1075404"/>
                <a:gd name="connsiteX3" fmla="*/ 794600 w 832073"/>
                <a:gd name="connsiteY3" fmla="*/ 929671 h 1075404"/>
                <a:gd name="connsiteX4" fmla="*/ 832072 w 832073"/>
                <a:gd name="connsiteY4" fmla="*/ 1075404 h 1075404"/>
                <a:gd name="connsiteX5" fmla="*/ 693680 w 832073"/>
                <a:gd name="connsiteY5" fmla="*/ 1066732 h 1075404"/>
                <a:gd name="connsiteX6" fmla="*/ 0 w 832073"/>
                <a:gd name="connsiteY6" fmla="*/ 537702 h 1075404"/>
                <a:gd name="connsiteX7" fmla="*/ 693680 w 832073"/>
                <a:gd name="connsiteY7" fmla="*/ 8672 h 1075404"/>
                <a:gd name="connsiteX8" fmla="*/ 832073 w 832073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3" h="1075404">
                  <a:moveTo>
                    <a:pt x="832073" y="0"/>
                  </a:moveTo>
                  <a:lnTo>
                    <a:pt x="794600" y="145735"/>
                  </a:lnTo>
                  <a:cubicBezTo>
                    <a:pt x="768692" y="272344"/>
                    <a:pt x="755086" y="403435"/>
                    <a:pt x="755086" y="537703"/>
                  </a:cubicBezTo>
                  <a:cubicBezTo>
                    <a:pt x="755086" y="671972"/>
                    <a:pt x="768692" y="803062"/>
                    <a:pt x="794600" y="929671"/>
                  </a:cubicBezTo>
                  <a:lnTo>
                    <a:pt x="832072" y="1075404"/>
                  </a:lnTo>
                  <a:lnTo>
                    <a:pt x="693680" y="1066732"/>
                  </a:lnTo>
                  <a:cubicBezTo>
                    <a:pt x="297828" y="1016382"/>
                    <a:pt x="0" y="798671"/>
                    <a:pt x="0" y="537702"/>
                  </a:cubicBezTo>
                  <a:cubicBezTo>
                    <a:pt x="0" y="276733"/>
                    <a:pt x="297828" y="59022"/>
                    <a:pt x="693680" y="8672"/>
                  </a:cubicBezTo>
                  <a:lnTo>
                    <a:pt x="8320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63930" y="2891298"/>
              <a:ext cx="832070" cy="1075404"/>
            </a:xfrm>
            <a:custGeom>
              <a:avLst/>
              <a:gdLst>
                <a:gd name="connsiteX0" fmla="*/ 0 w 832070"/>
                <a:gd name="connsiteY0" fmla="*/ 0 h 1075404"/>
                <a:gd name="connsiteX1" fmla="*/ 138390 w 832070"/>
                <a:gd name="connsiteY1" fmla="*/ 8672 h 1075404"/>
                <a:gd name="connsiteX2" fmla="*/ 832070 w 832070"/>
                <a:gd name="connsiteY2" fmla="*/ 537702 h 1075404"/>
                <a:gd name="connsiteX3" fmla="*/ 138390 w 832070"/>
                <a:gd name="connsiteY3" fmla="*/ 1066732 h 1075404"/>
                <a:gd name="connsiteX4" fmla="*/ 0 w 832070"/>
                <a:gd name="connsiteY4" fmla="*/ 1075404 h 1075404"/>
                <a:gd name="connsiteX5" fmla="*/ 37472 w 832070"/>
                <a:gd name="connsiteY5" fmla="*/ 929671 h 1075404"/>
                <a:gd name="connsiteX6" fmla="*/ 76986 w 832070"/>
                <a:gd name="connsiteY6" fmla="*/ 537703 h 1075404"/>
                <a:gd name="connsiteX7" fmla="*/ 37472 w 832070"/>
                <a:gd name="connsiteY7" fmla="*/ 145735 h 1075404"/>
                <a:gd name="connsiteX8" fmla="*/ 0 w 832070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0" h="1075404">
                  <a:moveTo>
                    <a:pt x="0" y="0"/>
                  </a:moveTo>
                  <a:lnTo>
                    <a:pt x="138390" y="8672"/>
                  </a:lnTo>
                  <a:cubicBezTo>
                    <a:pt x="534242" y="59022"/>
                    <a:pt x="832070" y="276733"/>
                    <a:pt x="832070" y="537702"/>
                  </a:cubicBezTo>
                  <a:cubicBezTo>
                    <a:pt x="832070" y="798671"/>
                    <a:pt x="534242" y="1016382"/>
                    <a:pt x="138390" y="1066732"/>
                  </a:cubicBezTo>
                  <a:lnTo>
                    <a:pt x="0" y="1075404"/>
                  </a:lnTo>
                  <a:lnTo>
                    <a:pt x="37472" y="929671"/>
                  </a:lnTo>
                  <a:cubicBezTo>
                    <a:pt x="63380" y="803062"/>
                    <a:pt x="76986" y="671972"/>
                    <a:pt x="76986" y="537703"/>
                  </a:cubicBezTo>
                  <a:cubicBezTo>
                    <a:pt x="76986" y="403435"/>
                    <a:pt x="63380" y="272344"/>
                    <a:pt x="37472" y="1457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077716" y="4370220"/>
              <a:ext cx="1077065" cy="1077065"/>
            </a:xfrm>
            <a:custGeom>
              <a:avLst/>
              <a:gdLst>
                <a:gd name="connsiteX0" fmla="*/ 316712 w 1077065"/>
                <a:gd name="connsiteY0" fmla="*/ 0 h 1077065"/>
                <a:gd name="connsiteX1" fmla="*/ 405531 w 1077065"/>
                <a:gd name="connsiteY1" fmla="*/ 146202 h 1077065"/>
                <a:gd name="connsiteX2" fmla="*/ 930864 w 1077065"/>
                <a:gd name="connsiteY2" fmla="*/ 671535 h 1077065"/>
                <a:gd name="connsiteX3" fmla="*/ 1077065 w 1077065"/>
                <a:gd name="connsiteY3" fmla="*/ 760354 h 1077065"/>
                <a:gd name="connsiteX4" fmla="*/ 973683 w 1077065"/>
                <a:gd name="connsiteY4" fmla="*/ 851543 h 1077065"/>
                <a:gd name="connsiteX5" fmla="*/ 109096 w 1077065"/>
                <a:gd name="connsiteY5" fmla="*/ 967969 h 1077065"/>
                <a:gd name="connsiteX6" fmla="*/ 225521 w 1077065"/>
                <a:gd name="connsiteY6" fmla="*/ 103382 h 1077065"/>
                <a:gd name="connsiteX7" fmla="*/ 316712 w 1077065"/>
                <a:gd name="connsiteY7" fmla="*/ 0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5" h="1077065">
                  <a:moveTo>
                    <a:pt x="316712" y="0"/>
                  </a:moveTo>
                  <a:lnTo>
                    <a:pt x="405531" y="146202"/>
                  </a:lnTo>
                  <a:cubicBezTo>
                    <a:pt x="545337" y="353142"/>
                    <a:pt x="723924" y="531729"/>
                    <a:pt x="930864" y="671535"/>
                  </a:cubicBezTo>
                  <a:lnTo>
                    <a:pt x="1077065" y="760354"/>
                  </a:lnTo>
                  <a:lnTo>
                    <a:pt x="973683" y="851543"/>
                  </a:lnTo>
                  <a:cubicBezTo>
                    <a:pt x="658170" y="1095850"/>
                    <a:pt x="293629" y="1152501"/>
                    <a:pt x="109096" y="967969"/>
                  </a:cubicBezTo>
                  <a:cubicBezTo>
                    <a:pt x="-75437" y="783436"/>
                    <a:pt x="-18785" y="418895"/>
                    <a:pt x="225521" y="103382"/>
                  </a:cubicBezTo>
                  <a:lnTo>
                    <a:pt x="31671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37221" y="4370221"/>
              <a:ext cx="1077064" cy="1077064"/>
            </a:xfrm>
            <a:custGeom>
              <a:avLst/>
              <a:gdLst>
                <a:gd name="connsiteX0" fmla="*/ 760353 w 1077064"/>
                <a:gd name="connsiteY0" fmla="*/ 0 h 1077064"/>
                <a:gd name="connsiteX1" fmla="*/ 851542 w 1077064"/>
                <a:gd name="connsiteY1" fmla="*/ 103381 h 1077064"/>
                <a:gd name="connsiteX2" fmla="*/ 967968 w 1077064"/>
                <a:gd name="connsiteY2" fmla="*/ 967968 h 1077064"/>
                <a:gd name="connsiteX3" fmla="*/ 103381 w 1077064"/>
                <a:gd name="connsiteY3" fmla="*/ 851542 h 1077064"/>
                <a:gd name="connsiteX4" fmla="*/ 0 w 1077064"/>
                <a:gd name="connsiteY4" fmla="*/ 760353 h 1077064"/>
                <a:gd name="connsiteX5" fmla="*/ 146201 w 1077064"/>
                <a:gd name="connsiteY5" fmla="*/ 671534 h 1077064"/>
                <a:gd name="connsiteX6" fmla="*/ 671534 w 1077064"/>
                <a:gd name="connsiteY6" fmla="*/ 146201 h 1077064"/>
                <a:gd name="connsiteX7" fmla="*/ 760353 w 1077064"/>
                <a:gd name="connsiteY7" fmla="*/ 0 h 107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4" h="1077064">
                  <a:moveTo>
                    <a:pt x="760353" y="0"/>
                  </a:moveTo>
                  <a:lnTo>
                    <a:pt x="851542" y="103381"/>
                  </a:lnTo>
                  <a:cubicBezTo>
                    <a:pt x="1095849" y="418894"/>
                    <a:pt x="1152500" y="783435"/>
                    <a:pt x="967968" y="967968"/>
                  </a:cubicBezTo>
                  <a:cubicBezTo>
                    <a:pt x="783435" y="1152500"/>
                    <a:pt x="418894" y="1095849"/>
                    <a:pt x="103381" y="851542"/>
                  </a:cubicBezTo>
                  <a:lnTo>
                    <a:pt x="0" y="760353"/>
                  </a:lnTo>
                  <a:lnTo>
                    <a:pt x="146201" y="671534"/>
                  </a:lnTo>
                  <a:cubicBezTo>
                    <a:pt x="353141" y="531728"/>
                    <a:pt x="531728" y="353141"/>
                    <a:pt x="671534" y="146201"/>
                  </a:cubicBezTo>
                  <a:lnTo>
                    <a:pt x="76035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8299" y="5296930"/>
              <a:ext cx="1075403" cy="832070"/>
            </a:xfrm>
            <a:custGeom>
              <a:avLst/>
              <a:gdLst>
                <a:gd name="connsiteX0" fmla="*/ 0 w 1075403"/>
                <a:gd name="connsiteY0" fmla="*/ 0 h 832070"/>
                <a:gd name="connsiteX1" fmla="*/ 145734 w 1075403"/>
                <a:gd name="connsiteY1" fmla="*/ 37472 h 832070"/>
                <a:gd name="connsiteX2" fmla="*/ 537702 w 1075403"/>
                <a:gd name="connsiteY2" fmla="*/ 76986 h 832070"/>
                <a:gd name="connsiteX3" fmla="*/ 929670 w 1075403"/>
                <a:gd name="connsiteY3" fmla="*/ 37472 h 832070"/>
                <a:gd name="connsiteX4" fmla="*/ 1075403 w 1075403"/>
                <a:gd name="connsiteY4" fmla="*/ 0 h 832070"/>
                <a:gd name="connsiteX5" fmla="*/ 1066731 w 1075403"/>
                <a:gd name="connsiteY5" fmla="*/ 138390 h 832070"/>
                <a:gd name="connsiteX6" fmla="*/ 537701 w 1075403"/>
                <a:gd name="connsiteY6" fmla="*/ 832070 h 832070"/>
                <a:gd name="connsiteX7" fmla="*/ 8671 w 1075403"/>
                <a:gd name="connsiteY7" fmla="*/ 138390 h 832070"/>
                <a:gd name="connsiteX8" fmla="*/ 0 w 1075403"/>
                <a:gd name="connsiteY8" fmla="*/ 0 h 8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3" h="832070">
                  <a:moveTo>
                    <a:pt x="0" y="0"/>
                  </a:moveTo>
                  <a:lnTo>
                    <a:pt x="145734" y="37472"/>
                  </a:lnTo>
                  <a:cubicBezTo>
                    <a:pt x="272343" y="63380"/>
                    <a:pt x="403434" y="76986"/>
                    <a:pt x="537702" y="76986"/>
                  </a:cubicBezTo>
                  <a:cubicBezTo>
                    <a:pt x="671971" y="76986"/>
                    <a:pt x="803061" y="63380"/>
                    <a:pt x="929670" y="37472"/>
                  </a:cubicBezTo>
                  <a:lnTo>
                    <a:pt x="1075403" y="0"/>
                  </a:lnTo>
                  <a:lnTo>
                    <a:pt x="1066731" y="138390"/>
                  </a:lnTo>
                  <a:cubicBezTo>
                    <a:pt x="1016381" y="534242"/>
                    <a:pt x="798670" y="832070"/>
                    <a:pt x="537701" y="832070"/>
                  </a:cubicBezTo>
                  <a:cubicBezTo>
                    <a:pt x="276732" y="832070"/>
                    <a:pt x="59022" y="534242"/>
                    <a:pt x="8671" y="1383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15865" y="2767782"/>
            <a:ext cx="3560270" cy="1130621"/>
            <a:chOff x="4315865" y="2149220"/>
            <a:chExt cx="3560270" cy="1130621"/>
          </a:xfrm>
        </p:grpSpPr>
        <p:sp>
          <p:nvSpPr>
            <p:cNvPr id="79" name="TextBox 78"/>
            <p:cNvSpPr txBox="1"/>
            <p:nvPr/>
          </p:nvSpPr>
          <p:spPr>
            <a:xfrm>
              <a:off x="4315865" y="2818176"/>
              <a:ext cx="3560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Identifying Hazards </a:t>
              </a:r>
              <a:endPara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85601" y="2149220"/>
              <a:ext cx="2020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Element 3</a:t>
              </a:r>
              <a:r>
                <a:rPr lang="en-US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.1</a:t>
              </a:r>
              <a:endParaRPr lang="en-I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23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>
                <a:latin typeface="EngraversGothic BT" panose="020B0507020203020204" pitchFamily="34" charset="0"/>
              </a:rPr>
              <a:t>Hierarchy of Risk Control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3886" y="720001"/>
            <a:ext cx="11039313" cy="5949740"/>
          </a:xfrm>
        </p:spPr>
        <p:txBody>
          <a:bodyPr>
            <a:noAutofit/>
          </a:bodyPr>
          <a:lstStyle/>
          <a:p>
            <a:pPr algn="just"/>
            <a:r>
              <a:rPr lang="en-IN" sz="4000" dirty="0">
                <a:solidFill>
                  <a:srgbClr val="FF0000"/>
                </a:solidFill>
              </a:rPr>
              <a:t>Administrative controls</a:t>
            </a:r>
          </a:p>
          <a:p>
            <a:pPr lvl="1" algn="just"/>
            <a:r>
              <a:rPr lang="en-IN" sz="3600" dirty="0" smtClean="0"/>
              <a:t>Safe systems </a:t>
            </a:r>
            <a:r>
              <a:rPr lang="en-IN" sz="3600" dirty="0"/>
              <a:t>of work</a:t>
            </a:r>
          </a:p>
          <a:p>
            <a:pPr lvl="1" algn="just"/>
            <a:r>
              <a:rPr lang="en-IN" sz="3600" dirty="0" smtClean="0"/>
              <a:t>Reduced exposure</a:t>
            </a:r>
            <a:endParaRPr lang="en-IN" sz="3600" dirty="0"/>
          </a:p>
          <a:p>
            <a:pPr lvl="1" algn="just"/>
            <a:r>
              <a:rPr lang="en-IN" sz="3600" dirty="0" smtClean="0"/>
              <a:t>Reduced time </a:t>
            </a:r>
            <a:r>
              <a:rPr lang="en-IN" sz="3600" dirty="0"/>
              <a:t>of exposure, dose</a:t>
            </a:r>
          </a:p>
          <a:p>
            <a:pPr lvl="1" algn="just"/>
            <a:r>
              <a:rPr lang="en-IN" sz="3600" dirty="0" smtClean="0"/>
              <a:t>Information, Instruction, Training and Supervision</a:t>
            </a:r>
            <a:endParaRPr lang="en-IN" sz="3600" dirty="0"/>
          </a:p>
          <a:p>
            <a:pPr algn="just"/>
            <a:r>
              <a:rPr lang="en-IN" sz="4000" dirty="0">
                <a:solidFill>
                  <a:srgbClr val="FF0000"/>
                </a:solidFill>
              </a:rPr>
              <a:t>Personal Protective </a:t>
            </a:r>
            <a:r>
              <a:rPr lang="en-IN" sz="4000" dirty="0" smtClean="0">
                <a:solidFill>
                  <a:srgbClr val="FF0000"/>
                </a:solidFill>
              </a:rPr>
              <a:t>Equipment (PPE)</a:t>
            </a:r>
            <a:endParaRPr lang="en-IN" sz="4000" dirty="0">
              <a:solidFill>
                <a:srgbClr val="FF0000"/>
              </a:solidFill>
            </a:endParaRPr>
          </a:p>
          <a:p>
            <a:pPr lvl="1" algn="just"/>
            <a:r>
              <a:rPr lang="en-IN" sz="3600" dirty="0"/>
              <a:t>Provision of PPE Example – </a:t>
            </a:r>
            <a:r>
              <a:rPr lang="en-IN" sz="3600" dirty="0" smtClean="0"/>
              <a:t>Helmet, </a:t>
            </a:r>
            <a:r>
              <a:rPr lang="en-IN" sz="3600" dirty="0"/>
              <a:t>Gloves, Mask etc.</a:t>
            </a:r>
          </a:p>
          <a:p>
            <a:pPr algn="just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345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EngraversGothic BT" panose="020B0507020203020204" pitchFamily="34" charset="0"/>
              </a:rPr>
              <a:t>Personal Protective Equipment (PPE)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20001"/>
            <a:ext cx="12193199" cy="5949740"/>
          </a:xfrm>
        </p:spPr>
        <p:txBody>
          <a:bodyPr>
            <a:noAutofit/>
          </a:bodyPr>
          <a:lstStyle/>
          <a:p>
            <a:pPr algn="just"/>
            <a:r>
              <a:rPr lang="en-IN" sz="3200" dirty="0"/>
              <a:t>Personal Protective Equipment Regulations 1992</a:t>
            </a:r>
          </a:p>
          <a:p>
            <a:pPr algn="just"/>
            <a:r>
              <a:rPr lang="en-IN" sz="3200" dirty="0"/>
              <a:t>Supply suitable PPE:</a:t>
            </a:r>
          </a:p>
          <a:p>
            <a:pPr lvl="1" algn="just"/>
            <a:r>
              <a:rPr lang="en-IN" sz="2800" dirty="0" smtClean="0"/>
              <a:t>Appropriate for </a:t>
            </a:r>
            <a:r>
              <a:rPr lang="en-IN" sz="2800" dirty="0"/>
              <a:t>risk</a:t>
            </a:r>
          </a:p>
          <a:p>
            <a:pPr lvl="1" algn="just"/>
            <a:r>
              <a:rPr lang="en-IN" sz="2800" dirty="0" smtClean="0"/>
              <a:t>Ergonomic</a:t>
            </a:r>
            <a:endParaRPr lang="en-IN" sz="2800" dirty="0"/>
          </a:p>
          <a:p>
            <a:pPr lvl="1" algn="just"/>
            <a:r>
              <a:rPr lang="en-IN" sz="2800" dirty="0" smtClean="0"/>
              <a:t>Fits</a:t>
            </a:r>
            <a:endParaRPr lang="en-IN" sz="2800" dirty="0"/>
          </a:p>
          <a:p>
            <a:pPr lvl="1" algn="just"/>
            <a:r>
              <a:rPr lang="en-IN" sz="2800" dirty="0" smtClean="0"/>
              <a:t>Doesn’t increase </a:t>
            </a:r>
            <a:r>
              <a:rPr lang="en-IN" sz="2800" dirty="0"/>
              <a:t>overall risk</a:t>
            </a:r>
          </a:p>
          <a:p>
            <a:pPr lvl="1" algn="just"/>
            <a:r>
              <a:rPr lang="en-IN" sz="2800" dirty="0" smtClean="0"/>
              <a:t>Complies with </a:t>
            </a:r>
            <a:r>
              <a:rPr lang="en-IN" sz="2800" dirty="0"/>
              <a:t>standards</a:t>
            </a:r>
          </a:p>
          <a:p>
            <a:pPr algn="just"/>
            <a:r>
              <a:rPr lang="en-IN" sz="3200" dirty="0"/>
              <a:t>Suitable storage</a:t>
            </a:r>
          </a:p>
          <a:p>
            <a:pPr algn="just"/>
            <a:r>
              <a:rPr lang="en-IN" sz="3200" dirty="0"/>
              <a:t>Information, instruction and training</a:t>
            </a:r>
          </a:p>
          <a:p>
            <a:pPr algn="just"/>
            <a:r>
              <a:rPr lang="en-IN" sz="3200" dirty="0"/>
              <a:t>Enforce use of PPE</a:t>
            </a:r>
          </a:p>
          <a:p>
            <a:pPr algn="just"/>
            <a:r>
              <a:rPr lang="en-IN" sz="3200" dirty="0"/>
              <a:t>Replace or repair damaged or lost items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173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EngraversGothic BT" panose="020B0507020203020204" pitchFamily="34" charset="0"/>
              </a:rPr>
              <a:t>Personal Protective Equipment (PPE)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36279"/>
              </p:ext>
            </p:extLst>
          </p:nvPr>
        </p:nvGraphicFramePr>
        <p:xfrm>
          <a:off x="2760168" y="973847"/>
          <a:ext cx="6671664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250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7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Benefits of PPE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2800" b="0" dirty="0">
                          <a:latin typeface="Calibri" pitchFamily="34" charset="0"/>
                        </a:rPr>
                        <a:t>Limitations of PPE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635">
                <a:tc>
                  <a:txBody>
                    <a:bodyPr/>
                    <a:lstStyle/>
                    <a:p>
                      <a:pPr marL="352425" indent="-352425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Interim control</a:t>
                      </a:r>
                    </a:p>
                    <a:p>
                      <a:pPr marL="352425" indent="-352425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Some situations only control option</a:t>
                      </a:r>
                    </a:p>
                    <a:p>
                      <a:pPr marL="352425" indent="-352425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Emergency back up</a:t>
                      </a:r>
                    </a:p>
                    <a:p>
                      <a:pPr marL="352425" indent="-352425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Cheap (short term)</a:t>
                      </a:r>
                    </a:p>
                    <a:p>
                      <a:pPr marL="352425" indent="-352425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Immediate protection</a:t>
                      </a:r>
                    </a:p>
                    <a:p>
                      <a:pPr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endParaRPr lang="en-GB" sz="2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Doesn’t</a:t>
                      </a:r>
                      <a:r>
                        <a:rPr lang="en-GB" sz="2400" baseline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remove hazard</a:t>
                      </a:r>
                      <a:endParaRPr lang="en-GB" sz="240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Only protects the wearer</a:t>
                      </a:r>
                    </a:p>
                    <a:p>
                      <a:pPr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Requires good fit</a:t>
                      </a:r>
                    </a:p>
                    <a:p>
                      <a:pPr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Relies on wearer</a:t>
                      </a:r>
                    </a:p>
                    <a:p>
                      <a:pPr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Requires training</a:t>
                      </a:r>
                    </a:p>
                    <a:p>
                      <a:pPr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Uncomfortable</a:t>
                      </a:r>
                    </a:p>
                    <a:p>
                      <a:pPr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May increase overall risk</a:t>
                      </a:r>
                    </a:p>
                    <a:p>
                      <a:pPr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Incompatibility</a:t>
                      </a:r>
                    </a:p>
                    <a:p>
                      <a:pPr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Unpopular so often unworn</a:t>
                      </a:r>
                    </a:p>
                    <a:p>
                      <a:pPr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Fails to danger</a:t>
                      </a:r>
                    </a:p>
                    <a:p>
                      <a:pPr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No good if wrongly</a:t>
                      </a:r>
                      <a:r>
                        <a:rPr lang="en-GB" sz="2400" baseline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selected</a:t>
                      </a:r>
                      <a:endParaRPr lang="en-GB" sz="240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baseline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Contamination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baseline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Expensive long term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6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856000" y="160290"/>
            <a:ext cx="6480000" cy="6480000"/>
            <a:chOff x="3396000" y="729000"/>
            <a:chExt cx="5400000" cy="5400000"/>
          </a:xfrm>
        </p:grpSpPr>
        <p:sp>
          <p:nvSpPr>
            <p:cNvPr id="60" name="Freeform 59"/>
            <p:cNvSpPr/>
            <p:nvPr/>
          </p:nvSpPr>
          <p:spPr>
            <a:xfrm>
              <a:off x="5558298" y="729000"/>
              <a:ext cx="1075404" cy="832072"/>
            </a:xfrm>
            <a:custGeom>
              <a:avLst/>
              <a:gdLst>
                <a:gd name="connsiteX0" fmla="*/ 537702 w 1075404"/>
                <a:gd name="connsiteY0" fmla="*/ 0 h 832072"/>
                <a:gd name="connsiteX1" fmla="*/ 1066732 w 1075404"/>
                <a:gd name="connsiteY1" fmla="*/ 693680 h 832072"/>
                <a:gd name="connsiteX2" fmla="*/ 1075404 w 1075404"/>
                <a:gd name="connsiteY2" fmla="*/ 832072 h 832072"/>
                <a:gd name="connsiteX3" fmla="*/ 929671 w 1075404"/>
                <a:gd name="connsiteY3" fmla="*/ 794600 h 832072"/>
                <a:gd name="connsiteX4" fmla="*/ 537703 w 1075404"/>
                <a:gd name="connsiteY4" fmla="*/ 755086 h 832072"/>
                <a:gd name="connsiteX5" fmla="*/ 145735 w 1075404"/>
                <a:gd name="connsiteY5" fmla="*/ 794600 h 832072"/>
                <a:gd name="connsiteX6" fmla="*/ 0 w 1075404"/>
                <a:gd name="connsiteY6" fmla="*/ 832072 h 832072"/>
                <a:gd name="connsiteX7" fmla="*/ 8672 w 1075404"/>
                <a:gd name="connsiteY7" fmla="*/ 693680 h 832072"/>
                <a:gd name="connsiteX8" fmla="*/ 537702 w 1075404"/>
                <a:gd name="connsiteY8" fmla="*/ 0 h 8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4" h="832072">
                  <a:moveTo>
                    <a:pt x="537702" y="0"/>
                  </a:moveTo>
                  <a:cubicBezTo>
                    <a:pt x="798671" y="0"/>
                    <a:pt x="1016382" y="297828"/>
                    <a:pt x="1066732" y="693680"/>
                  </a:cubicBezTo>
                  <a:lnTo>
                    <a:pt x="1075404" y="832072"/>
                  </a:lnTo>
                  <a:lnTo>
                    <a:pt x="929671" y="794600"/>
                  </a:lnTo>
                  <a:cubicBezTo>
                    <a:pt x="803062" y="768692"/>
                    <a:pt x="671972" y="755086"/>
                    <a:pt x="537703" y="755086"/>
                  </a:cubicBezTo>
                  <a:cubicBezTo>
                    <a:pt x="403435" y="755086"/>
                    <a:pt x="272344" y="768692"/>
                    <a:pt x="145735" y="794600"/>
                  </a:cubicBezTo>
                  <a:lnTo>
                    <a:pt x="0" y="832072"/>
                  </a:lnTo>
                  <a:lnTo>
                    <a:pt x="8672" y="693680"/>
                  </a:lnTo>
                  <a:cubicBezTo>
                    <a:pt x="59023" y="297828"/>
                    <a:pt x="276733" y="0"/>
                    <a:pt x="537702" y="0"/>
                  </a:cubicBez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077716" y="1410715"/>
              <a:ext cx="1077066" cy="1077066"/>
            </a:xfrm>
            <a:custGeom>
              <a:avLst/>
              <a:gdLst>
                <a:gd name="connsiteX0" fmla="*/ 427512 w 1077066"/>
                <a:gd name="connsiteY0" fmla="*/ 524 h 1077066"/>
                <a:gd name="connsiteX1" fmla="*/ 973683 w 1077066"/>
                <a:gd name="connsiteY1" fmla="*/ 225522 h 1077066"/>
                <a:gd name="connsiteX2" fmla="*/ 1077066 w 1077066"/>
                <a:gd name="connsiteY2" fmla="*/ 316713 h 1077066"/>
                <a:gd name="connsiteX3" fmla="*/ 930864 w 1077066"/>
                <a:gd name="connsiteY3" fmla="*/ 405532 h 1077066"/>
                <a:gd name="connsiteX4" fmla="*/ 405531 w 1077066"/>
                <a:gd name="connsiteY4" fmla="*/ 930865 h 1077066"/>
                <a:gd name="connsiteX5" fmla="*/ 316712 w 1077066"/>
                <a:gd name="connsiteY5" fmla="*/ 1077066 h 1077066"/>
                <a:gd name="connsiteX6" fmla="*/ 225521 w 1077066"/>
                <a:gd name="connsiteY6" fmla="*/ 973683 h 1077066"/>
                <a:gd name="connsiteX7" fmla="*/ 109096 w 1077066"/>
                <a:gd name="connsiteY7" fmla="*/ 109097 h 1077066"/>
                <a:gd name="connsiteX8" fmla="*/ 427512 w 1077066"/>
                <a:gd name="connsiteY8" fmla="*/ 524 h 107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6" h="1077066">
                  <a:moveTo>
                    <a:pt x="427512" y="524"/>
                  </a:moveTo>
                  <a:cubicBezTo>
                    <a:pt x="597088" y="7590"/>
                    <a:pt x="793390" y="85919"/>
                    <a:pt x="973683" y="225522"/>
                  </a:cubicBezTo>
                  <a:lnTo>
                    <a:pt x="1077066" y="316713"/>
                  </a:lnTo>
                  <a:lnTo>
                    <a:pt x="930864" y="405532"/>
                  </a:lnTo>
                  <a:cubicBezTo>
                    <a:pt x="723924" y="545338"/>
                    <a:pt x="545337" y="723925"/>
                    <a:pt x="405531" y="930865"/>
                  </a:cubicBezTo>
                  <a:lnTo>
                    <a:pt x="316712" y="1077066"/>
                  </a:lnTo>
                  <a:lnTo>
                    <a:pt x="225521" y="973683"/>
                  </a:lnTo>
                  <a:cubicBezTo>
                    <a:pt x="-18785" y="658171"/>
                    <a:pt x="-75437" y="293629"/>
                    <a:pt x="109096" y="109097"/>
                  </a:cubicBezTo>
                  <a:cubicBezTo>
                    <a:pt x="188182" y="30011"/>
                    <a:pt x="300330" y="-4775"/>
                    <a:pt x="427512" y="524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7037220" y="1410715"/>
              <a:ext cx="1077065" cy="1077065"/>
            </a:xfrm>
            <a:custGeom>
              <a:avLst/>
              <a:gdLst>
                <a:gd name="connsiteX0" fmla="*/ 649553 w 1077065"/>
                <a:gd name="connsiteY0" fmla="*/ 524 h 1077065"/>
                <a:gd name="connsiteX1" fmla="*/ 967969 w 1077065"/>
                <a:gd name="connsiteY1" fmla="*/ 109097 h 1077065"/>
                <a:gd name="connsiteX2" fmla="*/ 851543 w 1077065"/>
                <a:gd name="connsiteY2" fmla="*/ 973683 h 1077065"/>
                <a:gd name="connsiteX3" fmla="*/ 760353 w 1077065"/>
                <a:gd name="connsiteY3" fmla="*/ 1077065 h 1077065"/>
                <a:gd name="connsiteX4" fmla="*/ 671535 w 1077065"/>
                <a:gd name="connsiteY4" fmla="*/ 930865 h 1077065"/>
                <a:gd name="connsiteX5" fmla="*/ 146202 w 1077065"/>
                <a:gd name="connsiteY5" fmla="*/ 405532 h 1077065"/>
                <a:gd name="connsiteX6" fmla="*/ 0 w 1077065"/>
                <a:gd name="connsiteY6" fmla="*/ 316712 h 1077065"/>
                <a:gd name="connsiteX7" fmla="*/ 103382 w 1077065"/>
                <a:gd name="connsiteY7" fmla="*/ 225522 h 1077065"/>
                <a:gd name="connsiteX8" fmla="*/ 649553 w 1077065"/>
                <a:gd name="connsiteY8" fmla="*/ 524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5" h="1077065">
                  <a:moveTo>
                    <a:pt x="649553" y="524"/>
                  </a:moveTo>
                  <a:cubicBezTo>
                    <a:pt x="776735" y="-4775"/>
                    <a:pt x="888884" y="30011"/>
                    <a:pt x="967969" y="109097"/>
                  </a:cubicBezTo>
                  <a:cubicBezTo>
                    <a:pt x="1152501" y="293629"/>
                    <a:pt x="1095850" y="658171"/>
                    <a:pt x="851543" y="973683"/>
                  </a:cubicBezTo>
                  <a:lnTo>
                    <a:pt x="760353" y="1077065"/>
                  </a:lnTo>
                  <a:lnTo>
                    <a:pt x="671535" y="930865"/>
                  </a:lnTo>
                  <a:cubicBezTo>
                    <a:pt x="531729" y="723925"/>
                    <a:pt x="353142" y="545338"/>
                    <a:pt x="146202" y="405532"/>
                  </a:cubicBezTo>
                  <a:lnTo>
                    <a:pt x="0" y="316712"/>
                  </a:lnTo>
                  <a:lnTo>
                    <a:pt x="103382" y="225522"/>
                  </a:lnTo>
                  <a:cubicBezTo>
                    <a:pt x="283675" y="85919"/>
                    <a:pt x="479977" y="7590"/>
                    <a:pt x="649553" y="52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396000" y="2891298"/>
              <a:ext cx="832073" cy="1075404"/>
            </a:xfrm>
            <a:custGeom>
              <a:avLst/>
              <a:gdLst>
                <a:gd name="connsiteX0" fmla="*/ 832073 w 832073"/>
                <a:gd name="connsiteY0" fmla="*/ 0 h 1075404"/>
                <a:gd name="connsiteX1" fmla="*/ 794600 w 832073"/>
                <a:gd name="connsiteY1" fmla="*/ 145735 h 1075404"/>
                <a:gd name="connsiteX2" fmla="*/ 755086 w 832073"/>
                <a:gd name="connsiteY2" fmla="*/ 537703 h 1075404"/>
                <a:gd name="connsiteX3" fmla="*/ 794600 w 832073"/>
                <a:gd name="connsiteY3" fmla="*/ 929671 h 1075404"/>
                <a:gd name="connsiteX4" fmla="*/ 832072 w 832073"/>
                <a:gd name="connsiteY4" fmla="*/ 1075404 h 1075404"/>
                <a:gd name="connsiteX5" fmla="*/ 693680 w 832073"/>
                <a:gd name="connsiteY5" fmla="*/ 1066732 h 1075404"/>
                <a:gd name="connsiteX6" fmla="*/ 0 w 832073"/>
                <a:gd name="connsiteY6" fmla="*/ 537702 h 1075404"/>
                <a:gd name="connsiteX7" fmla="*/ 693680 w 832073"/>
                <a:gd name="connsiteY7" fmla="*/ 8672 h 1075404"/>
                <a:gd name="connsiteX8" fmla="*/ 832073 w 832073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3" h="1075404">
                  <a:moveTo>
                    <a:pt x="832073" y="0"/>
                  </a:moveTo>
                  <a:lnTo>
                    <a:pt x="794600" y="145735"/>
                  </a:lnTo>
                  <a:cubicBezTo>
                    <a:pt x="768692" y="272344"/>
                    <a:pt x="755086" y="403435"/>
                    <a:pt x="755086" y="537703"/>
                  </a:cubicBezTo>
                  <a:cubicBezTo>
                    <a:pt x="755086" y="671972"/>
                    <a:pt x="768692" y="803062"/>
                    <a:pt x="794600" y="929671"/>
                  </a:cubicBezTo>
                  <a:lnTo>
                    <a:pt x="832072" y="1075404"/>
                  </a:lnTo>
                  <a:lnTo>
                    <a:pt x="693680" y="1066732"/>
                  </a:lnTo>
                  <a:cubicBezTo>
                    <a:pt x="297828" y="1016382"/>
                    <a:pt x="0" y="798671"/>
                    <a:pt x="0" y="537702"/>
                  </a:cubicBezTo>
                  <a:cubicBezTo>
                    <a:pt x="0" y="276733"/>
                    <a:pt x="297828" y="59022"/>
                    <a:pt x="693680" y="8672"/>
                  </a:cubicBezTo>
                  <a:lnTo>
                    <a:pt x="8320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63930" y="2891298"/>
              <a:ext cx="832070" cy="1075404"/>
            </a:xfrm>
            <a:custGeom>
              <a:avLst/>
              <a:gdLst>
                <a:gd name="connsiteX0" fmla="*/ 0 w 832070"/>
                <a:gd name="connsiteY0" fmla="*/ 0 h 1075404"/>
                <a:gd name="connsiteX1" fmla="*/ 138390 w 832070"/>
                <a:gd name="connsiteY1" fmla="*/ 8672 h 1075404"/>
                <a:gd name="connsiteX2" fmla="*/ 832070 w 832070"/>
                <a:gd name="connsiteY2" fmla="*/ 537702 h 1075404"/>
                <a:gd name="connsiteX3" fmla="*/ 138390 w 832070"/>
                <a:gd name="connsiteY3" fmla="*/ 1066732 h 1075404"/>
                <a:gd name="connsiteX4" fmla="*/ 0 w 832070"/>
                <a:gd name="connsiteY4" fmla="*/ 1075404 h 1075404"/>
                <a:gd name="connsiteX5" fmla="*/ 37472 w 832070"/>
                <a:gd name="connsiteY5" fmla="*/ 929671 h 1075404"/>
                <a:gd name="connsiteX6" fmla="*/ 76986 w 832070"/>
                <a:gd name="connsiteY6" fmla="*/ 537703 h 1075404"/>
                <a:gd name="connsiteX7" fmla="*/ 37472 w 832070"/>
                <a:gd name="connsiteY7" fmla="*/ 145735 h 1075404"/>
                <a:gd name="connsiteX8" fmla="*/ 0 w 832070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0" h="1075404">
                  <a:moveTo>
                    <a:pt x="0" y="0"/>
                  </a:moveTo>
                  <a:lnTo>
                    <a:pt x="138390" y="8672"/>
                  </a:lnTo>
                  <a:cubicBezTo>
                    <a:pt x="534242" y="59022"/>
                    <a:pt x="832070" y="276733"/>
                    <a:pt x="832070" y="537702"/>
                  </a:cubicBezTo>
                  <a:cubicBezTo>
                    <a:pt x="832070" y="798671"/>
                    <a:pt x="534242" y="1016382"/>
                    <a:pt x="138390" y="1066732"/>
                  </a:cubicBezTo>
                  <a:lnTo>
                    <a:pt x="0" y="1075404"/>
                  </a:lnTo>
                  <a:lnTo>
                    <a:pt x="37472" y="929671"/>
                  </a:lnTo>
                  <a:cubicBezTo>
                    <a:pt x="63380" y="803062"/>
                    <a:pt x="76986" y="671972"/>
                    <a:pt x="76986" y="537703"/>
                  </a:cubicBezTo>
                  <a:cubicBezTo>
                    <a:pt x="76986" y="403435"/>
                    <a:pt x="63380" y="272344"/>
                    <a:pt x="37472" y="1457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077716" y="4370220"/>
              <a:ext cx="1077065" cy="1077065"/>
            </a:xfrm>
            <a:custGeom>
              <a:avLst/>
              <a:gdLst>
                <a:gd name="connsiteX0" fmla="*/ 316712 w 1077065"/>
                <a:gd name="connsiteY0" fmla="*/ 0 h 1077065"/>
                <a:gd name="connsiteX1" fmla="*/ 405531 w 1077065"/>
                <a:gd name="connsiteY1" fmla="*/ 146202 h 1077065"/>
                <a:gd name="connsiteX2" fmla="*/ 930864 w 1077065"/>
                <a:gd name="connsiteY2" fmla="*/ 671535 h 1077065"/>
                <a:gd name="connsiteX3" fmla="*/ 1077065 w 1077065"/>
                <a:gd name="connsiteY3" fmla="*/ 760354 h 1077065"/>
                <a:gd name="connsiteX4" fmla="*/ 973683 w 1077065"/>
                <a:gd name="connsiteY4" fmla="*/ 851543 h 1077065"/>
                <a:gd name="connsiteX5" fmla="*/ 109096 w 1077065"/>
                <a:gd name="connsiteY5" fmla="*/ 967969 h 1077065"/>
                <a:gd name="connsiteX6" fmla="*/ 225521 w 1077065"/>
                <a:gd name="connsiteY6" fmla="*/ 103382 h 1077065"/>
                <a:gd name="connsiteX7" fmla="*/ 316712 w 1077065"/>
                <a:gd name="connsiteY7" fmla="*/ 0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5" h="1077065">
                  <a:moveTo>
                    <a:pt x="316712" y="0"/>
                  </a:moveTo>
                  <a:lnTo>
                    <a:pt x="405531" y="146202"/>
                  </a:lnTo>
                  <a:cubicBezTo>
                    <a:pt x="545337" y="353142"/>
                    <a:pt x="723924" y="531729"/>
                    <a:pt x="930864" y="671535"/>
                  </a:cubicBezTo>
                  <a:lnTo>
                    <a:pt x="1077065" y="760354"/>
                  </a:lnTo>
                  <a:lnTo>
                    <a:pt x="973683" y="851543"/>
                  </a:lnTo>
                  <a:cubicBezTo>
                    <a:pt x="658170" y="1095850"/>
                    <a:pt x="293629" y="1152501"/>
                    <a:pt x="109096" y="967969"/>
                  </a:cubicBezTo>
                  <a:cubicBezTo>
                    <a:pt x="-75437" y="783436"/>
                    <a:pt x="-18785" y="418895"/>
                    <a:pt x="225521" y="103382"/>
                  </a:cubicBezTo>
                  <a:lnTo>
                    <a:pt x="31671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37221" y="4370221"/>
              <a:ext cx="1077064" cy="1077064"/>
            </a:xfrm>
            <a:custGeom>
              <a:avLst/>
              <a:gdLst>
                <a:gd name="connsiteX0" fmla="*/ 760353 w 1077064"/>
                <a:gd name="connsiteY0" fmla="*/ 0 h 1077064"/>
                <a:gd name="connsiteX1" fmla="*/ 851542 w 1077064"/>
                <a:gd name="connsiteY1" fmla="*/ 103381 h 1077064"/>
                <a:gd name="connsiteX2" fmla="*/ 967968 w 1077064"/>
                <a:gd name="connsiteY2" fmla="*/ 967968 h 1077064"/>
                <a:gd name="connsiteX3" fmla="*/ 103381 w 1077064"/>
                <a:gd name="connsiteY3" fmla="*/ 851542 h 1077064"/>
                <a:gd name="connsiteX4" fmla="*/ 0 w 1077064"/>
                <a:gd name="connsiteY4" fmla="*/ 760353 h 1077064"/>
                <a:gd name="connsiteX5" fmla="*/ 146201 w 1077064"/>
                <a:gd name="connsiteY5" fmla="*/ 671534 h 1077064"/>
                <a:gd name="connsiteX6" fmla="*/ 671534 w 1077064"/>
                <a:gd name="connsiteY6" fmla="*/ 146201 h 1077064"/>
                <a:gd name="connsiteX7" fmla="*/ 760353 w 1077064"/>
                <a:gd name="connsiteY7" fmla="*/ 0 h 107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4" h="1077064">
                  <a:moveTo>
                    <a:pt x="760353" y="0"/>
                  </a:moveTo>
                  <a:lnTo>
                    <a:pt x="851542" y="103381"/>
                  </a:lnTo>
                  <a:cubicBezTo>
                    <a:pt x="1095849" y="418894"/>
                    <a:pt x="1152500" y="783435"/>
                    <a:pt x="967968" y="967968"/>
                  </a:cubicBezTo>
                  <a:cubicBezTo>
                    <a:pt x="783435" y="1152500"/>
                    <a:pt x="418894" y="1095849"/>
                    <a:pt x="103381" y="851542"/>
                  </a:cubicBezTo>
                  <a:lnTo>
                    <a:pt x="0" y="760353"/>
                  </a:lnTo>
                  <a:lnTo>
                    <a:pt x="146201" y="671534"/>
                  </a:lnTo>
                  <a:cubicBezTo>
                    <a:pt x="353141" y="531728"/>
                    <a:pt x="531728" y="353141"/>
                    <a:pt x="671534" y="146201"/>
                  </a:cubicBezTo>
                  <a:lnTo>
                    <a:pt x="76035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8299" y="5296930"/>
              <a:ext cx="1075403" cy="832070"/>
            </a:xfrm>
            <a:custGeom>
              <a:avLst/>
              <a:gdLst>
                <a:gd name="connsiteX0" fmla="*/ 0 w 1075403"/>
                <a:gd name="connsiteY0" fmla="*/ 0 h 832070"/>
                <a:gd name="connsiteX1" fmla="*/ 145734 w 1075403"/>
                <a:gd name="connsiteY1" fmla="*/ 37472 h 832070"/>
                <a:gd name="connsiteX2" fmla="*/ 537702 w 1075403"/>
                <a:gd name="connsiteY2" fmla="*/ 76986 h 832070"/>
                <a:gd name="connsiteX3" fmla="*/ 929670 w 1075403"/>
                <a:gd name="connsiteY3" fmla="*/ 37472 h 832070"/>
                <a:gd name="connsiteX4" fmla="*/ 1075403 w 1075403"/>
                <a:gd name="connsiteY4" fmla="*/ 0 h 832070"/>
                <a:gd name="connsiteX5" fmla="*/ 1066731 w 1075403"/>
                <a:gd name="connsiteY5" fmla="*/ 138390 h 832070"/>
                <a:gd name="connsiteX6" fmla="*/ 537701 w 1075403"/>
                <a:gd name="connsiteY6" fmla="*/ 832070 h 832070"/>
                <a:gd name="connsiteX7" fmla="*/ 8671 w 1075403"/>
                <a:gd name="connsiteY7" fmla="*/ 138390 h 832070"/>
                <a:gd name="connsiteX8" fmla="*/ 0 w 1075403"/>
                <a:gd name="connsiteY8" fmla="*/ 0 h 8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3" h="832070">
                  <a:moveTo>
                    <a:pt x="0" y="0"/>
                  </a:moveTo>
                  <a:lnTo>
                    <a:pt x="145734" y="37472"/>
                  </a:lnTo>
                  <a:cubicBezTo>
                    <a:pt x="272343" y="63380"/>
                    <a:pt x="403434" y="76986"/>
                    <a:pt x="537702" y="76986"/>
                  </a:cubicBezTo>
                  <a:cubicBezTo>
                    <a:pt x="671971" y="76986"/>
                    <a:pt x="803061" y="63380"/>
                    <a:pt x="929670" y="37472"/>
                  </a:cubicBezTo>
                  <a:lnTo>
                    <a:pt x="1075403" y="0"/>
                  </a:lnTo>
                  <a:lnTo>
                    <a:pt x="1066731" y="138390"/>
                  </a:lnTo>
                  <a:cubicBezTo>
                    <a:pt x="1016381" y="534242"/>
                    <a:pt x="798670" y="832070"/>
                    <a:pt x="537701" y="832070"/>
                  </a:cubicBezTo>
                  <a:cubicBezTo>
                    <a:pt x="276732" y="832070"/>
                    <a:pt x="59022" y="534242"/>
                    <a:pt x="8671" y="1383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3436" y="2852392"/>
            <a:ext cx="3045129" cy="1130621"/>
            <a:chOff x="4968066" y="2149220"/>
            <a:chExt cx="3045129" cy="1130621"/>
          </a:xfrm>
        </p:grpSpPr>
        <p:sp>
          <p:nvSpPr>
            <p:cNvPr id="79" name="TextBox 78"/>
            <p:cNvSpPr txBox="1"/>
            <p:nvPr/>
          </p:nvSpPr>
          <p:spPr>
            <a:xfrm>
              <a:off x="4968066" y="2818176"/>
              <a:ext cx="3045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Investigating Incidents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0231" y="2149220"/>
              <a:ext cx="2020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Element </a:t>
              </a:r>
              <a:r>
                <a:rPr lang="en-US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3.3</a:t>
              </a:r>
              <a:endParaRPr lang="en-I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6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Reasons to carry out investigations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20001"/>
            <a:ext cx="12193199" cy="5949740"/>
          </a:xfrm>
        </p:spPr>
        <p:txBody>
          <a:bodyPr>
            <a:noAutofit/>
          </a:bodyPr>
          <a:lstStyle/>
          <a:p>
            <a:pPr marL="546100" indent="-546100">
              <a:spcBef>
                <a:spcPts val="600"/>
              </a:spcBef>
              <a:buClrTx/>
            </a:pPr>
            <a:r>
              <a:rPr lang="en-GB" sz="3200" dirty="0"/>
              <a:t>Identify the causes</a:t>
            </a:r>
          </a:p>
          <a:p>
            <a:pPr marL="546100" indent="-546100">
              <a:spcBef>
                <a:spcPts val="600"/>
              </a:spcBef>
              <a:buClrTx/>
            </a:pPr>
            <a:r>
              <a:rPr lang="en-GB" sz="3200" dirty="0"/>
              <a:t>Prevent recurrence</a:t>
            </a:r>
          </a:p>
          <a:p>
            <a:pPr marL="546100" indent="-546100">
              <a:spcBef>
                <a:spcPts val="600"/>
              </a:spcBef>
              <a:buClrTx/>
            </a:pPr>
            <a:r>
              <a:rPr lang="en-GB" sz="3200" dirty="0"/>
              <a:t>Collect evidence</a:t>
            </a:r>
          </a:p>
          <a:p>
            <a:pPr marL="546100" indent="-546100">
              <a:spcBef>
                <a:spcPts val="600"/>
              </a:spcBef>
              <a:buClrTx/>
            </a:pPr>
            <a:r>
              <a:rPr lang="en-GB" sz="3200" dirty="0"/>
              <a:t>Legal reasons </a:t>
            </a:r>
          </a:p>
          <a:p>
            <a:pPr marL="546100" indent="-546100">
              <a:spcBef>
                <a:spcPts val="600"/>
              </a:spcBef>
              <a:buClrTx/>
            </a:pPr>
            <a:r>
              <a:rPr lang="en-GB" sz="3200" dirty="0"/>
              <a:t>Insurance purposes</a:t>
            </a:r>
          </a:p>
          <a:p>
            <a:pPr marL="546100" indent="-546100">
              <a:spcBef>
                <a:spcPts val="600"/>
              </a:spcBef>
              <a:buClrTx/>
            </a:pPr>
            <a:r>
              <a:rPr lang="en-GB" sz="3200" dirty="0"/>
              <a:t>Staff morale</a:t>
            </a:r>
          </a:p>
          <a:p>
            <a:pPr marL="546100" indent="-546100">
              <a:spcBef>
                <a:spcPts val="600"/>
              </a:spcBef>
              <a:buClrTx/>
            </a:pPr>
            <a:r>
              <a:rPr lang="en-GB" sz="3200" dirty="0"/>
              <a:t>Disciplinary purposes</a:t>
            </a:r>
          </a:p>
          <a:p>
            <a:pPr marL="546100" indent="-546100">
              <a:spcBef>
                <a:spcPts val="600"/>
              </a:spcBef>
              <a:buClrTx/>
            </a:pPr>
            <a:r>
              <a:rPr lang="en-GB" sz="3200" dirty="0"/>
              <a:t>To update risk assessments</a:t>
            </a:r>
          </a:p>
          <a:p>
            <a:pPr marL="546100" indent="-546100">
              <a:spcBef>
                <a:spcPts val="600"/>
              </a:spcBef>
              <a:buClrTx/>
            </a:pPr>
            <a:r>
              <a:rPr lang="en-GB" sz="3200" dirty="0"/>
              <a:t>Discover trends</a:t>
            </a:r>
          </a:p>
        </p:txBody>
      </p:sp>
    </p:spTree>
    <p:extLst>
      <p:ext uri="{BB962C8B-B14F-4D97-AF65-F5344CB8AC3E}">
        <p14:creationId xmlns:p14="http://schemas.microsoft.com/office/powerpoint/2010/main" val="33201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Reasons to carry out investigations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20001"/>
            <a:ext cx="12193199" cy="594974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Unsafe Act : 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It is an act of an individual who violates the safety norms.  </a:t>
            </a:r>
          </a:p>
          <a:p>
            <a:pPr lvl="0">
              <a:buFont typeface="Wingdings" pitchFamily="2" charset="2"/>
              <a:buChar char="Ø"/>
            </a:pPr>
            <a:r>
              <a:rPr lang="en-US" sz="3200" dirty="0" smtClean="0"/>
              <a:t>Rash driving</a:t>
            </a:r>
          </a:p>
          <a:p>
            <a:pPr lvl="0">
              <a:buFont typeface="Wingdings" pitchFamily="2" charset="2"/>
              <a:buChar char="Ø"/>
            </a:pPr>
            <a:r>
              <a:rPr lang="en-US" sz="3200" dirty="0" smtClean="0"/>
              <a:t>Not wearing the PPE </a:t>
            </a:r>
          </a:p>
          <a:p>
            <a:pPr lvl="0">
              <a:buFont typeface="Wingdings" pitchFamily="2" charset="2"/>
              <a:buChar char="Ø"/>
            </a:pPr>
            <a:r>
              <a:rPr lang="en-US" sz="3200" dirty="0" smtClean="0"/>
              <a:t>Working  in an  unsafe manner</a:t>
            </a:r>
          </a:p>
          <a:p>
            <a:pPr lvl="0">
              <a:buFont typeface="Wingdings" pitchFamily="2" charset="2"/>
              <a:buChar char="Ø"/>
            </a:pPr>
            <a:r>
              <a:rPr lang="en-US" sz="3200" dirty="0" smtClean="0"/>
              <a:t>Horseplay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/>
          </a:p>
          <a:p>
            <a:pPr marL="546100" indent="-546100">
              <a:spcBef>
                <a:spcPts val="600"/>
              </a:spcBef>
              <a:buClrTx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305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Reasons to carry out investigations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20001"/>
            <a:ext cx="12193199" cy="594974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Unsafe Condition : </a:t>
            </a:r>
            <a:r>
              <a:rPr lang="en-US" sz="3200" dirty="0"/>
              <a:t>an environment or a location which is unsafe to work or cause an accident  </a:t>
            </a:r>
          </a:p>
          <a:p>
            <a:endParaRPr lang="en-US" sz="3200" dirty="0"/>
          </a:p>
          <a:p>
            <a:pPr marL="457200" lvl="0" indent="-457200">
              <a:buFont typeface="+mj-lt"/>
              <a:buAutoNum type="arabicPeriod"/>
            </a:pPr>
            <a:r>
              <a:rPr lang="en-US" sz="3200" dirty="0"/>
              <a:t>Opening on a floor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200" dirty="0" smtClean="0"/>
              <a:t>Stair case </a:t>
            </a:r>
            <a:r>
              <a:rPr lang="en-US" sz="3200" dirty="0"/>
              <a:t>without handrail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200" dirty="0" smtClean="0"/>
              <a:t>Dusty atmosphere</a:t>
            </a:r>
            <a:endParaRPr lang="en-US" sz="3200" dirty="0"/>
          </a:p>
          <a:p>
            <a:pPr marL="457200" lvl="0" indent="-457200">
              <a:buFont typeface="+mj-lt"/>
              <a:buAutoNum type="arabicPeriod"/>
            </a:pPr>
            <a:r>
              <a:rPr lang="en-US" sz="3200" dirty="0"/>
              <a:t>Poor housekeeping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200" dirty="0"/>
              <a:t>Defective equipment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 marL="546100" indent="-546100">
              <a:spcBef>
                <a:spcPts val="600"/>
              </a:spcBef>
              <a:buClrTx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472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 smtClean="0">
                <a:latin typeface="EngraversGothic BT" panose="020B0507020203020204" pitchFamily="34" charset="0"/>
              </a:rPr>
              <a:t>accident Investigation procedure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1529" y="720001"/>
            <a:ext cx="10041670" cy="59497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400" dirty="0"/>
              <a:t>Step 1</a:t>
            </a:r>
          </a:p>
          <a:p>
            <a:pPr marL="449263" lvl="1" indent="-449263"/>
            <a:r>
              <a:rPr lang="en-GB" sz="4000" dirty="0"/>
              <a:t>Gather factual information</a:t>
            </a:r>
          </a:p>
          <a:p>
            <a:pPr marL="449263" indent="-449263">
              <a:buNone/>
            </a:pPr>
            <a:r>
              <a:rPr lang="en-GB" sz="4400" dirty="0"/>
              <a:t>Step 2</a:t>
            </a:r>
          </a:p>
          <a:p>
            <a:pPr marL="449263" lvl="1" indent="-449263"/>
            <a:r>
              <a:rPr lang="en-GB" sz="4000" dirty="0"/>
              <a:t>Analyse the information and draw conclusions</a:t>
            </a:r>
          </a:p>
          <a:p>
            <a:pPr marL="449263" indent="-449263">
              <a:buNone/>
            </a:pPr>
            <a:r>
              <a:rPr lang="en-GB" sz="4400" dirty="0"/>
              <a:t>Step 3</a:t>
            </a:r>
          </a:p>
          <a:p>
            <a:pPr marL="449263" lvl="1" indent="-449263"/>
            <a:r>
              <a:rPr lang="en-GB" sz="4000" dirty="0"/>
              <a:t>Identify suitable control measures</a:t>
            </a:r>
          </a:p>
          <a:p>
            <a:pPr marL="449263" indent="-449263">
              <a:buNone/>
            </a:pPr>
            <a:r>
              <a:rPr lang="en-GB" sz="4400" dirty="0"/>
              <a:t>Step 4</a:t>
            </a:r>
          </a:p>
          <a:p>
            <a:pPr marL="449263" lvl="1" indent="-449263"/>
            <a:r>
              <a:rPr lang="en-GB" sz="4000" dirty="0"/>
              <a:t>Plan the remedial action</a:t>
            </a:r>
          </a:p>
          <a:p>
            <a:pPr marL="546100" indent="-546100">
              <a:spcBef>
                <a:spcPts val="600"/>
              </a:spcBef>
              <a:buClrTx/>
            </a:pP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934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>
                <a:latin typeface="EngraversGothic BT" panose="020B0507020203020204" pitchFamily="34" charset="0"/>
              </a:rPr>
              <a:t>Step 1 - Gathering Information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1529" y="720001"/>
            <a:ext cx="10041670" cy="59497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Tx/>
            </a:pPr>
            <a:r>
              <a:rPr lang="en-GB" sz="3600" dirty="0"/>
              <a:t>Secure the scene</a:t>
            </a:r>
          </a:p>
          <a:p>
            <a:pPr>
              <a:spcBef>
                <a:spcPts val="600"/>
              </a:spcBef>
              <a:buClrTx/>
            </a:pPr>
            <a:r>
              <a:rPr lang="en-US" sz="3600" dirty="0"/>
              <a:t>Identify witnesses</a:t>
            </a:r>
          </a:p>
          <a:p>
            <a:pPr>
              <a:spcBef>
                <a:spcPts val="600"/>
              </a:spcBef>
              <a:buClrTx/>
            </a:pPr>
            <a:r>
              <a:rPr lang="en-US" sz="3600" dirty="0"/>
              <a:t>Collect factual</a:t>
            </a:r>
            <a:br>
              <a:rPr lang="en-US" sz="3600" dirty="0"/>
            </a:br>
            <a:r>
              <a:rPr lang="en-US" sz="3600" dirty="0"/>
              <a:t>information</a:t>
            </a:r>
          </a:p>
          <a:p>
            <a:pPr lvl="1">
              <a:spcBef>
                <a:spcPts val="600"/>
              </a:spcBef>
              <a:buFont typeface="Calibri" pitchFamily="34" charset="0"/>
              <a:buChar char="−"/>
            </a:pPr>
            <a:r>
              <a:rPr lang="en-US" sz="3200" dirty="0"/>
              <a:t>Photo/sketch</a:t>
            </a:r>
          </a:p>
          <a:p>
            <a:pPr lvl="1">
              <a:spcBef>
                <a:spcPts val="600"/>
              </a:spcBef>
              <a:buFont typeface="Calibri" pitchFamily="34" charset="0"/>
              <a:buChar char="−"/>
            </a:pPr>
            <a:r>
              <a:rPr lang="en-US" sz="3200" dirty="0"/>
              <a:t>Measurements</a:t>
            </a:r>
          </a:p>
          <a:p>
            <a:pPr lvl="1">
              <a:spcBef>
                <a:spcPts val="600"/>
              </a:spcBef>
              <a:buFont typeface="Calibri" pitchFamily="34" charset="0"/>
              <a:buChar char="−"/>
            </a:pPr>
            <a:r>
              <a:rPr lang="en-US" sz="3200" dirty="0"/>
              <a:t>Notes</a:t>
            </a:r>
          </a:p>
          <a:p>
            <a:pPr lvl="1">
              <a:spcBef>
                <a:spcPts val="600"/>
              </a:spcBef>
              <a:buFont typeface="Calibri" pitchFamily="34" charset="0"/>
              <a:buChar char="−"/>
            </a:pPr>
            <a:r>
              <a:rPr lang="en-US" sz="3200" dirty="0"/>
              <a:t>Mark up plans</a:t>
            </a:r>
          </a:p>
          <a:p>
            <a:pPr lvl="1">
              <a:spcBef>
                <a:spcPts val="600"/>
              </a:spcBef>
              <a:buFont typeface="Calibri" pitchFamily="34" charset="0"/>
              <a:buChar char="−"/>
            </a:pPr>
            <a:r>
              <a:rPr lang="en-US" sz="3200" dirty="0"/>
              <a:t>Samples</a:t>
            </a:r>
          </a:p>
          <a:p>
            <a:pPr>
              <a:spcBef>
                <a:spcPts val="600"/>
              </a:spcBef>
              <a:buClrTx/>
            </a:pPr>
            <a:r>
              <a:rPr lang="en-US" sz="3600" dirty="0"/>
              <a:t>Interview witnesses</a:t>
            </a:r>
          </a:p>
          <a:p>
            <a:pPr>
              <a:spcBef>
                <a:spcPts val="600"/>
              </a:spcBef>
              <a:buClrTx/>
            </a:pPr>
            <a:r>
              <a:rPr lang="en-US" sz="3600" dirty="0"/>
              <a:t>Examine </a:t>
            </a:r>
            <a:r>
              <a:rPr lang="en-US" sz="3600" dirty="0" smtClean="0"/>
              <a:t>documents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0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EngraversGothic BT" panose="020B0507020203020204" pitchFamily="34" charset="0"/>
              </a:rPr>
              <a:t>Document Examination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1529" y="720001"/>
            <a:ext cx="10041670" cy="594974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ClrTx/>
            </a:pPr>
            <a:r>
              <a:rPr lang="en-GB" sz="3600" dirty="0"/>
              <a:t>Site plans</a:t>
            </a:r>
          </a:p>
          <a:p>
            <a:pPr>
              <a:spcBef>
                <a:spcPts val="1800"/>
              </a:spcBef>
              <a:buClrTx/>
            </a:pPr>
            <a:r>
              <a:rPr lang="en-GB" sz="3600" dirty="0"/>
              <a:t>Company health and safety policy</a:t>
            </a:r>
          </a:p>
          <a:p>
            <a:pPr>
              <a:buClrTx/>
            </a:pPr>
            <a:r>
              <a:rPr lang="en-GB" sz="3600" dirty="0"/>
              <a:t>Risk assessments</a:t>
            </a:r>
          </a:p>
          <a:p>
            <a:pPr>
              <a:buClrTx/>
            </a:pPr>
            <a:r>
              <a:rPr lang="en-GB" sz="3600" dirty="0"/>
              <a:t>Training records</a:t>
            </a:r>
          </a:p>
          <a:p>
            <a:pPr>
              <a:buClrTx/>
            </a:pPr>
            <a:r>
              <a:rPr lang="en-GB" sz="3600" dirty="0"/>
              <a:t>Safe systems of work</a:t>
            </a:r>
          </a:p>
          <a:p>
            <a:pPr>
              <a:buClrTx/>
            </a:pPr>
            <a:r>
              <a:rPr lang="en-GB" sz="3600" dirty="0"/>
              <a:t>Permits-to-work</a:t>
            </a:r>
          </a:p>
          <a:p>
            <a:pPr>
              <a:buClrTx/>
            </a:pPr>
            <a:r>
              <a:rPr lang="en-GB" sz="3600" dirty="0"/>
              <a:t>Maintenance records</a:t>
            </a:r>
          </a:p>
          <a:p>
            <a:pPr>
              <a:buClrTx/>
            </a:pPr>
            <a:r>
              <a:rPr lang="en-GB" sz="3600" dirty="0">
                <a:cs typeface="Tahoma" pitchFamily="34" charset="0"/>
              </a:rPr>
              <a:t>Previous accident reports</a:t>
            </a:r>
          </a:p>
          <a:p>
            <a:pPr>
              <a:buClrTx/>
            </a:pPr>
            <a:r>
              <a:rPr lang="en-GB" sz="3600" dirty="0">
                <a:cs typeface="Tahoma" pitchFamily="34" charset="0"/>
              </a:rPr>
              <a:t>Sickness </a:t>
            </a:r>
            <a:r>
              <a:rPr lang="en-GB" sz="3600" dirty="0" smtClean="0">
                <a:cs typeface="Tahoma" pitchFamily="34" charset="0"/>
              </a:rPr>
              <a:t>records</a:t>
            </a:r>
            <a:endParaRPr lang="en-GB" sz="36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67639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200" b="1" dirty="0" smtClean="0">
                <a:latin typeface="EngraversGothic BT" panose="020B0507020203020204" pitchFamily="34" charset="0"/>
              </a:rPr>
              <a:t>Do you know?</a:t>
            </a:r>
            <a:endParaRPr lang="en-IN" sz="3200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35217"/>
            <a:ext cx="11277600" cy="4351338"/>
          </a:xfrm>
        </p:spPr>
        <p:txBody>
          <a:bodyPr>
            <a:normAutofit/>
          </a:bodyPr>
          <a:lstStyle/>
          <a:p>
            <a:pPr algn="just"/>
            <a:r>
              <a:rPr lang="en-IN" sz="4000" dirty="0" smtClean="0">
                <a:solidFill>
                  <a:srgbClr val="FF0000"/>
                </a:solidFill>
              </a:rPr>
              <a:t>Hazard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0000FF"/>
                </a:solidFill>
              </a:rPr>
              <a:t>Something has </a:t>
            </a:r>
            <a:r>
              <a:rPr lang="en-IN" dirty="0">
                <a:solidFill>
                  <a:srgbClr val="0000FF"/>
                </a:solidFill>
              </a:rPr>
              <a:t>the potential to cause harm</a:t>
            </a:r>
          </a:p>
          <a:p>
            <a:pPr algn="just"/>
            <a:r>
              <a:rPr lang="en-IN" sz="4000" dirty="0" smtClean="0">
                <a:solidFill>
                  <a:srgbClr val="FF0000"/>
                </a:solidFill>
              </a:rPr>
              <a:t>Risk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0000FF"/>
                </a:solidFill>
              </a:rPr>
              <a:t>Combination </a:t>
            </a:r>
            <a:r>
              <a:rPr lang="en-IN" dirty="0">
                <a:solidFill>
                  <a:srgbClr val="0000FF"/>
                </a:solidFill>
              </a:rPr>
              <a:t>of the likelihood of a harm and the severity of that </a:t>
            </a:r>
            <a:r>
              <a:rPr lang="en-IN" dirty="0" smtClean="0">
                <a:solidFill>
                  <a:srgbClr val="0000FF"/>
                </a:solidFill>
              </a:rPr>
              <a:t>harm</a:t>
            </a:r>
            <a:endParaRPr lang="en-IN" dirty="0">
              <a:solidFill>
                <a:srgbClr val="0000FF"/>
              </a:solidFill>
            </a:endParaRPr>
          </a:p>
          <a:p>
            <a:pPr algn="just"/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EngraversGothic BT" panose="020B0507020203020204" pitchFamily="34" charset="0"/>
              </a:rPr>
              <a:t>Step 2 – Analysing Information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1529" y="720001"/>
            <a:ext cx="10041670" cy="5949740"/>
          </a:xfrm>
        </p:spPr>
        <p:txBody>
          <a:bodyPr>
            <a:noAutofit/>
          </a:bodyPr>
          <a:lstStyle/>
          <a:p>
            <a:pPr marL="360363" lvl="1" indent="-360363">
              <a:spcBef>
                <a:spcPts val="600"/>
              </a:spcBef>
              <a:buClr>
                <a:srgbClr val="002060"/>
              </a:buClr>
              <a:buNone/>
            </a:pPr>
            <a:r>
              <a:rPr lang="en-GB" sz="3200" b="1" dirty="0">
                <a:cs typeface="Tahoma" pitchFamily="34" charset="0"/>
              </a:rPr>
              <a:t>Immediate Causes:</a:t>
            </a:r>
          </a:p>
          <a:p>
            <a:pPr marL="360363" lvl="2" indent="-360363">
              <a:spcBef>
                <a:spcPts val="600"/>
              </a:spcBef>
              <a:buClrTx/>
              <a:tabLst>
                <a:tab pos="900113" algn="l"/>
              </a:tabLst>
            </a:pPr>
            <a:r>
              <a:rPr lang="en-US" sz="2800" dirty="0">
                <a:cs typeface="Tahoma" pitchFamily="34" charset="0"/>
              </a:rPr>
              <a:t>Unsafe </a:t>
            </a:r>
            <a:r>
              <a:rPr lang="en-US" sz="2800" b="1" dirty="0">
                <a:cs typeface="Tahoma" pitchFamily="34" charset="0"/>
              </a:rPr>
              <a:t>acts</a:t>
            </a:r>
            <a:r>
              <a:rPr lang="en-US" sz="2800" dirty="0">
                <a:cs typeface="Tahoma" pitchFamily="34" charset="0"/>
              </a:rPr>
              <a:t> </a:t>
            </a:r>
          </a:p>
          <a:p>
            <a:pPr marL="360363" lvl="2" indent="-360363">
              <a:spcBef>
                <a:spcPts val="600"/>
              </a:spcBef>
              <a:buClrTx/>
              <a:tabLst>
                <a:tab pos="900113" algn="l"/>
              </a:tabLst>
            </a:pPr>
            <a:r>
              <a:rPr lang="en-US" sz="2800" dirty="0">
                <a:cs typeface="Tahoma" pitchFamily="34" charset="0"/>
              </a:rPr>
              <a:t>Unsafe </a:t>
            </a:r>
            <a:r>
              <a:rPr lang="en-US" sz="2800" b="1" dirty="0">
                <a:cs typeface="Tahoma" pitchFamily="34" charset="0"/>
              </a:rPr>
              <a:t>conditions</a:t>
            </a:r>
          </a:p>
          <a:p>
            <a:pPr marL="360363" lvl="2" indent="-360363">
              <a:spcBef>
                <a:spcPts val="600"/>
              </a:spcBef>
              <a:buClrTx/>
              <a:buNone/>
              <a:tabLst>
                <a:tab pos="900113" algn="l"/>
              </a:tabLst>
            </a:pPr>
            <a:endParaRPr lang="en-GB" sz="2800" dirty="0">
              <a:cs typeface="Tahoma" pitchFamily="34" charset="0"/>
            </a:endParaRPr>
          </a:p>
          <a:p>
            <a:pPr marL="360363" lvl="1" indent="-360363">
              <a:spcBef>
                <a:spcPts val="600"/>
              </a:spcBef>
              <a:buClrTx/>
              <a:buNone/>
            </a:pPr>
            <a:r>
              <a:rPr lang="en-GB" sz="3200" b="1" dirty="0">
                <a:cs typeface="Tahoma" pitchFamily="34" charset="0"/>
              </a:rPr>
              <a:t>Underlying or Root Causes:</a:t>
            </a:r>
          </a:p>
          <a:p>
            <a:pPr marL="360363" lvl="2" indent="-360363">
              <a:spcBef>
                <a:spcPts val="600"/>
              </a:spcBef>
              <a:buClrTx/>
            </a:pPr>
            <a:r>
              <a:rPr lang="en-US" sz="2800" dirty="0">
                <a:cs typeface="Tahoma" pitchFamily="34" charset="0"/>
              </a:rPr>
              <a:t>Reasons behind the immediate causes</a:t>
            </a:r>
          </a:p>
          <a:p>
            <a:pPr marL="360363" lvl="2" indent="-360363">
              <a:spcBef>
                <a:spcPts val="600"/>
              </a:spcBef>
            </a:pPr>
            <a:r>
              <a:rPr lang="en-US" sz="2800" dirty="0">
                <a:cs typeface="Tahoma" pitchFamily="34" charset="0"/>
              </a:rPr>
              <a:t>Often failures in the management system</a:t>
            </a:r>
          </a:p>
          <a:p>
            <a:pPr marL="817563" lvl="3" indent="-360363">
              <a:spcBef>
                <a:spcPts val="600"/>
              </a:spcBef>
              <a:buFont typeface="Calibri" pitchFamily="34" charset="0"/>
              <a:buChar char="–"/>
            </a:pPr>
            <a:r>
              <a:rPr lang="en-US" sz="2400" dirty="0">
                <a:cs typeface="Tahoma" pitchFamily="34" charset="0"/>
              </a:rPr>
              <a:t>No supervision</a:t>
            </a:r>
          </a:p>
          <a:p>
            <a:pPr marL="817563" lvl="3" indent="-360363">
              <a:spcBef>
                <a:spcPts val="600"/>
              </a:spcBef>
              <a:buFont typeface="Calibri" pitchFamily="34" charset="0"/>
              <a:buChar char="–"/>
            </a:pPr>
            <a:r>
              <a:rPr lang="en-US" sz="2400" dirty="0">
                <a:cs typeface="Tahoma" pitchFamily="34" charset="0"/>
              </a:rPr>
              <a:t>No PPE provided</a:t>
            </a:r>
          </a:p>
          <a:p>
            <a:pPr marL="817563" lvl="3" indent="-360363">
              <a:spcBef>
                <a:spcPts val="600"/>
              </a:spcBef>
              <a:buFont typeface="Calibri" pitchFamily="34" charset="0"/>
              <a:buChar char="–"/>
            </a:pPr>
            <a:r>
              <a:rPr lang="en-US" sz="2400" dirty="0">
                <a:cs typeface="Tahoma" pitchFamily="34" charset="0"/>
              </a:rPr>
              <a:t>No training</a:t>
            </a:r>
          </a:p>
          <a:p>
            <a:pPr marL="817563" lvl="3" indent="-360363">
              <a:spcBef>
                <a:spcPts val="600"/>
              </a:spcBef>
              <a:buFont typeface="Calibri" pitchFamily="34" charset="0"/>
              <a:buChar char="–"/>
            </a:pPr>
            <a:r>
              <a:rPr lang="en-US" sz="2400" dirty="0">
                <a:cs typeface="Tahoma" pitchFamily="34" charset="0"/>
              </a:rPr>
              <a:t>No maintenance</a:t>
            </a:r>
          </a:p>
          <a:p>
            <a:pPr marL="817563" lvl="3" indent="-360363">
              <a:spcBef>
                <a:spcPts val="600"/>
              </a:spcBef>
              <a:buFont typeface="Calibri" pitchFamily="34" charset="0"/>
              <a:buChar char="–"/>
            </a:pPr>
            <a:r>
              <a:rPr lang="en-US" sz="2400" dirty="0">
                <a:cs typeface="Tahoma" pitchFamily="34" charset="0"/>
              </a:rPr>
              <a:t>No checking or inspections</a:t>
            </a:r>
          </a:p>
          <a:p>
            <a:pPr marL="817563" lvl="3" indent="-360363">
              <a:spcBef>
                <a:spcPts val="600"/>
              </a:spcBef>
              <a:buFont typeface="Calibri" pitchFamily="34" charset="0"/>
              <a:buChar char="–"/>
            </a:pPr>
            <a:r>
              <a:rPr lang="en-US" sz="2400" dirty="0">
                <a:cs typeface="Tahoma" pitchFamily="34" charset="0"/>
              </a:rPr>
              <a:t>Inadequate or no risk </a:t>
            </a:r>
            <a:r>
              <a:rPr lang="en-US" sz="2400" dirty="0" smtClean="0">
                <a:cs typeface="Tahoma" pitchFamily="34" charset="0"/>
              </a:rPr>
              <a:t>assessments</a:t>
            </a:r>
            <a:endParaRPr lang="en-US" sz="24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EngraversGothic BT" panose="020B0507020203020204" pitchFamily="34" charset="0"/>
              </a:rPr>
              <a:t>Step 3 – Identifying Suitable Control Measures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1529" y="720001"/>
            <a:ext cx="10041670" cy="5949740"/>
          </a:xfrm>
        </p:spPr>
        <p:txBody>
          <a:bodyPr>
            <a:noAutofit/>
          </a:bodyPr>
          <a:lstStyle/>
          <a:p>
            <a:pPr marL="360363" lvl="1" indent="-360363">
              <a:spcBef>
                <a:spcPts val="600"/>
              </a:spcBef>
              <a:buClr>
                <a:srgbClr val="002060"/>
              </a:buClr>
              <a:buNone/>
            </a:pPr>
            <a:r>
              <a:rPr lang="en-IN" sz="3600" dirty="0">
                <a:cs typeface="Tahoma" pitchFamily="34" charset="0"/>
              </a:rPr>
              <a:t>For Immediate Causes</a:t>
            </a:r>
          </a:p>
          <a:p>
            <a:pPr marL="1263650" lvl="1" indent="-360363">
              <a:spcBef>
                <a:spcPts val="600"/>
              </a:spcBef>
              <a:buClr>
                <a:srgbClr val="002060"/>
              </a:buClr>
            </a:pPr>
            <a:r>
              <a:rPr lang="en-IN" sz="3600" dirty="0">
                <a:cs typeface="Tahoma" pitchFamily="34" charset="0"/>
              </a:rPr>
              <a:t>Clean up the spill</a:t>
            </a:r>
          </a:p>
          <a:p>
            <a:pPr marL="1263650" lvl="1" indent="-360363">
              <a:spcBef>
                <a:spcPts val="600"/>
              </a:spcBef>
              <a:buClr>
                <a:srgbClr val="002060"/>
              </a:buClr>
            </a:pPr>
            <a:r>
              <a:rPr lang="en-IN" sz="3600" dirty="0">
                <a:cs typeface="Tahoma" pitchFamily="34" charset="0"/>
              </a:rPr>
              <a:t>Replace the missing guard</a:t>
            </a:r>
          </a:p>
          <a:p>
            <a:pPr marL="1263650" lvl="1" indent="-360363">
              <a:spcBef>
                <a:spcPts val="600"/>
              </a:spcBef>
              <a:buClr>
                <a:srgbClr val="002060"/>
              </a:buClr>
            </a:pPr>
            <a:r>
              <a:rPr lang="en-IN" sz="3600" dirty="0">
                <a:cs typeface="Tahoma" pitchFamily="34" charset="0"/>
              </a:rPr>
              <a:t>Relocate the trailing cable</a:t>
            </a:r>
          </a:p>
          <a:p>
            <a:pPr marL="360363" lvl="1" indent="-360363">
              <a:spcBef>
                <a:spcPts val="600"/>
              </a:spcBef>
              <a:buClr>
                <a:srgbClr val="002060"/>
              </a:buClr>
              <a:buNone/>
            </a:pPr>
            <a:r>
              <a:rPr lang="en-IN" sz="3600" dirty="0">
                <a:cs typeface="Tahoma" pitchFamily="34" charset="0"/>
              </a:rPr>
              <a:t>For Underlying or Root Causes</a:t>
            </a:r>
          </a:p>
          <a:p>
            <a:pPr marL="1263650" lvl="1" indent="-360363">
              <a:spcBef>
                <a:spcPts val="600"/>
              </a:spcBef>
              <a:buClr>
                <a:srgbClr val="002060"/>
              </a:buClr>
            </a:pPr>
            <a:r>
              <a:rPr lang="en-IN" sz="3600" dirty="0">
                <a:cs typeface="Tahoma" pitchFamily="34" charset="0"/>
              </a:rPr>
              <a:t>Training</a:t>
            </a:r>
          </a:p>
          <a:p>
            <a:pPr marL="1263650" lvl="1" indent="-360363">
              <a:spcBef>
                <a:spcPts val="600"/>
              </a:spcBef>
              <a:buClr>
                <a:srgbClr val="002060"/>
              </a:buClr>
            </a:pPr>
            <a:r>
              <a:rPr lang="en-IN" sz="3600" dirty="0">
                <a:cs typeface="Tahoma" pitchFamily="34" charset="0"/>
              </a:rPr>
              <a:t>Maintenance</a:t>
            </a:r>
          </a:p>
          <a:p>
            <a:pPr marL="1263650" lvl="1" indent="-360363">
              <a:spcBef>
                <a:spcPts val="600"/>
              </a:spcBef>
              <a:buClr>
                <a:srgbClr val="002060"/>
              </a:buClr>
            </a:pPr>
            <a:r>
              <a:rPr lang="en-IN" sz="3600" dirty="0">
                <a:cs typeface="Tahoma" pitchFamily="34" charset="0"/>
              </a:rPr>
              <a:t>Need to make </a:t>
            </a:r>
            <a:r>
              <a:rPr lang="en-IN" sz="3600" dirty="0" smtClean="0">
                <a:cs typeface="Tahoma" pitchFamily="34" charset="0"/>
              </a:rPr>
              <a:t>changes in </a:t>
            </a:r>
            <a:r>
              <a:rPr lang="en-IN" sz="3600" dirty="0">
                <a:cs typeface="Tahoma" pitchFamily="34" charset="0"/>
              </a:rPr>
              <a:t>management system</a:t>
            </a:r>
          </a:p>
          <a:p>
            <a:pPr marL="360363" lvl="1" indent="-360363">
              <a:spcBef>
                <a:spcPts val="600"/>
              </a:spcBef>
              <a:buClr>
                <a:srgbClr val="002060"/>
              </a:buClr>
              <a:buNone/>
            </a:pPr>
            <a:endParaRPr lang="en-IN" sz="3600" dirty="0">
              <a:cs typeface="Tahoma" pitchFamily="34" charset="0"/>
            </a:endParaRPr>
          </a:p>
          <a:p>
            <a:pPr marL="360363" lvl="1" indent="-360363">
              <a:spcBef>
                <a:spcPts val="600"/>
              </a:spcBef>
              <a:buClr>
                <a:srgbClr val="002060"/>
              </a:buClr>
              <a:buNone/>
            </a:pPr>
            <a:endParaRPr lang="en-US" sz="36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EngraversGothic BT" panose="020B0507020203020204" pitchFamily="34" charset="0"/>
              </a:rPr>
              <a:t>Step 4 – Plan the Remedial Actions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1529" y="720001"/>
            <a:ext cx="10041670" cy="59497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Tx/>
            </a:pPr>
            <a:r>
              <a:rPr lang="en-GB" sz="4400" dirty="0">
                <a:cs typeface="Tahoma" pitchFamily="34" charset="0"/>
              </a:rPr>
              <a:t>Dangerous conditions must be dealt with immediately</a:t>
            </a:r>
          </a:p>
          <a:p>
            <a:pPr>
              <a:spcBef>
                <a:spcPts val="600"/>
              </a:spcBef>
              <a:buClrTx/>
            </a:pPr>
            <a:r>
              <a:rPr lang="en-GB" sz="4400" dirty="0">
                <a:cs typeface="Tahoma" pitchFamily="34" charset="0"/>
              </a:rPr>
              <a:t>Interim actions may be possible</a:t>
            </a:r>
          </a:p>
          <a:p>
            <a:pPr>
              <a:spcBef>
                <a:spcPts val="600"/>
              </a:spcBef>
              <a:buClrTx/>
            </a:pPr>
            <a:r>
              <a:rPr lang="en-GB" sz="4400" dirty="0">
                <a:cs typeface="Tahoma" pitchFamily="34" charset="0"/>
              </a:rPr>
              <a:t>Underlying causes will require more complex actions</a:t>
            </a:r>
          </a:p>
          <a:p>
            <a:pPr lvl="1" indent="-387350">
              <a:spcBef>
                <a:spcPts val="600"/>
              </a:spcBef>
              <a:buClrTx/>
              <a:buFont typeface="Tahoma" pitchFamily="34" charset="0"/>
              <a:buChar char="–"/>
            </a:pPr>
            <a:r>
              <a:rPr lang="en-GB" sz="4000" dirty="0">
                <a:cs typeface="Tahoma" pitchFamily="34" charset="0"/>
              </a:rPr>
              <a:t>will take </a:t>
            </a:r>
            <a:r>
              <a:rPr lang="en-GB" sz="4000" dirty="0" smtClean="0">
                <a:solidFill>
                  <a:srgbClr val="176373"/>
                </a:solidFill>
                <a:cs typeface="Tahoma" pitchFamily="34" charset="0"/>
              </a:rPr>
              <a:t>Time</a:t>
            </a:r>
            <a:r>
              <a:rPr lang="en-GB" sz="4000" dirty="0" smtClean="0">
                <a:cs typeface="Tahoma" pitchFamily="34" charset="0"/>
              </a:rPr>
              <a:t>, </a:t>
            </a:r>
            <a:r>
              <a:rPr lang="en-GB" sz="4000" dirty="0" smtClean="0">
                <a:solidFill>
                  <a:srgbClr val="176373"/>
                </a:solidFill>
                <a:cs typeface="Tahoma" pitchFamily="34" charset="0"/>
              </a:rPr>
              <a:t>Effort</a:t>
            </a:r>
            <a:r>
              <a:rPr lang="en-GB" sz="4000" dirty="0" smtClean="0">
                <a:cs typeface="Tahoma" pitchFamily="34" charset="0"/>
              </a:rPr>
              <a:t>, </a:t>
            </a:r>
            <a:r>
              <a:rPr lang="en-GB" sz="4000" dirty="0" smtClean="0">
                <a:solidFill>
                  <a:srgbClr val="176373"/>
                </a:solidFill>
                <a:cs typeface="Tahoma" pitchFamily="34" charset="0"/>
              </a:rPr>
              <a:t>Disruption</a:t>
            </a:r>
            <a:r>
              <a:rPr lang="en-GB" sz="4000" dirty="0" smtClean="0">
                <a:cs typeface="Tahoma" pitchFamily="34" charset="0"/>
              </a:rPr>
              <a:t>, </a:t>
            </a:r>
            <a:r>
              <a:rPr lang="en-GB" sz="4000" dirty="0" smtClean="0">
                <a:solidFill>
                  <a:srgbClr val="176373"/>
                </a:solidFill>
                <a:cs typeface="Tahoma" pitchFamily="34" charset="0"/>
              </a:rPr>
              <a:t>Money</a:t>
            </a:r>
            <a:endParaRPr lang="en-GB" sz="4000" dirty="0">
              <a:solidFill>
                <a:srgbClr val="176373"/>
              </a:solidFill>
              <a:cs typeface="Tahoma" pitchFamily="34" charset="0"/>
            </a:endParaRPr>
          </a:p>
          <a:p>
            <a:pPr lvl="1" indent="-387350">
              <a:spcBef>
                <a:spcPts val="600"/>
              </a:spcBef>
              <a:buClrTx/>
              <a:buFont typeface="Tahoma" pitchFamily="34" charset="0"/>
              <a:buChar char="–"/>
            </a:pPr>
            <a:r>
              <a:rPr lang="en-GB" sz="4000" dirty="0">
                <a:cs typeface="Tahoma" pitchFamily="34" charset="0"/>
              </a:rPr>
              <a:t>need for prioritisation</a:t>
            </a:r>
          </a:p>
          <a:p>
            <a:pPr marL="360363" lvl="1" indent="-360363">
              <a:spcBef>
                <a:spcPts val="600"/>
              </a:spcBef>
              <a:buClr>
                <a:srgbClr val="002060"/>
              </a:buClr>
              <a:buNone/>
            </a:pPr>
            <a:endParaRPr lang="en-US" sz="3600" dirty="0"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46033"/>
              </p:ext>
            </p:extLst>
          </p:nvPr>
        </p:nvGraphicFramePr>
        <p:xfrm>
          <a:off x="3225516" y="5222837"/>
          <a:ext cx="63579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2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9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85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Recommended action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Timescale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Responsible</a:t>
                      </a:r>
                      <a:endParaRPr lang="en-GB" sz="1800" b="0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Introduce induction training for all new FLT drivers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 month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Warehouse</a:t>
                      </a:r>
                      <a:r>
                        <a:rPr lang="en-GB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Manager</a:t>
                      </a:r>
                      <a:endParaRPr lang="en-GB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EngraversGothic BT" panose="020B0507020203020204" pitchFamily="34" charset="0"/>
              </a:rPr>
              <a:t>Immediate Action when accident happens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1529" y="720001"/>
            <a:ext cx="10041670" cy="594974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Provide First Aid to the </a:t>
            </a:r>
            <a:r>
              <a:rPr lang="en-US" sz="3200" dirty="0" smtClean="0"/>
              <a:t>causality</a:t>
            </a:r>
            <a:endParaRPr lang="en-US" sz="3200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Call for  medical assistance if necessary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Make the accident area safe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Barricade the accident </a:t>
            </a:r>
            <a:r>
              <a:rPr lang="en-US" sz="3200" dirty="0" smtClean="0">
                <a:solidFill>
                  <a:srgbClr val="FF0000"/>
                </a:solidFill>
              </a:rPr>
              <a:t>spot</a:t>
            </a:r>
            <a:endParaRPr lang="en-US" sz="3200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Implement or initiate emergency plans if </a:t>
            </a:r>
            <a:r>
              <a:rPr lang="en-US" sz="3200" dirty="0" smtClean="0"/>
              <a:t>necessary</a:t>
            </a:r>
            <a:endParaRPr lang="en-US" sz="3200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Report to family of the injured and  relevant enforcing authority if necessary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61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EngraversGothic BT" panose="020B0507020203020204" pitchFamily="34" charset="0"/>
              </a:rPr>
              <a:t>Long Term Action when accident happens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962047"/>
            <a:ext cx="12193199" cy="5223599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Identification of witnesses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Form the accident investigation team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Conduct the investigation to know the </a:t>
            </a:r>
            <a:r>
              <a:rPr lang="en-US" sz="3200" dirty="0" smtClean="0"/>
              <a:t>causes</a:t>
            </a:r>
            <a:endParaRPr lang="en-US" sz="3200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Suggest the remedial measures to prevent the </a:t>
            </a:r>
            <a:r>
              <a:rPr lang="en-US" sz="3200" dirty="0" smtClean="0">
                <a:solidFill>
                  <a:srgbClr val="FF0000"/>
                </a:solidFill>
              </a:rPr>
              <a:t>accident</a:t>
            </a:r>
            <a:endParaRPr lang="en-US" sz="3200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Implement the remedial measures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Communicate the accident investigation to all in the </a:t>
            </a:r>
            <a:r>
              <a:rPr lang="en-US" sz="3200" dirty="0" smtClean="0">
                <a:solidFill>
                  <a:srgbClr val="FF0000"/>
                </a:solidFill>
              </a:rPr>
              <a:t>organization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47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67639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Hazard </a:t>
            </a:r>
            <a:r>
              <a:rPr lang="en-IN" b="1" dirty="0" smtClean="0">
                <a:latin typeface="EngraversGothic BT" panose="020B0507020203020204" pitchFamily="34" charset="0"/>
              </a:rPr>
              <a:t>Categories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7"/>
            <a:ext cx="10515600" cy="564776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Physical</a:t>
            </a:r>
          </a:p>
          <a:p>
            <a:pPr marL="0" indent="0" algn="just">
              <a:buNone/>
            </a:pPr>
            <a:r>
              <a:rPr lang="en-IN" dirty="0" smtClean="0"/>
              <a:t>	- e.g</a:t>
            </a:r>
            <a:r>
              <a:rPr lang="en-IN" dirty="0"/>
              <a:t>. </a:t>
            </a:r>
            <a:r>
              <a:rPr lang="en-IN" dirty="0" smtClean="0"/>
              <a:t>Electricity, Noise, Vibration, Radiation, Machinery</a:t>
            </a:r>
            <a:endParaRPr lang="en-IN" dirty="0"/>
          </a:p>
          <a:p>
            <a:pPr algn="just"/>
            <a:r>
              <a:rPr lang="en-IN" dirty="0"/>
              <a:t>Chemical</a:t>
            </a:r>
          </a:p>
          <a:p>
            <a:pPr marL="0" indent="0" algn="just">
              <a:buNone/>
            </a:pPr>
            <a:r>
              <a:rPr lang="en-IN" dirty="0" smtClean="0"/>
              <a:t>	- e.g</a:t>
            </a:r>
            <a:r>
              <a:rPr lang="en-IN" dirty="0"/>
              <a:t>. </a:t>
            </a:r>
            <a:r>
              <a:rPr lang="en-IN" dirty="0" smtClean="0"/>
              <a:t>Mercury, Solvents, Carbon Monoxide</a:t>
            </a:r>
            <a:endParaRPr lang="en-IN" dirty="0"/>
          </a:p>
          <a:p>
            <a:pPr algn="just"/>
            <a:r>
              <a:rPr lang="en-IN" dirty="0"/>
              <a:t>Biological</a:t>
            </a:r>
          </a:p>
          <a:p>
            <a:pPr marL="0" indent="0" algn="just">
              <a:buNone/>
            </a:pPr>
            <a:r>
              <a:rPr lang="en-IN" dirty="0" smtClean="0"/>
              <a:t>	- e.g</a:t>
            </a:r>
            <a:r>
              <a:rPr lang="en-IN" dirty="0"/>
              <a:t>. Bacteria, hepatitis</a:t>
            </a:r>
          </a:p>
          <a:p>
            <a:pPr algn="just"/>
            <a:r>
              <a:rPr lang="en-IN" dirty="0"/>
              <a:t>Ergonomic</a:t>
            </a:r>
          </a:p>
          <a:p>
            <a:pPr marL="0" indent="0" algn="just">
              <a:buNone/>
            </a:pPr>
            <a:r>
              <a:rPr lang="en-IN" dirty="0" smtClean="0"/>
              <a:t>	- e.g</a:t>
            </a:r>
            <a:r>
              <a:rPr lang="en-IN" dirty="0"/>
              <a:t>. manual handling, repetitive tasks</a:t>
            </a:r>
          </a:p>
          <a:p>
            <a:pPr algn="just"/>
            <a:r>
              <a:rPr lang="en-IN" dirty="0"/>
              <a:t>Psychological</a:t>
            </a:r>
          </a:p>
          <a:p>
            <a:pPr marL="0" indent="0" algn="just">
              <a:buNone/>
            </a:pPr>
            <a:r>
              <a:rPr lang="en-IN" dirty="0" smtClean="0"/>
              <a:t>	- e.g</a:t>
            </a:r>
            <a:r>
              <a:rPr lang="en-IN" dirty="0"/>
              <a:t>. stress, violence 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9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67639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Objectives of 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2629"/>
            <a:ext cx="10515600" cy="57585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400" dirty="0"/>
              <a:t>Prevent Death and personal </a:t>
            </a:r>
            <a:r>
              <a:rPr lang="en-IN" sz="3400" dirty="0" smtClean="0"/>
              <a:t>injury</a:t>
            </a:r>
            <a:endParaRPr lang="en-IN" sz="3400" dirty="0"/>
          </a:p>
          <a:p>
            <a:pPr marL="514350" indent="-514350">
              <a:buFont typeface="+mj-lt"/>
              <a:buAutoNum type="arabicPeriod"/>
            </a:pPr>
            <a:r>
              <a:rPr lang="en-IN" sz="3400" dirty="0">
                <a:solidFill>
                  <a:srgbClr val="FF0000"/>
                </a:solidFill>
              </a:rPr>
              <a:t>Prevent the direct and indirect costs that follow on from </a:t>
            </a:r>
            <a:r>
              <a:rPr lang="en-IN" sz="3400" dirty="0" smtClean="0">
                <a:solidFill>
                  <a:srgbClr val="FF0000"/>
                </a:solidFill>
              </a:rPr>
              <a:t>accidents</a:t>
            </a:r>
            <a:endParaRPr lang="en-IN" sz="34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400" dirty="0"/>
              <a:t>Changing unsafe </a:t>
            </a:r>
            <a:r>
              <a:rPr lang="en-IN" sz="3400" dirty="0" smtClean="0"/>
              <a:t>practices</a:t>
            </a:r>
            <a:endParaRPr lang="en-IN" sz="3400" dirty="0"/>
          </a:p>
          <a:p>
            <a:pPr marL="514350" indent="-514350">
              <a:buFont typeface="+mj-lt"/>
              <a:buAutoNum type="arabicPeriod"/>
            </a:pPr>
            <a:r>
              <a:rPr lang="en-IN" sz="3400" dirty="0">
                <a:solidFill>
                  <a:srgbClr val="FF0000"/>
                </a:solidFill>
              </a:rPr>
              <a:t>Check the effectiveness of control </a:t>
            </a:r>
            <a:r>
              <a:rPr lang="en-IN" sz="3400" dirty="0" smtClean="0">
                <a:solidFill>
                  <a:srgbClr val="FF0000"/>
                </a:solidFill>
              </a:rPr>
              <a:t>measures</a:t>
            </a:r>
            <a:endParaRPr lang="en-IN" sz="34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400" dirty="0"/>
              <a:t>Identifying groups at </a:t>
            </a:r>
            <a:r>
              <a:rPr lang="en-IN" sz="3400" dirty="0" smtClean="0"/>
              <a:t>risk</a:t>
            </a:r>
            <a:endParaRPr lang="en-IN" sz="3400" dirty="0"/>
          </a:p>
          <a:p>
            <a:pPr marL="514350" indent="-514350">
              <a:buFont typeface="+mj-lt"/>
              <a:buAutoNum type="arabicPeriod"/>
            </a:pPr>
            <a:r>
              <a:rPr lang="en-IN" sz="3400" dirty="0">
                <a:solidFill>
                  <a:srgbClr val="FF0000"/>
                </a:solidFill>
              </a:rPr>
              <a:t>Identifying specific </a:t>
            </a:r>
            <a:r>
              <a:rPr lang="en-IN" sz="3400" dirty="0" smtClean="0">
                <a:solidFill>
                  <a:srgbClr val="FF0000"/>
                </a:solidFill>
              </a:rPr>
              <a:t>hazards</a:t>
            </a:r>
            <a:endParaRPr lang="en-IN" sz="34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400" dirty="0"/>
              <a:t>Current and future training </a:t>
            </a:r>
            <a:r>
              <a:rPr lang="en-IN" sz="3400" dirty="0" smtClean="0"/>
              <a:t>needs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67639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5 </a:t>
            </a:r>
            <a:r>
              <a:rPr lang="en-IN" b="1" dirty="0" smtClean="0">
                <a:latin typeface="EngraversGothic BT" panose="020B0507020203020204" pitchFamily="34" charset="0"/>
              </a:rPr>
              <a:t>Steps of </a:t>
            </a:r>
            <a:r>
              <a:rPr lang="en-IN" b="1" dirty="0">
                <a:latin typeface="EngraversGothic BT" panose="020B0507020203020204" pitchFamily="34" charset="0"/>
              </a:rPr>
              <a:t>Risk Assessment</a:t>
            </a:r>
          </a:p>
        </p:txBody>
      </p:sp>
      <p:pic>
        <p:nvPicPr>
          <p:cNvPr id="5" name="Picture 2" descr="http://lh3.ggpht.com/_ZCAc9c80CqQ/S1V4XGxhTaI/AAAAAAAAA0Q/Jrr3m8kUy2U/CD01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899647" y="767641"/>
            <a:ext cx="4512148" cy="593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2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Step 1:  Identify the </a:t>
            </a:r>
            <a:r>
              <a:rPr lang="en-IN" b="1" dirty="0" smtClean="0">
                <a:latin typeface="EngraversGothic BT" panose="020B0507020203020204" pitchFamily="34" charset="0"/>
              </a:rPr>
              <a:t>Hazards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3200" dirty="0"/>
              <a:t>Safety Inspection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 dirty="0"/>
              <a:t>Accident Investigation Reports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 dirty="0"/>
              <a:t>Consulting with employees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 dirty="0"/>
              <a:t>Examine OHS Documents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 dirty="0"/>
              <a:t>Talking to the employees</a:t>
            </a:r>
          </a:p>
          <a:p>
            <a:pPr marL="0" indent="0" algn="just">
              <a:buNone/>
            </a:pPr>
            <a:endParaRPr lang="en-IN" sz="6000" dirty="0"/>
          </a:p>
          <a:p>
            <a:pPr marL="0" indent="0" algn="just">
              <a:buNone/>
            </a:pP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6353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Step 1:  Identify the </a:t>
            </a:r>
            <a:r>
              <a:rPr lang="en-IN" b="1" dirty="0" smtClean="0">
                <a:latin typeface="EngraversGothic BT" panose="020B0507020203020204" pitchFamily="34" charset="0"/>
              </a:rPr>
              <a:t>Hazards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3200" dirty="0"/>
              <a:t>IDENTIFY HAZARDS IN WORKPLACE</a:t>
            </a:r>
          </a:p>
          <a:p>
            <a:pPr marL="1155700" algn="just"/>
            <a:r>
              <a:rPr lang="en-IN" sz="3200" dirty="0"/>
              <a:t>Physical </a:t>
            </a:r>
          </a:p>
          <a:p>
            <a:pPr marL="1155700" algn="just"/>
            <a:r>
              <a:rPr lang="en-IN" sz="3200" dirty="0"/>
              <a:t>Chemical</a:t>
            </a:r>
          </a:p>
          <a:p>
            <a:pPr marL="1155700" algn="just"/>
            <a:r>
              <a:rPr lang="en-IN" sz="3200" dirty="0"/>
              <a:t>Biological</a:t>
            </a:r>
          </a:p>
          <a:p>
            <a:pPr marL="1155700" algn="just"/>
            <a:r>
              <a:rPr lang="en-IN" sz="3200" dirty="0"/>
              <a:t>Ergonomic</a:t>
            </a:r>
          </a:p>
          <a:p>
            <a:pPr marL="1155700" algn="just"/>
            <a:r>
              <a:rPr lang="en-IN" sz="3200" dirty="0"/>
              <a:t>Psychological </a:t>
            </a:r>
          </a:p>
          <a:p>
            <a:pPr marL="0" indent="0" algn="just">
              <a:buNone/>
            </a:pPr>
            <a:endParaRPr lang="en-IN" sz="3200" dirty="0"/>
          </a:p>
          <a:p>
            <a:pPr marL="0" indent="0" algn="just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109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1243</Words>
  <Application>Microsoft Office PowerPoint</Application>
  <PresentationFormat>Widescreen</PresentationFormat>
  <Paragraphs>329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EngraversGothic BT</vt:lpstr>
      <vt:lpstr>Tahoma</vt:lpstr>
      <vt:lpstr>Verdana</vt:lpstr>
      <vt:lpstr>Wingdings</vt:lpstr>
      <vt:lpstr>Office Theme</vt:lpstr>
      <vt:lpstr>PowerPoint Presentation</vt:lpstr>
      <vt:lpstr>Learning Outcomes:</vt:lpstr>
      <vt:lpstr>PowerPoint Presentation</vt:lpstr>
      <vt:lpstr>Do you know?</vt:lpstr>
      <vt:lpstr>Hazard Categories</vt:lpstr>
      <vt:lpstr>Objectives of Risk Assessment</vt:lpstr>
      <vt:lpstr>5 Steps of Risk Assessment</vt:lpstr>
      <vt:lpstr>Step 1:  Identify the Hazards</vt:lpstr>
      <vt:lpstr>Step 1:  Identify the Hazards</vt:lpstr>
      <vt:lpstr>Step 1:  Identify the Hazards</vt:lpstr>
      <vt:lpstr>Step 1:  Identify the Hazards</vt:lpstr>
      <vt:lpstr>Step 2:  Identify the People at Risk</vt:lpstr>
      <vt:lpstr>Vulnerable Groups</vt:lpstr>
      <vt:lpstr>Step 3:  Evaluate the Risk</vt:lpstr>
      <vt:lpstr>Risk Assessment Matrix</vt:lpstr>
      <vt:lpstr>Exercise 1- Evaluate Risk</vt:lpstr>
      <vt:lpstr>Exercise 2 - Evaluate Risk</vt:lpstr>
      <vt:lpstr>Exercise 3 - Evaluate Risk</vt:lpstr>
      <vt:lpstr>ALARP</vt:lpstr>
      <vt:lpstr>Step 4 – Record Significant Findings</vt:lpstr>
      <vt:lpstr>Step 5 - Review</vt:lpstr>
      <vt:lpstr>Young Persons</vt:lpstr>
      <vt:lpstr>Pregnant Workers</vt:lpstr>
      <vt:lpstr>Disabled Workers</vt:lpstr>
      <vt:lpstr>Lone Workers</vt:lpstr>
      <vt:lpstr>Suitable and Sufficient Risk Assessment</vt:lpstr>
      <vt:lpstr>PowerPoint Presentation</vt:lpstr>
      <vt:lpstr>General Principles of Prevention</vt:lpstr>
      <vt:lpstr>Hierarchy of Risk Control</vt:lpstr>
      <vt:lpstr>Hierarchy of Risk Control</vt:lpstr>
      <vt:lpstr>Personal Protective Equipment (PPE)</vt:lpstr>
      <vt:lpstr>Personal Protective Equipment (PPE)</vt:lpstr>
      <vt:lpstr>PowerPoint Presentation</vt:lpstr>
      <vt:lpstr>Reasons to carry out investigations</vt:lpstr>
      <vt:lpstr>Reasons to carry out investigations</vt:lpstr>
      <vt:lpstr>Reasons to carry out investigations</vt:lpstr>
      <vt:lpstr>accident Investigation procedure</vt:lpstr>
      <vt:lpstr>Step 1 - Gathering Information</vt:lpstr>
      <vt:lpstr>Document Examination</vt:lpstr>
      <vt:lpstr>Step 2 – Analysing Information</vt:lpstr>
      <vt:lpstr>Step 3 – Identifying Suitable Control Measures</vt:lpstr>
      <vt:lpstr>Step 4 – Plan the Remedial Actions</vt:lpstr>
      <vt:lpstr>Immediate Action when accident happens</vt:lpstr>
      <vt:lpstr>Long Term Action when accident happens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Candy</dc:creator>
  <cp:lastModifiedBy>Lenovo</cp:lastModifiedBy>
  <cp:revision>105</cp:revision>
  <dcterms:created xsi:type="dcterms:W3CDTF">2022-09-06T07:59:11Z</dcterms:created>
  <dcterms:modified xsi:type="dcterms:W3CDTF">2024-02-05T18:15:34Z</dcterms:modified>
</cp:coreProperties>
</file>