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87" r:id="rId4"/>
    <p:sldId id="288" r:id="rId5"/>
    <p:sldId id="262" r:id="rId6"/>
    <p:sldId id="285" r:id="rId7"/>
    <p:sldId id="286" r:id="rId8"/>
    <p:sldId id="351" r:id="rId9"/>
    <p:sldId id="326" r:id="rId10"/>
    <p:sldId id="290" r:id="rId11"/>
    <p:sldId id="291" r:id="rId12"/>
    <p:sldId id="327" r:id="rId13"/>
    <p:sldId id="292" r:id="rId14"/>
    <p:sldId id="328" r:id="rId15"/>
    <p:sldId id="293" r:id="rId16"/>
    <p:sldId id="294" r:id="rId17"/>
    <p:sldId id="329" r:id="rId18"/>
    <p:sldId id="330" r:id="rId19"/>
    <p:sldId id="331" r:id="rId20"/>
    <p:sldId id="295" r:id="rId21"/>
    <p:sldId id="296" r:id="rId22"/>
    <p:sldId id="332" r:id="rId23"/>
    <p:sldId id="297" r:id="rId24"/>
    <p:sldId id="333" r:id="rId25"/>
    <p:sldId id="334" r:id="rId26"/>
    <p:sldId id="298" r:id="rId27"/>
    <p:sldId id="299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25" r:id="rId39"/>
    <p:sldId id="345" r:id="rId40"/>
    <p:sldId id="346" r:id="rId41"/>
    <p:sldId id="347" r:id="rId42"/>
    <p:sldId id="348" r:id="rId43"/>
    <p:sldId id="349" r:id="rId44"/>
    <p:sldId id="35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76373"/>
    <a:srgbClr val="23517B"/>
    <a:srgbClr val="FF6D9E"/>
    <a:srgbClr val="FF66FF"/>
    <a:srgbClr val="66FFFF"/>
    <a:srgbClr val="00FF00"/>
    <a:srgbClr val="19717F"/>
    <a:srgbClr val="00FFFF"/>
    <a:srgbClr val="6E6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82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7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9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1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8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8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9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8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8F17-2DB4-47F1-9AD2-F90ADE8742D8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34A9D-61A3-48B1-BB68-9206157181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759965" y="0"/>
            <a:ext cx="9432035" cy="6858000"/>
            <a:chOff x="6734199" y="0"/>
            <a:chExt cx="5461524" cy="6858000"/>
          </a:xfrm>
        </p:grpSpPr>
        <p:sp>
          <p:nvSpPr>
            <p:cNvPr id="10" name="Freeform 9"/>
            <p:cNvSpPr/>
            <p:nvPr/>
          </p:nvSpPr>
          <p:spPr>
            <a:xfrm>
              <a:off x="6734199" y="0"/>
              <a:ext cx="4293476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81490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400808 w 4293476"/>
                <a:gd name="connsiteY6" fmla="*/ 3455894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508385 w 4293476"/>
                <a:gd name="connsiteY6" fmla="*/ 3482788 h 6858000"/>
                <a:gd name="connsiteX7" fmla="*/ 527213 w 4293476"/>
                <a:gd name="connsiteY7" fmla="*/ 1183341 h 6858000"/>
                <a:gd name="connsiteX8" fmla="*/ 23852 w 4293476"/>
                <a:gd name="connsiteY8" fmla="*/ 56162 h 6858000"/>
                <a:gd name="connsiteX9" fmla="*/ 0 w 4293476"/>
                <a:gd name="connsiteY9" fmla="*/ 15699 h 6858000"/>
                <a:gd name="connsiteX10" fmla="*/ 0 w 4293476"/>
                <a:gd name="connsiteY10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27213 w 4293476"/>
                <a:gd name="connsiteY8" fmla="*/ 118334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419636 w 4293476"/>
                <a:gd name="connsiteY6" fmla="*/ 5647765 h 6858000"/>
                <a:gd name="connsiteX7" fmla="*/ 1508385 w 4293476"/>
                <a:gd name="connsiteY7" fmla="*/ 3482788 h 6858000"/>
                <a:gd name="connsiteX8" fmla="*/ 501173 w 4293476"/>
                <a:gd name="connsiteY8" fmla="*/ 1168351 h 6858000"/>
                <a:gd name="connsiteX9" fmla="*/ 23852 w 4293476"/>
                <a:gd name="connsiteY9" fmla="*/ 56162 h 6858000"/>
                <a:gd name="connsiteX10" fmla="*/ 0 w 4293476"/>
                <a:gd name="connsiteY10" fmla="*/ 15699 h 6858000"/>
                <a:gd name="connsiteX11" fmla="*/ 0 w 4293476"/>
                <a:gd name="connsiteY11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129650" y="6607231"/>
                    <a:pt x="172214" y="6200940"/>
                    <a:pt x="419636" y="5647765"/>
                  </a:cubicBezTo>
                  <a:cubicBezTo>
                    <a:pt x="667058" y="5094590"/>
                    <a:pt x="1494796" y="4229357"/>
                    <a:pt x="1508385" y="3482788"/>
                  </a:cubicBezTo>
                  <a:cubicBezTo>
                    <a:pt x="1521975" y="2736219"/>
                    <a:pt x="748595" y="1739455"/>
                    <a:pt x="501173" y="1168351"/>
                  </a:cubicBezTo>
                  <a:cubicBezTo>
                    <a:pt x="227711" y="627228"/>
                    <a:pt x="134133" y="232840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Freeform 8"/>
            <p:cNvSpPr/>
            <p:nvPr/>
          </p:nvSpPr>
          <p:spPr>
            <a:xfrm>
              <a:off x="7325869" y="0"/>
              <a:ext cx="4869854" cy="6858000"/>
            </a:xfrm>
            <a:custGeom>
              <a:avLst/>
              <a:gdLst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701561 w 4293476"/>
                <a:gd name="connsiteY6" fmla="*/ 3429000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  <a:gd name="connsiteX0" fmla="*/ 0 w 4293476"/>
                <a:gd name="connsiteY0" fmla="*/ 0 h 6858000"/>
                <a:gd name="connsiteX1" fmla="*/ 4293476 w 4293476"/>
                <a:gd name="connsiteY1" fmla="*/ 0 h 6858000"/>
                <a:gd name="connsiteX2" fmla="*/ 4293476 w 4293476"/>
                <a:gd name="connsiteY2" fmla="*/ 6858000 h 6858000"/>
                <a:gd name="connsiteX3" fmla="*/ 0 w 4293476"/>
                <a:gd name="connsiteY3" fmla="*/ 6858000 h 6858000"/>
                <a:gd name="connsiteX4" fmla="*/ 0 w 4293476"/>
                <a:gd name="connsiteY4" fmla="*/ 6842301 h 6858000"/>
                <a:gd name="connsiteX5" fmla="*/ 23852 w 4293476"/>
                <a:gd name="connsiteY5" fmla="*/ 6801838 h 6858000"/>
                <a:gd name="connsiteX6" fmla="*/ 1131867 w 4293476"/>
                <a:gd name="connsiteY6" fmla="*/ 3509682 h 6858000"/>
                <a:gd name="connsiteX7" fmla="*/ 23852 w 4293476"/>
                <a:gd name="connsiteY7" fmla="*/ 56162 h 6858000"/>
                <a:gd name="connsiteX8" fmla="*/ 0 w 4293476"/>
                <a:gd name="connsiteY8" fmla="*/ 15699 h 6858000"/>
                <a:gd name="connsiteX9" fmla="*/ 0 w 4293476"/>
                <a:gd name="connsiteY9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93476" h="6858000">
                  <a:moveTo>
                    <a:pt x="0" y="0"/>
                  </a:moveTo>
                  <a:lnTo>
                    <a:pt x="4293476" y="0"/>
                  </a:lnTo>
                  <a:lnTo>
                    <a:pt x="4293476" y="6858000"/>
                  </a:lnTo>
                  <a:lnTo>
                    <a:pt x="0" y="6858000"/>
                  </a:lnTo>
                  <a:lnTo>
                    <a:pt x="0" y="6842301"/>
                  </a:lnTo>
                  <a:lnTo>
                    <a:pt x="23852" y="6801838"/>
                  </a:lnTo>
                  <a:cubicBezTo>
                    <a:pt x="432733" y="6070878"/>
                    <a:pt x="1131867" y="4913695"/>
                    <a:pt x="1131867" y="3509682"/>
                  </a:cubicBezTo>
                  <a:cubicBezTo>
                    <a:pt x="1131867" y="2105670"/>
                    <a:pt x="432733" y="787122"/>
                    <a:pt x="23852" y="56162"/>
                  </a:cubicBezTo>
                  <a:lnTo>
                    <a:pt x="0" y="15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FFFF">
                <a:alpha val="7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417026" y="2551837"/>
            <a:ext cx="6774974" cy="2003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475673" y="2953477"/>
            <a:ext cx="6759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Promoting a Positive </a:t>
            </a:r>
            <a:r>
              <a:rPr lang="en-IN" sz="3600" b="1" dirty="0" smtClean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Health</a:t>
            </a:r>
          </a:p>
          <a:p>
            <a:pPr algn="ctr"/>
            <a:r>
              <a:rPr lang="en-IN" sz="3600" b="1" dirty="0" smtClean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and </a:t>
            </a:r>
            <a:r>
              <a:rPr lang="en-IN" sz="3600" b="1" dirty="0">
                <a:solidFill>
                  <a:srgbClr val="002060"/>
                </a:solidFill>
                <a:effectLst>
                  <a:glow rad="304800">
                    <a:srgbClr val="66FFFF">
                      <a:alpha val="51000"/>
                    </a:srgbClr>
                  </a:glow>
                </a:effectLst>
                <a:latin typeface="EngraversGothic BT" panose="020B0507020203020204" pitchFamily="34" charset="0"/>
              </a:rPr>
              <a:t>Safety Culture </a:t>
            </a:r>
            <a:endParaRPr lang="en-IN" sz="3600" dirty="0">
              <a:solidFill>
                <a:srgbClr val="002060"/>
              </a:solidFill>
              <a:effectLst>
                <a:glow rad="304800">
                  <a:srgbClr val="66FFFF">
                    <a:alpha val="51000"/>
                  </a:srgbClr>
                </a:glo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8832" y="282662"/>
            <a:ext cx="7500257" cy="707886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OTHM LEVEL 6</a:t>
            </a:r>
          </a:p>
          <a:p>
            <a:pPr algn="ctr"/>
            <a:r>
              <a:rPr lang="en-US" sz="2300" b="1" dirty="0">
                <a:solidFill>
                  <a:srgbClr val="0000FF"/>
                </a:solidFill>
                <a:effectLst>
                  <a:glow rad="1168400">
                    <a:schemeClr val="bg1">
                      <a:alpha val="96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Diploma in Occupational Health and Safety</a:t>
            </a:r>
            <a:endParaRPr lang="en-IN" sz="2300" dirty="0">
              <a:solidFill>
                <a:srgbClr val="0000FF"/>
              </a:solidFill>
              <a:effectLst>
                <a:glow rad="1168400">
                  <a:schemeClr val="bg1">
                    <a:alpha val="96000"/>
                  </a:schemeClr>
                </a:glo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lum bright="-10000" contrast="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315" t="19657" r="22564" b="28064"/>
          <a:stretch/>
        </p:blipFill>
        <p:spPr>
          <a:xfrm>
            <a:off x="6197949" y="5119026"/>
            <a:ext cx="4833464" cy="1050752"/>
          </a:xfrm>
          <a:prstGeom prst="rect">
            <a:avLst/>
          </a:prstGeom>
          <a:effectLst>
            <a:glow rad="139700">
              <a:schemeClr val="bg1"/>
            </a:glow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7351562" y="1388843"/>
            <a:ext cx="2180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FF0000"/>
                </a:solidFill>
                <a:effectLst>
                  <a:glow rad="368300">
                    <a:schemeClr val="bg1">
                      <a:alpha val="88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Element </a:t>
            </a:r>
            <a:r>
              <a:rPr lang="en-US" sz="2800" dirty="0" smtClean="0">
                <a:ln w="0"/>
                <a:solidFill>
                  <a:srgbClr val="FF0000"/>
                </a:solidFill>
                <a:effectLst>
                  <a:glow rad="368300">
                    <a:schemeClr val="bg1">
                      <a:alpha val="88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4</a:t>
            </a:r>
            <a:endParaRPr lang="en-IN" sz="2800" dirty="0">
              <a:ln w="0"/>
              <a:solidFill>
                <a:srgbClr val="FF0000"/>
              </a:solidFill>
              <a:effectLst>
                <a:glow rad="368300">
                  <a:schemeClr val="bg1">
                    <a:alpha val="88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2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4" y="2373051"/>
            <a:ext cx="5056694" cy="211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0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 smtClean="0">
                <a:latin typeface="EngraversGothic BT" panose="020B0507020203020204" pitchFamily="34" charset="0"/>
              </a:rPr>
              <a:t>Cont.……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algn="just"/>
            <a:r>
              <a:rPr lang="en-IN" sz="3200" dirty="0" smtClean="0"/>
              <a:t>Set </a:t>
            </a:r>
            <a:r>
              <a:rPr lang="en-IN" sz="3200" dirty="0"/>
              <a:t>realistic achievable </a:t>
            </a:r>
            <a:r>
              <a:rPr lang="en-IN" sz="3200" dirty="0" smtClean="0"/>
              <a:t>Targets and Rules</a:t>
            </a:r>
            <a:endParaRPr lang="en-IN" sz="3200" dirty="0"/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Policy </a:t>
            </a:r>
            <a:r>
              <a:rPr lang="en-IN" sz="3200" dirty="0">
                <a:solidFill>
                  <a:srgbClr val="FF0000"/>
                </a:solidFill>
              </a:rPr>
              <a:t>should be clear and it should distribute to all level of </a:t>
            </a:r>
            <a:r>
              <a:rPr lang="en-IN" sz="3200" dirty="0" smtClean="0">
                <a:solidFill>
                  <a:srgbClr val="FF0000"/>
                </a:solidFill>
              </a:rPr>
              <a:t>Employees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 smtClean="0"/>
              <a:t>Safe Work Place, Safe Equipment and Environment</a:t>
            </a:r>
            <a:endParaRPr lang="en-IN" sz="3200" dirty="0"/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Provide </a:t>
            </a:r>
            <a:r>
              <a:rPr lang="en-IN" sz="3200" dirty="0">
                <a:solidFill>
                  <a:srgbClr val="FF0000"/>
                </a:solidFill>
              </a:rPr>
              <a:t>adequate </a:t>
            </a:r>
            <a:r>
              <a:rPr lang="en-IN" sz="3200" dirty="0" smtClean="0">
                <a:solidFill>
                  <a:srgbClr val="FF0000"/>
                </a:solidFill>
              </a:rPr>
              <a:t>PPE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 smtClean="0"/>
              <a:t>Provide Information, Instruction, Training, Supervision</a:t>
            </a:r>
            <a:endParaRPr lang="en-IN" sz="3200" dirty="0"/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Rewards </a:t>
            </a:r>
            <a:r>
              <a:rPr lang="en-IN" sz="3200" dirty="0">
                <a:solidFill>
                  <a:srgbClr val="FF0000"/>
                </a:solidFill>
              </a:rPr>
              <a:t>and </a:t>
            </a:r>
            <a:r>
              <a:rPr lang="en-IN" sz="3200" dirty="0" smtClean="0">
                <a:solidFill>
                  <a:srgbClr val="FF0000"/>
                </a:solidFill>
              </a:rPr>
              <a:t>Promotions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4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Benefits of a Positive Safety </a:t>
            </a:r>
            <a:r>
              <a:rPr lang="en-IN" b="1" dirty="0" smtClean="0">
                <a:latin typeface="EngraversGothic BT" panose="020B0507020203020204" pitchFamily="34" charset="0"/>
              </a:rPr>
              <a:t>Culture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algn="just"/>
            <a:r>
              <a:rPr lang="en-IN" sz="3200" dirty="0"/>
              <a:t>Increased levels of compliance with H&amp;S rules and </a:t>
            </a:r>
            <a:r>
              <a:rPr lang="en-IN" sz="3200" dirty="0" smtClean="0"/>
              <a:t>procedures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Improved </a:t>
            </a:r>
            <a:r>
              <a:rPr lang="en-IN" sz="3200" dirty="0" smtClean="0">
                <a:solidFill>
                  <a:srgbClr val="FF0000"/>
                </a:solidFill>
              </a:rPr>
              <a:t>Production, </a:t>
            </a:r>
            <a:r>
              <a:rPr lang="en-IN" sz="3200" dirty="0">
                <a:solidFill>
                  <a:srgbClr val="FF0000"/>
                </a:solidFill>
              </a:rPr>
              <a:t>Staff </a:t>
            </a:r>
            <a:r>
              <a:rPr lang="en-IN" sz="3200" dirty="0" smtClean="0">
                <a:solidFill>
                  <a:srgbClr val="FF0000"/>
                </a:solidFill>
              </a:rPr>
              <a:t>Morale &amp; </a:t>
            </a:r>
            <a:r>
              <a:rPr lang="en-IN" sz="3200" dirty="0">
                <a:solidFill>
                  <a:srgbClr val="FF0000"/>
                </a:solidFill>
              </a:rPr>
              <a:t>Company </a:t>
            </a:r>
            <a:r>
              <a:rPr lang="en-IN" sz="3200" dirty="0" smtClean="0">
                <a:solidFill>
                  <a:srgbClr val="FF0000"/>
                </a:solidFill>
              </a:rPr>
              <a:t>Reputation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/>
              <a:t>Reduced </a:t>
            </a:r>
            <a:r>
              <a:rPr lang="en-IN" sz="3200" dirty="0" smtClean="0"/>
              <a:t>accidents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Reduced </a:t>
            </a:r>
            <a:r>
              <a:rPr lang="en-IN" sz="3200" dirty="0" smtClean="0">
                <a:solidFill>
                  <a:srgbClr val="FF0000"/>
                </a:solidFill>
              </a:rPr>
              <a:t>ill-health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/>
              <a:t>Reduced </a:t>
            </a:r>
            <a:r>
              <a:rPr lang="en-IN" sz="3200" dirty="0" smtClean="0"/>
              <a:t>damage </a:t>
            </a:r>
            <a:r>
              <a:rPr lang="en-IN" sz="3200" dirty="0"/>
              <a:t>to equipment</a:t>
            </a:r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Reduced staff complaints</a:t>
            </a:r>
          </a:p>
          <a:p>
            <a:pPr algn="just"/>
            <a:r>
              <a:rPr lang="en-IN" sz="3200" dirty="0"/>
              <a:t>Reduced absenteeism and </a:t>
            </a:r>
            <a:r>
              <a:rPr lang="en-IN" sz="3200" dirty="0" smtClean="0"/>
              <a:t>staff turnover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Reduced insurance </a:t>
            </a:r>
            <a:r>
              <a:rPr lang="en-IN" sz="3200" dirty="0" smtClean="0">
                <a:solidFill>
                  <a:srgbClr val="FF0000"/>
                </a:solidFill>
              </a:rPr>
              <a:t>premium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/>
              <a:t>Reduced fines and compensation </a:t>
            </a:r>
            <a:r>
              <a:rPr lang="en-IN" sz="3200" dirty="0" smtClean="0"/>
              <a:t>claims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236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effectiveness of a safety committee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9865" y="880944"/>
            <a:ext cx="11295530" cy="515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 smtClean="0"/>
              <a:t>Demonstration </a:t>
            </a:r>
            <a:r>
              <a:rPr lang="en-IN" sz="3200" dirty="0"/>
              <a:t>of commitment from both management and workers</a:t>
            </a:r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Competence  </a:t>
            </a:r>
            <a:r>
              <a:rPr lang="en-IN" sz="3200" dirty="0">
                <a:solidFill>
                  <a:srgbClr val="FF0000"/>
                </a:solidFill>
              </a:rPr>
              <a:t>and  training  of  committee  members  with  the  provision  of  access  to professional health and safety advice and </a:t>
            </a:r>
            <a:r>
              <a:rPr lang="en-IN" sz="3200" dirty="0" smtClean="0">
                <a:solidFill>
                  <a:srgbClr val="FF0000"/>
                </a:solidFill>
              </a:rPr>
              <a:t>support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/>
              <a:t>Balance </a:t>
            </a:r>
            <a:r>
              <a:rPr lang="en-IN" sz="3200" dirty="0" smtClean="0"/>
              <a:t>between </a:t>
            </a:r>
            <a:r>
              <a:rPr lang="en-IN" sz="3200" dirty="0"/>
              <a:t>management &amp; workers representatives</a:t>
            </a:r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A</a:t>
            </a:r>
            <a:r>
              <a:rPr lang="en-IN" sz="3200" dirty="0" smtClean="0">
                <a:solidFill>
                  <a:srgbClr val="FF0000"/>
                </a:solidFill>
              </a:rPr>
              <a:t>llocation </a:t>
            </a:r>
            <a:r>
              <a:rPr lang="en-IN" sz="3200" dirty="0">
                <a:solidFill>
                  <a:srgbClr val="FF0000"/>
                </a:solidFill>
              </a:rPr>
              <a:t>of resources for the committee </a:t>
            </a:r>
            <a:r>
              <a:rPr lang="en-IN" sz="3200" dirty="0" smtClean="0">
                <a:solidFill>
                  <a:srgbClr val="FF0000"/>
                </a:solidFill>
              </a:rPr>
              <a:t>meetings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/>
              <a:t>Convenient time of meeting, dates of meeting arranged well in advance</a:t>
            </a:r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Agenda should be agreed &amp; communicated in </a:t>
            </a:r>
            <a:r>
              <a:rPr lang="en-IN" sz="3200" dirty="0" smtClean="0">
                <a:solidFill>
                  <a:srgbClr val="FF0000"/>
                </a:solidFill>
              </a:rPr>
              <a:t>advance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Cont.……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9865" y="880944"/>
            <a:ext cx="11295530" cy="57447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dirty="0" smtClean="0"/>
              <a:t>Minutes </a:t>
            </a:r>
            <a:r>
              <a:rPr lang="en-IN" sz="3200" dirty="0"/>
              <a:t>of the meeting to be produced &amp; </a:t>
            </a:r>
            <a:r>
              <a:rPr lang="en-IN" sz="3200" dirty="0" smtClean="0"/>
              <a:t>distributed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Effective publicity given to discussions &amp; recommendations</a:t>
            </a:r>
          </a:p>
          <a:p>
            <a:pPr algn="just"/>
            <a:r>
              <a:rPr lang="en-IN" sz="3200" dirty="0"/>
              <a:t>Effective chairing of the meeting &amp; full participation by </a:t>
            </a:r>
            <a:r>
              <a:rPr lang="en-IN" sz="3200" dirty="0" smtClean="0"/>
              <a:t>members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Access to the organization’s decision making process</a:t>
            </a:r>
          </a:p>
          <a:p>
            <a:pPr algn="just"/>
            <a:r>
              <a:rPr lang="en-IN" sz="3200" dirty="0"/>
              <a:t>Speedy decisions by </a:t>
            </a:r>
            <a:r>
              <a:rPr lang="en-IN" sz="3200" dirty="0" smtClean="0"/>
              <a:t>management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Regular meetings at appropriate </a:t>
            </a:r>
            <a:r>
              <a:rPr lang="en-IN" sz="3200" dirty="0" smtClean="0">
                <a:solidFill>
                  <a:srgbClr val="FF0000"/>
                </a:solidFill>
              </a:rPr>
              <a:t>frequency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/>
              <a:t>Meetings not cancelled I </a:t>
            </a:r>
            <a:r>
              <a:rPr lang="en-IN" sz="3200" dirty="0" smtClean="0"/>
              <a:t>postponed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Sub-committees established where there is a need to focus on specifics &amp; report back</a:t>
            </a:r>
          </a:p>
          <a:p>
            <a:pPr algn="just"/>
            <a:r>
              <a:rPr lang="en-IN" sz="3200" dirty="0"/>
              <a:t>R</a:t>
            </a:r>
            <a:r>
              <a:rPr lang="en-IN" sz="3200" dirty="0" smtClean="0"/>
              <a:t>oles </a:t>
            </a:r>
            <a:r>
              <a:rPr lang="en-IN" sz="3200" dirty="0"/>
              <a:t>&amp; </a:t>
            </a:r>
            <a:r>
              <a:rPr lang="en-IN" sz="3200" dirty="0" smtClean="0"/>
              <a:t>Communication lines </a:t>
            </a:r>
            <a:r>
              <a:rPr lang="en-IN" sz="3200" dirty="0"/>
              <a:t>are properly defined &amp; established</a:t>
            </a:r>
          </a:p>
        </p:txBody>
      </p:sp>
    </p:spTree>
    <p:extLst>
      <p:ext uri="{BB962C8B-B14F-4D97-AF65-F5344CB8AC3E}">
        <p14:creationId xmlns:p14="http://schemas.microsoft.com/office/powerpoint/2010/main" val="39623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3441" y="2767782"/>
            <a:ext cx="3045129" cy="1130621"/>
            <a:chOff x="4573441" y="2149220"/>
            <a:chExt cx="3045129" cy="1130621"/>
          </a:xfrm>
        </p:grpSpPr>
        <p:sp>
          <p:nvSpPr>
            <p:cNvPr id="79" name="TextBox 78"/>
            <p:cNvSpPr txBox="1"/>
            <p:nvPr/>
          </p:nvSpPr>
          <p:spPr>
            <a:xfrm>
              <a:off x="4573441" y="2818176"/>
              <a:ext cx="3045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Safety Behaviour</a:t>
              </a:r>
              <a:endPara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5601" y="2149220"/>
              <a:ext cx="2020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</a:t>
              </a:r>
              <a:r>
                <a:rPr lang="en-US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4.3</a:t>
              </a:r>
              <a:endParaRPr lang="en-I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0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>
                <a:latin typeface="EngraversGothic BT" panose="020B0507020203020204" pitchFamily="34" charset="0"/>
              </a:rPr>
              <a:t>Factors Influencing Safety Related Behaviour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algn="just"/>
            <a:r>
              <a:rPr lang="en-IN" sz="3200" b="1" dirty="0" smtClean="0">
                <a:solidFill>
                  <a:srgbClr val="FF0000"/>
                </a:solidFill>
              </a:rPr>
              <a:t>Organisation</a:t>
            </a:r>
            <a:endParaRPr lang="en-IN" sz="3200" b="1" dirty="0">
              <a:solidFill>
                <a:srgbClr val="FF0000"/>
              </a:solidFill>
            </a:endParaRPr>
          </a:p>
          <a:p>
            <a:pPr lvl="1" algn="just"/>
            <a:r>
              <a:rPr lang="en-IN" dirty="0"/>
              <a:t>Characteristics of the business</a:t>
            </a:r>
          </a:p>
          <a:p>
            <a:pPr algn="just"/>
            <a:r>
              <a:rPr lang="en-IN" sz="3200" b="1" dirty="0" smtClean="0">
                <a:solidFill>
                  <a:srgbClr val="FF0000"/>
                </a:solidFill>
              </a:rPr>
              <a:t>Job</a:t>
            </a:r>
            <a:endParaRPr lang="en-IN" sz="3200" b="1" dirty="0">
              <a:solidFill>
                <a:srgbClr val="FF0000"/>
              </a:solidFill>
            </a:endParaRPr>
          </a:p>
          <a:p>
            <a:pPr lvl="1" algn="just"/>
            <a:r>
              <a:rPr lang="en-IN" dirty="0" smtClean="0"/>
              <a:t>Nature </a:t>
            </a:r>
            <a:r>
              <a:rPr lang="en-IN" dirty="0"/>
              <a:t>of the job</a:t>
            </a:r>
          </a:p>
          <a:p>
            <a:pPr algn="just"/>
            <a:r>
              <a:rPr lang="en-IN" sz="3200" b="1" dirty="0" smtClean="0">
                <a:solidFill>
                  <a:srgbClr val="FF0000"/>
                </a:solidFill>
              </a:rPr>
              <a:t>Individual</a:t>
            </a:r>
            <a:endParaRPr lang="en-IN" sz="3200" b="1" dirty="0">
              <a:solidFill>
                <a:srgbClr val="FF0000"/>
              </a:solidFill>
            </a:endParaRPr>
          </a:p>
          <a:p>
            <a:pPr lvl="1" algn="just"/>
            <a:r>
              <a:rPr lang="en-IN" dirty="0"/>
              <a:t>Personal characteristics</a:t>
            </a:r>
          </a:p>
          <a:p>
            <a:pPr algn="just"/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977" r="2283"/>
          <a:stretch>
            <a:fillRect/>
          </a:stretch>
        </p:blipFill>
        <p:spPr bwMode="auto">
          <a:xfrm>
            <a:off x="5481110" y="1198662"/>
            <a:ext cx="4778990" cy="480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87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Organisational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Policies and </a:t>
            </a:r>
            <a:r>
              <a:rPr lang="en-IN" sz="3600" dirty="0" smtClean="0"/>
              <a:t>Procedures</a:t>
            </a:r>
            <a:endParaRPr lang="en-IN" sz="3600" dirty="0"/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Commitment and </a:t>
            </a:r>
            <a:r>
              <a:rPr lang="en-IN" sz="3600" dirty="0" smtClean="0">
                <a:solidFill>
                  <a:srgbClr val="FF0000"/>
                </a:solidFill>
              </a:rPr>
              <a:t>Leadership from Management</a:t>
            </a:r>
            <a:endParaRPr lang="en-IN" sz="36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Consultation and </a:t>
            </a:r>
            <a:r>
              <a:rPr lang="en-IN" sz="3600" dirty="0" smtClean="0"/>
              <a:t>Worker Involvement</a:t>
            </a:r>
            <a:endParaRPr lang="en-IN" sz="3600" dirty="0"/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Levels of </a:t>
            </a:r>
            <a:r>
              <a:rPr lang="en-IN" sz="3600" dirty="0" smtClean="0">
                <a:solidFill>
                  <a:srgbClr val="FF0000"/>
                </a:solidFill>
              </a:rPr>
              <a:t>Supervision</a:t>
            </a:r>
            <a:endParaRPr lang="en-IN" sz="36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Peer </a:t>
            </a:r>
            <a:r>
              <a:rPr lang="en-IN" sz="3600" dirty="0" smtClean="0"/>
              <a:t>Group Pressure</a:t>
            </a:r>
            <a:endParaRPr lang="en-IN" sz="3600" dirty="0"/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Communication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Safety </a:t>
            </a:r>
            <a:r>
              <a:rPr lang="en-IN" sz="3600" dirty="0" smtClean="0"/>
              <a:t>Culture</a:t>
            </a:r>
            <a:endParaRPr lang="en-IN" sz="3600" dirty="0"/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Training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Work </a:t>
            </a:r>
            <a:r>
              <a:rPr lang="en-IN" sz="3600" dirty="0" smtClean="0"/>
              <a:t>Patterns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312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Job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Task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Procedures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Ergonomic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Critical Jobs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Equipment condition 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Work Environment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Work Load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Boredom and monotonous work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Peer Pressure</a:t>
            </a:r>
          </a:p>
        </p:txBody>
      </p:sp>
    </p:spTree>
    <p:extLst>
      <p:ext uri="{BB962C8B-B14F-4D97-AF65-F5344CB8AC3E}">
        <p14:creationId xmlns:p14="http://schemas.microsoft.com/office/powerpoint/2010/main" val="35490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Individual </a:t>
            </a:r>
            <a:r>
              <a:rPr lang="en-IN" b="1" dirty="0" smtClean="0">
                <a:latin typeface="EngraversGothic BT" panose="020B0507020203020204" pitchFamily="34" charset="0"/>
              </a:rPr>
              <a:t>Factors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Competence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Skills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Attitude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Experience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/>
              <a:t>Motivation</a:t>
            </a:r>
          </a:p>
          <a:p>
            <a:pPr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106264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Attitude, Competence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tabLst>
                <a:tab pos="0" algn="l"/>
              </a:tabLst>
            </a:pPr>
            <a:r>
              <a:rPr lang="en-IN" sz="3600" b="1" dirty="0" smtClean="0">
                <a:solidFill>
                  <a:srgbClr val="FF0000"/>
                </a:solidFill>
              </a:rPr>
              <a:t>Attitude</a:t>
            </a:r>
            <a:endParaRPr lang="en-IN" sz="3600" b="1" dirty="0">
              <a:solidFill>
                <a:srgbClr val="FF0000"/>
              </a:solidFill>
            </a:endParaRPr>
          </a:p>
          <a:p>
            <a:pPr lvl="1" algn="just">
              <a:spcBef>
                <a:spcPts val="600"/>
              </a:spcBef>
              <a:tabLst>
                <a:tab pos="0" algn="l"/>
              </a:tabLst>
            </a:pPr>
            <a:r>
              <a:rPr lang="en-IN" sz="3200" dirty="0" smtClean="0"/>
              <a:t>Way in which an </a:t>
            </a:r>
            <a:r>
              <a:rPr lang="en-IN" sz="3200" dirty="0"/>
              <a:t>individual believes they will respond in a given </a:t>
            </a:r>
            <a:r>
              <a:rPr lang="en-IN" sz="3200" dirty="0" smtClean="0"/>
              <a:t>situation</a:t>
            </a:r>
            <a:endParaRPr lang="en-IN" sz="3200" dirty="0"/>
          </a:p>
          <a:p>
            <a:pPr algn="just">
              <a:spcBef>
                <a:spcPts val="600"/>
              </a:spcBef>
              <a:tabLst>
                <a:tab pos="0" algn="l"/>
              </a:tabLst>
            </a:pPr>
            <a:r>
              <a:rPr lang="en-IN" sz="3600" b="1" dirty="0" smtClean="0">
                <a:solidFill>
                  <a:srgbClr val="FF0000"/>
                </a:solidFill>
              </a:rPr>
              <a:t>Perception</a:t>
            </a:r>
            <a:endParaRPr lang="en-IN" sz="3600" b="1" dirty="0">
              <a:solidFill>
                <a:srgbClr val="FF0000"/>
              </a:solidFill>
            </a:endParaRPr>
          </a:p>
          <a:p>
            <a:pPr lvl="1" algn="just">
              <a:spcBef>
                <a:spcPts val="600"/>
              </a:spcBef>
              <a:tabLst>
                <a:tab pos="0" algn="l"/>
              </a:tabLst>
            </a:pPr>
            <a:r>
              <a:rPr lang="en-IN" sz="3200" dirty="0" smtClean="0"/>
              <a:t>Way in which a </a:t>
            </a:r>
            <a:r>
              <a:rPr lang="en-IN" sz="3200" dirty="0"/>
              <a:t>person interprets information detected by their senses.</a:t>
            </a:r>
          </a:p>
          <a:p>
            <a:pPr algn="just">
              <a:spcBef>
                <a:spcPts val="600"/>
              </a:spcBef>
              <a:tabLst>
                <a:tab pos="0" algn="l"/>
              </a:tabLst>
            </a:pPr>
            <a:r>
              <a:rPr lang="en-IN" sz="3600" b="1" dirty="0" smtClean="0">
                <a:solidFill>
                  <a:srgbClr val="FF0000"/>
                </a:solidFill>
              </a:rPr>
              <a:t>Motivation</a:t>
            </a:r>
            <a:endParaRPr lang="en-IN" sz="3600" b="1" dirty="0">
              <a:solidFill>
                <a:srgbClr val="FF0000"/>
              </a:solidFill>
            </a:endParaRPr>
          </a:p>
          <a:p>
            <a:pPr lvl="1" algn="just">
              <a:spcBef>
                <a:spcPts val="600"/>
              </a:spcBef>
              <a:tabLst>
                <a:tab pos="0" algn="l"/>
              </a:tabLst>
            </a:pPr>
            <a:r>
              <a:rPr lang="en-IN" sz="3200" dirty="0" smtClean="0"/>
              <a:t>Force </a:t>
            </a:r>
            <a:r>
              <a:rPr lang="en-IN" sz="3200" dirty="0"/>
              <a:t>which </a:t>
            </a:r>
            <a:r>
              <a:rPr lang="en-IN" sz="3200" dirty="0" smtClean="0"/>
              <a:t>stimulates </a:t>
            </a:r>
            <a:r>
              <a:rPr lang="en-IN" sz="3200" dirty="0"/>
              <a:t>an Individual to do </a:t>
            </a:r>
            <a:r>
              <a:rPr lang="en-IN" sz="3200" dirty="0" smtClean="0"/>
              <a:t>something</a:t>
            </a:r>
            <a:endParaRPr lang="en-IN" sz="3200" dirty="0"/>
          </a:p>
          <a:p>
            <a:pPr algn="just">
              <a:spcBef>
                <a:spcPts val="600"/>
              </a:spcBef>
              <a:tabLst>
                <a:tab pos="0" algn="l"/>
              </a:tabLst>
            </a:pPr>
            <a:r>
              <a:rPr lang="en-IN" sz="3600" dirty="0">
                <a:solidFill>
                  <a:srgbClr val="FF0000"/>
                </a:solidFill>
              </a:rPr>
              <a:t>People are motivated by their perceived </a:t>
            </a:r>
            <a:r>
              <a:rPr lang="en-IN" sz="3600" dirty="0" smtClean="0">
                <a:solidFill>
                  <a:srgbClr val="FF0000"/>
                </a:solidFill>
              </a:rPr>
              <a:t>needs</a:t>
            </a:r>
            <a:endParaRPr lang="en-IN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Learning </a:t>
            </a:r>
            <a:r>
              <a:rPr lang="en-IN" b="1" dirty="0" smtClean="0">
                <a:latin typeface="EngraversGothic BT" panose="020B0507020203020204" pitchFamily="34" charset="0"/>
              </a:rPr>
              <a:t>Outcomes: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379311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Understand </a:t>
            </a:r>
            <a:r>
              <a:rPr lang="en-IN" dirty="0" smtClean="0"/>
              <a:t>key </a:t>
            </a:r>
            <a:r>
              <a:rPr lang="en-IN" dirty="0" smtClean="0">
                <a:solidFill>
                  <a:srgbClr val="0000FF"/>
                </a:solidFill>
              </a:rPr>
              <a:t>organisational </a:t>
            </a:r>
            <a:r>
              <a:rPr lang="en-IN" dirty="0">
                <a:solidFill>
                  <a:srgbClr val="0000FF"/>
                </a:solidFill>
              </a:rPr>
              <a:t>factors </a:t>
            </a:r>
            <a:r>
              <a:rPr lang="en-IN" dirty="0" smtClean="0">
                <a:solidFill>
                  <a:srgbClr val="0000FF"/>
                </a:solidFill>
              </a:rPr>
              <a:t>that influence </a:t>
            </a:r>
            <a:r>
              <a:rPr lang="en-IN" dirty="0">
                <a:solidFill>
                  <a:srgbClr val="0000FF"/>
                </a:solidFill>
              </a:rPr>
              <a:t>the health </a:t>
            </a:r>
            <a:r>
              <a:rPr lang="en-IN" dirty="0" smtClean="0">
                <a:solidFill>
                  <a:srgbClr val="0000FF"/>
                </a:solidFill>
              </a:rPr>
              <a:t>and safety </a:t>
            </a:r>
            <a:r>
              <a:rPr lang="en-IN" dirty="0">
                <a:solidFill>
                  <a:srgbClr val="0000FF"/>
                </a:solidFill>
              </a:rPr>
              <a:t>culture</a:t>
            </a:r>
            <a:r>
              <a:rPr lang="en-IN" dirty="0"/>
              <a:t> in </a:t>
            </a:r>
            <a:r>
              <a:rPr lang="en-IN" dirty="0" smtClean="0"/>
              <a:t>the workplace.</a:t>
            </a:r>
          </a:p>
          <a:p>
            <a:pPr algn="just"/>
            <a:r>
              <a:rPr lang="en-IN" dirty="0"/>
              <a:t>Understand key </a:t>
            </a:r>
            <a:r>
              <a:rPr lang="en-IN" dirty="0" smtClean="0">
                <a:solidFill>
                  <a:srgbClr val="0000FF"/>
                </a:solidFill>
              </a:rPr>
              <a:t>human factors </a:t>
            </a:r>
            <a:r>
              <a:rPr lang="en-IN" dirty="0">
                <a:solidFill>
                  <a:srgbClr val="0000FF"/>
                </a:solidFill>
              </a:rPr>
              <a:t>that </a:t>
            </a:r>
            <a:r>
              <a:rPr lang="en-IN" dirty="0" smtClean="0">
                <a:solidFill>
                  <a:srgbClr val="0000FF"/>
                </a:solidFill>
              </a:rPr>
              <a:t>influence health </a:t>
            </a:r>
            <a:r>
              <a:rPr lang="en-IN" dirty="0">
                <a:solidFill>
                  <a:srgbClr val="0000FF"/>
                </a:solidFill>
              </a:rPr>
              <a:t>and </a:t>
            </a:r>
            <a:r>
              <a:rPr lang="en-IN" dirty="0" smtClean="0">
                <a:solidFill>
                  <a:srgbClr val="0000FF"/>
                </a:solidFill>
              </a:rPr>
              <a:t>safety performance and behaviour </a:t>
            </a:r>
            <a:r>
              <a:rPr lang="en-IN" dirty="0"/>
              <a:t>in </a:t>
            </a:r>
            <a:r>
              <a:rPr lang="en-IN" dirty="0" smtClean="0"/>
              <a:t>the workplace.</a:t>
            </a:r>
          </a:p>
          <a:p>
            <a:pPr algn="just"/>
            <a:r>
              <a:rPr lang="en-IN" dirty="0"/>
              <a:t>Understand the </a:t>
            </a:r>
            <a:r>
              <a:rPr lang="en-IN" dirty="0">
                <a:solidFill>
                  <a:srgbClr val="0000FF"/>
                </a:solidFill>
              </a:rPr>
              <a:t>impact </a:t>
            </a:r>
            <a:r>
              <a:rPr lang="en-IN" dirty="0" smtClean="0">
                <a:solidFill>
                  <a:srgbClr val="0000FF"/>
                </a:solidFill>
              </a:rPr>
              <a:t>of leadership</a:t>
            </a:r>
            <a:r>
              <a:rPr lang="en-IN" dirty="0">
                <a:solidFill>
                  <a:srgbClr val="0000FF"/>
                </a:solidFill>
              </a:rPr>
              <a:t>, structure </a:t>
            </a:r>
            <a:r>
              <a:rPr lang="en-IN" dirty="0" smtClean="0">
                <a:solidFill>
                  <a:srgbClr val="0000FF"/>
                </a:solidFill>
              </a:rPr>
              <a:t>and consultation </a:t>
            </a:r>
            <a:r>
              <a:rPr lang="en-IN" dirty="0"/>
              <a:t>on the </a:t>
            </a:r>
            <a:r>
              <a:rPr lang="en-IN" dirty="0" smtClean="0"/>
              <a:t>health and </a:t>
            </a:r>
            <a:r>
              <a:rPr lang="en-IN" dirty="0"/>
              <a:t>safety culture of </a:t>
            </a:r>
            <a:r>
              <a:rPr lang="en-IN" dirty="0" smtClean="0"/>
              <a:t>an organisation.</a:t>
            </a:r>
          </a:p>
          <a:p>
            <a:pPr algn="just"/>
            <a:r>
              <a:rPr lang="en-IN" dirty="0" smtClean="0"/>
              <a:t>Be </a:t>
            </a:r>
            <a:r>
              <a:rPr lang="en-IN" dirty="0"/>
              <a:t>able to develop a </a:t>
            </a:r>
            <a:r>
              <a:rPr lang="en-IN" dirty="0" smtClean="0">
                <a:solidFill>
                  <a:srgbClr val="0000FF"/>
                </a:solidFill>
              </a:rPr>
              <a:t>strategy </a:t>
            </a:r>
            <a:r>
              <a:rPr lang="en-IN" dirty="0">
                <a:solidFill>
                  <a:srgbClr val="0000FF"/>
                </a:solidFill>
              </a:rPr>
              <a:t>to improve </a:t>
            </a:r>
            <a:r>
              <a:rPr lang="en-IN" dirty="0" smtClean="0">
                <a:solidFill>
                  <a:srgbClr val="0000FF"/>
                </a:solidFill>
              </a:rPr>
              <a:t>the health </a:t>
            </a:r>
            <a:r>
              <a:rPr lang="en-IN" dirty="0">
                <a:solidFill>
                  <a:srgbClr val="0000FF"/>
                </a:solidFill>
              </a:rPr>
              <a:t>and safety </a:t>
            </a:r>
            <a:r>
              <a:rPr lang="en-IN" dirty="0" smtClean="0">
                <a:solidFill>
                  <a:srgbClr val="0000FF"/>
                </a:solidFill>
              </a:rPr>
              <a:t>culture </a:t>
            </a:r>
            <a:r>
              <a:rPr lang="en-IN" dirty="0" smtClean="0"/>
              <a:t>of </a:t>
            </a:r>
            <a:r>
              <a:rPr lang="en-IN" dirty="0"/>
              <a:t>an organisation. </a:t>
            </a:r>
          </a:p>
        </p:txBody>
      </p:sp>
    </p:spTree>
    <p:extLst>
      <p:ext uri="{BB962C8B-B14F-4D97-AF65-F5344CB8AC3E}">
        <p14:creationId xmlns:p14="http://schemas.microsoft.com/office/powerpoint/2010/main" val="26454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Changing Attitude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/>
              <a:t>Education &amp; </a:t>
            </a:r>
            <a:r>
              <a:rPr lang="en-IN" sz="3600" b="1" dirty="0" smtClean="0"/>
              <a:t>Training</a:t>
            </a:r>
            <a:endParaRPr lang="en-IN" sz="3600" b="1" dirty="0"/>
          </a:p>
          <a:p>
            <a:pPr algn="just"/>
            <a:r>
              <a:rPr lang="en-IN" sz="3600" b="1" dirty="0">
                <a:solidFill>
                  <a:srgbClr val="FF0000"/>
                </a:solidFill>
              </a:rPr>
              <a:t>High </a:t>
            </a:r>
            <a:r>
              <a:rPr lang="en-IN" sz="3600" b="1" dirty="0" smtClean="0">
                <a:solidFill>
                  <a:srgbClr val="FF0000"/>
                </a:solidFill>
              </a:rPr>
              <a:t>Impact Intervention ("Aversion Therapy")</a:t>
            </a:r>
            <a:endParaRPr lang="en-IN" sz="3600" b="1" dirty="0">
              <a:solidFill>
                <a:srgbClr val="FF0000"/>
              </a:solidFill>
            </a:endParaRPr>
          </a:p>
          <a:p>
            <a:pPr algn="just"/>
            <a:r>
              <a:rPr lang="en-IN" sz="3600" b="1" dirty="0"/>
              <a:t>Enforcement</a:t>
            </a:r>
          </a:p>
          <a:p>
            <a:pPr algn="just"/>
            <a:r>
              <a:rPr lang="en-IN" sz="3600" b="1" dirty="0">
                <a:solidFill>
                  <a:srgbClr val="FF0000"/>
                </a:solidFill>
              </a:rPr>
              <a:t>Consultation</a:t>
            </a:r>
          </a:p>
          <a:p>
            <a:pPr marL="0" indent="0" algn="just">
              <a:buNone/>
            </a:pP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5484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Perception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4000" b="1" dirty="0" smtClean="0">
                <a:solidFill>
                  <a:srgbClr val="FF0000"/>
                </a:solidFill>
              </a:rPr>
              <a:t>Perception - </a:t>
            </a:r>
            <a:r>
              <a:rPr lang="en-IN" sz="4000" b="1" dirty="0" smtClean="0"/>
              <a:t>way in which a </a:t>
            </a:r>
            <a:r>
              <a:rPr lang="en-IN" sz="4000" b="1" dirty="0"/>
              <a:t>person interprets information detected by their senses:</a:t>
            </a:r>
          </a:p>
          <a:p>
            <a:pPr marL="3590925" algn="just">
              <a:buFont typeface="Wingdings" panose="05000000000000000000" pitchFamily="2" charset="2"/>
              <a:buChar char="ü"/>
            </a:pPr>
            <a:r>
              <a:rPr lang="en-IN" sz="4800" b="1" dirty="0" smtClean="0"/>
              <a:t>Sight</a:t>
            </a:r>
            <a:endParaRPr lang="en-IN" sz="4800" b="1" dirty="0"/>
          </a:p>
          <a:p>
            <a:pPr marL="3590925" algn="just">
              <a:buFont typeface="Wingdings" panose="05000000000000000000" pitchFamily="2" charset="2"/>
              <a:buChar char="ü"/>
            </a:pPr>
            <a:r>
              <a:rPr lang="en-IN" sz="4800" b="1" dirty="0"/>
              <a:t>Hearing</a:t>
            </a:r>
          </a:p>
          <a:p>
            <a:pPr marL="3590925" algn="just">
              <a:buFont typeface="Wingdings" panose="05000000000000000000" pitchFamily="2" charset="2"/>
              <a:buChar char="ü"/>
            </a:pPr>
            <a:r>
              <a:rPr lang="en-IN" sz="4800" b="1" dirty="0"/>
              <a:t>Smell</a:t>
            </a:r>
          </a:p>
          <a:p>
            <a:pPr marL="3590925" algn="just">
              <a:buFont typeface="Wingdings" panose="05000000000000000000" pitchFamily="2" charset="2"/>
              <a:buChar char="ü"/>
            </a:pPr>
            <a:r>
              <a:rPr lang="en-IN" sz="4800" b="1" dirty="0"/>
              <a:t>Taste</a:t>
            </a:r>
          </a:p>
          <a:p>
            <a:pPr marL="3590925" algn="just">
              <a:buFont typeface="Wingdings" panose="05000000000000000000" pitchFamily="2" charset="2"/>
              <a:buChar char="ü"/>
            </a:pPr>
            <a:r>
              <a:rPr lang="en-IN" sz="4800" b="1" dirty="0" smtClean="0"/>
              <a:t>Touch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95849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Improving </a:t>
            </a:r>
            <a:r>
              <a:rPr lang="en-IN" b="1" dirty="0" smtClean="0">
                <a:latin typeface="EngraversGothic BT" panose="020B0507020203020204" pitchFamily="34" charset="0"/>
              </a:rPr>
              <a:t>Hazard / Risk Perception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rmAutofit/>
          </a:bodyPr>
          <a:lstStyle/>
          <a:p>
            <a:pPr algn="just"/>
            <a:r>
              <a:rPr lang="en-IN" sz="3600" b="1" dirty="0"/>
              <a:t>Awareness </a:t>
            </a:r>
            <a:r>
              <a:rPr lang="en-IN" sz="3600" b="1" dirty="0" smtClean="0"/>
              <a:t>Campaigns / Training</a:t>
            </a:r>
            <a:endParaRPr lang="en-IN" sz="3600" b="1" dirty="0"/>
          </a:p>
          <a:p>
            <a:pPr algn="just"/>
            <a:r>
              <a:rPr lang="en-IN" sz="3600" b="1" dirty="0">
                <a:solidFill>
                  <a:srgbClr val="FF0000"/>
                </a:solidFill>
              </a:rPr>
              <a:t>Highlight </a:t>
            </a:r>
            <a:r>
              <a:rPr lang="en-IN" sz="3600" b="1" dirty="0" smtClean="0">
                <a:solidFill>
                  <a:srgbClr val="FF0000"/>
                </a:solidFill>
              </a:rPr>
              <a:t>Hazards e.g</a:t>
            </a:r>
            <a:r>
              <a:rPr lang="en-IN" sz="3600" b="1" dirty="0">
                <a:solidFill>
                  <a:srgbClr val="FF0000"/>
                </a:solidFill>
              </a:rPr>
              <a:t>. </a:t>
            </a:r>
            <a:r>
              <a:rPr lang="en-IN" sz="3600" b="1" dirty="0" smtClean="0">
                <a:solidFill>
                  <a:srgbClr val="FF0000"/>
                </a:solidFill>
              </a:rPr>
              <a:t>Safety Signs</a:t>
            </a:r>
            <a:endParaRPr lang="en-IN" sz="3600" b="1" dirty="0">
              <a:solidFill>
                <a:srgbClr val="FF0000"/>
              </a:solidFill>
            </a:endParaRPr>
          </a:p>
          <a:p>
            <a:pPr algn="just"/>
            <a:r>
              <a:rPr lang="en-IN" sz="3600" b="1" dirty="0"/>
              <a:t>Ensure adequate lighting is available</a:t>
            </a:r>
          </a:p>
          <a:p>
            <a:pPr algn="just"/>
            <a:r>
              <a:rPr lang="en-IN" sz="3600" b="1" dirty="0">
                <a:solidFill>
                  <a:srgbClr val="FF0000"/>
                </a:solidFill>
              </a:rPr>
              <a:t>Reduce </a:t>
            </a:r>
            <a:r>
              <a:rPr lang="en-IN" sz="3600" b="1" dirty="0" smtClean="0">
                <a:solidFill>
                  <a:srgbClr val="FF0000"/>
                </a:solidFill>
              </a:rPr>
              <a:t>Distractions e.g</a:t>
            </a:r>
            <a:r>
              <a:rPr lang="en-IN" sz="3600" b="1" dirty="0">
                <a:solidFill>
                  <a:srgbClr val="FF0000"/>
                </a:solidFill>
              </a:rPr>
              <a:t>. </a:t>
            </a:r>
            <a:r>
              <a:rPr lang="en-IN" sz="3600" b="1" dirty="0" smtClean="0">
                <a:solidFill>
                  <a:srgbClr val="FF0000"/>
                </a:solidFill>
              </a:rPr>
              <a:t>Noise </a:t>
            </a:r>
            <a:endParaRPr lang="en-IN" sz="3600" b="1" dirty="0">
              <a:solidFill>
                <a:srgbClr val="FF0000"/>
              </a:solidFill>
            </a:endParaRPr>
          </a:p>
          <a:p>
            <a:pPr algn="just"/>
            <a:r>
              <a:rPr lang="en-IN" sz="3600" b="1" dirty="0"/>
              <a:t>Avoid </a:t>
            </a:r>
            <a:r>
              <a:rPr lang="en-IN" sz="3600" b="1" dirty="0" smtClean="0"/>
              <a:t>Excessive Fatigue</a:t>
            </a:r>
            <a:endParaRPr lang="en-IN" sz="3600" b="1" dirty="0"/>
          </a:p>
          <a:p>
            <a:pPr marL="0" indent="0" algn="just">
              <a:buNone/>
            </a:pPr>
            <a:endParaRPr lang="en-IN" sz="4800" b="1" dirty="0"/>
          </a:p>
          <a:p>
            <a:pPr marL="0" indent="0" algn="just">
              <a:buNone/>
            </a:pP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6586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Employers can motivate </a:t>
            </a:r>
            <a:r>
              <a:rPr lang="en-IN" b="1" dirty="0" smtClean="0">
                <a:latin typeface="EngraversGothic BT" panose="020B0507020203020204" pitchFamily="34" charset="0"/>
              </a:rPr>
              <a:t>their </a:t>
            </a:r>
            <a:r>
              <a:rPr lang="en-IN" b="1" dirty="0">
                <a:latin typeface="EngraversGothic BT" panose="020B0507020203020204" pitchFamily="34" charset="0"/>
              </a:rPr>
              <a:t>employees by: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algn="just"/>
            <a:r>
              <a:rPr lang="en-IN" sz="3200" b="1" dirty="0">
                <a:solidFill>
                  <a:srgbClr val="0000FF"/>
                </a:solidFill>
              </a:rPr>
              <a:t>Rewarding</a:t>
            </a:r>
            <a:r>
              <a:rPr lang="en-IN" sz="3200" b="1" dirty="0"/>
              <a:t> safe behaviour - Recognizing and </a:t>
            </a:r>
            <a:r>
              <a:rPr lang="en-IN" sz="3200" b="1" dirty="0" smtClean="0"/>
              <a:t>Rewarding achievement</a:t>
            </a:r>
            <a:r>
              <a:rPr lang="en-IN" sz="3200" b="1" dirty="0"/>
              <a:t>. </a:t>
            </a:r>
          </a:p>
          <a:p>
            <a:pPr algn="just"/>
            <a:r>
              <a:rPr lang="en-IN" sz="3200" b="1" dirty="0"/>
              <a:t>Performance standards made </a:t>
            </a:r>
            <a:r>
              <a:rPr lang="en-IN" sz="3200" b="1" dirty="0" smtClean="0">
                <a:solidFill>
                  <a:srgbClr val="0000FF"/>
                </a:solidFill>
              </a:rPr>
              <a:t>Clear Commitment </a:t>
            </a:r>
            <a:r>
              <a:rPr lang="en-IN" sz="3200" b="1" dirty="0" smtClean="0"/>
              <a:t>from </a:t>
            </a:r>
            <a:r>
              <a:rPr lang="en-IN" sz="3200" b="1" dirty="0"/>
              <a:t>the top</a:t>
            </a:r>
          </a:p>
          <a:p>
            <a:pPr algn="just"/>
            <a:r>
              <a:rPr lang="en-IN" sz="3200" b="1" dirty="0"/>
              <a:t>Proving  the commitment of the organization to safety by providing </a:t>
            </a:r>
            <a:r>
              <a:rPr lang="en-IN" sz="3200" b="1" dirty="0" smtClean="0">
                <a:solidFill>
                  <a:srgbClr val="0000FF"/>
                </a:solidFill>
              </a:rPr>
              <a:t>Resources</a:t>
            </a:r>
            <a:r>
              <a:rPr lang="en-IN" sz="3200" b="1" dirty="0" smtClean="0"/>
              <a:t> and </a:t>
            </a:r>
            <a:r>
              <a:rPr lang="en-IN" sz="3200" b="1" dirty="0"/>
              <a:t>a </a:t>
            </a:r>
            <a:r>
              <a:rPr lang="en-IN" sz="3200" b="1" dirty="0" smtClean="0">
                <a:solidFill>
                  <a:srgbClr val="0000FF"/>
                </a:solidFill>
              </a:rPr>
              <a:t>Safe Working Environment</a:t>
            </a:r>
            <a:endParaRPr lang="en-IN" sz="3200" b="1" dirty="0">
              <a:solidFill>
                <a:srgbClr val="0000FF"/>
              </a:solidFill>
            </a:endParaRPr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Improving</a:t>
            </a:r>
            <a:r>
              <a:rPr lang="en-IN" sz="3200" b="1" dirty="0"/>
              <a:t> </a:t>
            </a:r>
            <a:r>
              <a:rPr lang="en-IN" sz="3200" b="1" dirty="0" smtClean="0"/>
              <a:t>Health and </a:t>
            </a:r>
            <a:r>
              <a:rPr lang="en-IN" sz="3200" b="1" dirty="0" smtClean="0">
                <a:solidFill>
                  <a:srgbClr val="0000FF"/>
                </a:solidFill>
              </a:rPr>
              <a:t>Safety Culture</a:t>
            </a:r>
            <a:endParaRPr lang="en-IN" sz="3200" b="1" dirty="0">
              <a:solidFill>
                <a:srgbClr val="0000FF"/>
              </a:solidFill>
            </a:endParaRPr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Demonstrating</a:t>
            </a:r>
            <a:r>
              <a:rPr lang="en-IN" sz="3200" b="1" dirty="0"/>
              <a:t> management </a:t>
            </a:r>
            <a:r>
              <a:rPr lang="en-IN" sz="3200" b="1" dirty="0" smtClean="0">
                <a:solidFill>
                  <a:srgbClr val="0000FF"/>
                </a:solidFill>
              </a:rPr>
              <a:t>Commitment</a:t>
            </a:r>
            <a:r>
              <a:rPr lang="en-IN" sz="3200" b="1" dirty="0" smtClean="0"/>
              <a:t> </a:t>
            </a:r>
            <a:endParaRPr lang="en-IN" sz="3200" b="1" dirty="0"/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Ensuring</a:t>
            </a:r>
            <a:r>
              <a:rPr lang="en-IN" sz="3200" b="1" dirty="0"/>
              <a:t> good working </a:t>
            </a:r>
            <a:r>
              <a:rPr lang="en-IN" sz="3200" b="1" dirty="0">
                <a:solidFill>
                  <a:srgbClr val="0000FF"/>
                </a:solidFill>
              </a:rPr>
              <a:t>environment</a:t>
            </a:r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Training</a:t>
            </a:r>
            <a:r>
              <a:rPr lang="en-IN" sz="3200" b="1" dirty="0"/>
              <a:t> and </a:t>
            </a:r>
            <a:r>
              <a:rPr lang="en-IN" sz="3200" b="1" dirty="0" smtClean="0">
                <a:solidFill>
                  <a:srgbClr val="0000FF"/>
                </a:solidFill>
              </a:rPr>
              <a:t>Communication</a:t>
            </a:r>
            <a:endParaRPr lang="en-I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64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 smtClean="0">
                <a:latin typeface="EngraversGothic BT" panose="020B0507020203020204" pitchFamily="34" charset="0"/>
              </a:rPr>
              <a:t>Cont.…..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algn="just"/>
            <a:r>
              <a:rPr lang="en-IN" sz="3200" b="1" dirty="0" smtClean="0"/>
              <a:t>Setting </a:t>
            </a:r>
            <a:r>
              <a:rPr lang="en-IN" sz="3200" b="1" dirty="0"/>
              <a:t>a </a:t>
            </a:r>
            <a:r>
              <a:rPr lang="en-IN" sz="3200" b="1" dirty="0" smtClean="0">
                <a:solidFill>
                  <a:srgbClr val="0000FF"/>
                </a:solidFill>
              </a:rPr>
              <a:t>Good Example </a:t>
            </a:r>
            <a:endParaRPr lang="en-IN" sz="3200" b="1" dirty="0">
              <a:solidFill>
                <a:srgbClr val="0000FF"/>
              </a:solidFill>
            </a:endParaRPr>
          </a:p>
          <a:p>
            <a:pPr algn="just"/>
            <a:r>
              <a:rPr lang="en-IN" sz="3200" b="1" dirty="0"/>
              <a:t>Setting </a:t>
            </a:r>
            <a:r>
              <a:rPr lang="en-IN" sz="3200" b="1" dirty="0" smtClean="0">
                <a:solidFill>
                  <a:srgbClr val="0000FF"/>
                </a:solidFill>
              </a:rPr>
              <a:t>Realistic Goals</a:t>
            </a:r>
            <a:endParaRPr lang="en-IN" sz="3200" b="1" dirty="0">
              <a:solidFill>
                <a:srgbClr val="0000FF"/>
              </a:solidFill>
            </a:endParaRPr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Involving employees </a:t>
            </a:r>
            <a:r>
              <a:rPr lang="en-IN" sz="3200" b="1" dirty="0"/>
              <a:t>in development of </a:t>
            </a:r>
            <a:r>
              <a:rPr lang="en-IN" sz="3200" b="1" dirty="0" smtClean="0">
                <a:solidFill>
                  <a:srgbClr val="0000FF"/>
                </a:solidFill>
              </a:rPr>
              <a:t>Safe System of Work</a:t>
            </a:r>
            <a:endParaRPr lang="en-IN" sz="3200" b="1" dirty="0">
              <a:solidFill>
                <a:srgbClr val="0000FF"/>
              </a:solidFill>
            </a:endParaRPr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Involving employees </a:t>
            </a:r>
            <a:r>
              <a:rPr lang="en-IN" sz="3200" b="1" dirty="0"/>
              <a:t>in development of </a:t>
            </a:r>
            <a:r>
              <a:rPr lang="en-IN" sz="3200" b="1" dirty="0" smtClean="0">
                <a:solidFill>
                  <a:srgbClr val="0000FF"/>
                </a:solidFill>
              </a:rPr>
              <a:t>Risk Assessments, PTW</a:t>
            </a:r>
            <a:endParaRPr lang="en-IN" sz="3200" b="1" dirty="0"/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Involvement of employees </a:t>
            </a:r>
            <a:r>
              <a:rPr lang="en-IN" sz="3200" b="1" dirty="0"/>
              <a:t>in safety decisions through </a:t>
            </a:r>
            <a:r>
              <a:rPr lang="en-IN" sz="3200" b="1" dirty="0" smtClean="0">
                <a:solidFill>
                  <a:srgbClr val="0000FF"/>
                </a:solidFill>
              </a:rPr>
              <a:t>Consultation</a:t>
            </a:r>
            <a:r>
              <a:rPr lang="en-IN" sz="3200" b="1" dirty="0" smtClean="0"/>
              <a:t> and </a:t>
            </a:r>
            <a:r>
              <a:rPr lang="en-IN" sz="3200" b="1" dirty="0" smtClean="0">
                <a:solidFill>
                  <a:srgbClr val="0000FF"/>
                </a:solidFill>
              </a:rPr>
              <a:t>Team Meetings</a:t>
            </a:r>
            <a:endParaRPr lang="en-IN" sz="3200" b="1" dirty="0">
              <a:solidFill>
                <a:srgbClr val="0000FF"/>
              </a:solidFill>
            </a:endParaRPr>
          </a:p>
          <a:p>
            <a:pPr algn="just"/>
            <a:r>
              <a:rPr lang="en-IN" sz="3200" b="1" dirty="0"/>
              <a:t>Providing appropriate </a:t>
            </a:r>
            <a:r>
              <a:rPr lang="en-IN" sz="3200" b="1" dirty="0" smtClean="0">
                <a:solidFill>
                  <a:srgbClr val="0000FF"/>
                </a:solidFill>
              </a:rPr>
              <a:t>Training for </a:t>
            </a:r>
            <a:r>
              <a:rPr lang="en-IN" sz="3200" b="1" dirty="0">
                <a:solidFill>
                  <a:srgbClr val="0000FF"/>
                </a:solidFill>
              </a:rPr>
              <a:t>personal growth</a:t>
            </a:r>
          </a:p>
          <a:p>
            <a:pPr algn="just"/>
            <a:r>
              <a:rPr lang="en-IN" sz="3200" b="1" dirty="0">
                <a:solidFill>
                  <a:srgbClr val="0000FF"/>
                </a:solidFill>
              </a:rPr>
              <a:t>Communication</a:t>
            </a:r>
            <a:r>
              <a:rPr lang="en-IN" sz="3200" b="1" dirty="0"/>
              <a:t> &amp; </a:t>
            </a:r>
            <a:r>
              <a:rPr lang="en-IN" sz="3200" b="1" dirty="0" smtClean="0">
                <a:solidFill>
                  <a:srgbClr val="0000FF"/>
                </a:solidFill>
              </a:rPr>
              <a:t>Consultation</a:t>
            </a:r>
            <a:r>
              <a:rPr lang="en-IN" sz="3200" b="1" dirty="0" smtClean="0"/>
              <a:t> with Risk Assessment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2752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687364" y="2767782"/>
            <a:ext cx="4817280" cy="1130621"/>
            <a:chOff x="3687364" y="2149220"/>
            <a:chExt cx="4817280" cy="1130621"/>
          </a:xfrm>
        </p:grpSpPr>
        <p:sp>
          <p:nvSpPr>
            <p:cNvPr id="79" name="TextBox 78"/>
            <p:cNvSpPr txBox="1"/>
            <p:nvPr/>
          </p:nvSpPr>
          <p:spPr>
            <a:xfrm>
              <a:off x="3687364" y="2818176"/>
              <a:ext cx="48172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Improving </a:t>
              </a:r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Safety </a:t>
              </a:r>
              <a:r>
                <a:rPr lang="en-I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Behaviour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5601" y="2149220"/>
              <a:ext cx="2020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</a:t>
              </a:r>
              <a:r>
                <a:rPr lang="en-US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4.4</a:t>
              </a:r>
              <a:endParaRPr lang="en-I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5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>
                <a:latin typeface="EngraversGothic BT" panose="020B0507020203020204" pitchFamily="34" charset="0"/>
              </a:rPr>
              <a:t>Management Commitment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597" y="955068"/>
            <a:ext cx="11295530" cy="515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b="1" dirty="0"/>
              <a:t>Securing </a:t>
            </a:r>
            <a:r>
              <a:rPr lang="en-IN" sz="3200" b="1" dirty="0" smtClean="0"/>
              <a:t>Management Commitment is </a:t>
            </a:r>
            <a:r>
              <a:rPr lang="en-IN" sz="3200" b="1" dirty="0"/>
              <a:t>essential</a:t>
            </a:r>
          </a:p>
          <a:p>
            <a:pPr algn="just"/>
            <a:r>
              <a:rPr lang="en-IN" sz="3200" b="1" dirty="0">
                <a:solidFill>
                  <a:srgbClr val="FF0000"/>
                </a:solidFill>
              </a:rPr>
              <a:t>Senior managers provide </a:t>
            </a:r>
            <a:r>
              <a:rPr lang="en-IN" sz="3200" b="1" dirty="0" smtClean="0">
                <a:solidFill>
                  <a:srgbClr val="FF0000"/>
                </a:solidFill>
              </a:rPr>
              <a:t>Leadership and Motivation</a:t>
            </a:r>
            <a:endParaRPr lang="en-IN" sz="3200" b="1" dirty="0">
              <a:solidFill>
                <a:srgbClr val="FF0000"/>
              </a:solidFill>
            </a:endParaRPr>
          </a:p>
          <a:p>
            <a:pPr algn="just"/>
            <a:r>
              <a:rPr lang="en-IN" sz="3200" b="1" dirty="0"/>
              <a:t>Needs clear </a:t>
            </a:r>
            <a:r>
              <a:rPr lang="en-IN" sz="3200" b="1" dirty="0" smtClean="0"/>
              <a:t>Policy, Priorities and Targets</a:t>
            </a:r>
            <a:endParaRPr lang="en-IN" sz="3200" b="1" dirty="0"/>
          </a:p>
          <a:p>
            <a:pPr algn="just"/>
            <a:r>
              <a:rPr lang="en-IN" sz="3200" b="1" dirty="0">
                <a:solidFill>
                  <a:srgbClr val="FF0000"/>
                </a:solidFill>
              </a:rPr>
              <a:t>Commitment cascades down through the organisation</a:t>
            </a:r>
          </a:p>
          <a:p>
            <a:pPr algn="just"/>
            <a:r>
              <a:rPr lang="en-IN" sz="3200" b="1" dirty="0"/>
              <a:t>Requires </a:t>
            </a:r>
            <a:r>
              <a:rPr lang="en-IN" sz="3200" b="1" dirty="0" smtClean="0"/>
              <a:t>Visible Leadership</a:t>
            </a:r>
            <a:endParaRPr lang="en-IN" sz="3200" b="1" dirty="0"/>
          </a:p>
          <a:p>
            <a:pPr algn="just"/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4837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Visible Commitment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7" y="955068"/>
            <a:ext cx="11295530" cy="515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4000" b="1" dirty="0"/>
              <a:t>Demonstrated by:</a:t>
            </a:r>
          </a:p>
          <a:p>
            <a:pPr marL="457200" lvl="1" indent="0" algn="just">
              <a:buNone/>
            </a:pPr>
            <a:r>
              <a:rPr lang="en-IN" sz="3200" b="1" dirty="0" smtClean="0"/>
              <a:t> - Behaving </a:t>
            </a:r>
            <a:r>
              <a:rPr lang="en-IN" sz="3200" b="1" dirty="0"/>
              <a:t>safely themselves</a:t>
            </a:r>
          </a:p>
          <a:p>
            <a:pPr marL="457200" lvl="1" indent="0" algn="just">
              <a:buNone/>
            </a:pPr>
            <a:r>
              <a:rPr lang="en-IN" sz="3200" b="1" dirty="0" smtClean="0"/>
              <a:t> - </a:t>
            </a:r>
            <a:r>
              <a:rPr lang="en-IN" sz="3200" b="1" dirty="0" smtClean="0">
                <a:solidFill>
                  <a:srgbClr val="FF0000"/>
                </a:solidFill>
              </a:rPr>
              <a:t>Involvement </a:t>
            </a:r>
            <a:r>
              <a:rPr lang="en-IN" sz="3200" b="1" dirty="0">
                <a:solidFill>
                  <a:srgbClr val="FF0000"/>
                </a:solidFill>
              </a:rPr>
              <a:t>in the day to day management of safety</a:t>
            </a:r>
          </a:p>
          <a:p>
            <a:pPr marL="457200" lvl="1" indent="0" algn="just">
              <a:buNone/>
            </a:pPr>
            <a:r>
              <a:rPr lang="en-IN" sz="3200" b="1" dirty="0" smtClean="0"/>
              <a:t>	E.g</a:t>
            </a:r>
            <a:r>
              <a:rPr lang="en-IN" sz="3200" b="1" dirty="0"/>
              <a:t>. </a:t>
            </a:r>
            <a:r>
              <a:rPr lang="en-IN" sz="3200" b="1" dirty="0" smtClean="0"/>
              <a:t>Attending Safety Meetings</a:t>
            </a:r>
            <a:endParaRPr lang="en-IN" sz="3200" b="1" dirty="0"/>
          </a:p>
          <a:p>
            <a:pPr marL="457200" lvl="1" indent="0" algn="just">
              <a:buNone/>
            </a:pPr>
            <a:r>
              <a:rPr lang="en-IN" sz="3200" b="1" dirty="0" smtClean="0"/>
              <a:t> - </a:t>
            </a:r>
            <a:r>
              <a:rPr lang="en-IN" sz="3200" b="1" dirty="0" smtClean="0">
                <a:solidFill>
                  <a:srgbClr val="FF0000"/>
                </a:solidFill>
              </a:rPr>
              <a:t>Attending safety </a:t>
            </a:r>
            <a:r>
              <a:rPr lang="en-IN" sz="3200" b="1" dirty="0">
                <a:solidFill>
                  <a:srgbClr val="FF0000"/>
                </a:solidFill>
              </a:rPr>
              <a:t>trainings</a:t>
            </a:r>
          </a:p>
          <a:p>
            <a:pPr marL="457200" lvl="1" indent="0" algn="just">
              <a:buNone/>
            </a:pPr>
            <a:r>
              <a:rPr lang="en-IN" sz="3200" b="1" dirty="0" smtClean="0"/>
              <a:t> - Taking part </a:t>
            </a:r>
            <a:r>
              <a:rPr lang="en-IN" sz="3200" b="1" dirty="0"/>
              <a:t>in safety tours and audits</a:t>
            </a:r>
          </a:p>
          <a:p>
            <a:pPr marL="457200" lvl="1" indent="0" algn="just">
              <a:buNone/>
            </a:pPr>
            <a:r>
              <a:rPr lang="en-IN" sz="3200" b="1" dirty="0" smtClean="0"/>
              <a:t> - </a:t>
            </a:r>
            <a:r>
              <a:rPr lang="en-IN" sz="3200" b="1" dirty="0" smtClean="0">
                <a:solidFill>
                  <a:srgbClr val="FF0000"/>
                </a:solidFill>
              </a:rPr>
              <a:t>Promoting </a:t>
            </a:r>
            <a:r>
              <a:rPr lang="en-IN" sz="3200" b="1" dirty="0">
                <a:solidFill>
                  <a:srgbClr val="FF0000"/>
                </a:solidFill>
              </a:rPr>
              <a:t>activities to improve safety</a:t>
            </a:r>
          </a:p>
          <a:p>
            <a:pPr marL="457200" lvl="1" indent="0" algn="just">
              <a:buNone/>
            </a:pPr>
            <a:r>
              <a:rPr lang="en-IN" sz="3200" b="1" dirty="0" smtClean="0"/>
              <a:t> - Enforcing </a:t>
            </a:r>
            <a:r>
              <a:rPr lang="en-IN" sz="3200" b="1" dirty="0"/>
              <a:t>the rules</a:t>
            </a:r>
          </a:p>
          <a:p>
            <a:pPr algn="just"/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4398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Disciplinary Procedures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7" y="955068"/>
            <a:ext cx="11295530" cy="515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200" b="1" dirty="0"/>
              <a:t>Sometimes rules are broken</a:t>
            </a:r>
          </a:p>
          <a:p>
            <a:pPr algn="just"/>
            <a:r>
              <a:rPr lang="en-IN" sz="3200" b="1" dirty="0">
                <a:solidFill>
                  <a:srgbClr val="FF0000"/>
                </a:solidFill>
              </a:rPr>
              <a:t>Employees may endanger themselves or others</a:t>
            </a:r>
          </a:p>
          <a:p>
            <a:pPr algn="just"/>
            <a:r>
              <a:rPr lang="en-IN" sz="3200" b="1" dirty="0"/>
              <a:t>Ignoring issues can result in injuries</a:t>
            </a:r>
          </a:p>
          <a:p>
            <a:pPr algn="just"/>
            <a:r>
              <a:rPr lang="en-IN" sz="3200" b="1" dirty="0">
                <a:solidFill>
                  <a:srgbClr val="FF0000"/>
                </a:solidFill>
              </a:rPr>
              <a:t>Sometimes it is necessary to take disciplinary action to enforce the rules</a:t>
            </a:r>
          </a:p>
          <a:p>
            <a:pPr algn="just"/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2002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Competent Staff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7" y="955068"/>
            <a:ext cx="11295530" cy="515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3600" b="1" dirty="0"/>
              <a:t>Competence (KATE)</a:t>
            </a:r>
          </a:p>
          <a:p>
            <a:pPr lvl="1" algn="just"/>
            <a:r>
              <a:rPr lang="en-IN" sz="3200" b="1" dirty="0"/>
              <a:t>Knowledge, Ability, Training, Experience</a:t>
            </a:r>
          </a:p>
          <a:p>
            <a:pPr algn="just"/>
            <a:r>
              <a:rPr lang="en-IN" sz="3600" b="1" dirty="0">
                <a:solidFill>
                  <a:srgbClr val="FF0000"/>
                </a:solidFill>
              </a:rPr>
              <a:t>Competent Managers</a:t>
            </a:r>
          </a:p>
          <a:p>
            <a:pPr algn="just"/>
            <a:r>
              <a:rPr lang="en-IN" sz="3600" b="1" dirty="0"/>
              <a:t>Understand the implications of their decisions on health and safety</a:t>
            </a:r>
          </a:p>
          <a:p>
            <a:pPr algn="just"/>
            <a:r>
              <a:rPr lang="en-IN" sz="3600" b="1" dirty="0">
                <a:solidFill>
                  <a:srgbClr val="FF0000"/>
                </a:solidFill>
              </a:rPr>
              <a:t>Competent Staff</a:t>
            </a:r>
          </a:p>
          <a:p>
            <a:pPr algn="just"/>
            <a:r>
              <a:rPr lang="en-IN" sz="3600" b="1" dirty="0"/>
              <a:t>Enables job to be done safely</a:t>
            </a:r>
          </a:p>
          <a:p>
            <a:pPr algn="just"/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87844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088596" y="2767782"/>
            <a:ext cx="4014818" cy="1130621"/>
            <a:chOff x="4088596" y="2149220"/>
            <a:chExt cx="4014818" cy="1130621"/>
          </a:xfrm>
        </p:grpSpPr>
        <p:sp>
          <p:nvSpPr>
            <p:cNvPr id="79" name="TextBox 78"/>
            <p:cNvSpPr txBox="1"/>
            <p:nvPr/>
          </p:nvSpPr>
          <p:spPr>
            <a:xfrm>
              <a:off x="4088596" y="2818176"/>
              <a:ext cx="4014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Organizational Factors</a:t>
              </a:r>
              <a:endPara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5601" y="2149220"/>
              <a:ext cx="2020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</a:t>
              </a:r>
              <a:r>
                <a:rPr lang="en-US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4.1</a:t>
              </a:r>
              <a:endParaRPr lang="en-I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2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Methods of Consultation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7" y="955068"/>
            <a:ext cx="11295530" cy="515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GB" sz="3600" b="1" dirty="0">
                <a:solidFill>
                  <a:srgbClr val="FF0000"/>
                </a:solidFill>
              </a:rPr>
              <a:t>Direct consultation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sz="3200" b="1" dirty="0"/>
              <a:t>Employer talks to each worker and resolves issues</a:t>
            </a:r>
          </a:p>
          <a:p>
            <a:pPr>
              <a:buClrTx/>
            </a:pPr>
            <a:r>
              <a:rPr lang="en-GB" sz="3600" b="1" dirty="0">
                <a:solidFill>
                  <a:srgbClr val="FF0000"/>
                </a:solidFill>
              </a:rPr>
              <a:t>Through worker representatives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sz="3200" b="1" dirty="0"/>
              <a:t>Committee is formed to represent workers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sz="3200" b="1" dirty="0"/>
              <a:t>Regular meetings to discuss and resolve issues</a:t>
            </a:r>
          </a:p>
          <a:p>
            <a:pPr lvl="1">
              <a:buClrTx/>
              <a:buFont typeface="Calibri" pitchFamily="34" charset="0"/>
              <a:buChar char="–"/>
            </a:pPr>
            <a:r>
              <a:rPr lang="en-GB" sz="3200" b="1" dirty="0"/>
              <a:t>Members may have rights in law</a:t>
            </a:r>
          </a:p>
        </p:txBody>
      </p:sp>
    </p:spTree>
    <p:extLst>
      <p:ext uri="{BB962C8B-B14F-4D97-AF65-F5344CB8AC3E}">
        <p14:creationId xmlns:p14="http://schemas.microsoft.com/office/powerpoint/2010/main" val="5699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Communication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597" y="955068"/>
            <a:ext cx="11295530" cy="51549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1813" lvl="2" indent="-531813" algn="ctr">
              <a:spcBef>
                <a:spcPts val="2400"/>
              </a:spcBef>
              <a:buFont typeface="Tahoma" pitchFamily="34" charset="0"/>
              <a:buChar char="●"/>
            </a:pPr>
            <a:r>
              <a:rPr lang="en-GB" sz="2800" b="1" dirty="0" smtClean="0">
                <a:solidFill>
                  <a:srgbClr val="000308"/>
                </a:solidFill>
              </a:rPr>
              <a:t>Verbal</a:t>
            </a:r>
            <a:r>
              <a:rPr lang="en-GB" sz="2800" dirty="0" smtClean="0">
                <a:solidFill>
                  <a:srgbClr val="000308"/>
                </a:solidFill>
              </a:rPr>
              <a:t> Communication</a:t>
            </a:r>
            <a:endParaRPr lang="en-GB" sz="2800" dirty="0">
              <a:solidFill>
                <a:srgbClr val="000308"/>
              </a:solidFill>
            </a:endParaRPr>
          </a:p>
          <a:p>
            <a:pPr marL="531813" lvl="2" indent="-531813" algn="ctr">
              <a:spcBef>
                <a:spcPts val="1800"/>
              </a:spcBef>
              <a:buFont typeface="Tahoma" pitchFamily="34" charset="0"/>
              <a:buChar char="●"/>
            </a:pPr>
            <a:r>
              <a:rPr lang="en-GB" sz="2800" b="1" dirty="0">
                <a:solidFill>
                  <a:srgbClr val="000308"/>
                </a:solidFill>
              </a:rPr>
              <a:t>Written</a:t>
            </a:r>
            <a:r>
              <a:rPr lang="en-GB" sz="2800" dirty="0">
                <a:solidFill>
                  <a:srgbClr val="000308"/>
                </a:solidFill>
              </a:rPr>
              <a:t> </a:t>
            </a:r>
            <a:r>
              <a:rPr lang="en-GB" sz="2800" dirty="0" smtClean="0">
                <a:solidFill>
                  <a:srgbClr val="000308"/>
                </a:solidFill>
              </a:rPr>
              <a:t>Communication</a:t>
            </a:r>
            <a:endParaRPr lang="en-GB" sz="2800" dirty="0">
              <a:solidFill>
                <a:srgbClr val="000308"/>
              </a:solidFill>
            </a:endParaRPr>
          </a:p>
          <a:p>
            <a:pPr marL="531813" lvl="2" indent="-531813" algn="ctr">
              <a:spcBef>
                <a:spcPts val="1800"/>
              </a:spcBef>
              <a:buFont typeface="Tahoma" pitchFamily="34" charset="0"/>
              <a:buChar char="●"/>
            </a:pPr>
            <a:r>
              <a:rPr lang="en-GB" sz="2800" b="1" dirty="0">
                <a:solidFill>
                  <a:srgbClr val="000308"/>
                </a:solidFill>
              </a:rPr>
              <a:t>Graphic </a:t>
            </a:r>
            <a:r>
              <a:rPr lang="en-GB" sz="2800" dirty="0" smtClean="0">
                <a:solidFill>
                  <a:srgbClr val="000308"/>
                </a:solidFill>
              </a:rPr>
              <a:t>Communication</a:t>
            </a:r>
            <a:endParaRPr lang="en-GB" sz="2800" dirty="0">
              <a:solidFill>
                <a:srgbClr val="000308"/>
              </a:solidFill>
            </a:endParaRPr>
          </a:p>
          <a:p>
            <a:pPr marL="0" lvl="1" indent="0">
              <a:spcBef>
                <a:spcPts val="3000"/>
              </a:spcBef>
              <a:buNone/>
            </a:pPr>
            <a:r>
              <a:rPr lang="en-GB" dirty="0" smtClean="0">
                <a:solidFill>
                  <a:srgbClr val="000308"/>
                </a:solidFill>
              </a:rPr>
              <a:t>	What </a:t>
            </a:r>
            <a:r>
              <a:rPr lang="en-GB" dirty="0">
                <a:solidFill>
                  <a:srgbClr val="000308"/>
                </a:solidFill>
              </a:rPr>
              <a:t>are the advantages and disadvantages of each method?</a:t>
            </a:r>
          </a:p>
          <a:p>
            <a:pPr marL="0" indent="0">
              <a:buClrTx/>
              <a:buNone/>
            </a:pP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0180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Verbal Communication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947796"/>
              </p:ext>
            </p:extLst>
          </p:nvPr>
        </p:nvGraphicFramePr>
        <p:xfrm>
          <a:off x="2569324" y="1642904"/>
          <a:ext cx="7054552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272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272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51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Disadvantages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8634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latin typeface="Calibri" pitchFamily="34" charset="0"/>
                          <a:cs typeface="Calibri" pitchFamily="34" charset="0"/>
                        </a:rPr>
                        <a:t>Direct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latin typeface="Calibri" pitchFamily="34" charset="0"/>
                          <a:cs typeface="Calibri" pitchFamily="34" charset="0"/>
                        </a:rPr>
                        <a:t>Two way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Quick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Instant feedback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Easy to do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baseline="0" dirty="0">
                          <a:latin typeface="Calibri" pitchFamily="34" charset="0"/>
                          <a:cs typeface="Calibri" pitchFamily="34" charset="0"/>
                        </a:rPr>
                        <a:t>Flexible</a:t>
                      </a: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No record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No reference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Unstructured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Inconsistent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Too much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Limited audience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31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Written Communication 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220184"/>
              </p:ext>
            </p:extLst>
          </p:nvPr>
        </p:nvGraphicFramePr>
        <p:xfrm>
          <a:off x="2535416" y="1764671"/>
          <a:ext cx="7122368" cy="3733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6118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611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51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Advantages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Disadvantages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8634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Permanent record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Reference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Consistent message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Accurate detail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Wide audience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Authoritative</a:t>
                      </a: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May go unread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One way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Often no feedback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Time consuming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Cost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Misunderstanding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IN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4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Graphic Communication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7086197"/>
              </p:ext>
            </p:extLst>
          </p:nvPr>
        </p:nvGraphicFramePr>
        <p:xfrm>
          <a:off x="2412732" y="1396078"/>
          <a:ext cx="7367736" cy="3733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6838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38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45166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Advantages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Disadvantages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88634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Consistent message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Large groups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Emotional Impact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Use Humor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Eye catching</a:t>
                      </a:r>
                      <a:endParaRPr lang="en-US" sz="1800" baseline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Boring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No feedback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Costly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/>
                        <a:t>May be </a:t>
                      </a:r>
                      <a:r>
                        <a:rPr lang="en-IN" sz="1800" dirty="0" smtClean="0"/>
                        <a:t>removed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kern="1200" dirty="0" smtClean="0"/>
                        <a:t>Storage </a:t>
                      </a:r>
                      <a:r>
                        <a:rPr lang="en-US" sz="1800" kern="1200" dirty="0"/>
                        <a:t>may be more expensive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6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Training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59764" y="1714488"/>
            <a:ext cx="11497456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r>
              <a:rPr lang="en-GB" sz="3200" dirty="0" smtClean="0">
                <a:solidFill>
                  <a:srgbClr val="C00000"/>
                </a:solidFill>
              </a:rPr>
              <a:t>Training (in the context of health and safety) is:</a:t>
            </a:r>
          </a:p>
          <a:p>
            <a:pPr algn="just">
              <a:spcBef>
                <a:spcPts val="1200"/>
              </a:spcBef>
              <a:buClr>
                <a:schemeClr val="bg1"/>
              </a:buClr>
            </a:pPr>
            <a:r>
              <a:rPr lang="en-GB" sz="3200" i="1" dirty="0" smtClean="0">
                <a:solidFill>
                  <a:srgbClr val="C00000"/>
                </a:solidFill>
              </a:rPr>
              <a:t>“…. The planned, formal process of acquiring and practising knowledge and skills in a relatively safe environment.”</a:t>
            </a: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9764" y="2209163"/>
            <a:ext cx="4702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GB" sz="2800" b="1" dirty="0">
                <a:solidFill>
                  <a:srgbClr val="000308"/>
                </a:solidFill>
                <a:latin typeface="Calibri" pitchFamily="34" charset="0"/>
              </a:rPr>
              <a:t>What is Training?</a:t>
            </a:r>
          </a:p>
        </p:txBody>
      </p:sp>
    </p:spTree>
    <p:extLst>
      <p:ext uri="{BB962C8B-B14F-4D97-AF65-F5344CB8AC3E}">
        <p14:creationId xmlns:p14="http://schemas.microsoft.com/office/powerpoint/2010/main" val="37229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Training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190" y="1057446"/>
            <a:ext cx="1094282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US" sz="4400" dirty="0">
                <a:solidFill>
                  <a:srgbClr val="000308"/>
                </a:solidFill>
              </a:rPr>
              <a:t>Training </a:t>
            </a:r>
            <a:r>
              <a:rPr lang="en-US" sz="4400" dirty="0" smtClean="0">
                <a:solidFill>
                  <a:srgbClr val="000308"/>
                </a:solidFill>
              </a:rPr>
              <a:t>improves </a:t>
            </a:r>
            <a:r>
              <a:rPr lang="en-US" sz="4400" dirty="0">
                <a:solidFill>
                  <a:srgbClr val="000308"/>
                </a:solidFill>
              </a:rPr>
              <a:t>safety related </a:t>
            </a:r>
            <a:r>
              <a:rPr lang="en-US" sz="4400" dirty="0" smtClean="0">
                <a:solidFill>
                  <a:srgbClr val="000308"/>
                </a:solidFill>
              </a:rPr>
              <a:t>behavior</a:t>
            </a:r>
            <a:endParaRPr lang="en-US" sz="4400" dirty="0">
              <a:solidFill>
                <a:srgbClr val="000308"/>
              </a:solidFill>
            </a:endParaRPr>
          </a:p>
          <a:p>
            <a:pPr marL="360000" indent="-360000">
              <a:lnSpc>
                <a:spcPct val="90000"/>
              </a:lnSpc>
              <a:spcBef>
                <a:spcPts val="1800"/>
              </a:spcBef>
              <a:buFontTx/>
              <a:buChar char="●"/>
            </a:pPr>
            <a:r>
              <a:rPr lang="en-US" sz="4400" dirty="0">
                <a:solidFill>
                  <a:srgbClr val="000308"/>
                </a:solidFill>
              </a:rPr>
              <a:t>Without </a:t>
            </a:r>
            <a:r>
              <a:rPr lang="en-US" sz="4400" dirty="0" smtClean="0">
                <a:solidFill>
                  <a:srgbClr val="000308"/>
                </a:solidFill>
              </a:rPr>
              <a:t>training, </a:t>
            </a:r>
            <a:r>
              <a:rPr lang="en-US" sz="4400" dirty="0">
                <a:solidFill>
                  <a:srgbClr val="000308"/>
                </a:solidFill>
              </a:rPr>
              <a:t>workers try to do their jobs:</a:t>
            </a:r>
          </a:p>
          <a:p>
            <a:pPr marL="760050" lvl="1" indent="-360000">
              <a:lnSpc>
                <a:spcPct val="90000"/>
              </a:lnSpc>
              <a:spcBef>
                <a:spcPts val="1200"/>
              </a:spcBef>
              <a:buFont typeface="Calibri" pitchFamily="34" charset="0"/>
              <a:buChar char="–"/>
            </a:pPr>
            <a:r>
              <a:rPr lang="en-US" sz="3200" dirty="0">
                <a:solidFill>
                  <a:srgbClr val="FF0000"/>
                </a:solidFill>
              </a:rPr>
              <a:t>By copying others (with their bad habits)</a:t>
            </a:r>
          </a:p>
          <a:p>
            <a:pPr marL="760050" lvl="1" indent="-360000">
              <a:buClrTx/>
              <a:buFont typeface="Calibri" pitchFamily="34" charset="0"/>
              <a:buChar char="–"/>
            </a:pPr>
            <a:r>
              <a:rPr lang="en-US" sz="3200" dirty="0">
                <a:solidFill>
                  <a:srgbClr val="FF0000"/>
                </a:solidFill>
              </a:rPr>
              <a:t>By doing the job the way </a:t>
            </a:r>
            <a:r>
              <a:rPr lang="en-GB" sz="3200" dirty="0">
                <a:solidFill>
                  <a:srgbClr val="FF0000"/>
                </a:solidFill>
              </a:rPr>
              <a:t>they think is best</a:t>
            </a:r>
          </a:p>
        </p:txBody>
      </p:sp>
    </p:spTree>
    <p:extLst>
      <p:ext uri="{BB962C8B-B14F-4D97-AF65-F5344CB8AC3E}">
        <p14:creationId xmlns:p14="http://schemas.microsoft.com/office/powerpoint/2010/main" val="29657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New Employee Induction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190" y="1057446"/>
            <a:ext cx="1094282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000308"/>
                </a:solidFill>
              </a:rPr>
              <a:t>Health and safety policy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FF0000"/>
                </a:solidFill>
              </a:rPr>
              <a:t>Emergency procedures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000308"/>
                </a:solidFill>
              </a:rPr>
              <a:t>First aid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FF0000"/>
                </a:solidFill>
              </a:rPr>
              <a:t>Welfare facilities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000308"/>
                </a:solidFill>
              </a:rPr>
              <a:t>Safe movement 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FF0000"/>
                </a:solidFill>
              </a:rPr>
              <a:t>Accident and incident reporting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000308"/>
                </a:solidFill>
              </a:rPr>
              <a:t>Consultation arrangements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FF0000"/>
                </a:solidFill>
              </a:rPr>
              <a:t>Safety rules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000308"/>
                </a:solidFill>
              </a:rPr>
              <a:t>Personal protective equipment 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FF0000"/>
                </a:solidFill>
              </a:rPr>
              <a:t>Safe working and permits </a:t>
            </a:r>
          </a:p>
          <a:p>
            <a:pPr marL="360000" indent="-360000">
              <a:lnSpc>
                <a:spcPct val="90000"/>
              </a:lnSpc>
              <a:buFontTx/>
              <a:buChar char="●"/>
            </a:pPr>
            <a:r>
              <a:rPr lang="en-IN" sz="3200" dirty="0">
                <a:solidFill>
                  <a:srgbClr val="000308"/>
                </a:solidFill>
              </a:rPr>
              <a:t>Risk assessment </a:t>
            </a:r>
            <a:r>
              <a:rPr lang="en-IN" sz="3200" dirty="0" smtClean="0">
                <a:solidFill>
                  <a:srgbClr val="000308"/>
                </a:solidFill>
              </a:rPr>
              <a:t>system</a:t>
            </a:r>
            <a:endParaRPr lang="en-IN" sz="3200" dirty="0">
              <a:solidFill>
                <a:srgbClr val="0003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EngraversGothic BT" panose="020B0507020203020204" pitchFamily="34" charset="0"/>
              </a:rPr>
              <a:t>When Health &amp; Safety training to be provided?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18442"/>
              </p:ext>
            </p:extLst>
          </p:nvPr>
        </p:nvGraphicFramePr>
        <p:xfrm>
          <a:off x="674558" y="1300969"/>
          <a:ext cx="10328222" cy="43577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098465"/>
                <a:gridCol w="7229757"/>
              </a:tblGrid>
              <a:tr h="865527">
                <a:tc>
                  <a:txBody>
                    <a:bodyPr/>
                    <a:lstStyle/>
                    <a:p>
                      <a:r>
                        <a:rPr lang="en-GB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Induction training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GB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For new employees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552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Job 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change </a:t>
                      </a:r>
                      <a:endParaRPr lang="en-GB" sz="2400" b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New hazards following a change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 in  job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552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Process change </a:t>
                      </a:r>
                      <a:endParaRPr lang="en-GB" sz="2400" b="1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New hazards associated with new ways of working</a:t>
                      </a:r>
                      <a:endParaRPr lang="en-GB" sz="2400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6552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New technology </a:t>
                      </a:r>
                      <a:endParaRPr lang="en-GB" sz="2400" b="1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latin typeface="Calibri" pitchFamily="34" charset="0"/>
                        </a:rPr>
                        <a:t>New hazards associated with plant and machinery</a:t>
                      </a:r>
                      <a:endParaRPr lang="en-GB" sz="2400" dirty="0">
                        <a:solidFill>
                          <a:srgbClr val="FF0000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95611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New legislation </a:t>
                      </a:r>
                      <a:endParaRPr lang="en-GB" sz="2400" b="1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60000" indent="-360000">
                        <a:buFont typeface="Tahoma" pitchFamily="34" charset="0"/>
                        <a:buChar char="−"/>
                      </a:pPr>
                      <a:r>
                        <a:rPr lang="en-US" sz="2400" dirty="0">
                          <a:solidFill>
                            <a:srgbClr val="000308"/>
                          </a:solidFill>
                          <a:latin typeface="Calibri" pitchFamily="34" charset="0"/>
                        </a:rPr>
                        <a:t>Implications of the new legislation</a:t>
                      </a:r>
                      <a:endParaRPr lang="en-GB" sz="2400" dirty="0">
                        <a:solidFill>
                          <a:srgbClr val="000308"/>
                        </a:solidFill>
                        <a:latin typeface="Calibri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70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Factors </a:t>
            </a:r>
            <a:r>
              <a:rPr lang="en-IN" b="1" dirty="0" smtClean="0">
                <a:latin typeface="EngraversGothic BT" panose="020B0507020203020204" pitchFamily="34" charset="0"/>
              </a:rPr>
              <a:t>considered while developing training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190" y="720000"/>
            <a:ext cx="109428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 smtClean="0">
                <a:solidFill>
                  <a:srgbClr val="000308"/>
                </a:solidFill>
              </a:rPr>
              <a:t>Type </a:t>
            </a:r>
            <a:r>
              <a:rPr lang="en-IN" sz="3200" b="1" dirty="0">
                <a:solidFill>
                  <a:srgbClr val="000308"/>
                </a:solidFill>
              </a:rPr>
              <a:t>and function of the organisation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Based on workplace hazards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000308"/>
                </a:solidFill>
              </a:rPr>
              <a:t>Risk profile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Based on employee competency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 smtClean="0">
                <a:solidFill>
                  <a:srgbClr val="000308"/>
                </a:solidFill>
              </a:rPr>
              <a:t>Accident </a:t>
            </a:r>
            <a:r>
              <a:rPr lang="en-IN" sz="3200" b="1" dirty="0">
                <a:solidFill>
                  <a:srgbClr val="000308"/>
                </a:solidFill>
              </a:rPr>
              <a:t>history of the organisation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 smtClean="0">
                <a:solidFill>
                  <a:srgbClr val="FF0000"/>
                </a:solidFill>
              </a:rPr>
              <a:t>There </a:t>
            </a:r>
            <a:r>
              <a:rPr lang="en-IN" sz="3200" b="1" dirty="0">
                <a:solidFill>
                  <a:srgbClr val="FF0000"/>
                </a:solidFill>
              </a:rPr>
              <a:t>may be statutory training requirements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 smtClean="0">
                <a:solidFill>
                  <a:srgbClr val="000308"/>
                </a:solidFill>
              </a:rPr>
              <a:t>Level </a:t>
            </a:r>
            <a:r>
              <a:rPr lang="en-IN" sz="3200" b="1" dirty="0">
                <a:solidFill>
                  <a:srgbClr val="000308"/>
                </a:solidFill>
              </a:rPr>
              <a:t>of training previously provided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Based on auditor </a:t>
            </a:r>
            <a:r>
              <a:rPr lang="en-IN" sz="3200" b="1" dirty="0" smtClean="0">
                <a:solidFill>
                  <a:srgbClr val="FF0000"/>
                </a:solidFill>
              </a:rPr>
              <a:t>recommendations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9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 smtClean="0">
                <a:latin typeface="EngraversGothic BT" panose="020B0507020203020204" pitchFamily="34" charset="0"/>
              </a:rPr>
              <a:t>What is safety culture?</a:t>
            </a:r>
            <a:endParaRPr lang="en-IN" sz="3200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35217"/>
            <a:ext cx="11277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600" b="1" dirty="0" smtClean="0">
                <a:solidFill>
                  <a:srgbClr val="FF0000"/>
                </a:solidFill>
              </a:rPr>
              <a:t>	</a:t>
            </a:r>
            <a:r>
              <a:rPr lang="en-IN" sz="3600" b="1" dirty="0" smtClean="0">
                <a:solidFill>
                  <a:srgbClr val="0000FF"/>
                </a:solidFill>
              </a:rPr>
              <a:t>Safety Culture of </a:t>
            </a:r>
            <a:r>
              <a:rPr lang="en-IN" sz="3600" b="1" dirty="0">
                <a:solidFill>
                  <a:srgbClr val="0000FF"/>
                </a:solidFill>
              </a:rPr>
              <a:t>an organisation is the </a:t>
            </a:r>
            <a:endParaRPr lang="en-IN" sz="3600" b="1" dirty="0" smtClean="0">
              <a:solidFill>
                <a:srgbClr val="0000FF"/>
              </a:solidFill>
            </a:endParaRPr>
          </a:p>
          <a:p>
            <a:pPr marL="2609850" algn="just"/>
            <a:r>
              <a:rPr lang="en-IN" sz="3600" b="1" dirty="0" smtClean="0">
                <a:solidFill>
                  <a:srgbClr val="0000FF"/>
                </a:solidFill>
              </a:rPr>
              <a:t>Shared Attitudes</a:t>
            </a:r>
          </a:p>
          <a:p>
            <a:pPr marL="2609850" algn="just"/>
            <a:r>
              <a:rPr lang="en-IN" sz="3600" b="1" dirty="0" smtClean="0">
                <a:solidFill>
                  <a:srgbClr val="FF0000"/>
                </a:solidFill>
              </a:rPr>
              <a:t>Shared Values</a:t>
            </a:r>
          </a:p>
          <a:p>
            <a:pPr marL="2609850" algn="just"/>
            <a:r>
              <a:rPr lang="en-IN" sz="3600" b="1" dirty="0" smtClean="0">
                <a:solidFill>
                  <a:srgbClr val="0000FF"/>
                </a:solidFill>
              </a:rPr>
              <a:t>Shared Beliefs</a:t>
            </a:r>
          </a:p>
          <a:p>
            <a:pPr marL="2609850" algn="just"/>
            <a:r>
              <a:rPr lang="en-IN" sz="3600" b="1" dirty="0" smtClean="0">
                <a:solidFill>
                  <a:srgbClr val="FF0000"/>
                </a:solidFill>
              </a:rPr>
              <a:t>Shared Behaviours</a:t>
            </a:r>
          </a:p>
        </p:txBody>
      </p:sp>
    </p:spTree>
    <p:extLst>
      <p:ext uri="{BB962C8B-B14F-4D97-AF65-F5344CB8AC3E}">
        <p14:creationId xmlns:p14="http://schemas.microsoft.com/office/powerpoint/2010/main" val="24105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Effectiveness of </a:t>
            </a:r>
            <a:r>
              <a:rPr lang="en-IN" b="1" dirty="0" smtClean="0">
                <a:latin typeface="EngraversGothic BT" panose="020B0507020203020204" pitchFamily="34" charset="0"/>
              </a:rPr>
              <a:t>Training</a:t>
            </a:r>
            <a:r>
              <a:rPr lang="en-IN" b="1" dirty="0">
                <a:latin typeface="EngraversGothic BT" panose="020B0507020203020204" pitchFamily="34" charset="0"/>
              </a:rPr>
              <a:t> </a:t>
            </a:r>
            <a:r>
              <a:rPr lang="en-IN" b="1" dirty="0" smtClean="0">
                <a:latin typeface="EngraversGothic BT" panose="020B0507020203020204" pitchFamily="34" charset="0"/>
              </a:rPr>
              <a:t>ensured by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190" y="720000"/>
            <a:ext cx="109428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000308"/>
                </a:solidFill>
              </a:rPr>
              <a:t>Accident rates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Feedback from the trainers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000308"/>
                </a:solidFill>
              </a:rPr>
              <a:t>Feedback from </a:t>
            </a:r>
            <a:r>
              <a:rPr lang="en-IN" sz="3200" b="1" dirty="0" smtClean="0">
                <a:solidFill>
                  <a:srgbClr val="000308"/>
                </a:solidFill>
              </a:rPr>
              <a:t>the </a:t>
            </a:r>
            <a:r>
              <a:rPr lang="en-IN" sz="3200" b="1" dirty="0">
                <a:solidFill>
                  <a:srgbClr val="000308"/>
                </a:solidFill>
              </a:rPr>
              <a:t>employees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Sickness absences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000308"/>
                </a:solidFill>
              </a:rPr>
              <a:t>Compliance with procedures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Concerns raised by employees as result of training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000308"/>
                </a:solidFill>
              </a:rPr>
              <a:t>Results of attitude surveys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Quality of suggestions </a:t>
            </a:r>
            <a:r>
              <a:rPr lang="en-IN" sz="3200" b="1" dirty="0" smtClean="0">
                <a:solidFill>
                  <a:srgbClr val="FF0000"/>
                </a:solidFill>
              </a:rPr>
              <a:t>made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latin typeface="EngraversGothic BT" panose="020B0507020203020204" pitchFamily="34" charset="0"/>
              </a:rPr>
              <a:t>Reason </a:t>
            </a:r>
            <a:r>
              <a:rPr lang="en-US" b="1" dirty="0">
                <a:latin typeface="EngraversGothic BT" panose="020B0507020203020204" pitchFamily="34" charset="0"/>
              </a:rPr>
              <a:t>for maintaining Training </a:t>
            </a:r>
            <a:r>
              <a:rPr lang="en-US" b="1" dirty="0" smtClean="0">
                <a:latin typeface="EngraversGothic BT" panose="020B0507020203020204" pitchFamily="34" charset="0"/>
              </a:rPr>
              <a:t>records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5190" y="720000"/>
            <a:ext cx="10942820" cy="444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/>
              <a:t>Proof of employees’ competence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Identify when refresher training needed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/>
              <a:t>Review effectiveness of training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Assess progress against targets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/>
              <a:t>Provide evidence in investigations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3200" b="1" dirty="0">
                <a:solidFill>
                  <a:srgbClr val="FF0000"/>
                </a:solidFill>
              </a:rPr>
              <a:t>Provide evidence in legal </a:t>
            </a:r>
            <a:r>
              <a:rPr lang="en-IN" sz="3200" b="1" dirty="0" smtClean="0">
                <a:solidFill>
                  <a:srgbClr val="FF0000"/>
                </a:solidFill>
              </a:rPr>
              <a:t>actions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42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Benefits of </a:t>
            </a:r>
            <a:r>
              <a:rPr lang="en-IN" b="1" dirty="0" smtClean="0">
                <a:latin typeface="EngraversGothic BT" panose="020B0507020203020204" pitchFamily="34" charset="0"/>
              </a:rPr>
              <a:t>Training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407689"/>
              </p:ext>
            </p:extLst>
          </p:nvPr>
        </p:nvGraphicFramePr>
        <p:xfrm>
          <a:off x="2424192" y="1102716"/>
          <a:ext cx="7344816" cy="505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724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886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IN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Employer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3661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suffering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Quality of life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Job satisfaction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Earning capacity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Reach standard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Flexibility of staff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Improve safety </a:t>
                      </a:r>
                      <a:r>
                        <a:rPr lang="en-IN" sz="1800" dirty="0" smtClean="0">
                          <a:latin typeface="Calibri" pitchFamily="34" charset="0"/>
                          <a:cs typeface="Calibri" pitchFamily="34" charset="0"/>
                        </a:rPr>
                        <a:t>attitude</a:t>
                      </a:r>
                      <a:endParaRPr lang="en-IN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accidents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absenteeism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compensation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legal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Improved morale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Less product damage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Greater productivity</a:t>
                      </a:r>
                    </a:p>
                    <a:p>
                      <a:pPr marL="285750" indent="-285750" algn="just">
                        <a:lnSpc>
                          <a:spcPct val="200000"/>
                        </a:lnSpc>
                        <a:buFont typeface="Arial" pitchFamily="34" charset="0"/>
                        <a:buChar char="•"/>
                      </a:pPr>
                      <a:r>
                        <a:rPr lang="en-IN" sz="1800" dirty="0">
                          <a:latin typeface="Calibri" pitchFamily="34" charset="0"/>
                          <a:cs typeface="Calibri" pitchFamily="34" charset="0"/>
                        </a:rPr>
                        <a:t>Improved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1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Notice Board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5190" y="720000"/>
            <a:ext cx="109428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Information to display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>
                <a:solidFill>
                  <a:srgbClr val="FF0000"/>
                </a:solidFill>
              </a:rPr>
              <a:t>H&amp;S Policy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Emergency contacts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>
                <a:solidFill>
                  <a:srgbClr val="FF0000"/>
                </a:solidFill>
              </a:rPr>
              <a:t>H&amp;S Messages, </a:t>
            </a:r>
            <a:r>
              <a:rPr lang="en-IN" sz="2800" b="1" dirty="0" smtClean="0">
                <a:solidFill>
                  <a:srgbClr val="FF0000"/>
                </a:solidFill>
              </a:rPr>
              <a:t>Slogans</a:t>
            </a:r>
            <a:endParaRPr lang="en-IN" sz="2800" b="1" dirty="0">
              <a:solidFill>
                <a:srgbClr val="FF0000"/>
              </a:solidFill>
            </a:endParaRP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Brief Incident report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>
                <a:solidFill>
                  <a:srgbClr val="FF0000"/>
                </a:solidFill>
              </a:rPr>
              <a:t>First </a:t>
            </a:r>
            <a:r>
              <a:rPr lang="en-IN" sz="2800" b="1" dirty="0" smtClean="0">
                <a:solidFill>
                  <a:srgbClr val="FF0000"/>
                </a:solidFill>
              </a:rPr>
              <a:t>Aid Arrangements</a:t>
            </a:r>
            <a:endParaRPr lang="en-IN" sz="2800" b="1" dirty="0">
              <a:solidFill>
                <a:srgbClr val="FF0000"/>
              </a:solidFill>
            </a:endParaRP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Evacuation procedure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>
                <a:solidFill>
                  <a:srgbClr val="FF0000"/>
                </a:solidFill>
              </a:rPr>
              <a:t>Safety </a:t>
            </a:r>
            <a:r>
              <a:rPr lang="en-IN" sz="2800" b="1" dirty="0" smtClean="0">
                <a:solidFill>
                  <a:srgbClr val="FF0000"/>
                </a:solidFill>
              </a:rPr>
              <a:t>Statistics</a:t>
            </a:r>
            <a:endParaRPr lang="en-IN" sz="2800" b="1" dirty="0">
              <a:solidFill>
                <a:srgbClr val="FF0000"/>
              </a:solidFill>
            </a:endParaRP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Targets set for </a:t>
            </a:r>
            <a:r>
              <a:rPr lang="en-IN" sz="2800" b="1" dirty="0" smtClean="0"/>
              <a:t>Safety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334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>
                <a:latin typeface="EngraversGothic BT" panose="020B0507020203020204" pitchFamily="34" charset="0"/>
              </a:rPr>
              <a:t>Effectiveness of Notice Board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357290" y="1714488"/>
            <a:ext cx="7358062" cy="4214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endParaRPr lang="en-GB" sz="3200" i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5190" y="720000"/>
            <a:ext cx="10942820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Locating at visible </a:t>
            </a:r>
            <a:r>
              <a:rPr lang="en-IN" sz="2800" b="1" dirty="0" smtClean="0"/>
              <a:t>places</a:t>
            </a:r>
            <a:endParaRPr lang="en-IN" sz="2800" b="1" dirty="0"/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>
                <a:solidFill>
                  <a:srgbClr val="FF0000"/>
                </a:solidFill>
              </a:rPr>
              <a:t>Dedicating H&amp;S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Relevant and current Information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>
                <a:solidFill>
                  <a:srgbClr val="FF0000"/>
                </a:solidFill>
              </a:rPr>
              <a:t>Neat and orderly state</a:t>
            </a:r>
          </a:p>
          <a:p>
            <a:pPr marL="360000" indent="-360000">
              <a:lnSpc>
                <a:spcPct val="150000"/>
              </a:lnSpc>
              <a:buFontTx/>
              <a:buChar char="●"/>
            </a:pPr>
            <a:r>
              <a:rPr lang="en-IN" sz="2800" b="1" dirty="0"/>
              <a:t>Eye catching - </a:t>
            </a:r>
            <a:r>
              <a:rPr lang="en-IN" sz="2800" b="1" dirty="0" smtClean="0"/>
              <a:t>colour </a:t>
            </a:r>
            <a:r>
              <a:rPr lang="en-IN" sz="2800" b="1" dirty="0"/>
              <a:t>and graphics</a:t>
            </a:r>
          </a:p>
        </p:txBody>
      </p:sp>
    </p:spTree>
    <p:extLst>
      <p:ext uri="{BB962C8B-B14F-4D97-AF65-F5344CB8AC3E}">
        <p14:creationId xmlns:p14="http://schemas.microsoft.com/office/powerpoint/2010/main" val="366202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 smtClean="0">
                <a:latin typeface="EngraversGothic BT" panose="020B0507020203020204" pitchFamily="34" charset="0"/>
              </a:rPr>
              <a:t>factors </a:t>
            </a:r>
            <a:r>
              <a:rPr lang="en-IN" b="1" dirty="0">
                <a:latin typeface="EngraversGothic BT" panose="020B0507020203020204" pitchFamily="34" charset="0"/>
              </a:rPr>
              <a:t>influencing health and safety </a:t>
            </a:r>
            <a:r>
              <a:rPr lang="en-IN" b="1" dirty="0" smtClean="0">
                <a:latin typeface="EngraversGothic BT" panose="020B0507020203020204" pitchFamily="34" charset="0"/>
              </a:rPr>
              <a:t>culture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7"/>
            <a:ext cx="10515600" cy="5647766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Management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Communication</a:t>
            </a:r>
          </a:p>
          <a:p>
            <a:pPr algn="just"/>
            <a:r>
              <a:rPr lang="en-IN" b="1" dirty="0"/>
              <a:t>Worker competence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</a:rPr>
              <a:t>Co-operation </a:t>
            </a:r>
          </a:p>
          <a:p>
            <a:pPr algn="just"/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20279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 smtClean="0">
                <a:latin typeface="EngraversGothic BT" panose="020B0507020203020204" pitchFamily="34" charset="0"/>
              </a:rPr>
              <a:t>Health &amp; Safety </a:t>
            </a:r>
            <a:r>
              <a:rPr lang="en-IN" b="1" dirty="0">
                <a:latin typeface="EngraversGothic BT" panose="020B0507020203020204" pitchFamily="34" charset="0"/>
              </a:rPr>
              <a:t>Culture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758541"/>
          </a:xfrm>
        </p:spPr>
        <p:txBody>
          <a:bodyPr>
            <a:normAutofit/>
          </a:bodyPr>
          <a:lstStyle/>
          <a:p>
            <a:r>
              <a:rPr lang="en-IN" sz="3400" dirty="0"/>
              <a:t>Accident </a:t>
            </a:r>
            <a:r>
              <a:rPr lang="en-IN" sz="3400" dirty="0" smtClean="0"/>
              <a:t>Rates</a:t>
            </a:r>
            <a:endParaRPr lang="en-IN" sz="3400" dirty="0"/>
          </a:p>
          <a:p>
            <a:r>
              <a:rPr lang="en-IN" sz="3400" dirty="0">
                <a:solidFill>
                  <a:srgbClr val="FF0000"/>
                </a:solidFill>
              </a:rPr>
              <a:t>Sickness </a:t>
            </a:r>
            <a:r>
              <a:rPr lang="en-IN" sz="3400" dirty="0" smtClean="0">
                <a:solidFill>
                  <a:srgbClr val="FF0000"/>
                </a:solidFill>
              </a:rPr>
              <a:t>Rates</a:t>
            </a:r>
            <a:endParaRPr lang="en-IN" sz="3400" dirty="0">
              <a:solidFill>
                <a:srgbClr val="FF0000"/>
              </a:solidFill>
            </a:endParaRPr>
          </a:p>
          <a:p>
            <a:r>
              <a:rPr lang="en-IN" sz="3400" dirty="0"/>
              <a:t>Absenteeism</a:t>
            </a:r>
          </a:p>
          <a:p>
            <a:r>
              <a:rPr lang="en-IN" sz="3400" dirty="0">
                <a:solidFill>
                  <a:srgbClr val="FF0000"/>
                </a:solidFill>
              </a:rPr>
              <a:t>Staff </a:t>
            </a:r>
            <a:r>
              <a:rPr lang="en-IN" sz="3400" dirty="0" smtClean="0">
                <a:solidFill>
                  <a:srgbClr val="FF0000"/>
                </a:solidFill>
              </a:rPr>
              <a:t>Turnover</a:t>
            </a:r>
            <a:endParaRPr lang="en-IN" sz="3400" dirty="0">
              <a:solidFill>
                <a:srgbClr val="FF0000"/>
              </a:solidFill>
            </a:endParaRPr>
          </a:p>
          <a:p>
            <a:r>
              <a:rPr lang="en-IN" sz="3400" dirty="0"/>
              <a:t>Compliance with </a:t>
            </a:r>
            <a:r>
              <a:rPr lang="en-IN" sz="3400" dirty="0" smtClean="0"/>
              <a:t>Safety Rules</a:t>
            </a:r>
            <a:endParaRPr lang="en-IN" sz="3400" dirty="0"/>
          </a:p>
          <a:p>
            <a:r>
              <a:rPr lang="en-IN" sz="3400" dirty="0">
                <a:solidFill>
                  <a:srgbClr val="FF0000"/>
                </a:solidFill>
              </a:rPr>
              <a:t>Worker </a:t>
            </a:r>
            <a:r>
              <a:rPr lang="en-IN" sz="3400" dirty="0" smtClean="0">
                <a:solidFill>
                  <a:srgbClr val="FF0000"/>
                </a:solidFill>
              </a:rPr>
              <a:t>Complaints</a:t>
            </a:r>
            <a:endParaRPr lang="en-IN" sz="3400" dirty="0">
              <a:solidFill>
                <a:srgbClr val="FF0000"/>
              </a:solidFill>
            </a:endParaRPr>
          </a:p>
          <a:p>
            <a:r>
              <a:rPr lang="en-IN" sz="3400" dirty="0"/>
              <a:t>Staff </a:t>
            </a:r>
            <a:r>
              <a:rPr lang="en-IN" sz="3400" dirty="0" smtClean="0"/>
              <a:t>Morale</a:t>
            </a: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34475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7639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b="1" dirty="0" smtClean="0">
                <a:latin typeface="EngraversGothic BT" panose="020B0507020203020204" pitchFamily="34" charset="0"/>
              </a:rPr>
              <a:t>Deterioration </a:t>
            </a:r>
            <a:r>
              <a:rPr lang="en-IN" b="1" dirty="0">
                <a:latin typeface="EngraversGothic BT" panose="020B0507020203020204" pitchFamily="34" charset="0"/>
              </a:rPr>
              <a:t>F</a:t>
            </a:r>
            <a:r>
              <a:rPr lang="en-IN" b="1" dirty="0" smtClean="0">
                <a:latin typeface="EngraversGothic BT" panose="020B0507020203020204" pitchFamily="34" charset="0"/>
              </a:rPr>
              <a:t>actors of Health </a:t>
            </a:r>
            <a:r>
              <a:rPr lang="en-IN" b="1" dirty="0">
                <a:latin typeface="EngraversGothic BT" panose="020B0507020203020204" pitchFamily="34" charset="0"/>
              </a:rPr>
              <a:t>and </a:t>
            </a:r>
            <a:r>
              <a:rPr lang="en-IN" b="1" dirty="0" smtClean="0">
                <a:latin typeface="EngraversGothic BT" panose="020B0507020203020204" pitchFamily="34" charset="0"/>
              </a:rPr>
              <a:t>Safety Culture 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758541"/>
          </a:xfrm>
        </p:spPr>
        <p:txBody>
          <a:bodyPr>
            <a:normAutofit fontScale="92500" lnSpcReduction="10000"/>
          </a:bodyPr>
          <a:lstStyle/>
          <a:p>
            <a:r>
              <a:rPr lang="en-IN" sz="3400" dirty="0"/>
              <a:t>Lack of leadership from management</a:t>
            </a:r>
          </a:p>
          <a:p>
            <a:r>
              <a:rPr lang="en-IN" sz="3400" dirty="0">
                <a:solidFill>
                  <a:srgbClr val="FF0000"/>
                </a:solidFill>
              </a:rPr>
              <a:t>Presence of a blame culture</a:t>
            </a:r>
          </a:p>
          <a:p>
            <a:r>
              <a:rPr lang="en-IN" sz="3400" dirty="0"/>
              <a:t>Lack of management commitment to safety</a:t>
            </a:r>
          </a:p>
          <a:p>
            <a:r>
              <a:rPr lang="en-IN" sz="3400" dirty="0">
                <a:solidFill>
                  <a:srgbClr val="FF0000"/>
                </a:solidFill>
              </a:rPr>
              <a:t>Health and safety a lower priority than other issues</a:t>
            </a:r>
          </a:p>
          <a:p>
            <a:r>
              <a:rPr lang="en-IN" sz="3400" dirty="0"/>
              <a:t>Organisational changes</a:t>
            </a:r>
          </a:p>
          <a:p>
            <a:r>
              <a:rPr lang="en-IN" sz="3400" dirty="0">
                <a:solidFill>
                  <a:srgbClr val="FF0000"/>
                </a:solidFill>
              </a:rPr>
              <a:t>High staff turnover rates</a:t>
            </a:r>
          </a:p>
          <a:p>
            <a:r>
              <a:rPr lang="en-IN" sz="3400" dirty="0"/>
              <a:t>Lack of resources e.g. too few workers, low investment</a:t>
            </a:r>
          </a:p>
          <a:p>
            <a:r>
              <a:rPr lang="en-IN" sz="3400" dirty="0">
                <a:solidFill>
                  <a:srgbClr val="FF0000"/>
                </a:solidFill>
              </a:rPr>
              <a:t>Lack of worker consultation</a:t>
            </a:r>
          </a:p>
          <a:p>
            <a:r>
              <a:rPr lang="en-IN" sz="3400" dirty="0"/>
              <a:t>Interpersonal issues e.g. peer group pressure, bullying</a:t>
            </a:r>
          </a:p>
          <a:p>
            <a:r>
              <a:rPr lang="en-IN" sz="3400" dirty="0">
                <a:solidFill>
                  <a:srgbClr val="FF0000"/>
                </a:solidFill>
              </a:rPr>
              <a:t>Poor management systems and procedures</a:t>
            </a:r>
          </a:p>
          <a:p>
            <a:r>
              <a:rPr lang="en-IN" sz="3400" dirty="0"/>
              <a:t>External influences e.g. economic climate</a:t>
            </a:r>
          </a:p>
        </p:txBody>
      </p:sp>
    </p:spTree>
    <p:extLst>
      <p:ext uri="{BB962C8B-B14F-4D97-AF65-F5344CB8AC3E}">
        <p14:creationId xmlns:p14="http://schemas.microsoft.com/office/powerpoint/2010/main" val="153923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2856000" y="160290"/>
            <a:ext cx="6480000" cy="6480000"/>
            <a:chOff x="3396000" y="729000"/>
            <a:chExt cx="5400000" cy="5400000"/>
          </a:xfrm>
        </p:grpSpPr>
        <p:sp>
          <p:nvSpPr>
            <p:cNvPr id="60" name="Freeform 59"/>
            <p:cNvSpPr/>
            <p:nvPr/>
          </p:nvSpPr>
          <p:spPr>
            <a:xfrm>
              <a:off x="5558298" y="729000"/>
              <a:ext cx="1075404" cy="832072"/>
            </a:xfrm>
            <a:custGeom>
              <a:avLst/>
              <a:gdLst>
                <a:gd name="connsiteX0" fmla="*/ 537702 w 1075404"/>
                <a:gd name="connsiteY0" fmla="*/ 0 h 832072"/>
                <a:gd name="connsiteX1" fmla="*/ 1066732 w 1075404"/>
                <a:gd name="connsiteY1" fmla="*/ 693680 h 832072"/>
                <a:gd name="connsiteX2" fmla="*/ 1075404 w 1075404"/>
                <a:gd name="connsiteY2" fmla="*/ 832072 h 832072"/>
                <a:gd name="connsiteX3" fmla="*/ 929671 w 1075404"/>
                <a:gd name="connsiteY3" fmla="*/ 794600 h 832072"/>
                <a:gd name="connsiteX4" fmla="*/ 537703 w 1075404"/>
                <a:gd name="connsiteY4" fmla="*/ 755086 h 832072"/>
                <a:gd name="connsiteX5" fmla="*/ 145735 w 1075404"/>
                <a:gd name="connsiteY5" fmla="*/ 794600 h 832072"/>
                <a:gd name="connsiteX6" fmla="*/ 0 w 1075404"/>
                <a:gd name="connsiteY6" fmla="*/ 832072 h 832072"/>
                <a:gd name="connsiteX7" fmla="*/ 8672 w 1075404"/>
                <a:gd name="connsiteY7" fmla="*/ 693680 h 832072"/>
                <a:gd name="connsiteX8" fmla="*/ 537702 w 1075404"/>
                <a:gd name="connsiteY8" fmla="*/ 0 h 83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4" h="832072">
                  <a:moveTo>
                    <a:pt x="537702" y="0"/>
                  </a:moveTo>
                  <a:cubicBezTo>
                    <a:pt x="798671" y="0"/>
                    <a:pt x="1016382" y="297828"/>
                    <a:pt x="1066732" y="693680"/>
                  </a:cubicBezTo>
                  <a:lnTo>
                    <a:pt x="1075404" y="832072"/>
                  </a:lnTo>
                  <a:lnTo>
                    <a:pt x="929671" y="794600"/>
                  </a:lnTo>
                  <a:cubicBezTo>
                    <a:pt x="803062" y="768692"/>
                    <a:pt x="671972" y="755086"/>
                    <a:pt x="537703" y="755086"/>
                  </a:cubicBezTo>
                  <a:cubicBezTo>
                    <a:pt x="403435" y="755086"/>
                    <a:pt x="272344" y="768692"/>
                    <a:pt x="145735" y="794600"/>
                  </a:cubicBezTo>
                  <a:lnTo>
                    <a:pt x="0" y="832072"/>
                  </a:lnTo>
                  <a:lnTo>
                    <a:pt x="8672" y="693680"/>
                  </a:lnTo>
                  <a:cubicBezTo>
                    <a:pt x="59023" y="297828"/>
                    <a:pt x="276733" y="0"/>
                    <a:pt x="537702" y="0"/>
                  </a:cubicBezTo>
                  <a:close/>
                </a:path>
              </a:pathLst>
            </a:cu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4077716" y="1410715"/>
              <a:ext cx="1077066" cy="1077066"/>
            </a:xfrm>
            <a:custGeom>
              <a:avLst/>
              <a:gdLst>
                <a:gd name="connsiteX0" fmla="*/ 427512 w 1077066"/>
                <a:gd name="connsiteY0" fmla="*/ 524 h 1077066"/>
                <a:gd name="connsiteX1" fmla="*/ 973683 w 1077066"/>
                <a:gd name="connsiteY1" fmla="*/ 225522 h 1077066"/>
                <a:gd name="connsiteX2" fmla="*/ 1077066 w 1077066"/>
                <a:gd name="connsiteY2" fmla="*/ 316713 h 1077066"/>
                <a:gd name="connsiteX3" fmla="*/ 930864 w 1077066"/>
                <a:gd name="connsiteY3" fmla="*/ 405532 h 1077066"/>
                <a:gd name="connsiteX4" fmla="*/ 405531 w 1077066"/>
                <a:gd name="connsiteY4" fmla="*/ 930865 h 1077066"/>
                <a:gd name="connsiteX5" fmla="*/ 316712 w 1077066"/>
                <a:gd name="connsiteY5" fmla="*/ 1077066 h 1077066"/>
                <a:gd name="connsiteX6" fmla="*/ 225521 w 1077066"/>
                <a:gd name="connsiteY6" fmla="*/ 973683 h 1077066"/>
                <a:gd name="connsiteX7" fmla="*/ 109096 w 1077066"/>
                <a:gd name="connsiteY7" fmla="*/ 109097 h 1077066"/>
                <a:gd name="connsiteX8" fmla="*/ 427512 w 1077066"/>
                <a:gd name="connsiteY8" fmla="*/ 524 h 107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6" h="1077066">
                  <a:moveTo>
                    <a:pt x="427512" y="524"/>
                  </a:moveTo>
                  <a:cubicBezTo>
                    <a:pt x="597088" y="7590"/>
                    <a:pt x="793390" y="85919"/>
                    <a:pt x="973683" y="225522"/>
                  </a:cubicBezTo>
                  <a:lnTo>
                    <a:pt x="1077066" y="316713"/>
                  </a:lnTo>
                  <a:lnTo>
                    <a:pt x="930864" y="405532"/>
                  </a:lnTo>
                  <a:cubicBezTo>
                    <a:pt x="723924" y="545338"/>
                    <a:pt x="545337" y="723925"/>
                    <a:pt x="405531" y="930865"/>
                  </a:cubicBezTo>
                  <a:lnTo>
                    <a:pt x="316712" y="1077066"/>
                  </a:lnTo>
                  <a:lnTo>
                    <a:pt x="225521" y="973683"/>
                  </a:lnTo>
                  <a:cubicBezTo>
                    <a:pt x="-18785" y="658171"/>
                    <a:pt x="-75437" y="293629"/>
                    <a:pt x="109096" y="109097"/>
                  </a:cubicBezTo>
                  <a:cubicBezTo>
                    <a:pt x="188182" y="30011"/>
                    <a:pt x="300330" y="-4775"/>
                    <a:pt x="427512" y="524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7037220" y="1410715"/>
              <a:ext cx="1077065" cy="1077065"/>
            </a:xfrm>
            <a:custGeom>
              <a:avLst/>
              <a:gdLst>
                <a:gd name="connsiteX0" fmla="*/ 649553 w 1077065"/>
                <a:gd name="connsiteY0" fmla="*/ 524 h 1077065"/>
                <a:gd name="connsiteX1" fmla="*/ 967969 w 1077065"/>
                <a:gd name="connsiteY1" fmla="*/ 109097 h 1077065"/>
                <a:gd name="connsiteX2" fmla="*/ 851543 w 1077065"/>
                <a:gd name="connsiteY2" fmla="*/ 973683 h 1077065"/>
                <a:gd name="connsiteX3" fmla="*/ 760353 w 1077065"/>
                <a:gd name="connsiteY3" fmla="*/ 1077065 h 1077065"/>
                <a:gd name="connsiteX4" fmla="*/ 671535 w 1077065"/>
                <a:gd name="connsiteY4" fmla="*/ 930865 h 1077065"/>
                <a:gd name="connsiteX5" fmla="*/ 146202 w 1077065"/>
                <a:gd name="connsiteY5" fmla="*/ 405532 h 1077065"/>
                <a:gd name="connsiteX6" fmla="*/ 0 w 1077065"/>
                <a:gd name="connsiteY6" fmla="*/ 316712 h 1077065"/>
                <a:gd name="connsiteX7" fmla="*/ 103382 w 1077065"/>
                <a:gd name="connsiteY7" fmla="*/ 225522 h 1077065"/>
                <a:gd name="connsiteX8" fmla="*/ 649553 w 1077065"/>
                <a:gd name="connsiteY8" fmla="*/ 524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7065" h="1077065">
                  <a:moveTo>
                    <a:pt x="649553" y="524"/>
                  </a:moveTo>
                  <a:cubicBezTo>
                    <a:pt x="776735" y="-4775"/>
                    <a:pt x="888884" y="30011"/>
                    <a:pt x="967969" y="109097"/>
                  </a:cubicBezTo>
                  <a:cubicBezTo>
                    <a:pt x="1152501" y="293629"/>
                    <a:pt x="1095850" y="658171"/>
                    <a:pt x="851543" y="973683"/>
                  </a:cubicBezTo>
                  <a:lnTo>
                    <a:pt x="760353" y="1077065"/>
                  </a:lnTo>
                  <a:lnTo>
                    <a:pt x="671535" y="930865"/>
                  </a:lnTo>
                  <a:cubicBezTo>
                    <a:pt x="531729" y="723925"/>
                    <a:pt x="353142" y="545338"/>
                    <a:pt x="146202" y="405532"/>
                  </a:cubicBezTo>
                  <a:lnTo>
                    <a:pt x="0" y="316712"/>
                  </a:lnTo>
                  <a:lnTo>
                    <a:pt x="103382" y="225522"/>
                  </a:lnTo>
                  <a:cubicBezTo>
                    <a:pt x="283675" y="85919"/>
                    <a:pt x="479977" y="7590"/>
                    <a:pt x="649553" y="52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396000" y="2891298"/>
              <a:ext cx="832073" cy="1075404"/>
            </a:xfrm>
            <a:custGeom>
              <a:avLst/>
              <a:gdLst>
                <a:gd name="connsiteX0" fmla="*/ 832073 w 832073"/>
                <a:gd name="connsiteY0" fmla="*/ 0 h 1075404"/>
                <a:gd name="connsiteX1" fmla="*/ 794600 w 832073"/>
                <a:gd name="connsiteY1" fmla="*/ 145735 h 1075404"/>
                <a:gd name="connsiteX2" fmla="*/ 755086 w 832073"/>
                <a:gd name="connsiteY2" fmla="*/ 537703 h 1075404"/>
                <a:gd name="connsiteX3" fmla="*/ 794600 w 832073"/>
                <a:gd name="connsiteY3" fmla="*/ 929671 h 1075404"/>
                <a:gd name="connsiteX4" fmla="*/ 832072 w 832073"/>
                <a:gd name="connsiteY4" fmla="*/ 1075404 h 1075404"/>
                <a:gd name="connsiteX5" fmla="*/ 693680 w 832073"/>
                <a:gd name="connsiteY5" fmla="*/ 1066732 h 1075404"/>
                <a:gd name="connsiteX6" fmla="*/ 0 w 832073"/>
                <a:gd name="connsiteY6" fmla="*/ 537702 h 1075404"/>
                <a:gd name="connsiteX7" fmla="*/ 693680 w 832073"/>
                <a:gd name="connsiteY7" fmla="*/ 8672 h 1075404"/>
                <a:gd name="connsiteX8" fmla="*/ 832073 w 832073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3" h="1075404">
                  <a:moveTo>
                    <a:pt x="832073" y="0"/>
                  </a:moveTo>
                  <a:lnTo>
                    <a:pt x="794600" y="145735"/>
                  </a:lnTo>
                  <a:cubicBezTo>
                    <a:pt x="768692" y="272344"/>
                    <a:pt x="755086" y="403435"/>
                    <a:pt x="755086" y="537703"/>
                  </a:cubicBezTo>
                  <a:cubicBezTo>
                    <a:pt x="755086" y="671972"/>
                    <a:pt x="768692" y="803062"/>
                    <a:pt x="794600" y="929671"/>
                  </a:cubicBezTo>
                  <a:lnTo>
                    <a:pt x="832072" y="1075404"/>
                  </a:lnTo>
                  <a:lnTo>
                    <a:pt x="693680" y="1066732"/>
                  </a:lnTo>
                  <a:cubicBezTo>
                    <a:pt x="297828" y="1016382"/>
                    <a:pt x="0" y="798671"/>
                    <a:pt x="0" y="537702"/>
                  </a:cubicBezTo>
                  <a:cubicBezTo>
                    <a:pt x="0" y="276733"/>
                    <a:pt x="297828" y="59022"/>
                    <a:pt x="693680" y="8672"/>
                  </a:cubicBezTo>
                  <a:lnTo>
                    <a:pt x="832073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7963930" y="2891298"/>
              <a:ext cx="832070" cy="1075404"/>
            </a:xfrm>
            <a:custGeom>
              <a:avLst/>
              <a:gdLst>
                <a:gd name="connsiteX0" fmla="*/ 0 w 832070"/>
                <a:gd name="connsiteY0" fmla="*/ 0 h 1075404"/>
                <a:gd name="connsiteX1" fmla="*/ 138390 w 832070"/>
                <a:gd name="connsiteY1" fmla="*/ 8672 h 1075404"/>
                <a:gd name="connsiteX2" fmla="*/ 832070 w 832070"/>
                <a:gd name="connsiteY2" fmla="*/ 537702 h 1075404"/>
                <a:gd name="connsiteX3" fmla="*/ 138390 w 832070"/>
                <a:gd name="connsiteY3" fmla="*/ 1066732 h 1075404"/>
                <a:gd name="connsiteX4" fmla="*/ 0 w 832070"/>
                <a:gd name="connsiteY4" fmla="*/ 1075404 h 1075404"/>
                <a:gd name="connsiteX5" fmla="*/ 37472 w 832070"/>
                <a:gd name="connsiteY5" fmla="*/ 929671 h 1075404"/>
                <a:gd name="connsiteX6" fmla="*/ 76986 w 832070"/>
                <a:gd name="connsiteY6" fmla="*/ 537703 h 1075404"/>
                <a:gd name="connsiteX7" fmla="*/ 37472 w 832070"/>
                <a:gd name="connsiteY7" fmla="*/ 145735 h 1075404"/>
                <a:gd name="connsiteX8" fmla="*/ 0 w 832070"/>
                <a:gd name="connsiteY8" fmla="*/ 0 h 107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070" h="1075404">
                  <a:moveTo>
                    <a:pt x="0" y="0"/>
                  </a:moveTo>
                  <a:lnTo>
                    <a:pt x="138390" y="8672"/>
                  </a:lnTo>
                  <a:cubicBezTo>
                    <a:pt x="534242" y="59022"/>
                    <a:pt x="832070" y="276733"/>
                    <a:pt x="832070" y="537702"/>
                  </a:cubicBezTo>
                  <a:cubicBezTo>
                    <a:pt x="832070" y="798671"/>
                    <a:pt x="534242" y="1016382"/>
                    <a:pt x="138390" y="1066732"/>
                  </a:cubicBezTo>
                  <a:lnTo>
                    <a:pt x="0" y="1075404"/>
                  </a:lnTo>
                  <a:lnTo>
                    <a:pt x="37472" y="929671"/>
                  </a:lnTo>
                  <a:cubicBezTo>
                    <a:pt x="63380" y="803062"/>
                    <a:pt x="76986" y="671972"/>
                    <a:pt x="76986" y="537703"/>
                  </a:cubicBezTo>
                  <a:cubicBezTo>
                    <a:pt x="76986" y="403435"/>
                    <a:pt x="63380" y="272344"/>
                    <a:pt x="37472" y="14573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4077716" y="4370220"/>
              <a:ext cx="1077065" cy="1077065"/>
            </a:xfrm>
            <a:custGeom>
              <a:avLst/>
              <a:gdLst>
                <a:gd name="connsiteX0" fmla="*/ 316712 w 1077065"/>
                <a:gd name="connsiteY0" fmla="*/ 0 h 1077065"/>
                <a:gd name="connsiteX1" fmla="*/ 405531 w 1077065"/>
                <a:gd name="connsiteY1" fmla="*/ 146202 h 1077065"/>
                <a:gd name="connsiteX2" fmla="*/ 930864 w 1077065"/>
                <a:gd name="connsiteY2" fmla="*/ 671535 h 1077065"/>
                <a:gd name="connsiteX3" fmla="*/ 1077065 w 1077065"/>
                <a:gd name="connsiteY3" fmla="*/ 760354 h 1077065"/>
                <a:gd name="connsiteX4" fmla="*/ 973683 w 1077065"/>
                <a:gd name="connsiteY4" fmla="*/ 851543 h 1077065"/>
                <a:gd name="connsiteX5" fmla="*/ 109096 w 1077065"/>
                <a:gd name="connsiteY5" fmla="*/ 967969 h 1077065"/>
                <a:gd name="connsiteX6" fmla="*/ 225521 w 1077065"/>
                <a:gd name="connsiteY6" fmla="*/ 103382 h 1077065"/>
                <a:gd name="connsiteX7" fmla="*/ 316712 w 1077065"/>
                <a:gd name="connsiteY7" fmla="*/ 0 h 10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5" h="1077065">
                  <a:moveTo>
                    <a:pt x="316712" y="0"/>
                  </a:moveTo>
                  <a:lnTo>
                    <a:pt x="405531" y="146202"/>
                  </a:lnTo>
                  <a:cubicBezTo>
                    <a:pt x="545337" y="353142"/>
                    <a:pt x="723924" y="531729"/>
                    <a:pt x="930864" y="671535"/>
                  </a:cubicBezTo>
                  <a:lnTo>
                    <a:pt x="1077065" y="760354"/>
                  </a:lnTo>
                  <a:lnTo>
                    <a:pt x="973683" y="851543"/>
                  </a:lnTo>
                  <a:cubicBezTo>
                    <a:pt x="658170" y="1095850"/>
                    <a:pt x="293629" y="1152501"/>
                    <a:pt x="109096" y="967969"/>
                  </a:cubicBezTo>
                  <a:cubicBezTo>
                    <a:pt x="-75437" y="783436"/>
                    <a:pt x="-18785" y="418895"/>
                    <a:pt x="225521" y="103382"/>
                  </a:cubicBezTo>
                  <a:lnTo>
                    <a:pt x="3167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7037221" y="4370221"/>
              <a:ext cx="1077064" cy="1077064"/>
            </a:xfrm>
            <a:custGeom>
              <a:avLst/>
              <a:gdLst>
                <a:gd name="connsiteX0" fmla="*/ 760353 w 1077064"/>
                <a:gd name="connsiteY0" fmla="*/ 0 h 1077064"/>
                <a:gd name="connsiteX1" fmla="*/ 851542 w 1077064"/>
                <a:gd name="connsiteY1" fmla="*/ 103381 h 1077064"/>
                <a:gd name="connsiteX2" fmla="*/ 967968 w 1077064"/>
                <a:gd name="connsiteY2" fmla="*/ 967968 h 1077064"/>
                <a:gd name="connsiteX3" fmla="*/ 103381 w 1077064"/>
                <a:gd name="connsiteY3" fmla="*/ 851542 h 1077064"/>
                <a:gd name="connsiteX4" fmla="*/ 0 w 1077064"/>
                <a:gd name="connsiteY4" fmla="*/ 760353 h 1077064"/>
                <a:gd name="connsiteX5" fmla="*/ 146201 w 1077064"/>
                <a:gd name="connsiteY5" fmla="*/ 671534 h 1077064"/>
                <a:gd name="connsiteX6" fmla="*/ 671534 w 1077064"/>
                <a:gd name="connsiteY6" fmla="*/ 146201 h 1077064"/>
                <a:gd name="connsiteX7" fmla="*/ 760353 w 1077064"/>
                <a:gd name="connsiteY7" fmla="*/ 0 h 1077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064" h="1077064">
                  <a:moveTo>
                    <a:pt x="760353" y="0"/>
                  </a:moveTo>
                  <a:lnTo>
                    <a:pt x="851542" y="103381"/>
                  </a:lnTo>
                  <a:cubicBezTo>
                    <a:pt x="1095849" y="418894"/>
                    <a:pt x="1152500" y="783435"/>
                    <a:pt x="967968" y="967968"/>
                  </a:cubicBezTo>
                  <a:cubicBezTo>
                    <a:pt x="783435" y="1152500"/>
                    <a:pt x="418894" y="1095849"/>
                    <a:pt x="103381" y="851542"/>
                  </a:cubicBezTo>
                  <a:lnTo>
                    <a:pt x="0" y="760353"/>
                  </a:lnTo>
                  <a:lnTo>
                    <a:pt x="146201" y="671534"/>
                  </a:lnTo>
                  <a:cubicBezTo>
                    <a:pt x="353141" y="531728"/>
                    <a:pt x="531728" y="353141"/>
                    <a:pt x="671534" y="146201"/>
                  </a:cubicBezTo>
                  <a:lnTo>
                    <a:pt x="760353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558299" y="5296930"/>
              <a:ext cx="1075403" cy="832070"/>
            </a:xfrm>
            <a:custGeom>
              <a:avLst/>
              <a:gdLst>
                <a:gd name="connsiteX0" fmla="*/ 0 w 1075403"/>
                <a:gd name="connsiteY0" fmla="*/ 0 h 832070"/>
                <a:gd name="connsiteX1" fmla="*/ 145734 w 1075403"/>
                <a:gd name="connsiteY1" fmla="*/ 37472 h 832070"/>
                <a:gd name="connsiteX2" fmla="*/ 537702 w 1075403"/>
                <a:gd name="connsiteY2" fmla="*/ 76986 h 832070"/>
                <a:gd name="connsiteX3" fmla="*/ 929670 w 1075403"/>
                <a:gd name="connsiteY3" fmla="*/ 37472 h 832070"/>
                <a:gd name="connsiteX4" fmla="*/ 1075403 w 1075403"/>
                <a:gd name="connsiteY4" fmla="*/ 0 h 832070"/>
                <a:gd name="connsiteX5" fmla="*/ 1066731 w 1075403"/>
                <a:gd name="connsiteY5" fmla="*/ 138390 h 832070"/>
                <a:gd name="connsiteX6" fmla="*/ 537701 w 1075403"/>
                <a:gd name="connsiteY6" fmla="*/ 832070 h 832070"/>
                <a:gd name="connsiteX7" fmla="*/ 8671 w 1075403"/>
                <a:gd name="connsiteY7" fmla="*/ 138390 h 832070"/>
                <a:gd name="connsiteX8" fmla="*/ 0 w 1075403"/>
                <a:gd name="connsiteY8" fmla="*/ 0 h 83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5403" h="832070">
                  <a:moveTo>
                    <a:pt x="0" y="0"/>
                  </a:moveTo>
                  <a:lnTo>
                    <a:pt x="145734" y="37472"/>
                  </a:lnTo>
                  <a:cubicBezTo>
                    <a:pt x="272343" y="63380"/>
                    <a:pt x="403434" y="76986"/>
                    <a:pt x="537702" y="76986"/>
                  </a:cubicBezTo>
                  <a:cubicBezTo>
                    <a:pt x="671971" y="76986"/>
                    <a:pt x="803061" y="63380"/>
                    <a:pt x="929670" y="37472"/>
                  </a:cubicBezTo>
                  <a:lnTo>
                    <a:pt x="1075403" y="0"/>
                  </a:lnTo>
                  <a:lnTo>
                    <a:pt x="1066731" y="138390"/>
                  </a:lnTo>
                  <a:cubicBezTo>
                    <a:pt x="1016381" y="534242"/>
                    <a:pt x="798670" y="832070"/>
                    <a:pt x="537701" y="832070"/>
                  </a:cubicBezTo>
                  <a:cubicBezTo>
                    <a:pt x="276732" y="832070"/>
                    <a:pt x="59022" y="534242"/>
                    <a:pt x="8671" y="13839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99171" y="2494358"/>
            <a:ext cx="2593659" cy="1869285"/>
            <a:chOff x="4799183" y="2149220"/>
            <a:chExt cx="2593659" cy="1869285"/>
          </a:xfrm>
        </p:grpSpPr>
        <p:sp>
          <p:nvSpPr>
            <p:cNvPr id="79" name="TextBox 78"/>
            <p:cNvSpPr txBox="1"/>
            <p:nvPr/>
          </p:nvSpPr>
          <p:spPr>
            <a:xfrm>
              <a:off x="4799183" y="2818176"/>
              <a:ext cx="259365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Improvement</a:t>
              </a:r>
            </a:p>
            <a:p>
              <a:pPr algn="ctr"/>
              <a:r>
                <a:rPr lang="en-I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o</a:t>
              </a:r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f</a:t>
              </a:r>
            </a:p>
            <a:p>
              <a:pPr algn="ctr"/>
              <a:r>
                <a:rPr lang="en-IN" sz="2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</a:rPr>
                <a:t>Safety Culture</a:t>
              </a:r>
              <a:endParaRPr lang="en-I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85601" y="2149220"/>
              <a:ext cx="20207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Element </a:t>
              </a:r>
              <a:r>
                <a:rPr lang="en-US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4.2</a:t>
              </a:r>
              <a:endParaRPr lang="en-I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31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3200" cy="720000"/>
          </a:xfrm>
          <a:solidFill>
            <a:srgbClr val="17637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b="1" dirty="0" smtClean="0">
                <a:latin typeface="EngraversGothic BT" panose="020B0507020203020204" pitchFamily="34" charset="0"/>
              </a:rPr>
              <a:t>Improvement of Health and Safety Culture</a:t>
            </a:r>
            <a:endParaRPr lang="en-IN" b="1" dirty="0">
              <a:latin typeface="EngraversGothic BT" panose="020B05070202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1021976"/>
            <a:ext cx="11295530" cy="5154987"/>
          </a:xfrm>
        </p:spPr>
        <p:txBody>
          <a:bodyPr>
            <a:noAutofit/>
          </a:bodyPr>
          <a:lstStyle/>
          <a:p>
            <a:pPr algn="just"/>
            <a:r>
              <a:rPr lang="en-IN" sz="3200" dirty="0" smtClean="0"/>
              <a:t>Effective </a:t>
            </a:r>
            <a:r>
              <a:rPr lang="en-IN" sz="3200" dirty="0"/>
              <a:t>communication to achieve positive H&amp;S culture (Ex: Policy communication</a:t>
            </a:r>
            <a:r>
              <a:rPr lang="en-IN" sz="3200" dirty="0" smtClean="0"/>
              <a:t>)</a:t>
            </a:r>
            <a:endParaRPr lang="en-IN" sz="3200" dirty="0"/>
          </a:p>
          <a:p>
            <a:pPr algn="just"/>
            <a:r>
              <a:rPr lang="en-IN" sz="3200" dirty="0">
                <a:solidFill>
                  <a:srgbClr val="FF0000"/>
                </a:solidFill>
              </a:rPr>
              <a:t>Leadership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  <a:r>
              <a:rPr lang="en-IN" sz="3200" dirty="0">
                <a:solidFill>
                  <a:srgbClr val="FF0000"/>
                </a:solidFill>
              </a:rPr>
              <a:t>and commitment by acceptance of responsibility for health and </a:t>
            </a:r>
            <a:r>
              <a:rPr lang="en-IN" sz="3200" dirty="0" smtClean="0">
                <a:solidFill>
                  <a:srgbClr val="FF0000"/>
                </a:solidFill>
              </a:rPr>
              <a:t>safety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/>
              <a:t>Equal</a:t>
            </a:r>
            <a:r>
              <a:rPr lang="en-IN" sz="3200" dirty="0" smtClean="0"/>
              <a:t> </a:t>
            </a:r>
            <a:r>
              <a:rPr lang="en-IN" sz="3200" dirty="0"/>
              <a:t>priority to health and safety like other departments such as quality, finance, </a:t>
            </a:r>
            <a:r>
              <a:rPr lang="en-IN" sz="3200" dirty="0" smtClean="0"/>
              <a:t>production</a:t>
            </a:r>
            <a:endParaRPr lang="en-IN" sz="3200" dirty="0"/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Incident </a:t>
            </a:r>
            <a:r>
              <a:rPr lang="en-IN" sz="3200" dirty="0">
                <a:solidFill>
                  <a:srgbClr val="FF0000"/>
                </a:solidFill>
              </a:rPr>
              <a:t>investigation by identifying immediate and root </a:t>
            </a:r>
            <a:r>
              <a:rPr lang="en-IN" sz="3200" dirty="0" smtClean="0">
                <a:solidFill>
                  <a:srgbClr val="FF0000"/>
                </a:solidFill>
              </a:rPr>
              <a:t>causes</a:t>
            </a:r>
            <a:endParaRPr lang="en-IN" sz="3200" dirty="0">
              <a:solidFill>
                <a:srgbClr val="FF0000"/>
              </a:solidFill>
            </a:endParaRPr>
          </a:p>
          <a:p>
            <a:pPr algn="just"/>
            <a:r>
              <a:rPr lang="en-IN" sz="3200" dirty="0" smtClean="0"/>
              <a:t>Consultation </a:t>
            </a:r>
            <a:r>
              <a:rPr lang="en-IN" sz="3200" dirty="0"/>
              <a:t>of workers and their representatives in decision making about work </a:t>
            </a:r>
            <a:r>
              <a:rPr lang="en-IN" sz="3200" dirty="0" smtClean="0"/>
              <a:t>methods</a:t>
            </a:r>
            <a:endParaRPr lang="en-IN" sz="3200" dirty="0"/>
          </a:p>
          <a:p>
            <a:pPr algn="just"/>
            <a:r>
              <a:rPr lang="en-IN" sz="3200" dirty="0" smtClean="0">
                <a:solidFill>
                  <a:srgbClr val="FF0000"/>
                </a:solidFill>
              </a:rPr>
              <a:t>Avoid </a:t>
            </a:r>
            <a:r>
              <a:rPr lang="en-IN" sz="3200" dirty="0">
                <a:solidFill>
                  <a:srgbClr val="FF0000"/>
                </a:solidFill>
              </a:rPr>
              <a:t>blame </a:t>
            </a:r>
            <a:r>
              <a:rPr lang="en-IN" sz="3200" dirty="0" smtClean="0">
                <a:solidFill>
                  <a:srgbClr val="FF0000"/>
                </a:solidFill>
              </a:rPr>
              <a:t>culture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1557</TotalTime>
  <Words>1382</Words>
  <Application>Microsoft Office PowerPoint</Application>
  <PresentationFormat>Widescreen</PresentationFormat>
  <Paragraphs>341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EngraversGothic BT</vt:lpstr>
      <vt:lpstr>Tahoma</vt:lpstr>
      <vt:lpstr>Verdana</vt:lpstr>
      <vt:lpstr>Wingdings</vt:lpstr>
      <vt:lpstr>Office Theme</vt:lpstr>
      <vt:lpstr>PowerPoint Presentation</vt:lpstr>
      <vt:lpstr>Learning Outcomes:</vt:lpstr>
      <vt:lpstr>PowerPoint Presentation</vt:lpstr>
      <vt:lpstr>What is safety culture?</vt:lpstr>
      <vt:lpstr>factors influencing health and safety culture</vt:lpstr>
      <vt:lpstr>Health &amp; Safety Culture Indicators</vt:lpstr>
      <vt:lpstr>Deterioration Factors of Health and Safety Culture </vt:lpstr>
      <vt:lpstr>PowerPoint Presentation</vt:lpstr>
      <vt:lpstr>Improvement of Health and Safety Culture</vt:lpstr>
      <vt:lpstr>Cont.……</vt:lpstr>
      <vt:lpstr>Benefits of a Positive Safety Culture</vt:lpstr>
      <vt:lpstr>effectiveness of a safety committee</vt:lpstr>
      <vt:lpstr>Cont.……</vt:lpstr>
      <vt:lpstr>PowerPoint Presentation</vt:lpstr>
      <vt:lpstr>Factors Influencing Safety Related Behaviour</vt:lpstr>
      <vt:lpstr>Organisational Factors</vt:lpstr>
      <vt:lpstr>Job Factors</vt:lpstr>
      <vt:lpstr>Individual Factors</vt:lpstr>
      <vt:lpstr>Attitude, Competence and Motivation</vt:lpstr>
      <vt:lpstr>Changing Attitude</vt:lpstr>
      <vt:lpstr>Perception</vt:lpstr>
      <vt:lpstr>Improving Hazard / Risk Perception</vt:lpstr>
      <vt:lpstr>Employers can motivate their employees by:</vt:lpstr>
      <vt:lpstr>Cont.…..</vt:lpstr>
      <vt:lpstr>PowerPoint Presentation</vt:lpstr>
      <vt:lpstr>Management Commitment</vt:lpstr>
      <vt:lpstr>Visible Commitment</vt:lpstr>
      <vt:lpstr>Disciplinary Procedures</vt:lpstr>
      <vt:lpstr>Competent Staff</vt:lpstr>
      <vt:lpstr>Methods of Consultation</vt:lpstr>
      <vt:lpstr>Communication</vt:lpstr>
      <vt:lpstr>Verbal Communication </vt:lpstr>
      <vt:lpstr>Written Communication </vt:lpstr>
      <vt:lpstr>Graphic Communication </vt:lpstr>
      <vt:lpstr>Training</vt:lpstr>
      <vt:lpstr>Training</vt:lpstr>
      <vt:lpstr>New Employee Induction Topics</vt:lpstr>
      <vt:lpstr>When Health &amp; Safety training to be provided?</vt:lpstr>
      <vt:lpstr>Factors considered while developing training</vt:lpstr>
      <vt:lpstr>Effectiveness of Training ensured by</vt:lpstr>
      <vt:lpstr>Reason for maintaining Training records</vt:lpstr>
      <vt:lpstr>Benefits of Training</vt:lpstr>
      <vt:lpstr>Notice Board</vt:lpstr>
      <vt:lpstr>Effectiveness of Notice 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Candy</dc:creator>
  <cp:lastModifiedBy>Lenovo</cp:lastModifiedBy>
  <cp:revision>117</cp:revision>
  <dcterms:created xsi:type="dcterms:W3CDTF">2022-09-06T07:59:11Z</dcterms:created>
  <dcterms:modified xsi:type="dcterms:W3CDTF">2024-02-05T18:17:50Z</dcterms:modified>
</cp:coreProperties>
</file>