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8" r:id="rId3"/>
    <p:sldId id="394" r:id="rId4"/>
    <p:sldId id="395" r:id="rId5"/>
    <p:sldId id="396" r:id="rId6"/>
    <p:sldId id="397" r:id="rId7"/>
    <p:sldId id="398" r:id="rId8"/>
    <p:sldId id="399" r:id="rId9"/>
    <p:sldId id="400" r:id="rId10"/>
    <p:sldId id="401" r:id="rId11"/>
    <p:sldId id="402" r:id="rId12"/>
    <p:sldId id="353" r:id="rId13"/>
    <p:sldId id="357" r:id="rId14"/>
    <p:sldId id="352" r:id="rId15"/>
    <p:sldId id="354" r:id="rId16"/>
    <p:sldId id="355" r:id="rId17"/>
    <p:sldId id="356" r:id="rId18"/>
    <p:sldId id="358" r:id="rId19"/>
    <p:sldId id="359" r:id="rId20"/>
    <p:sldId id="360" r:id="rId21"/>
    <p:sldId id="361" r:id="rId22"/>
    <p:sldId id="362" r:id="rId23"/>
    <p:sldId id="363" r:id="rId24"/>
    <p:sldId id="364" r:id="rId25"/>
    <p:sldId id="365" r:id="rId26"/>
    <p:sldId id="367" r:id="rId27"/>
    <p:sldId id="366" r:id="rId28"/>
    <p:sldId id="368" r:id="rId29"/>
    <p:sldId id="369" r:id="rId30"/>
    <p:sldId id="370" r:id="rId31"/>
    <p:sldId id="371" r:id="rId32"/>
    <p:sldId id="372" r:id="rId33"/>
    <p:sldId id="373" r:id="rId34"/>
    <p:sldId id="374" r:id="rId35"/>
    <p:sldId id="375" r:id="rId36"/>
    <p:sldId id="376" r:id="rId37"/>
    <p:sldId id="377" r:id="rId38"/>
    <p:sldId id="378" r:id="rId39"/>
    <p:sldId id="379" r:id="rId40"/>
    <p:sldId id="380" r:id="rId41"/>
    <p:sldId id="381" r:id="rId42"/>
    <p:sldId id="382" r:id="rId43"/>
    <p:sldId id="383" r:id="rId44"/>
    <p:sldId id="384" r:id="rId45"/>
    <p:sldId id="385" r:id="rId46"/>
    <p:sldId id="386" r:id="rId47"/>
    <p:sldId id="387" r:id="rId48"/>
    <p:sldId id="388" r:id="rId49"/>
    <p:sldId id="389" r:id="rId50"/>
    <p:sldId id="390" r:id="rId51"/>
    <p:sldId id="391" r:id="rId52"/>
    <p:sldId id="392" r:id="rId53"/>
    <p:sldId id="393"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176373"/>
    <a:srgbClr val="23517B"/>
    <a:srgbClr val="FF6D9E"/>
    <a:srgbClr val="FF66FF"/>
    <a:srgbClr val="66FFFF"/>
    <a:srgbClr val="00FF00"/>
    <a:srgbClr val="19717F"/>
    <a:srgbClr val="00FFFF"/>
    <a:srgbClr val="6E61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5" autoAdjust="0"/>
    <p:restoredTop sz="94660"/>
  </p:normalViewPr>
  <p:slideViewPr>
    <p:cSldViewPr snapToGrid="0">
      <p:cViewPr varScale="1">
        <p:scale>
          <a:sx n="74" d="100"/>
          <a:sy n="74" d="100"/>
        </p:scale>
        <p:origin x="498"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A5B8F17-2DB4-47F1-9AD2-F90ADE8742D8}" type="datetimeFigureOut">
              <a:rPr lang="en-IN" smtClean="0"/>
              <a:t>05-02-2024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D34A9D-61A3-48B1-BB68-9206157181C7}" type="slidenum">
              <a:rPr lang="en-IN" smtClean="0"/>
              <a:t>‹#›</a:t>
            </a:fld>
            <a:endParaRPr lang="en-IN"/>
          </a:p>
        </p:txBody>
      </p:sp>
    </p:spTree>
    <p:extLst>
      <p:ext uri="{BB962C8B-B14F-4D97-AF65-F5344CB8AC3E}">
        <p14:creationId xmlns:p14="http://schemas.microsoft.com/office/powerpoint/2010/main" val="996882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5B8F17-2DB4-47F1-9AD2-F90ADE8742D8}" type="datetimeFigureOut">
              <a:rPr lang="en-IN" smtClean="0"/>
              <a:t>05-02-2024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D34A9D-61A3-48B1-BB68-9206157181C7}" type="slidenum">
              <a:rPr lang="en-IN" smtClean="0"/>
              <a:t>‹#›</a:t>
            </a:fld>
            <a:endParaRPr lang="en-IN"/>
          </a:p>
        </p:txBody>
      </p:sp>
    </p:spTree>
    <p:extLst>
      <p:ext uri="{BB962C8B-B14F-4D97-AF65-F5344CB8AC3E}">
        <p14:creationId xmlns:p14="http://schemas.microsoft.com/office/powerpoint/2010/main" val="4045773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5B8F17-2DB4-47F1-9AD2-F90ADE8742D8}" type="datetimeFigureOut">
              <a:rPr lang="en-IN" smtClean="0"/>
              <a:t>05-02-2024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D34A9D-61A3-48B1-BB68-9206157181C7}" type="slidenum">
              <a:rPr lang="en-IN" smtClean="0"/>
              <a:t>‹#›</a:t>
            </a:fld>
            <a:endParaRPr lang="en-IN"/>
          </a:p>
        </p:txBody>
      </p:sp>
    </p:spTree>
    <p:extLst>
      <p:ext uri="{BB962C8B-B14F-4D97-AF65-F5344CB8AC3E}">
        <p14:creationId xmlns:p14="http://schemas.microsoft.com/office/powerpoint/2010/main" val="4000994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5B8F17-2DB4-47F1-9AD2-F90ADE8742D8}" type="datetimeFigureOut">
              <a:rPr lang="en-IN" smtClean="0"/>
              <a:t>05-02-2024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D34A9D-61A3-48B1-BB68-9206157181C7}" type="slidenum">
              <a:rPr lang="en-IN" smtClean="0"/>
              <a:t>‹#›</a:t>
            </a:fld>
            <a:endParaRPr lang="en-IN"/>
          </a:p>
        </p:txBody>
      </p:sp>
    </p:spTree>
    <p:extLst>
      <p:ext uri="{BB962C8B-B14F-4D97-AF65-F5344CB8AC3E}">
        <p14:creationId xmlns:p14="http://schemas.microsoft.com/office/powerpoint/2010/main" val="2327617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5B8F17-2DB4-47F1-9AD2-F90ADE8742D8}" type="datetimeFigureOut">
              <a:rPr lang="en-IN" smtClean="0"/>
              <a:t>05-02-2024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D34A9D-61A3-48B1-BB68-9206157181C7}" type="slidenum">
              <a:rPr lang="en-IN" smtClean="0"/>
              <a:t>‹#›</a:t>
            </a:fld>
            <a:endParaRPr lang="en-IN"/>
          </a:p>
        </p:txBody>
      </p:sp>
    </p:spTree>
    <p:extLst>
      <p:ext uri="{BB962C8B-B14F-4D97-AF65-F5344CB8AC3E}">
        <p14:creationId xmlns:p14="http://schemas.microsoft.com/office/powerpoint/2010/main" val="1069989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5B8F17-2DB4-47F1-9AD2-F90ADE8742D8}" type="datetimeFigureOut">
              <a:rPr lang="en-IN" smtClean="0"/>
              <a:t>05-02-2024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D34A9D-61A3-48B1-BB68-9206157181C7}" type="slidenum">
              <a:rPr lang="en-IN" smtClean="0"/>
              <a:t>‹#›</a:t>
            </a:fld>
            <a:endParaRPr lang="en-IN"/>
          </a:p>
        </p:txBody>
      </p:sp>
    </p:spTree>
    <p:extLst>
      <p:ext uri="{BB962C8B-B14F-4D97-AF65-F5344CB8AC3E}">
        <p14:creationId xmlns:p14="http://schemas.microsoft.com/office/powerpoint/2010/main" val="3985089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5B8F17-2DB4-47F1-9AD2-F90ADE8742D8}" type="datetimeFigureOut">
              <a:rPr lang="en-IN" smtClean="0"/>
              <a:t>05-02-2024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2D34A9D-61A3-48B1-BB68-9206157181C7}" type="slidenum">
              <a:rPr lang="en-IN" smtClean="0"/>
              <a:t>‹#›</a:t>
            </a:fld>
            <a:endParaRPr lang="en-IN"/>
          </a:p>
        </p:txBody>
      </p:sp>
    </p:spTree>
    <p:extLst>
      <p:ext uri="{BB962C8B-B14F-4D97-AF65-F5344CB8AC3E}">
        <p14:creationId xmlns:p14="http://schemas.microsoft.com/office/powerpoint/2010/main" val="870857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5B8F17-2DB4-47F1-9AD2-F90ADE8742D8}" type="datetimeFigureOut">
              <a:rPr lang="en-IN" smtClean="0"/>
              <a:t>05-02-2024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2D34A9D-61A3-48B1-BB68-9206157181C7}" type="slidenum">
              <a:rPr lang="en-IN" smtClean="0"/>
              <a:t>‹#›</a:t>
            </a:fld>
            <a:endParaRPr lang="en-IN"/>
          </a:p>
        </p:txBody>
      </p:sp>
    </p:spTree>
    <p:extLst>
      <p:ext uri="{BB962C8B-B14F-4D97-AF65-F5344CB8AC3E}">
        <p14:creationId xmlns:p14="http://schemas.microsoft.com/office/powerpoint/2010/main" val="4161193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5B8F17-2DB4-47F1-9AD2-F90ADE8742D8}" type="datetimeFigureOut">
              <a:rPr lang="en-IN" smtClean="0"/>
              <a:t>05-02-2024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2D34A9D-61A3-48B1-BB68-9206157181C7}" type="slidenum">
              <a:rPr lang="en-IN" smtClean="0"/>
              <a:t>‹#›</a:t>
            </a:fld>
            <a:endParaRPr lang="en-IN"/>
          </a:p>
        </p:txBody>
      </p:sp>
    </p:spTree>
    <p:extLst>
      <p:ext uri="{BB962C8B-B14F-4D97-AF65-F5344CB8AC3E}">
        <p14:creationId xmlns:p14="http://schemas.microsoft.com/office/powerpoint/2010/main" val="3839789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5B8F17-2DB4-47F1-9AD2-F90ADE8742D8}" type="datetimeFigureOut">
              <a:rPr lang="en-IN" smtClean="0"/>
              <a:t>05-02-2024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D34A9D-61A3-48B1-BB68-9206157181C7}" type="slidenum">
              <a:rPr lang="en-IN" smtClean="0"/>
              <a:t>‹#›</a:t>
            </a:fld>
            <a:endParaRPr lang="en-IN"/>
          </a:p>
        </p:txBody>
      </p:sp>
    </p:spTree>
    <p:extLst>
      <p:ext uri="{BB962C8B-B14F-4D97-AF65-F5344CB8AC3E}">
        <p14:creationId xmlns:p14="http://schemas.microsoft.com/office/powerpoint/2010/main" val="3425629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5B8F17-2DB4-47F1-9AD2-F90ADE8742D8}" type="datetimeFigureOut">
              <a:rPr lang="en-IN" smtClean="0"/>
              <a:t>05-02-2024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D34A9D-61A3-48B1-BB68-9206157181C7}" type="slidenum">
              <a:rPr lang="en-IN" smtClean="0"/>
              <a:t>‹#›</a:t>
            </a:fld>
            <a:endParaRPr lang="en-IN"/>
          </a:p>
        </p:txBody>
      </p:sp>
    </p:spTree>
    <p:extLst>
      <p:ext uri="{BB962C8B-B14F-4D97-AF65-F5344CB8AC3E}">
        <p14:creationId xmlns:p14="http://schemas.microsoft.com/office/powerpoint/2010/main" val="490750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5B8F17-2DB4-47F1-9AD2-F90ADE8742D8}" type="datetimeFigureOut">
              <a:rPr lang="en-IN" smtClean="0"/>
              <a:t>05-02-2024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D34A9D-61A3-48B1-BB68-9206157181C7}" type="slidenum">
              <a:rPr lang="en-IN" smtClean="0"/>
              <a:t>‹#›</a:t>
            </a:fld>
            <a:endParaRPr lang="en-IN"/>
          </a:p>
        </p:txBody>
      </p:sp>
    </p:spTree>
    <p:extLst>
      <p:ext uri="{BB962C8B-B14F-4D97-AF65-F5344CB8AC3E}">
        <p14:creationId xmlns:p14="http://schemas.microsoft.com/office/powerpoint/2010/main" val="219399077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2759965" y="0"/>
            <a:ext cx="9432035" cy="6858000"/>
            <a:chOff x="6734199" y="0"/>
            <a:chExt cx="5461524" cy="6858000"/>
          </a:xfrm>
        </p:grpSpPr>
        <p:sp>
          <p:nvSpPr>
            <p:cNvPr id="10" name="Freeform 9"/>
            <p:cNvSpPr/>
            <p:nvPr/>
          </p:nvSpPr>
          <p:spPr>
            <a:xfrm>
              <a:off x="6734199" y="0"/>
              <a:ext cx="4293476" cy="6858000"/>
            </a:xfrm>
            <a:custGeom>
              <a:avLst/>
              <a:gdLst>
                <a:gd name="connsiteX0" fmla="*/ 0 w 4293476"/>
                <a:gd name="connsiteY0" fmla="*/ 0 h 6858000"/>
                <a:gd name="connsiteX1" fmla="*/ 4293476 w 4293476"/>
                <a:gd name="connsiteY1" fmla="*/ 0 h 6858000"/>
                <a:gd name="connsiteX2" fmla="*/ 4293476 w 4293476"/>
                <a:gd name="connsiteY2" fmla="*/ 6858000 h 6858000"/>
                <a:gd name="connsiteX3" fmla="*/ 0 w 4293476"/>
                <a:gd name="connsiteY3" fmla="*/ 6858000 h 6858000"/>
                <a:gd name="connsiteX4" fmla="*/ 0 w 4293476"/>
                <a:gd name="connsiteY4" fmla="*/ 6842301 h 6858000"/>
                <a:gd name="connsiteX5" fmla="*/ 23852 w 4293476"/>
                <a:gd name="connsiteY5" fmla="*/ 6801838 h 6858000"/>
                <a:gd name="connsiteX6" fmla="*/ 701561 w 4293476"/>
                <a:gd name="connsiteY6" fmla="*/ 3429000 h 6858000"/>
                <a:gd name="connsiteX7" fmla="*/ 23852 w 4293476"/>
                <a:gd name="connsiteY7" fmla="*/ 56162 h 6858000"/>
                <a:gd name="connsiteX8" fmla="*/ 0 w 4293476"/>
                <a:gd name="connsiteY8" fmla="*/ 15699 h 6858000"/>
                <a:gd name="connsiteX9" fmla="*/ 0 w 4293476"/>
                <a:gd name="connsiteY9" fmla="*/ 0 h 6858000"/>
                <a:gd name="connsiteX0" fmla="*/ 0 w 4293476"/>
                <a:gd name="connsiteY0" fmla="*/ 0 h 6858000"/>
                <a:gd name="connsiteX1" fmla="*/ 4293476 w 4293476"/>
                <a:gd name="connsiteY1" fmla="*/ 0 h 6858000"/>
                <a:gd name="connsiteX2" fmla="*/ 4293476 w 4293476"/>
                <a:gd name="connsiteY2" fmla="*/ 6858000 h 6858000"/>
                <a:gd name="connsiteX3" fmla="*/ 0 w 4293476"/>
                <a:gd name="connsiteY3" fmla="*/ 6858000 h 6858000"/>
                <a:gd name="connsiteX4" fmla="*/ 0 w 4293476"/>
                <a:gd name="connsiteY4" fmla="*/ 6842301 h 6858000"/>
                <a:gd name="connsiteX5" fmla="*/ 23852 w 4293476"/>
                <a:gd name="connsiteY5" fmla="*/ 6801838 h 6858000"/>
                <a:gd name="connsiteX6" fmla="*/ 1481490 w 4293476"/>
                <a:gd name="connsiteY6" fmla="*/ 3429000 h 6858000"/>
                <a:gd name="connsiteX7" fmla="*/ 23852 w 4293476"/>
                <a:gd name="connsiteY7" fmla="*/ 56162 h 6858000"/>
                <a:gd name="connsiteX8" fmla="*/ 0 w 4293476"/>
                <a:gd name="connsiteY8" fmla="*/ 15699 h 6858000"/>
                <a:gd name="connsiteX9" fmla="*/ 0 w 4293476"/>
                <a:gd name="connsiteY9" fmla="*/ 0 h 6858000"/>
                <a:gd name="connsiteX0" fmla="*/ 0 w 4293476"/>
                <a:gd name="connsiteY0" fmla="*/ 0 h 6858000"/>
                <a:gd name="connsiteX1" fmla="*/ 4293476 w 4293476"/>
                <a:gd name="connsiteY1" fmla="*/ 0 h 6858000"/>
                <a:gd name="connsiteX2" fmla="*/ 4293476 w 4293476"/>
                <a:gd name="connsiteY2" fmla="*/ 6858000 h 6858000"/>
                <a:gd name="connsiteX3" fmla="*/ 0 w 4293476"/>
                <a:gd name="connsiteY3" fmla="*/ 6858000 h 6858000"/>
                <a:gd name="connsiteX4" fmla="*/ 0 w 4293476"/>
                <a:gd name="connsiteY4" fmla="*/ 6842301 h 6858000"/>
                <a:gd name="connsiteX5" fmla="*/ 23852 w 4293476"/>
                <a:gd name="connsiteY5" fmla="*/ 6801838 h 6858000"/>
                <a:gd name="connsiteX6" fmla="*/ 1400808 w 4293476"/>
                <a:gd name="connsiteY6" fmla="*/ 3455894 h 6858000"/>
                <a:gd name="connsiteX7" fmla="*/ 23852 w 4293476"/>
                <a:gd name="connsiteY7" fmla="*/ 56162 h 6858000"/>
                <a:gd name="connsiteX8" fmla="*/ 0 w 4293476"/>
                <a:gd name="connsiteY8" fmla="*/ 15699 h 6858000"/>
                <a:gd name="connsiteX9" fmla="*/ 0 w 4293476"/>
                <a:gd name="connsiteY9" fmla="*/ 0 h 6858000"/>
                <a:gd name="connsiteX0" fmla="*/ 0 w 4293476"/>
                <a:gd name="connsiteY0" fmla="*/ 0 h 6858000"/>
                <a:gd name="connsiteX1" fmla="*/ 4293476 w 4293476"/>
                <a:gd name="connsiteY1" fmla="*/ 0 h 6858000"/>
                <a:gd name="connsiteX2" fmla="*/ 4293476 w 4293476"/>
                <a:gd name="connsiteY2" fmla="*/ 6858000 h 6858000"/>
                <a:gd name="connsiteX3" fmla="*/ 0 w 4293476"/>
                <a:gd name="connsiteY3" fmla="*/ 6858000 h 6858000"/>
                <a:gd name="connsiteX4" fmla="*/ 0 w 4293476"/>
                <a:gd name="connsiteY4" fmla="*/ 6842301 h 6858000"/>
                <a:gd name="connsiteX5" fmla="*/ 23852 w 4293476"/>
                <a:gd name="connsiteY5" fmla="*/ 6801838 h 6858000"/>
                <a:gd name="connsiteX6" fmla="*/ 1508385 w 4293476"/>
                <a:gd name="connsiteY6" fmla="*/ 3482788 h 6858000"/>
                <a:gd name="connsiteX7" fmla="*/ 23852 w 4293476"/>
                <a:gd name="connsiteY7" fmla="*/ 56162 h 6858000"/>
                <a:gd name="connsiteX8" fmla="*/ 0 w 4293476"/>
                <a:gd name="connsiteY8" fmla="*/ 15699 h 6858000"/>
                <a:gd name="connsiteX9" fmla="*/ 0 w 4293476"/>
                <a:gd name="connsiteY9" fmla="*/ 0 h 6858000"/>
                <a:gd name="connsiteX0" fmla="*/ 0 w 4293476"/>
                <a:gd name="connsiteY0" fmla="*/ 0 h 6858000"/>
                <a:gd name="connsiteX1" fmla="*/ 4293476 w 4293476"/>
                <a:gd name="connsiteY1" fmla="*/ 0 h 6858000"/>
                <a:gd name="connsiteX2" fmla="*/ 4293476 w 4293476"/>
                <a:gd name="connsiteY2" fmla="*/ 6858000 h 6858000"/>
                <a:gd name="connsiteX3" fmla="*/ 0 w 4293476"/>
                <a:gd name="connsiteY3" fmla="*/ 6858000 h 6858000"/>
                <a:gd name="connsiteX4" fmla="*/ 0 w 4293476"/>
                <a:gd name="connsiteY4" fmla="*/ 6842301 h 6858000"/>
                <a:gd name="connsiteX5" fmla="*/ 23852 w 4293476"/>
                <a:gd name="connsiteY5" fmla="*/ 6801838 h 6858000"/>
                <a:gd name="connsiteX6" fmla="*/ 1508385 w 4293476"/>
                <a:gd name="connsiteY6" fmla="*/ 3482788 h 6858000"/>
                <a:gd name="connsiteX7" fmla="*/ 527213 w 4293476"/>
                <a:gd name="connsiteY7" fmla="*/ 1183341 h 6858000"/>
                <a:gd name="connsiteX8" fmla="*/ 23852 w 4293476"/>
                <a:gd name="connsiteY8" fmla="*/ 56162 h 6858000"/>
                <a:gd name="connsiteX9" fmla="*/ 0 w 4293476"/>
                <a:gd name="connsiteY9" fmla="*/ 15699 h 6858000"/>
                <a:gd name="connsiteX10" fmla="*/ 0 w 4293476"/>
                <a:gd name="connsiteY10" fmla="*/ 0 h 6858000"/>
                <a:gd name="connsiteX0" fmla="*/ 0 w 4293476"/>
                <a:gd name="connsiteY0" fmla="*/ 0 h 6858000"/>
                <a:gd name="connsiteX1" fmla="*/ 4293476 w 4293476"/>
                <a:gd name="connsiteY1" fmla="*/ 0 h 6858000"/>
                <a:gd name="connsiteX2" fmla="*/ 4293476 w 4293476"/>
                <a:gd name="connsiteY2" fmla="*/ 6858000 h 6858000"/>
                <a:gd name="connsiteX3" fmla="*/ 0 w 4293476"/>
                <a:gd name="connsiteY3" fmla="*/ 6858000 h 6858000"/>
                <a:gd name="connsiteX4" fmla="*/ 0 w 4293476"/>
                <a:gd name="connsiteY4" fmla="*/ 6842301 h 6858000"/>
                <a:gd name="connsiteX5" fmla="*/ 23852 w 4293476"/>
                <a:gd name="connsiteY5" fmla="*/ 6801838 h 6858000"/>
                <a:gd name="connsiteX6" fmla="*/ 419636 w 4293476"/>
                <a:gd name="connsiteY6" fmla="*/ 5647765 h 6858000"/>
                <a:gd name="connsiteX7" fmla="*/ 1508385 w 4293476"/>
                <a:gd name="connsiteY7" fmla="*/ 3482788 h 6858000"/>
                <a:gd name="connsiteX8" fmla="*/ 527213 w 4293476"/>
                <a:gd name="connsiteY8" fmla="*/ 1183341 h 6858000"/>
                <a:gd name="connsiteX9" fmla="*/ 23852 w 4293476"/>
                <a:gd name="connsiteY9" fmla="*/ 56162 h 6858000"/>
                <a:gd name="connsiteX10" fmla="*/ 0 w 4293476"/>
                <a:gd name="connsiteY10" fmla="*/ 15699 h 6858000"/>
                <a:gd name="connsiteX11" fmla="*/ 0 w 4293476"/>
                <a:gd name="connsiteY11" fmla="*/ 0 h 6858000"/>
                <a:gd name="connsiteX0" fmla="*/ 0 w 4293476"/>
                <a:gd name="connsiteY0" fmla="*/ 0 h 6858000"/>
                <a:gd name="connsiteX1" fmla="*/ 4293476 w 4293476"/>
                <a:gd name="connsiteY1" fmla="*/ 0 h 6858000"/>
                <a:gd name="connsiteX2" fmla="*/ 4293476 w 4293476"/>
                <a:gd name="connsiteY2" fmla="*/ 6858000 h 6858000"/>
                <a:gd name="connsiteX3" fmla="*/ 0 w 4293476"/>
                <a:gd name="connsiteY3" fmla="*/ 6858000 h 6858000"/>
                <a:gd name="connsiteX4" fmla="*/ 0 w 4293476"/>
                <a:gd name="connsiteY4" fmla="*/ 6842301 h 6858000"/>
                <a:gd name="connsiteX5" fmla="*/ 23852 w 4293476"/>
                <a:gd name="connsiteY5" fmla="*/ 6801838 h 6858000"/>
                <a:gd name="connsiteX6" fmla="*/ 419636 w 4293476"/>
                <a:gd name="connsiteY6" fmla="*/ 5647765 h 6858000"/>
                <a:gd name="connsiteX7" fmla="*/ 1508385 w 4293476"/>
                <a:gd name="connsiteY7" fmla="*/ 3482788 h 6858000"/>
                <a:gd name="connsiteX8" fmla="*/ 527213 w 4293476"/>
                <a:gd name="connsiteY8" fmla="*/ 1183341 h 6858000"/>
                <a:gd name="connsiteX9" fmla="*/ 23852 w 4293476"/>
                <a:gd name="connsiteY9" fmla="*/ 56162 h 6858000"/>
                <a:gd name="connsiteX10" fmla="*/ 0 w 4293476"/>
                <a:gd name="connsiteY10" fmla="*/ 15699 h 6858000"/>
                <a:gd name="connsiteX11" fmla="*/ 0 w 4293476"/>
                <a:gd name="connsiteY11" fmla="*/ 0 h 6858000"/>
                <a:gd name="connsiteX0" fmla="*/ 0 w 4293476"/>
                <a:gd name="connsiteY0" fmla="*/ 0 h 6858000"/>
                <a:gd name="connsiteX1" fmla="*/ 4293476 w 4293476"/>
                <a:gd name="connsiteY1" fmla="*/ 0 h 6858000"/>
                <a:gd name="connsiteX2" fmla="*/ 4293476 w 4293476"/>
                <a:gd name="connsiteY2" fmla="*/ 6858000 h 6858000"/>
                <a:gd name="connsiteX3" fmla="*/ 0 w 4293476"/>
                <a:gd name="connsiteY3" fmla="*/ 6858000 h 6858000"/>
                <a:gd name="connsiteX4" fmla="*/ 0 w 4293476"/>
                <a:gd name="connsiteY4" fmla="*/ 6842301 h 6858000"/>
                <a:gd name="connsiteX5" fmla="*/ 23852 w 4293476"/>
                <a:gd name="connsiteY5" fmla="*/ 6801838 h 6858000"/>
                <a:gd name="connsiteX6" fmla="*/ 419636 w 4293476"/>
                <a:gd name="connsiteY6" fmla="*/ 5647765 h 6858000"/>
                <a:gd name="connsiteX7" fmla="*/ 1508385 w 4293476"/>
                <a:gd name="connsiteY7" fmla="*/ 3482788 h 6858000"/>
                <a:gd name="connsiteX8" fmla="*/ 501173 w 4293476"/>
                <a:gd name="connsiteY8" fmla="*/ 1168351 h 6858000"/>
                <a:gd name="connsiteX9" fmla="*/ 23852 w 4293476"/>
                <a:gd name="connsiteY9" fmla="*/ 56162 h 6858000"/>
                <a:gd name="connsiteX10" fmla="*/ 0 w 4293476"/>
                <a:gd name="connsiteY10" fmla="*/ 15699 h 6858000"/>
                <a:gd name="connsiteX11" fmla="*/ 0 w 4293476"/>
                <a:gd name="connsiteY1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93476" h="6858000">
                  <a:moveTo>
                    <a:pt x="0" y="0"/>
                  </a:moveTo>
                  <a:lnTo>
                    <a:pt x="4293476" y="0"/>
                  </a:lnTo>
                  <a:lnTo>
                    <a:pt x="4293476" y="6858000"/>
                  </a:lnTo>
                  <a:lnTo>
                    <a:pt x="0" y="6858000"/>
                  </a:lnTo>
                  <a:lnTo>
                    <a:pt x="0" y="6842301"/>
                  </a:lnTo>
                  <a:lnTo>
                    <a:pt x="23852" y="6801838"/>
                  </a:lnTo>
                  <a:cubicBezTo>
                    <a:pt x="129650" y="6607231"/>
                    <a:pt x="172214" y="6200940"/>
                    <a:pt x="419636" y="5647765"/>
                  </a:cubicBezTo>
                  <a:cubicBezTo>
                    <a:pt x="667058" y="5094590"/>
                    <a:pt x="1494796" y="4229357"/>
                    <a:pt x="1508385" y="3482788"/>
                  </a:cubicBezTo>
                  <a:cubicBezTo>
                    <a:pt x="1521975" y="2736219"/>
                    <a:pt x="748595" y="1739455"/>
                    <a:pt x="501173" y="1168351"/>
                  </a:cubicBezTo>
                  <a:cubicBezTo>
                    <a:pt x="227711" y="627228"/>
                    <a:pt x="134133" y="232840"/>
                    <a:pt x="23852" y="56162"/>
                  </a:cubicBezTo>
                  <a:lnTo>
                    <a:pt x="0" y="1569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reeform 8"/>
            <p:cNvSpPr/>
            <p:nvPr/>
          </p:nvSpPr>
          <p:spPr>
            <a:xfrm>
              <a:off x="7325869" y="0"/>
              <a:ext cx="4869854" cy="6858000"/>
            </a:xfrm>
            <a:custGeom>
              <a:avLst/>
              <a:gdLst>
                <a:gd name="connsiteX0" fmla="*/ 0 w 4293476"/>
                <a:gd name="connsiteY0" fmla="*/ 0 h 6858000"/>
                <a:gd name="connsiteX1" fmla="*/ 4293476 w 4293476"/>
                <a:gd name="connsiteY1" fmla="*/ 0 h 6858000"/>
                <a:gd name="connsiteX2" fmla="*/ 4293476 w 4293476"/>
                <a:gd name="connsiteY2" fmla="*/ 6858000 h 6858000"/>
                <a:gd name="connsiteX3" fmla="*/ 0 w 4293476"/>
                <a:gd name="connsiteY3" fmla="*/ 6858000 h 6858000"/>
                <a:gd name="connsiteX4" fmla="*/ 0 w 4293476"/>
                <a:gd name="connsiteY4" fmla="*/ 6842301 h 6858000"/>
                <a:gd name="connsiteX5" fmla="*/ 23852 w 4293476"/>
                <a:gd name="connsiteY5" fmla="*/ 6801838 h 6858000"/>
                <a:gd name="connsiteX6" fmla="*/ 701561 w 4293476"/>
                <a:gd name="connsiteY6" fmla="*/ 3429000 h 6858000"/>
                <a:gd name="connsiteX7" fmla="*/ 23852 w 4293476"/>
                <a:gd name="connsiteY7" fmla="*/ 56162 h 6858000"/>
                <a:gd name="connsiteX8" fmla="*/ 0 w 4293476"/>
                <a:gd name="connsiteY8" fmla="*/ 15699 h 6858000"/>
                <a:gd name="connsiteX9" fmla="*/ 0 w 4293476"/>
                <a:gd name="connsiteY9" fmla="*/ 0 h 6858000"/>
                <a:gd name="connsiteX0" fmla="*/ 0 w 4293476"/>
                <a:gd name="connsiteY0" fmla="*/ 0 h 6858000"/>
                <a:gd name="connsiteX1" fmla="*/ 4293476 w 4293476"/>
                <a:gd name="connsiteY1" fmla="*/ 0 h 6858000"/>
                <a:gd name="connsiteX2" fmla="*/ 4293476 w 4293476"/>
                <a:gd name="connsiteY2" fmla="*/ 6858000 h 6858000"/>
                <a:gd name="connsiteX3" fmla="*/ 0 w 4293476"/>
                <a:gd name="connsiteY3" fmla="*/ 6858000 h 6858000"/>
                <a:gd name="connsiteX4" fmla="*/ 0 w 4293476"/>
                <a:gd name="connsiteY4" fmla="*/ 6842301 h 6858000"/>
                <a:gd name="connsiteX5" fmla="*/ 23852 w 4293476"/>
                <a:gd name="connsiteY5" fmla="*/ 6801838 h 6858000"/>
                <a:gd name="connsiteX6" fmla="*/ 1131867 w 4293476"/>
                <a:gd name="connsiteY6" fmla="*/ 3509682 h 6858000"/>
                <a:gd name="connsiteX7" fmla="*/ 23852 w 4293476"/>
                <a:gd name="connsiteY7" fmla="*/ 56162 h 6858000"/>
                <a:gd name="connsiteX8" fmla="*/ 0 w 4293476"/>
                <a:gd name="connsiteY8" fmla="*/ 15699 h 6858000"/>
                <a:gd name="connsiteX9" fmla="*/ 0 w 4293476"/>
                <a:gd name="connsiteY9"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93476" h="6858000">
                  <a:moveTo>
                    <a:pt x="0" y="0"/>
                  </a:moveTo>
                  <a:lnTo>
                    <a:pt x="4293476" y="0"/>
                  </a:lnTo>
                  <a:lnTo>
                    <a:pt x="4293476" y="6858000"/>
                  </a:lnTo>
                  <a:lnTo>
                    <a:pt x="0" y="6858000"/>
                  </a:lnTo>
                  <a:lnTo>
                    <a:pt x="0" y="6842301"/>
                  </a:lnTo>
                  <a:lnTo>
                    <a:pt x="23852" y="6801838"/>
                  </a:lnTo>
                  <a:cubicBezTo>
                    <a:pt x="432733" y="6070878"/>
                    <a:pt x="1131867" y="4913695"/>
                    <a:pt x="1131867" y="3509682"/>
                  </a:cubicBezTo>
                  <a:cubicBezTo>
                    <a:pt x="1131867" y="2105670"/>
                    <a:pt x="432733" y="787122"/>
                    <a:pt x="23852" y="56162"/>
                  </a:cubicBezTo>
                  <a:lnTo>
                    <a:pt x="0" y="15699"/>
                  </a:lnTo>
                  <a:lnTo>
                    <a:pt x="0" y="0"/>
                  </a:lnTo>
                  <a:close/>
                </a:path>
              </a:pathLst>
            </a:custGeom>
            <a:solidFill>
              <a:srgbClr val="66FFFF">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1" name="Rectangle 10"/>
          <p:cNvSpPr/>
          <p:nvPr/>
        </p:nvSpPr>
        <p:spPr>
          <a:xfrm>
            <a:off x="5417026" y="2551837"/>
            <a:ext cx="6774974" cy="20036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p:cNvSpPr txBox="1"/>
          <p:nvPr/>
        </p:nvSpPr>
        <p:spPr>
          <a:xfrm>
            <a:off x="5475673" y="2953477"/>
            <a:ext cx="6759871" cy="1200329"/>
          </a:xfrm>
          <a:prstGeom prst="rect">
            <a:avLst/>
          </a:prstGeom>
          <a:noFill/>
        </p:spPr>
        <p:txBody>
          <a:bodyPr wrap="square" rtlCol="0">
            <a:spAutoFit/>
          </a:bodyPr>
          <a:lstStyle/>
          <a:p>
            <a:pPr algn="ctr"/>
            <a:r>
              <a:rPr lang="en-IN" sz="3600" b="1" dirty="0">
                <a:solidFill>
                  <a:srgbClr val="002060"/>
                </a:solidFill>
                <a:effectLst>
                  <a:glow rad="304800">
                    <a:srgbClr val="66FFFF">
                      <a:alpha val="51000"/>
                    </a:srgbClr>
                  </a:glow>
                </a:effectLst>
                <a:latin typeface="EngraversGothic BT" panose="020B0507020203020204" pitchFamily="34" charset="0"/>
              </a:rPr>
              <a:t>Health and Safety Law, Regulation and Influence </a:t>
            </a:r>
            <a:endParaRPr lang="en-IN" sz="3600" dirty="0">
              <a:solidFill>
                <a:srgbClr val="002060"/>
              </a:solidFill>
              <a:effectLst>
                <a:glow rad="304800">
                  <a:srgbClr val="66FFFF">
                    <a:alpha val="51000"/>
                  </a:srgbClr>
                </a:glow>
              </a:effectLst>
            </a:endParaRPr>
          </a:p>
        </p:txBody>
      </p:sp>
      <p:sp>
        <p:nvSpPr>
          <p:cNvPr id="12" name="TextBox 11"/>
          <p:cNvSpPr txBox="1"/>
          <p:nvPr/>
        </p:nvSpPr>
        <p:spPr>
          <a:xfrm>
            <a:off x="7351562" y="1388843"/>
            <a:ext cx="2180616" cy="523220"/>
          </a:xfrm>
          <a:prstGeom prst="rect">
            <a:avLst/>
          </a:prstGeom>
          <a:noFill/>
        </p:spPr>
        <p:txBody>
          <a:bodyPr wrap="square" rtlCol="0">
            <a:spAutoFit/>
          </a:bodyPr>
          <a:lstStyle/>
          <a:p>
            <a:pPr algn="ctr"/>
            <a:r>
              <a:rPr lang="en-US" sz="2800" dirty="0">
                <a:ln w="0"/>
                <a:solidFill>
                  <a:srgbClr val="FF0000"/>
                </a:solidFill>
                <a:effectLst>
                  <a:glow rad="368300">
                    <a:schemeClr val="bg1">
                      <a:alpha val="88000"/>
                    </a:schemeClr>
                  </a:glow>
                  <a:outerShdw blurRad="50800" dist="38100" dir="2700000" algn="tl" rotWithShape="0">
                    <a:prstClr val="black">
                      <a:alpha val="40000"/>
                    </a:prstClr>
                  </a:outerShdw>
                </a:effectLst>
                <a:latin typeface="Arial Black" panose="020B0A04020102020204" pitchFamily="34" charset="0"/>
              </a:rPr>
              <a:t>Element 6</a:t>
            </a:r>
            <a:endParaRPr lang="en-IN" sz="2800" dirty="0">
              <a:ln w="0"/>
              <a:solidFill>
                <a:srgbClr val="FF0000"/>
              </a:solidFill>
              <a:effectLst>
                <a:glow rad="368300">
                  <a:schemeClr val="bg1">
                    <a:alpha val="88000"/>
                  </a:schemeClr>
                </a:glow>
                <a:outerShdw blurRad="50800" dist="38100" dir="2700000" algn="tl" rotWithShape="0">
                  <a:prstClr val="black">
                    <a:alpha val="40000"/>
                  </a:prstClr>
                </a:outerShdw>
              </a:effectLst>
              <a:latin typeface="Arial Black" panose="020B0A04020102020204" pitchFamily="34" charset="0"/>
            </a:endParaRPr>
          </a:p>
        </p:txBody>
      </p:sp>
    </p:spTree>
    <p:extLst>
      <p:ext uri="{BB962C8B-B14F-4D97-AF65-F5344CB8AC3E}">
        <p14:creationId xmlns:p14="http://schemas.microsoft.com/office/powerpoint/2010/main" val="6172024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30128"/>
            <a:ext cx="6096000" cy="6740307"/>
          </a:xfrm>
          <a:prstGeom prst="rect">
            <a:avLst/>
          </a:prstGeom>
        </p:spPr>
        <p:txBody>
          <a:bodyPr>
            <a:spAutoFit/>
          </a:bodyPr>
          <a:lstStyle/>
          <a:p>
            <a:r>
              <a:rPr lang="en-US" dirty="0"/>
              <a:t>CHAPTER X</a:t>
            </a:r>
          </a:p>
          <a:p>
            <a:r>
              <a:rPr lang="en-US" dirty="0"/>
              <a:t>PENALTIES AND PROCEDURE</a:t>
            </a:r>
          </a:p>
          <a:p>
            <a:r>
              <a:rPr lang="en-US" dirty="0"/>
              <a:t>92. General penalty for offences.</a:t>
            </a:r>
          </a:p>
          <a:p>
            <a:r>
              <a:rPr lang="en-US" dirty="0"/>
              <a:t>93. Liability of owner of premises in certain circumstances.</a:t>
            </a:r>
          </a:p>
          <a:p>
            <a:r>
              <a:rPr lang="en-US" dirty="0"/>
              <a:t>94. Enhanced penalty after previous conviction.</a:t>
            </a:r>
          </a:p>
          <a:p>
            <a:r>
              <a:rPr lang="en-US" dirty="0"/>
              <a:t>95. Penalty for obstructing Inspector.</a:t>
            </a:r>
          </a:p>
          <a:p>
            <a:r>
              <a:rPr lang="en-US" dirty="0"/>
              <a:t>96. Penalty for wrongfully disclosing results of analysis under section 91.</a:t>
            </a:r>
          </a:p>
          <a:p>
            <a:r>
              <a:rPr lang="en-US" dirty="0"/>
              <a:t>96A. Penalty for contravention of the provisions of sections 41B, 41C and 41H.</a:t>
            </a:r>
          </a:p>
          <a:p>
            <a:r>
              <a:rPr lang="en-US" dirty="0"/>
              <a:t>97. Offences by workers.</a:t>
            </a:r>
          </a:p>
          <a:p>
            <a:r>
              <a:rPr lang="en-US" dirty="0"/>
              <a:t>98. Penalty for using false certificate of fitness.</a:t>
            </a:r>
          </a:p>
          <a:p>
            <a:r>
              <a:rPr lang="en-US" dirty="0"/>
              <a:t>99. Penalty for permitting double employment of child.</a:t>
            </a:r>
          </a:p>
          <a:p>
            <a:r>
              <a:rPr lang="en-US" dirty="0"/>
              <a:t>100. [Repealed.]</a:t>
            </a:r>
          </a:p>
          <a:p>
            <a:r>
              <a:rPr lang="en-US" dirty="0"/>
              <a:t>101. Exemption of occupier or manager from liability in certain cases.</a:t>
            </a:r>
          </a:p>
          <a:p>
            <a:r>
              <a:rPr lang="en-US" dirty="0"/>
              <a:t>102. Power of Court to make orders.</a:t>
            </a:r>
          </a:p>
          <a:p>
            <a:r>
              <a:rPr lang="en-US" dirty="0"/>
              <a:t>103. Presumption as to employment.</a:t>
            </a:r>
          </a:p>
          <a:p>
            <a:r>
              <a:rPr lang="en-US" dirty="0"/>
              <a:t>104. Onus as to age</a:t>
            </a:r>
            <a:r>
              <a:rPr lang="en-US" dirty="0" smtClean="0"/>
              <a:t>.</a:t>
            </a:r>
          </a:p>
          <a:p>
            <a:r>
              <a:rPr lang="en-US" dirty="0"/>
              <a:t>104A. Onus of proving limits of what is practicable, etc.</a:t>
            </a:r>
          </a:p>
          <a:p>
            <a:r>
              <a:rPr lang="en-US" dirty="0"/>
              <a:t>105. Cognizance of offences.</a:t>
            </a:r>
          </a:p>
          <a:p>
            <a:r>
              <a:rPr lang="en-US" dirty="0"/>
              <a:t>106. Limitation of prosecutions.</a:t>
            </a:r>
          </a:p>
          <a:p>
            <a:r>
              <a:rPr lang="en-US" dirty="0"/>
              <a:t>106A. Jurisdiction of a court for entertaining proceedings, etc., for offence.</a:t>
            </a:r>
          </a:p>
        </p:txBody>
      </p:sp>
    </p:spTree>
    <p:extLst>
      <p:ext uri="{BB962C8B-B14F-4D97-AF65-F5344CB8AC3E}">
        <p14:creationId xmlns:p14="http://schemas.microsoft.com/office/powerpoint/2010/main" val="4057660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0" y="751344"/>
            <a:ext cx="6096000" cy="5355312"/>
          </a:xfrm>
          <a:prstGeom prst="rect">
            <a:avLst/>
          </a:prstGeom>
        </p:spPr>
        <p:txBody>
          <a:bodyPr>
            <a:spAutoFit/>
          </a:bodyPr>
          <a:lstStyle/>
          <a:p>
            <a:r>
              <a:rPr lang="en-US" dirty="0"/>
              <a:t>CHAPTER XI</a:t>
            </a:r>
          </a:p>
          <a:p>
            <a:r>
              <a:rPr lang="en-US" dirty="0"/>
              <a:t>SUPPLEMENTAL</a:t>
            </a:r>
          </a:p>
          <a:p>
            <a:r>
              <a:rPr lang="en-US" dirty="0"/>
              <a:t>107. Appeals.</a:t>
            </a:r>
          </a:p>
          <a:p>
            <a:r>
              <a:rPr lang="en-US" dirty="0"/>
              <a:t>108. Display of notices.</a:t>
            </a:r>
          </a:p>
          <a:p>
            <a:r>
              <a:rPr lang="en-US" dirty="0"/>
              <a:t>109. Service of notices.</a:t>
            </a:r>
          </a:p>
          <a:p>
            <a:r>
              <a:rPr lang="en-US" dirty="0"/>
              <a:t>110. Returns.</a:t>
            </a:r>
          </a:p>
          <a:p>
            <a:r>
              <a:rPr lang="en-US" dirty="0"/>
              <a:t>111. Obligations of workers.</a:t>
            </a:r>
          </a:p>
          <a:p>
            <a:r>
              <a:rPr lang="en-US" dirty="0"/>
              <a:t>111A. Right of workers, etc.</a:t>
            </a:r>
          </a:p>
          <a:p>
            <a:r>
              <a:rPr lang="en-US" dirty="0"/>
              <a:t>112. General power to make rules.</a:t>
            </a:r>
          </a:p>
          <a:p>
            <a:r>
              <a:rPr lang="en-US" dirty="0"/>
              <a:t>113. Powers of Centre to give directions.</a:t>
            </a:r>
          </a:p>
          <a:p>
            <a:r>
              <a:rPr lang="en-US" dirty="0"/>
              <a:t>114. No charge for facilities and conveniences.</a:t>
            </a:r>
          </a:p>
          <a:p>
            <a:r>
              <a:rPr lang="en-US" dirty="0"/>
              <a:t>115. Publication of rules.</a:t>
            </a:r>
          </a:p>
          <a:p>
            <a:r>
              <a:rPr lang="en-US" dirty="0"/>
              <a:t>116. Application of Act to Government factories.</a:t>
            </a:r>
          </a:p>
          <a:p>
            <a:r>
              <a:rPr lang="en-US" dirty="0"/>
              <a:t>117. Protection to persons acting under this Act.</a:t>
            </a:r>
          </a:p>
          <a:p>
            <a:r>
              <a:rPr lang="en-US" dirty="0"/>
              <a:t>118. Restrictions on disclosure of information.</a:t>
            </a:r>
          </a:p>
          <a:p>
            <a:r>
              <a:rPr lang="en-US" dirty="0"/>
              <a:t>118A. Restriction on disclosure of information.</a:t>
            </a:r>
          </a:p>
          <a:p>
            <a:r>
              <a:rPr lang="en-US" dirty="0"/>
              <a:t>119. Act to have effect notwithstanding anything contained in Act 37 of 1970.</a:t>
            </a:r>
          </a:p>
          <a:p>
            <a:r>
              <a:rPr lang="en-US" dirty="0"/>
              <a:t>120. Repeal and savings.</a:t>
            </a:r>
          </a:p>
        </p:txBody>
      </p:sp>
    </p:spTree>
    <p:extLst>
      <p:ext uri="{BB962C8B-B14F-4D97-AF65-F5344CB8AC3E}">
        <p14:creationId xmlns:p14="http://schemas.microsoft.com/office/powerpoint/2010/main" val="2055164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12192000" cy="767639"/>
          </a:xfrm>
          <a:solidFill>
            <a:srgbClr val="176373"/>
          </a:solidFill>
          <a:ln>
            <a:noFill/>
          </a:ln>
          <a:effectLst/>
          <a:scene3d>
            <a:camera prst="orthographicFront">
              <a:rot lat="0" lon="0" rev="0"/>
            </a:camera>
            <a:lightRig rig="chilly" dir="t">
              <a:rot lat="0" lon="0" rev="18480000"/>
            </a:lightRig>
          </a:scene3d>
          <a:sp3d prstMaterial="clear">
            <a:bevelT h="63500"/>
          </a:sp3d>
        </p:spPr>
        <p:txBody>
          <a:bodyPr vert="horz" lIns="91440" tIns="45720" rIns="91440" bIns="45720" rtlCol="0" anchor="ctr">
            <a:noAutofit/>
          </a:bodyPr>
          <a:lstStyle/>
          <a:p>
            <a:r>
              <a:rPr lang="en-US" sz="3200" b="1" dirty="0">
                <a:latin typeface="EngraversGothic BT" panose="020B0507020203020204" pitchFamily="34" charset="0"/>
              </a:rPr>
              <a:t>What is ILO?</a:t>
            </a:r>
            <a:endParaRPr lang="en-IN" sz="3200" b="1" dirty="0">
              <a:latin typeface="EngraversGothic BT" panose="020B0507020203020204" pitchFamily="34" charset="0"/>
            </a:endParaRPr>
          </a:p>
        </p:txBody>
      </p:sp>
      <p:sp>
        <p:nvSpPr>
          <p:cNvPr id="3" name="Content Placeholder 2"/>
          <p:cNvSpPr>
            <a:spLocks noGrp="1"/>
          </p:cNvSpPr>
          <p:nvPr>
            <p:ph idx="1"/>
          </p:nvPr>
        </p:nvSpPr>
        <p:spPr>
          <a:xfrm>
            <a:off x="76200" y="767641"/>
            <a:ext cx="11861800" cy="4818914"/>
          </a:xfrm>
        </p:spPr>
        <p:txBody>
          <a:bodyPr>
            <a:normAutofit lnSpcReduction="10000"/>
          </a:bodyPr>
          <a:lstStyle/>
          <a:p>
            <a:pPr algn="just"/>
            <a:r>
              <a:rPr lang="en-IN" sz="3600" b="1" dirty="0"/>
              <a:t>International Labour Organization (ILO) is devoted to promoting social justice and internationally recognized human and labour rights, pursuing its founding mission that labour peace is essential to prosperity.</a:t>
            </a:r>
          </a:p>
          <a:p>
            <a:pPr algn="just"/>
            <a:r>
              <a:rPr lang="en-IN" sz="3600" b="1" dirty="0"/>
              <a:t>Agency of United Nations</a:t>
            </a:r>
          </a:p>
          <a:p>
            <a:pPr algn="just"/>
            <a:r>
              <a:rPr lang="en-IN" sz="3600" b="1" dirty="0"/>
              <a:t>Most countries are members (187 countries)</a:t>
            </a:r>
          </a:p>
          <a:p>
            <a:pPr algn="just"/>
            <a:r>
              <a:rPr lang="en-IN" sz="3600" b="1" dirty="0"/>
              <a:t>Sets international standards for H&amp;S by publishing:</a:t>
            </a:r>
          </a:p>
          <a:p>
            <a:pPr lvl="1" algn="just"/>
            <a:r>
              <a:rPr lang="en-IN" sz="3200" b="1" dirty="0"/>
              <a:t>Conventions</a:t>
            </a:r>
          </a:p>
          <a:p>
            <a:pPr lvl="1" algn="just"/>
            <a:r>
              <a:rPr lang="en-IN" sz="3200" b="1" dirty="0"/>
              <a:t>Recommendations</a:t>
            </a:r>
          </a:p>
          <a:p>
            <a:pPr algn="just"/>
            <a:endParaRPr lang="en-IN" sz="3600" b="1" dirty="0"/>
          </a:p>
        </p:txBody>
      </p:sp>
    </p:spTree>
    <p:extLst>
      <p:ext uri="{BB962C8B-B14F-4D97-AF65-F5344CB8AC3E}">
        <p14:creationId xmlns:p14="http://schemas.microsoft.com/office/powerpoint/2010/main" val="41123013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12192000" cy="767639"/>
          </a:xfrm>
          <a:solidFill>
            <a:srgbClr val="176373"/>
          </a:solidFill>
          <a:ln>
            <a:noFill/>
          </a:ln>
          <a:effectLst/>
          <a:scene3d>
            <a:camera prst="orthographicFront">
              <a:rot lat="0" lon="0" rev="0"/>
            </a:camera>
            <a:lightRig rig="chilly" dir="t">
              <a:rot lat="0" lon="0" rev="18480000"/>
            </a:lightRig>
          </a:scene3d>
          <a:sp3d prstMaterial="clear">
            <a:bevelT h="63500"/>
          </a:sp3d>
        </p:spPr>
        <p:txBody>
          <a:bodyPr vert="horz" lIns="91440" tIns="45720" rIns="91440" bIns="45720" rtlCol="0" anchor="ctr">
            <a:noAutofit/>
          </a:bodyPr>
          <a:lstStyle/>
          <a:p>
            <a:r>
              <a:rPr lang="en-US" sz="3200" b="1" dirty="0">
                <a:latin typeface="EngraversGothic BT" panose="020B0507020203020204" pitchFamily="34" charset="0"/>
              </a:rPr>
              <a:t>What is ILO?</a:t>
            </a:r>
            <a:endParaRPr lang="en-IN" sz="3200" b="1" dirty="0">
              <a:latin typeface="EngraversGothic BT" panose="020B0507020203020204" pitchFamily="34" charset="0"/>
            </a:endParaRPr>
          </a:p>
        </p:txBody>
      </p:sp>
      <p:sp>
        <p:nvSpPr>
          <p:cNvPr id="3" name="Content Placeholder 2"/>
          <p:cNvSpPr>
            <a:spLocks noGrp="1"/>
          </p:cNvSpPr>
          <p:nvPr>
            <p:ph idx="1"/>
          </p:nvPr>
        </p:nvSpPr>
        <p:spPr>
          <a:xfrm>
            <a:off x="42334" y="767641"/>
            <a:ext cx="12115800" cy="5937960"/>
          </a:xfrm>
        </p:spPr>
        <p:txBody>
          <a:bodyPr>
            <a:normAutofit lnSpcReduction="10000"/>
          </a:bodyPr>
          <a:lstStyle/>
          <a:p>
            <a:pPr algn="just"/>
            <a:r>
              <a:rPr lang="en-IN" sz="3600" dirty="0"/>
              <a:t>ILO (International Labour Organization) is the unique organization of governments, employers and workers (</a:t>
            </a:r>
            <a:r>
              <a:rPr lang="en-IN" sz="3600" dirty="0" err="1"/>
              <a:t>Tripartism</a:t>
            </a:r>
            <a:r>
              <a:rPr lang="en-IN" sz="3600" dirty="0"/>
              <a:t>) having the aspiration of fair societies, which is one of the UN agencies setting up the international labour standards on an international scale against abuse of economic power and arbitrariness of employers in order for citizens to maintain the absolute minimum level of global workers’ rights (and to have Decent Work coined as the specific term since 2015). </a:t>
            </a:r>
          </a:p>
          <a:p>
            <a:pPr algn="just"/>
            <a:r>
              <a:rPr lang="en-IN" sz="3600" dirty="0"/>
              <a:t>ILO was established in 1919 in Geneva, Switzerland by the League of Nations and became the first UN specialized agency in 1946. And it has 187 members states as of December 2020.</a:t>
            </a:r>
          </a:p>
        </p:txBody>
      </p:sp>
    </p:spTree>
    <p:extLst>
      <p:ext uri="{BB962C8B-B14F-4D97-AF65-F5344CB8AC3E}">
        <p14:creationId xmlns:p14="http://schemas.microsoft.com/office/powerpoint/2010/main" val="3110224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12192000" cy="767639"/>
          </a:xfrm>
          <a:solidFill>
            <a:srgbClr val="176373"/>
          </a:solidFill>
          <a:ln>
            <a:noFill/>
          </a:ln>
          <a:effectLst/>
          <a:scene3d>
            <a:camera prst="orthographicFront">
              <a:rot lat="0" lon="0" rev="0"/>
            </a:camera>
            <a:lightRig rig="chilly" dir="t">
              <a:rot lat="0" lon="0" rev="18480000"/>
            </a:lightRig>
          </a:scene3d>
          <a:sp3d prstMaterial="clear">
            <a:bevelT h="63500"/>
          </a:sp3d>
        </p:spPr>
        <p:txBody>
          <a:bodyPr vert="horz" lIns="91440" tIns="45720" rIns="91440" bIns="45720" rtlCol="0" anchor="ctr">
            <a:noAutofit/>
          </a:bodyPr>
          <a:lstStyle/>
          <a:p>
            <a:r>
              <a:rPr lang="en-US" sz="3200" b="1" dirty="0">
                <a:latin typeface="EngraversGothic BT" panose="020B0507020203020204" pitchFamily="34" charset="0"/>
              </a:rPr>
              <a:t>What is ILO?</a:t>
            </a:r>
            <a:endParaRPr lang="en-IN" sz="3200" b="1" dirty="0">
              <a:latin typeface="EngraversGothic BT" panose="020B0507020203020204" pitchFamily="34" charset="0"/>
            </a:endParaRPr>
          </a:p>
        </p:txBody>
      </p:sp>
      <p:sp>
        <p:nvSpPr>
          <p:cNvPr id="3" name="Content Placeholder 2"/>
          <p:cNvSpPr>
            <a:spLocks noGrp="1"/>
          </p:cNvSpPr>
          <p:nvPr>
            <p:ph idx="1"/>
          </p:nvPr>
        </p:nvSpPr>
        <p:spPr>
          <a:xfrm>
            <a:off x="76200" y="767641"/>
            <a:ext cx="11861800" cy="4818914"/>
          </a:xfrm>
        </p:spPr>
        <p:txBody>
          <a:bodyPr>
            <a:normAutofit/>
          </a:bodyPr>
          <a:lstStyle/>
          <a:p>
            <a:pPr defTabSz="290513">
              <a:spcBef>
                <a:spcPct val="50000"/>
              </a:spcBef>
              <a:buFontTx/>
              <a:buNone/>
            </a:pPr>
            <a:r>
              <a:rPr lang="en-GB" b="1" dirty="0">
                <a:solidFill>
                  <a:srgbClr val="000000"/>
                </a:solidFill>
                <a:latin typeface="Calibri" pitchFamily="34" charset="0"/>
                <a:cs typeface="Times New Roman" pitchFamily="18" charset="0"/>
              </a:rPr>
              <a:t>Conventions</a:t>
            </a:r>
            <a:r>
              <a:rPr lang="en-GB" dirty="0"/>
              <a:t> </a:t>
            </a:r>
          </a:p>
          <a:p>
            <a:pPr defTabSz="290513">
              <a:spcBef>
                <a:spcPct val="50000"/>
              </a:spcBef>
              <a:buFontTx/>
              <a:buNone/>
            </a:pPr>
            <a:endParaRPr lang="en-GB" sz="1000" dirty="0"/>
          </a:p>
          <a:p>
            <a:pPr marL="357188" lvl="1" indent="-357188" defTabSz="290513">
              <a:spcBef>
                <a:spcPts val="600"/>
              </a:spcBef>
            </a:pPr>
            <a:r>
              <a:rPr lang="en-GB" dirty="0">
                <a:solidFill>
                  <a:srgbClr val="000000"/>
                </a:solidFill>
                <a:latin typeface="Calibri" pitchFamily="34" charset="0"/>
                <a:cs typeface="Times New Roman" pitchFamily="18" charset="0"/>
              </a:rPr>
              <a:t>Create necessary requirements to prevent accidents / harm</a:t>
            </a:r>
          </a:p>
          <a:p>
            <a:pPr marL="357188" lvl="1" indent="-357188" defTabSz="290513">
              <a:spcBef>
                <a:spcPts val="600"/>
              </a:spcBef>
            </a:pPr>
            <a:endParaRPr lang="en-GB" dirty="0">
              <a:solidFill>
                <a:srgbClr val="000000"/>
              </a:solidFill>
              <a:latin typeface="Calibri" pitchFamily="34" charset="0"/>
              <a:cs typeface="Times New Roman" pitchFamily="18" charset="0"/>
            </a:endParaRPr>
          </a:p>
          <a:p>
            <a:pPr marL="0" lvl="1" indent="0" defTabSz="290513">
              <a:spcBef>
                <a:spcPts val="600"/>
              </a:spcBef>
              <a:buNone/>
            </a:pPr>
            <a:r>
              <a:rPr lang="en-GB" sz="2800" b="1" dirty="0">
                <a:solidFill>
                  <a:srgbClr val="000000"/>
                </a:solidFill>
                <a:latin typeface="Calibri" pitchFamily="34" charset="0"/>
                <a:cs typeface="Times New Roman" pitchFamily="18" charset="0"/>
              </a:rPr>
              <a:t>Recommendations</a:t>
            </a:r>
            <a:endParaRPr lang="en-GB" dirty="0"/>
          </a:p>
          <a:p>
            <a:pPr marL="357188" lvl="1" indent="-357188" defTabSz="290513">
              <a:spcBef>
                <a:spcPts val="600"/>
              </a:spcBef>
            </a:pPr>
            <a:r>
              <a:rPr lang="en-GB" dirty="0">
                <a:solidFill>
                  <a:srgbClr val="000000"/>
                </a:solidFill>
                <a:latin typeface="Calibri" pitchFamily="34" charset="0"/>
                <a:cs typeface="Times New Roman" pitchFamily="18" charset="0"/>
              </a:rPr>
              <a:t>Provide guidance on necessary requirements </a:t>
            </a:r>
            <a:endParaRPr lang="en-GB" dirty="0"/>
          </a:p>
        </p:txBody>
      </p:sp>
    </p:spTree>
    <p:extLst>
      <p:ext uri="{BB962C8B-B14F-4D97-AF65-F5344CB8AC3E}">
        <p14:creationId xmlns:p14="http://schemas.microsoft.com/office/powerpoint/2010/main" val="18237548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12192000" cy="767639"/>
          </a:xfrm>
          <a:solidFill>
            <a:srgbClr val="176373"/>
          </a:solidFill>
          <a:ln>
            <a:noFill/>
          </a:ln>
          <a:effectLst/>
          <a:scene3d>
            <a:camera prst="orthographicFront">
              <a:rot lat="0" lon="0" rev="0"/>
            </a:camera>
            <a:lightRig rig="chilly" dir="t">
              <a:rot lat="0" lon="0" rev="18480000"/>
            </a:lightRig>
          </a:scene3d>
          <a:sp3d prstMaterial="clear">
            <a:bevelT h="63500"/>
          </a:sp3d>
        </p:spPr>
        <p:txBody>
          <a:bodyPr vert="horz" lIns="91440" tIns="45720" rIns="91440" bIns="45720" rtlCol="0" anchor="ctr">
            <a:noAutofit/>
          </a:bodyPr>
          <a:lstStyle/>
          <a:p>
            <a:r>
              <a:rPr lang="en-US" sz="3200" b="1" dirty="0">
                <a:latin typeface="EngraversGothic BT" panose="020B0507020203020204" pitchFamily="34" charset="0"/>
              </a:rPr>
              <a:t>What is ILO?</a:t>
            </a:r>
            <a:endParaRPr lang="en-IN" sz="3200" b="1" dirty="0">
              <a:latin typeface="EngraversGothic BT" panose="020B0507020203020204" pitchFamily="34" charset="0"/>
            </a:endParaRPr>
          </a:p>
        </p:txBody>
      </p:sp>
      <p:sp>
        <p:nvSpPr>
          <p:cNvPr id="3" name="Content Placeholder 2"/>
          <p:cNvSpPr>
            <a:spLocks noGrp="1"/>
          </p:cNvSpPr>
          <p:nvPr>
            <p:ph idx="1"/>
          </p:nvPr>
        </p:nvSpPr>
        <p:spPr>
          <a:xfrm>
            <a:off x="76200" y="767641"/>
            <a:ext cx="11861800" cy="4818914"/>
          </a:xfrm>
        </p:spPr>
        <p:txBody>
          <a:bodyPr>
            <a:normAutofit/>
          </a:bodyPr>
          <a:lstStyle/>
          <a:p>
            <a:pPr algn="just">
              <a:spcAft>
                <a:spcPts val="3000"/>
              </a:spcAft>
              <a:buClrTx/>
              <a:defRPr/>
            </a:pPr>
            <a:r>
              <a:rPr lang="en-GB" dirty="0">
                <a:solidFill>
                  <a:srgbClr val="000000"/>
                </a:solidFill>
                <a:latin typeface="Calibri" pitchFamily="34" charset="0"/>
              </a:rPr>
              <a:t>Occupational Safety and Health Convention (</a:t>
            </a:r>
            <a:r>
              <a:rPr lang="en-GB" dirty="0">
                <a:solidFill>
                  <a:srgbClr val="FF0000"/>
                </a:solidFill>
                <a:latin typeface="Calibri" pitchFamily="34" charset="0"/>
              </a:rPr>
              <a:t>C155</a:t>
            </a:r>
            <a:r>
              <a:rPr lang="en-GB" dirty="0">
                <a:solidFill>
                  <a:srgbClr val="000000"/>
                </a:solidFill>
                <a:latin typeface="Calibri" pitchFamily="34" charset="0"/>
              </a:rPr>
              <a:t>) - </a:t>
            </a:r>
            <a:r>
              <a:rPr lang="en-US" dirty="0">
                <a:solidFill>
                  <a:srgbClr val="000000"/>
                </a:solidFill>
                <a:latin typeface="Calibri" pitchFamily="34" charset="0"/>
              </a:rPr>
              <a:t>a goal setting policy for companies and nations</a:t>
            </a:r>
            <a:endParaRPr lang="en-GB" dirty="0">
              <a:solidFill>
                <a:srgbClr val="000000"/>
              </a:solidFill>
              <a:latin typeface="Calibri" pitchFamily="34" charset="0"/>
            </a:endParaRPr>
          </a:p>
          <a:p>
            <a:pPr algn="just">
              <a:spcAft>
                <a:spcPts val="3000"/>
              </a:spcAft>
              <a:buClrTx/>
              <a:defRPr/>
            </a:pPr>
            <a:r>
              <a:rPr lang="en-GB" dirty="0">
                <a:solidFill>
                  <a:srgbClr val="000000"/>
                </a:solidFill>
                <a:latin typeface="Calibri" pitchFamily="34" charset="0"/>
              </a:rPr>
              <a:t>Occupational Safety and Health Recommendation 1981 (</a:t>
            </a:r>
            <a:r>
              <a:rPr lang="en-GB" dirty="0">
                <a:solidFill>
                  <a:srgbClr val="FF0000"/>
                </a:solidFill>
                <a:latin typeface="Calibri" pitchFamily="34" charset="0"/>
              </a:rPr>
              <a:t>R164</a:t>
            </a:r>
            <a:r>
              <a:rPr lang="en-GB" dirty="0">
                <a:solidFill>
                  <a:srgbClr val="000000"/>
                </a:solidFill>
                <a:latin typeface="Calibri" pitchFamily="34" charset="0"/>
              </a:rPr>
              <a:t>) - </a:t>
            </a:r>
            <a:r>
              <a:rPr lang="en-US" dirty="0">
                <a:solidFill>
                  <a:srgbClr val="000000"/>
                </a:solidFill>
                <a:latin typeface="Calibri" pitchFamily="34" charset="0"/>
              </a:rPr>
              <a:t>supplements C155 and gives more guidance on how to comply with its policies</a:t>
            </a:r>
            <a:endParaRPr lang="en-GB" dirty="0">
              <a:solidFill>
                <a:srgbClr val="000000"/>
              </a:solidFill>
              <a:latin typeface="Calibri" pitchFamily="34" charset="0"/>
            </a:endParaRPr>
          </a:p>
          <a:p>
            <a:pPr marL="468000" indent="-468000" algn="just">
              <a:buClrTx/>
              <a:buFontTx/>
              <a:buNone/>
              <a:defRPr/>
            </a:pPr>
            <a:r>
              <a:rPr lang="en-GB" sz="3000" dirty="0">
                <a:solidFill>
                  <a:srgbClr val="000000"/>
                </a:solidFill>
                <a:effectLst>
                  <a:outerShdw blurRad="38100" dist="38100" dir="2700000" algn="tl">
                    <a:srgbClr val="000000">
                      <a:alpha val="43137"/>
                    </a:srgbClr>
                  </a:outerShdw>
                </a:effectLst>
                <a:latin typeface="Calibri" pitchFamily="34" charset="0"/>
              </a:rPr>
              <a:t>We'll talk about these a lot during the course!</a:t>
            </a:r>
          </a:p>
          <a:p>
            <a:pPr algn="just">
              <a:defRPr/>
            </a:pPr>
            <a:endParaRPr lang="en-GB" dirty="0"/>
          </a:p>
        </p:txBody>
      </p:sp>
    </p:spTree>
    <p:extLst>
      <p:ext uri="{BB962C8B-B14F-4D97-AF65-F5344CB8AC3E}">
        <p14:creationId xmlns:p14="http://schemas.microsoft.com/office/powerpoint/2010/main" val="18752885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12192000" cy="767639"/>
          </a:xfrm>
          <a:solidFill>
            <a:srgbClr val="176373"/>
          </a:solidFill>
          <a:ln>
            <a:noFill/>
          </a:ln>
          <a:effectLst/>
          <a:scene3d>
            <a:camera prst="orthographicFront">
              <a:rot lat="0" lon="0" rev="0"/>
            </a:camera>
            <a:lightRig rig="chilly" dir="t">
              <a:rot lat="0" lon="0" rev="18480000"/>
            </a:lightRig>
          </a:scene3d>
          <a:sp3d prstMaterial="clear">
            <a:bevelT h="63500"/>
          </a:sp3d>
        </p:spPr>
        <p:txBody>
          <a:bodyPr vert="horz" lIns="91440" tIns="45720" rIns="91440" bIns="45720" rtlCol="0" anchor="ctr">
            <a:noAutofit/>
          </a:bodyPr>
          <a:lstStyle/>
          <a:p>
            <a:r>
              <a:rPr lang="en-IN" sz="3200" b="1" dirty="0">
                <a:latin typeface="EngraversGothic BT" panose="020B0507020203020204" pitchFamily="34" charset="0"/>
              </a:rPr>
              <a:t>ROLE OF NATIONAL GOVERNMENT</a:t>
            </a:r>
          </a:p>
        </p:txBody>
      </p:sp>
      <p:sp>
        <p:nvSpPr>
          <p:cNvPr id="3" name="Content Placeholder 2"/>
          <p:cNvSpPr>
            <a:spLocks noGrp="1"/>
          </p:cNvSpPr>
          <p:nvPr>
            <p:ph idx="1"/>
          </p:nvPr>
        </p:nvSpPr>
        <p:spPr>
          <a:xfrm>
            <a:off x="76200" y="767641"/>
            <a:ext cx="11861800" cy="4818914"/>
          </a:xfrm>
        </p:spPr>
        <p:txBody>
          <a:bodyPr>
            <a:normAutofit fontScale="92500" lnSpcReduction="10000"/>
          </a:bodyPr>
          <a:lstStyle/>
          <a:p>
            <a:pPr marL="342900" lvl="0" indent="-342900" algn="just">
              <a:buFont typeface="Wingdings" panose="05000000000000000000" pitchFamily="2" charset="2"/>
              <a:buChar char="§"/>
            </a:pPr>
            <a:r>
              <a:rPr lang="en-US" dirty="0">
                <a:solidFill>
                  <a:srgbClr val="000000"/>
                </a:solidFill>
              </a:rPr>
              <a:t>Develop recommendations for occupational safety and health standards; </a:t>
            </a:r>
          </a:p>
          <a:p>
            <a:pPr marL="342900" indent="-342900" algn="just">
              <a:buFont typeface="Wingdings" panose="05000000000000000000" pitchFamily="2" charset="2"/>
              <a:buChar char="§"/>
            </a:pPr>
            <a:r>
              <a:rPr lang="en-US" dirty="0">
                <a:solidFill>
                  <a:srgbClr val="000000"/>
                </a:solidFill>
              </a:rPr>
              <a:t>Conduct Research on Worker Safety and Health </a:t>
            </a:r>
          </a:p>
          <a:p>
            <a:pPr marL="342900" indent="-342900" algn="just">
              <a:buFont typeface="Wingdings" panose="05000000000000000000" pitchFamily="2" charset="2"/>
              <a:buChar char="§"/>
            </a:pPr>
            <a:r>
              <a:rPr lang="en-US" dirty="0">
                <a:solidFill>
                  <a:srgbClr val="000000"/>
                </a:solidFill>
              </a:rPr>
              <a:t> Conduct Training and Employee Education </a:t>
            </a:r>
          </a:p>
          <a:p>
            <a:pPr marL="342900" indent="-342900" algn="just">
              <a:buFont typeface="Wingdings" panose="05000000000000000000" pitchFamily="2" charset="2"/>
              <a:buChar char="§"/>
            </a:pPr>
            <a:r>
              <a:rPr lang="en-US" dirty="0">
                <a:solidFill>
                  <a:srgbClr val="000000"/>
                </a:solidFill>
              </a:rPr>
              <a:t>Regular inspection of plant to check compliance.</a:t>
            </a:r>
          </a:p>
          <a:p>
            <a:pPr marL="342900" lvl="0" indent="-342900" algn="just">
              <a:buFont typeface="Wingdings" panose="05000000000000000000" pitchFamily="2" charset="2"/>
              <a:buChar char="§"/>
            </a:pPr>
            <a:r>
              <a:rPr lang="en-US" dirty="0">
                <a:solidFill>
                  <a:srgbClr val="000000"/>
                </a:solidFill>
              </a:rPr>
              <a:t>Develop information on safe levels of exposure to toxic materials and harmful physical agents and substances; </a:t>
            </a:r>
          </a:p>
          <a:p>
            <a:pPr marL="342900" lvl="0" indent="-342900" algn="just">
              <a:buFont typeface="Wingdings" panose="05000000000000000000" pitchFamily="2" charset="2"/>
              <a:buChar char="§"/>
            </a:pPr>
            <a:r>
              <a:rPr lang="en-US" dirty="0">
                <a:solidFill>
                  <a:srgbClr val="000000"/>
                </a:solidFill>
              </a:rPr>
              <a:t>Conduct research on new safety and health problems; </a:t>
            </a:r>
          </a:p>
          <a:p>
            <a:pPr marL="342900" lvl="0" indent="-342900" algn="just">
              <a:buFont typeface="Wingdings" panose="05000000000000000000" pitchFamily="2" charset="2"/>
              <a:buChar char="§"/>
            </a:pPr>
            <a:r>
              <a:rPr lang="en-US" dirty="0">
                <a:solidFill>
                  <a:srgbClr val="000000"/>
                </a:solidFill>
              </a:rPr>
              <a:t>Conduct on-site investigations </a:t>
            </a:r>
          </a:p>
          <a:p>
            <a:pPr marL="342900" lvl="0" indent="-342900" algn="just">
              <a:buFont typeface="Wingdings" panose="05000000000000000000" pitchFamily="2" charset="2"/>
              <a:buChar char="§"/>
            </a:pPr>
            <a:r>
              <a:rPr lang="en-US" dirty="0">
                <a:solidFill>
                  <a:srgbClr val="000000"/>
                </a:solidFill>
              </a:rPr>
              <a:t>Fund research by other agencies or private organizations through grants, contracts, and other arrangements. </a:t>
            </a:r>
          </a:p>
          <a:p>
            <a:pPr marL="342900" lvl="0" indent="-342900" algn="just">
              <a:buFont typeface="Wingdings" panose="05000000000000000000" pitchFamily="2" charset="2"/>
              <a:buChar char="§"/>
            </a:pPr>
            <a:r>
              <a:rPr lang="en-US" dirty="0">
                <a:solidFill>
                  <a:srgbClr val="000000"/>
                </a:solidFill>
              </a:rPr>
              <a:t>Take action if violate rules – Improvement action &amp; Prohibition action.</a:t>
            </a:r>
          </a:p>
          <a:p>
            <a:pPr algn="just">
              <a:defRPr/>
            </a:pPr>
            <a:endParaRPr lang="en-GB" dirty="0"/>
          </a:p>
        </p:txBody>
      </p:sp>
    </p:spTree>
    <p:extLst>
      <p:ext uri="{BB962C8B-B14F-4D97-AF65-F5344CB8AC3E}">
        <p14:creationId xmlns:p14="http://schemas.microsoft.com/office/powerpoint/2010/main" val="38540105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12192000" cy="767639"/>
          </a:xfrm>
          <a:solidFill>
            <a:srgbClr val="176373"/>
          </a:solidFill>
          <a:ln>
            <a:noFill/>
          </a:ln>
          <a:effectLst/>
          <a:scene3d>
            <a:camera prst="orthographicFront">
              <a:rot lat="0" lon="0" rev="0"/>
            </a:camera>
            <a:lightRig rig="chilly" dir="t">
              <a:rot lat="0" lon="0" rev="18480000"/>
            </a:lightRig>
          </a:scene3d>
          <a:sp3d prstMaterial="clear">
            <a:bevelT h="63500"/>
          </a:sp3d>
        </p:spPr>
        <p:txBody>
          <a:bodyPr vert="horz" lIns="91440" tIns="45720" rIns="91440" bIns="45720" rtlCol="0" anchor="ctr">
            <a:noAutofit/>
          </a:bodyPr>
          <a:lstStyle/>
          <a:p>
            <a:r>
              <a:rPr lang="en-IN" sz="3200" b="1" dirty="0">
                <a:latin typeface="EngraversGothic BT" panose="020B0507020203020204" pitchFamily="34" charset="0"/>
              </a:rPr>
              <a:t>Benefits of National Legislating</a:t>
            </a:r>
          </a:p>
        </p:txBody>
      </p:sp>
      <p:sp>
        <p:nvSpPr>
          <p:cNvPr id="3" name="Content Placeholder 2"/>
          <p:cNvSpPr>
            <a:spLocks noGrp="1"/>
          </p:cNvSpPr>
          <p:nvPr>
            <p:ph idx="1"/>
          </p:nvPr>
        </p:nvSpPr>
        <p:spPr>
          <a:xfrm>
            <a:off x="76200" y="767641"/>
            <a:ext cx="11861800" cy="5904092"/>
          </a:xfrm>
        </p:spPr>
        <p:txBody>
          <a:bodyPr>
            <a:normAutofit/>
          </a:bodyPr>
          <a:lstStyle/>
          <a:p>
            <a:pPr algn="just">
              <a:defRPr/>
            </a:pPr>
            <a:r>
              <a:rPr lang="en-IN" dirty="0"/>
              <a:t>Government legislation provides workers with minimum standards of health and safety in the workplace. </a:t>
            </a:r>
          </a:p>
          <a:p>
            <a:pPr algn="just">
              <a:defRPr/>
            </a:pPr>
            <a:r>
              <a:rPr lang="en-IN" dirty="0"/>
              <a:t>Minimum standards, however, can always be made more protective with stronger legislation. </a:t>
            </a:r>
          </a:p>
          <a:p>
            <a:pPr algn="just">
              <a:defRPr/>
            </a:pPr>
            <a:r>
              <a:rPr lang="en-IN" dirty="0"/>
              <a:t>Historically, many trade unions have been successful in pressuring governments to enact health and safety legislation, to make legislation more protective and to enforce the laws. </a:t>
            </a:r>
          </a:p>
          <a:p>
            <a:pPr algn="just">
              <a:defRPr/>
            </a:pPr>
            <a:r>
              <a:rPr lang="en-IN" dirty="0"/>
              <a:t>Today it is still important for unions to organize and fight for stronger and more protective occupational health and safety legislation at the national, state or provincial levels.</a:t>
            </a:r>
            <a:endParaRPr lang="en-GB" dirty="0"/>
          </a:p>
        </p:txBody>
      </p:sp>
    </p:spTree>
    <p:extLst>
      <p:ext uri="{BB962C8B-B14F-4D97-AF65-F5344CB8AC3E}">
        <p14:creationId xmlns:p14="http://schemas.microsoft.com/office/powerpoint/2010/main" val="3434837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12192000" cy="767639"/>
          </a:xfrm>
          <a:solidFill>
            <a:srgbClr val="176373"/>
          </a:solidFill>
          <a:ln>
            <a:noFill/>
          </a:ln>
          <a:effectLst/>
          <a:scene3d>
            <a:camera prst="orthographicFront">
              <a:rot lat="0" lon="0" rev="0"/>
            </a:camera>
            <a:lightRig rig="chilly" dir="t">
              <a:rot lat="0" lon="0" rev="18480000"/>
            </a:lightRig>
          </a:scene3d>
          <a:sp3d prstMaterial="clear">
            <a:bevelT h="63500"/>
          </a:sp3d>
        </p:spPr>
        <p:txBody>
          <a:bodyPr vert="horz" lIns="91440" tIns="45720" rIns="91440" bIns="45720" rtlCol="0" anchor="ctr">
            <a:noAutofit/>
          </a:bodyPr>
          <a:lstStyle/>
          <a:p>
            <a:r>
              <a:rPr lang="en-IN" sz="3200" b="1" dirty="0">
                <a:latin typeface="EngraversGothic BT" panose="020B0507020203020204" pitchFamily="34" charset="0"/>
              </a:rPr>
              <a:t>LIMITATIONS OF MONITORING SYSTEMS</a:t>
            </a:r>
          </a:p>
        </p:txBody>
      </p:sp>
      <p:sp>
        <p:nvSpPr>
          <p:cNvPr id="3" name="Content Placeholder 2"/>
          <p:cNvSpPr>
            <a:spLocks noGrp="1"/>
          </p:cNvSpPr>
          <p:nvPr>
            <p:ph idx="1"/>
          </p:nvPr>
        </p:nvSpPr>
        <p:spPr>
          <a:xfrm>
            <a:off x="76200" y="767641"/>
            <a:ext cx="11861800" cy="5904092"/>
          </a:xfrm>
        </p:spPr>
        <p:txBody>
          <a:bodyPr>
            <a:normAutofit/>
          </a:bodyPr>
          <a:lstStyle/>
          <a:p>
            <a:pPr algn="just">
              <a:defRPr/>
            </a:pPr>
            <a:r>
              <a:rPr lang="en-IN" dirty="0"/>
              <a:t>In this part, we are going to analyse the limitations and the difficulties that the previous monitoring mechanism have been encountering about the regular supervising systems and the special supervising systems separately.</a:t>
            </a:r>
          </a:p>
          <a:p>
            <a:pPr algn="just">
              <a:defRPr/>
            </a:pPr>
            <a:r>
              <a:rPr lang="en-IN" dirty="0"/>
              <a:t>There have been plenty of criticism about them and we can recognize that there is a variety of limitations to them.</a:t>
            </a:r>
            <a:endParaRPr lang="en-GB" dirty="0"/>
          </a:p>
        </p:txBody>
      </p:sp>
    </p:spTree>
    <p:extLst>
      <p:ext uri="{BB962C8B-B14F-4D97-AF65-F5344CB8AC3E}">
        <p14:creationId xmlns:p14="http://schemas.microsoft.com/office/powerpoint/2010/main" val="39106688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12192000" cy="767639"/>
          </a:xfrm>
          <a:solidFill>
            <a:srgbClr val="176373"/>
          </a:solidFill>
          <a:ln>
            <a:noFill/>
          </a:ln>
          <a:effectLst/>
          <a:scene3d>
            <a:camera prst="orthographicFront">
              <a:rot lat="0" lon="0" rev="0"/>
            </a:camera>
            <a:lightRig rig="chilly" dir="t">
              <a:rot lat="0" lon="0" rev="18480000"/>
            </a:lightRig>
          </a:scene3d>
          <a:sp3d prstMaterial="clear">
            <a:bevelT h="63500"/>
          </a:sp3d>
        </p:spPr>
        <p:txBody>
          <a:bodyPr vert="horz" lIns="91440" tIns="45720" rIns="91440" bIns="45720" rtlCol="0" anchor="ctr">
            <a:noAutofit/>
          </a:bodyPr>
          <a:lstStyle/>
          <a:p>
            <a:r>
              <a:rPr lang="en-IN" sz="3200" b="1" dirty="0">
                <a:latin typeface="EngraversGothic BT" panose="020B0507020203020204" pitchFamily="34" charset="0"/>
              </a:rPr>
              <a:t>LIMITATION OF THE IMPLMENTATION AND VOLUNTARISM</a:t>
            </a:r>
          </a:p>
        </p:txBody>
      </p:sp>
      <p:sp>
        <p:nvSpPr>
          <p:cNvPr id="3" name="Content Placeholder 2"/>
          <p:cNvSpPr>
            <a:spLocks noGrp="1"/>
          </p:cNvSpPr>
          <p:nvPr>
            <p:ph idx="1"/>
          </p:nvPr>
        </p:nvSpPr>
        <p:spPr>
          <a:xfrm>
            <a:off x="76200" y="767641"/>
            <a:ext cx="11861800" cy="5904092"/>
          </a:xfrm>
        </p:spPr>
        <p:txBody>
          <a:bodyPr>
            <a:normAutofit/>
          </a:bodyPr>
          <a:lstStyle/>
          <a:p>
            <a:pPr algn="just">
              <a:defRPr/>
            </a:pPr>
            <a:r>
              <a:rPr lang="en-IN" dirty="0"/>
              <a:t>Even though the ILO standards have a reputation and widely recognized, the United Kingdom Government once stated that “A collection of fine words”.</a:t>
            </a:r>
          </a:p>
          <a:p>
            <a:pPr algn="just">
              <a:defRPr/>
            </a:pPr>
            <a:r>
              <a:rPr lang="en-IN" dirty="0"/>
              <a:t>The voluntarism that the ILO respects as a core identity has been criticized because it tends to block the implementation and the enforcement.</a:t>
            </a:r>
          </a:p>
          <a:p>
            <a:pPr algn="just">
              <a:defRPr/>
            </a:pPr>
            <a:r>
              <a:rPr lang="en-IN" dirty="0"/>
              <a:t>Moreover, when the member states don’t </a:t>
            </a:r>
            <a:r>
              <a:rPr lang="en-IN" dirty="0" err="1"/>
              <a:t>fulfill</a:t>
            </a:r>
            <a:r>
              <a:rPr lang="en-IN" dirty="0"/>
              <a:t> the implementation of the conventions which are even legally binding, the member states only will be denounced in the labour conference without the substantial penalty except the severe cases.</a:t>
            </a:r>
          </a:p>
          <a:p>
            <a:pPr algn="just">
              <a:defRPr/>
            </a:pPr>
            <a:r>
              <a:rPr lang="en-IN" dirty="0"/>
              <a:t>As a result, in terms of the significance of the implementation, the supervisory system itself remains very questionable because the members states can ignore the standards and the employees remain without any legal protection.</a:t>
            </a:r>
            <a:endParaRPr lang="en-GB" dirty="0"/>
          </a:p>
        </p:txBody>
      </p:sp>
    </p:spTree>
    <p:extLst>
      <p:ext uri="{BB962C8B-B14F-4D97-AF65-F5344CB8AC3E}">
        <p14:creationId xmlns:p14="http://schemas.microsoft.com/office/powerpoint/2010/main" val="2328946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20000"/>
          </a:xfrm>
          <a:solidFill>
            <a:srgbClr val="176373"/>
          </a:solidFill>
          <a:ln>
            <a:noFill/>
          </a:ln>
          <a:effectLst/>
          <a:scene3d>
            <a:camera prst="orthographicFront">
              <a:rot lat="0" lon="0" rev="0"/>
            </a:camera>
            <a:lightRig rig="chilly" dir="t">
              <a:rot lat="0" lon="0" rev="18480000"/>
            </a:lightRig>
          </a:scene3d>
          <a:sp3d prstMaterial="clear">
            <a:bevelT h="63500"/>
          </a:sp3d>
        </p:spPr>
        <p:txBody>
          <a:bodyPr>
            <a:normAutofit/>
          </a:bodyPr>
          <a:lstStyle/>
          <a:p>
            <a:r>
              <a:rPr lang="en-IN" b="1" dirty="0">
                <a:latin typeface="EngraversGothic BT" panose="020B0507020203020204" pitchFamily="34" charset="0"/>
              </a:rPr>
              <a:t>Learning Outcomes:</a:t>
            </a:r>
          </a:p>
        </p:txBody>
      </p:sp>
      <p:sp>
        <p:nvSpPr>
          <p:cNvPr id="7" name="Content Placeholder 6"/>
          <p:cNvSpPr>
            <a:spLocks noGrp="1"/>
          </p:cNvSpPr>
          <p:nvPr>
            <p:ph idx="1"/>
          </p:nvPr>
        </p:nvSpPr>
        <p:spPr>
          <a:xfrm>
            <a:off x="838200" y="1379311"/>
            <a:ext cx="10515600" cy="4351338"/>
          </a:xfrm>
        </p:spPr>
        <p:txBody>
          <a:bodyPr>
            <a:normAutofit/>
          </a:bodyPr>
          <a:lstStyle/>
          <a:p>
            <a:pPr algn="just"/>
            <a:r>
              <a:rPr lang="en-IN" dirty="0"/>
              <a:t>Understand International frameworks for legislation, regulation and enforcement.</a:t>
            </a:r>
          </a:p>
          <a:p>
            <a:pPr algn="just"/>
            <a:r>
              <a:rPr lang="en-IN" dirty="0"/>
              <a:t>Understand statutory and regulatory obligations for maintaining health and safety in an organisation.</a:t>
            </a:r>
          </a:p>
          <a:p>
            <a:pPr algn="just"/>
            <a:r>
              <a:rPr lang="en-IN" dirty="0"/>
              <a:t>Understand the industry and community roles in influencing and promoting local and national positive health and safety outcomes. </a:t>
            </a:r>
          </a:p>
        </p:txBody>
      </p:sp>
    </p:spTree>
    <p:extLst>
      <p:ext uri="{BB962C8B-B14F-4D97-AF65-F5344CB8AC3E}">
        <p14:creationId xmlns:p14="http://schemas.microsoft.com/office/powerpoint/2010/main" val="26454086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12192000" cy="767639"/>
          </a:xfrm>
          <a:solidFill>
            <a:srgbClr val="176373"/>
          </a:solidFill>
          <a:ln>
            <a:noFill/>
          </a:ln>
          <a:effectLst/>
          <a:scene3d>
            <a:camera prst="orthographicFront">
              <a:rot lat="0" lon="0" rev="0"/>
            </a:camera>
            <a:lightRig rig="chilly" dir="t">
              <a:rot lat="0" lon="0" rev="18480000"/>
            </a:lightRig>
          </a:scene3d>
          <a:sp3d prstMaterial="clear">
            <a:bevelT h="63500"/>
          </a:sp3d>
        </p:spPr>
        <p:txBody>
          <a:bodyPr vert="horz" lIns="91440" tIns="45720" rIns="91440" bIns="45720" rtlCol="0" anchor="ctr">
            <a:noAutofit/>
          </a:bodyPr>
          <a:lstStyle/>
          <a:p>
            <a:r>
              <a:rPr lang="en-IN" sz="3200" b="1" dirty="0">
                <a:latin typeface="EngraversGothic BT" panose="020B0507020203020204" pitchFamily="34" charset="0"/>
              </a:rPr>
              <a:t>LIMITATION OF THE IMPLMENTATION AND VOLUNTARISM</a:t>
            </a:r>
          </a:p>
        </p:txBody>
      </p:sp>
      <p:sp>
        <p:nvSpPr>
          <p:cNvPr id="3" name="Content Placeholder 2"/>
          <p:cNvSpPr>
            <a:spLocks noGrp="1"/>
          </p:cNvSpPr>
          <p:nvPr>
            <p:ph idx="1"/>
          </p:nvPr>
        </p:nvSpPr>
        <p:spPr>
          <a:xfrm>
            <a:off x="76200" y="767641"/>
            <a:ext cx="11861800" cy="5904092"/>
          </a:xfrm>
        </p:spPr>
        <p:txBody>
          <a:bodyPr>
            <a:normAutofit/>
          </a:bodyPr>
          <a:lstStyle/>
          <a:p>
            <a:pPr algn="just">
              <a:defRPr/>
            </a:pPr>
            <a:r>
              <a:rPr lang="en-IN" dirty="0"/>
              <a:t>Even though the ILO standards have a reputation and widely recognized, the United Kingdom Government once stated that “A collection of fine words”.</a:t>
            </a:r>
          </a:p>
          <a:p>
            <a:pPr algn="just">
              <a:defRPr/>
            </a:pPr>
            <a:r>
              <a:rPr lang="en-IN" dirty="0"/>
              <a:t>The voluntarism that the ILO respects as a core identity has been criticized because it tends to block the implementation and the enforcement.</a:t>
            </a:r>
          </a:p>
          <a:p>
            <a:pPr algn="just">
              <a:defRPr/>
            </a:pPr>
            <a:r>
              <a:rPr lang="en-IN" dirty="0"/>
              <a:t>Moreover, when the member states don’t </a:t>
            </a:r>
            <a:r>
              <a:rPr lang="en-IN" dirty="0" err="1"/>
              <a:t>fulfill</a:t>
            </a:r>
            <a:r>
              <a:rPr lang="en-IN" dirty="0"/>
              <a:t> the implementation of the conventions which are even legally binding, the member states only will be denounced in the labour conference without the substantial penalty except the severe cases.</a:t>
            </a:r>
          </a:p>
          <a:p>
            <a:pPr algn="just">
              <a:defRPr/>
            </a:pPr>
            <a:r>
              <a:rPr lang="en-IN" dirty="0"/>
              <a:t>As a result, in terms of the significance of the implementation, the supervisory system itself remains very questionable because the members states can ignore the standards and the employees remain without any legal protection.</a:t>
            </a:r>
            <a:endParaRPr lang="en-GB" dirty="0"/>
          </a:p>
        </p:txBody>
      </p:sp>
    </p:spTree>
    <p:extLst>
      <p:ext uri="{BB962C8B-B14F-4D97-AF65-F5344CB8AC3E}">
        <p14:creationId xmlns:p14="http://schemas.microsoft.com/office/powerpoint/2010/main" val="13403732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12192000" cy="767639"/>
          </a:xfrm>
          <a:solidFill>
            <a:srgbClr val="176373"/>
          </a:solidFill>
          <a:ln>
            <a:noFill/>
          </a:ln>
          <a:effectLst/>
          <a:scene3d>
            <a:camera prst="orthographicFront">
              <a:rot lat="0" lon="0" rev="0"/>
            </a:camera>
            <a:lightRig rig="chilly" dir="t">
              <a:rot lat="0" lon="0" rev="18480000"/>
            </a:lightRig>
          </a:scene3d>
          <a:sp3d prstMaterial="clear">
            <a:bevelT h="63500"/>
          </a:sp3d>
        </p:spPr>
        <p:txBody>
          <a:bodyPr vert="horz" lIns="91440" tIns="45720" rIns="91440" bIns="45720" rtlCol="0" anchor="ctr">
            <a:noAutofit/>
          </a:bodyPr>
          <a:lstStyle/>
          <a:p>
            <a:r>
              <a:rPr lang="en-IN" sz="3200" b="1" dirty="0">
                <a:latin typeface="EngraversGothic BT" panose="020B0507020203020204" pitchFamily="34" charset="0"/>
              </a:rPr>
              <a:t>LIMITATION OF THE SIMPLICITY OF THE ILO STANDARDS AND ITS SIGINIFICANCE</a:t>
            </a:r>
          </a:p>
        </p:txBody>
      </p:sp>
      <p:sp>
        <p:nvSpPr>
          <p:cNvPr id="3" name="Content Placeholder 2"/>
          <p:cNvSpPr>
            <a:spLocks noGrp="1"/>
          </p:cNvSpPr>
          <p:nvPr>
            <p:ph idx="1"/>
          </p:nvPr>
        </p:nvSpPr>
        <p:spPr>
          <a:xfrm>
            <a:off x="76200" y="767641"/>
            <a:ext cx="11861800" cy="5904092"/>
          </a:xfrm>
        </p:spPr>
        <p:txBody>
          <a:bodyPr>
            <a:normAutofit/>
          </a:bodyPr>
          <a:lstStyle/>
          <a:p>
            <a:pPr algn="just">
              <a:defRPr/>
            </a:pPr>
            <a:r>
              <a:rPr lang="en-IN" dirty="0"/>
              <a:t>The ILO standards have been criticized because of its simplicity, which makes it hard to improve each unique labour conditions that every states of members has.</a:t>
            </a:r>
          </a:p>
          <a:p>
            <a:pPr algn="just">
              <a:defRPr/>
            </a:pPr>
            <a:r>
              <a:rPr lang="en-IN" dirty="0"/>
              <a:t>The simple International Labour Standard is not suitable for all the states. Even though the ILO standards are adopted, not all the States members can’t meet up with them fully because raising the labour standard has a lot to do with the cost increase, which will be a burden to those states. </a:t>
            </a:r>
          </a:p>
          <a:p>
            <a:pPr algn="just">
              <a:defRPr/>
            </a:pPr>
            <a:r>
              <a:rPr lang="en-IN" dirty="0"/>
              <a:t>It takes place that the states are too poor to fix the budgets on the basic conditions for the workers. We acknowledge that the ILO standard offers a minimum labour standard that all the employees should have. </a:t>
            </a:r>
          </a:p>
          <a:p>
            <a:pPr algn="just">
              <a:defRPr/>
            </a:pPr>
            <a:r>
              <a:rPr lang="en-IN" dirty="0"/>
              <a:t>However, there is no point applying the international labour standards to those countries who realistically can’t fulfil the requirements based on the limitation of the national resources. One-for-all system from the ILO is not appropriate in this sense.</a:t>
            </a:r>
            <a:endParaRPr lang="en-GB" dirty="0"/>
          </a:p>
        </p:txBody>
      </p:sp>
    </p:spTree>
    <p:extLst>
      <p:ext uri="{BB962C8B-B14F-4D97-AF65-F5344CB8AC3E}">
        <p14:creationId xmlns:p14="http://schemas.microsoft.com/office/powerpoint/2010/main" val="5669833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12192000" cy="767639"/>
          </a:xfrm>
          <a:solidFill>
            <a:srgbClr val="176373"/>
          </a:solidFill>
          <a:ln>
            <a:noFill/>
          </a:ln>
          <a:effectLst/>
          <a:scene3d>
            <a:camera prst="orthographicFront">
              <a:rot lat="0" lon="0" rev="0"/>
            </a:camera>
            <a:lightRig rig="chilly" dir="t">
              <a:rot lat="0" lon="0" rev="18480000"/>
            </a:lightRig>
          </a:scene3d>
          <a:sp3d prstMaterial="clear">
            <a:bevelT h="63500"/>
          </a:sp3d>
        </p:spPr>
        <p:txBody>
          <a:bodyPr vert="horz" lIns="91440" tIns="45720" rIns="91440" bIns="45720" rtlCol="0" anchor="ctr">
            <a:noAutofit/>
          </a:bodyPr>
          <a:lstStyle/>
          <a:p>
            <a:r>
              <a:rPr lang="en-IN" sz="3200" b="1" dirty="0">
                <a:latin typeface="EngraversGothic BT" panose="020B0507020203020204" pitchFamily="34" charset="0"/>
              </a:rPr>
              <a:t>LIMITATION OF THE INITIATION OF THE PROCESS, NO INDIVIDUAL</a:t>
            </a:r>
          </a:p>
        </p:txBody>
      </p:sp>
      <p:sp>
        <p:nvSpPr>
          <p:cNvPr id="3" name="Content Placeholder 2"/>
          <p:cNvSpPr>
            <a:spLocks noGrp="1"/>
          </p:cNvSpPr>
          <p:nvPr>
            <p:ph idx="1"/>
          </p:nvPr>
        </p:nvSpPr>
        <p:spPr>
          <a:xfrm>
            <a:off x="76200" y="767641"/>
            <a:ext cx="11861800" cy="5904092"/>
          </a:xfrm>
        </p:spPr>
        <p:txBody>
          <a:bodyPr>
            <a:normAutofit/>
          </a:bodyPr>
          <a:lstStyle/>
          <a:p>
            <a:pPr algn="just">
              <a:defRPr/>
            </a:pPr>
            <a:r>
              <a:rPr lang="en-IN" dirty="0"/>
              <a:t>As we have seen, what the special systems of supervision have in common is that one individual can’t initiate the process. When it comes to Representation, this system can only function through the employer’s organizations or employee’s organization. </a:t>
            </a:r>
          </a:p>
          <a:p>
            <a:pPr algn="just">
              <a:defRPr/>
            </a:pPr>
            <a:r>
              <a:rPr lang="en-IN" dirty="0"/>
              <a:t>For the complaints process, the qualified applicants are the member state, the governing body and an International Labour Conference delegate. As a result, First of all, it is a fact that the workers who are actually the victims by themselves won’t be able to initiate the process of the special supervising system. </a:t>
            </a:r>
          </a:p>
          <a:p>
            <a:pPr algn="just">
              <a:defRPr/>
            </a:pPr>
            <a:r>
              <a:rPr lang="en-IN" dirty="0"/>
              <a:t>Secondly, the question is that when workers live in the countries where there aren’t any labour associations nor trade associations (or in the case when those organizations don’t function properly for any reason), this becomes very problematic. Consequently, it’s crucial to modify this system based on the point of view of the workers who actually suffer from those violations.</a:t>
            </a:r>
            <a:endParaRPr lang="en-GB" dirty="0"/>
          </a:p>
        </p:txBody>
      </p:sp>
    </p:spTree>
    <p:extLst>
      <p:ext uri="{BB962C8B-B14F-4D97-AF65-F5344CB8AC3E}">
        <p14:creationId xmlns:p14="http://schemas.microsoft.com/office/powerpoint/2010/main" val="39706986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12192000" cy="767639"/>
          </a:xfrm>
          <a:solidFill>
            <a:srgbClr val="176373"/>
          </a:solidFill>
          <a:ln>
            <a:noFill/>
          </a:ln>
          <a:effectLst/>
          <a:scene3d>
            <a:camera prst="orthographicFront">
              <a:rot lat="0" lon="0" rev="0"/>
            </a:camera>
            <a:lightRig rig="chilly" dir="t">
              <a:rot lat="0" lon="0" rev="18480000"/>
            </a:lightRig>
          </a:scene3d>
          <a:sp3d prstMaterial="clear">
            <a:bevelT h="63500"/>
          </a:sp3d>
        </p:spPr>
        <p:txBody>
          <a:bodyPr vert="horz" lIns="91440" tIns="45720" rIns="91440" bIns="45720" rtlCol="0" anchor="ctr">
            <a:noAutofit/>
          </a:bodyPr>
          <a:lstStyle/>
          <a:p>
            <a:r>
              <a:rPr lang="en-IN" sz="3200" b="1" dirty="0">
                <a:latin typeface="EngraversGothic BT" panose="020B0507020203020204" pitchFamily="34" charset="0"/>
              </a:rPr>
              <a:t>effectiveness of national and international health and safety</a:t>
            </a:r>
          </a:p>
        </p:txBody>
      </p:sp>
      <p:sp>
        <p:nvSpPr>
          <p:cNvPr id="3" name="Content Placeholder 2"/>
          <p:cNvSpPr>
            <a:spLocks noGrp="1"/>
          </p:cNvSpPr>
          <p:nvPr>
            <p:ph idx="1"/>
          </p:nvPr>
        </p:nvSpPr>
        <p:spPr>
          <a:xfrm>
            <a:off x="76200" y="767641"/>
            <a:ext cx="11861800" cy="5904092"/>
          </a:xfrm>
        </p:spPr>
        <p:txBody>
          <a:bodyPr>
            <a:normAutofit lnSpcReduction="10000"/>
          </a:bodyPr>
          <a:lstStyle/>
          <a:p>
            <a:pPr algn="just">
              <a:defRPr/>
            </a:pPr>
            <a:r>
              <a:rPr lang="en-IN" dirty="0"/>
              <a:t>ILO Constitution sets forth the principle that workers must be protected from sickness, disease and injury arising from their employment.</a:t>
            </a:r>
          </a:p>
          <a:p>
            <a:pPr algn="just">
              <a:defRPr/>
            </a:pPr>
            <a:r>
              <a:rPr lang="en-IN" dirty="0"/>
              <a:t>In addition to the immense suffering caused for workers and their families, the associated economic costs are colossal for enterprises, countries and the world. </a:t>
            </a:r>
          </a:p>
          <a:p>
            <a:pPr algn="just">
              <a:defRPr/>
            </a:pPr>
            <a:r>
              <a:rPr lang="en-IN" dirty="0"/>
              <a:t>The losses in terms of compensation, lost work days, interrupted production, training and reconversion, as well as health-care expenditure</a:t>
            </a:r>
          </a:p>
          <a:p>
            <a:pPr algn="just">
              <a:defRPr/>
            </a:pPr>
            <a:r>
              <a:rPr lang="en-IN" dirty="0"/>
              <a:t>Employers face costly early retirements, loss of skilled staff, absenteeism and high insurance premiums.</a:t>
            </a:r>
          </a:p>
          <a:p>
            <a:pPr algn="just">
              <a:defRPr/>
            </a:pPr>
            <a:r>
              <a:rPr lang="en-IN" dirty="0"/>
              <a:t>Yet, many of these tragedies are preventable through the implementation of sound prevention, reporting and inspection practices.</a:t>
            </a:r>
          </a:p>
          <a:p>
            <a:pPr algn="just">
              <a:defRPr/>
            </a:pPr>
            <a:r>
              <a:rPr lang="en-IN" dirty="0"/>
              <a:t>ILO standards on occupational safety and health provide essential tools for governments, employers and workers to establish such practices and provide for maximum safety at work.</a:t>
            </a:r>
            <a:endParaRPr lang="en-GB" dirty="0"/>
          </a:p>
        </p:txBody>
      </p:sp>
    </p:spTree>
    <p:extLst>
      <p:ext uri="{BB962C8B-B14F-4D97-AF65-F5344CB8AC3E}">
        <p14:creationId xmlns:p14="http://schemas.microsoft.com/office/powerpoint/2010/main" val="21148016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12192000" cy="767639"/>
          </a:xfrm>
          <a:solidFill>
            <a:srgbClr val="176373"/>
          </a:solidFill>
          <a:ln>
            <a:noFill/>
          </a:ln>
          <a:effectLst/>
          <a:scene3d>
            <a:camera prst="orthographicFront">
              <a:rot lat="0" lon="0" rev="0"/>
            </a:camera>
            <a:lightRig rig="chilly" dir="t">
              <a:rot lat="0" lon="0" rev="18480000"/>
            </a:lightRig>
          </a:scene3d>
          <a:sp3d prstMaterial="clear">
            <a:bevelT h="63500"/>
          </a:sp3d>
        </p:spPr>
        <p:txBody>
          <a:bodyPr vert="horz" lIns="91440" tIns="45720" rIns="91440" bIns="45720" rtlCol="0" anchor="ctr">
            <a:noAutofit/>
          </a:bodyPr>
          <a:lstStyle/>
          <a:p>
            <a:r>
              <a:rPr lang="en-US" sz="3200" b="1" dirty="0">
                <a:latin typeface="EngraversGothic BT" panose="020B0507020203020204" pitchFamily="34" charset="0"/>
              </a:rPr>
              <a:t>Purpose and Principles of enforcement regulation</a:t>
            </a:r>
            <a:endParaRPr lang="en-IN" sz="3200" b="1" dirty="0">
              <a:latin typeface="EngraversGothic BT" panose="020B0507020203020204" pitchFamily="34" charset="0"/>
            </a:endParaRPr>
          </a:p>
        </p:txBody>
      </p:sp>
      <p:sp>
        <p:nvSpPr>
          <p:cNvPr id="3" name="Content Placeholder 2"/>
          <p:cNvSpPr>
            <a:spLocks noGrp="1"/>
          </p:cNvSpPr>
          <p:nvPr>
            <p:ph idx="1"/>
          </p:nvPr>
        </p:nvSpPr>
        <p:spPr>
          <a:xfrm>
            <a:off x="76200" y="767641"/>
            <a:ext cx="11861800" cy="5904092"/>
          </a:xfrm>
        </p:spPr>
        <p:txBody>
          <a:bodyPr>
            <a:normAutofit/>
          </a:bodyPr>
          <a:lstStyle/>
          <a:p>
            <a:pPr algn="just">
              <a:defRPr/>
            </a:pPr>
            <a:r>
              <a:rPr lang="en-IN" dirty="0"/>
              <a:t>Health and safety legislation needs government enforcement in order for it to be effective. In many countries, however, there are serious limitations in the way the laws are enforced.</a:t>
            </a:r>
          </a:p>
          <a:p>
            <a:pPr algn="just">
              <a:defRPr/>
            </a:pPr>
            <a:r>
              <a:rPr lang="en-IN" dirty="0"/>
              <a:t>Government inspectors are needed to inspect, monitor and enforce the law in workplaces.</a:t>
            </a:r>
          </a:p>
          <a:p>
            <a:pPr algn="just">
              <a:defRPr/>
            </a:pPr>
            <a:r>
              <a:rPr lang="en-IN" dirty="0"/>
              <a:t>These inspectors are known as health and safety inspectors or factory inspectors and are under the authority of the Ministry of Labour or the equivalent.</a:t>
            </a:r>
          </a:p>
          <a:p>
            <a:pPr algn="just">
              <a:defRPr/>
            </a:pPr>
            <a:r>
              <a:rPr lang="en-IN" dirty="0"/>
              <a:t>Inspectors should make sure that employers comply with the minimum legal health and safety standards.</a:t>
            </a:r>
          </a:p>
          <a:p>
            <a:pPr algn="just">
              <a:defRPr/>
            </a:pPr>
            <a:r>
              <a:rPr lang="en-IN" dirty="0"/>
              <a:t>However, their authority is limited to the extent of the legislation; weak and ineffective legislation gives inspectors little authority, and the result may be little or no action to improve working conditions.</a:t>
            </a:r>
            <a:endParaRPr lang="en-GB" dirty="0"/>
          </a:p>
        </p:txBody>
      </p:sp>
    </p:spTree>
    <p:extLst>
      <p:ext uri="{BB962C8B-B14F-4D97-AF65-F5344CB8AC3E}">
        <p14:creationId xmlns:p14="http://schemas.microsoft.com/office/powerpoint/2010/main" val="35306095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12192000" cy="767639"/>
          </a:xfrm>
          <a:solidFill>
            <a:srgbClr val="176373"/>
          </a:solidFill>
          <a:ln>
            <a:noFill/>
          </a:ln>
          <a:effectLst/>
          <a:scene3d>
            <a:camera prst="orthographicFront">
              <a:rot lat="0" lon="0" rev="0"/>
            </a:camera>
            <a:lightRig rig="chilly" dir="t">
              <a:rot lat="0" lon="0" rev="18480000"/>
            </a:lightRig>
          </a:scene3d>
          <a:sp3d prstMaterial="clear">
            <a:bevelT h="63500"/>
          </a:sp3d>
        </p:spPr>
        <p:txBody>
          <a:bodyPr vert="horz" lIns="91440" tIns="45720" rIns="91440" bIns="45720" rtlCol="0" anchor="ctr">
            <a:noAutofit/>
          </a:bodyPr>
          <a:lstStyle/>
          <a:p>
            <a:r>
              <a:rPr lang="en-US" sz="3200" b="1" dirty="0">
                <a:latin typeface="EngraversGothic BT" panose="020B0507020203020204" pitchFamily="34" charset="0"/>
              </a:rPr>
              <a:t>Problems in enforcement of health and safety legislation</a:t>
            </a:r>
            <a:endParaRPr lang="en-IN" sz="3200" b="1" dirty="0">
              <a:latin typeface="EngraversGothic BT" panose="020B0507020203020204" pitchFamily="34" charset="0"/>
            </a:endParaRPr>
          </a:p>
        </p:txBody>
      </p:sp>
      <p:sp>
        <p:nvSpPr>
          <p:cNvPr id="3" name="Content Placeholder 2"/>
          <p:cNvSpPr>
            <a:spLocks noGrp="1"/>
          </p:cNvSpPr>
          <p:nvPr>
            <p:ph idx="1"/>
          </p:nvPr>
        </p:nvSpPr>
        <p:spPr>
          <a:xfrm>
            <a:off x="76200" y="767641"/>
            <a:ext cx="11861800" cy="5904092"/>
          </a:xfrm>
        </p:spPr>
        <p:txBody>
          <a:bodyPr>
            <a:normAutofit lnSpcReduction="10000"/>
          </a:bodyPr>
          <a:lstStyle/>
          <a:p>
            <a:pPr algn="just">
              <a:defRPr/>
            </a:pPr>
            <a:r>
              <a:rPr lang="en-IN" dirty="0"/>
              <a:t>Many trade unions have identified a number of problems with the enforcement of health and safety legislation in their countries. Common problems include the following:</a:t>
            </a:r>
          </a:p>
          <a:p>
            <a:pPr algn="just">
              <a:defRPr/>
            </a:pPr>
            <a:r>
              <a:rPr lang="en-IN" dirty="0"/>
              <a:t>There are not enough inspectors (try to find out how many inspectors there are in your country and roughly how many workplaces. You will see that it is impossible for inspectors to visit every workplace on a regular basis. Most inspectors will visit the biggest factories or those with known health and safety problems).</a:t>
            </a:r>
          </a:p>
          <a:p>
            <a:pPr algn="just">
              <a:defRPr/>
            </a:pPr>
            <a:r>
              <a:rPr lang="en-IN" dirty="0"/>
              <a:t>Many inspectors have only limited training in the field of occupational health and safety.</a:t>
            </a:r>
          </a:p>
          <a:p>
            <a:pPr algn="just">
              <a:defRPr/>
            </a:pPr>
            <a:r>
              <a:rPr lang="en-IN" dirty="0"/>
              <a:t>Many inspectors have to do their job with virtually no equipment or sources of information.</a:t>
            </a:r>
          </a:p>
          <a:p>
            <a:pPr algn="just">
              <a:defRPr/>
            </a:pPr>
            <a:r>
              <a:rPr lang="en-IN" dirty="0"/>
              <a:t>Inspectors can enforce only existing legislation, but the legislation itself may not be powerful or protective.</a:t>
            </a:r>
            <a:endParaRPr lang="en-GB" dirty="0"/>
          </a:p>
        </p:txBody>
      </p:sp>
    </p:spTree>
    <p:extLst>
      <p:ext uri="{BB962C8B-B14F-4D97-AF65-F5344CB8AC3E}">
        <p14:creationId xmlns:p14="http://schemas.microsoft.com/office/powerpoint/2010/main" val="32384349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12192000" cy="767639"/>
          </a:xfrm>
          <a:solidFill>
            <a:srgbClr val="176373"/>
          </a:solidFill>
          <a:ln>
            <a:noFill/>
          </a:ln>
          <a:effectLst/>
          <a:scene3d>
            <a:camera prst="orthographicFront">
              <a:rot lat="0" lon="0" rev="0"/>
            </a:camera>
            <a:lightRig rig="chilly" dir="t">
              <a:rot lat="0" lon="0" rev="18480000"/>
            </a:lightRig>
          </a:scene3d>
          <a:sp3d prstMaterial="clear">
            <a:bevelT h="63500"/>
          </a:sp3d>
        </p:spPr>
        <p:txBody>
          <a:bodyPr vert="horz" lIns="91440" tIns="45720" rIns="91440" bIns="45720" rtlCol="0" anchor="ctr">
            <a:noAutofit/>
          </a:bodyPr>
          <a:lstStyle/>
          <a:p>
            <a:r>
              <a:rPr lang="en-US" sz="3200" b="1" dirty="0">
                <a:latin typeface="EngraversGothic BT" panose="020B0507020203020204" pitchFamily="34" charset="0"/>
              </a:rPr>
              <a:t>Proper adequate enforcement should</a:t>
            </a:r>
            <a:endParaRPr lang="en-IN" sz="3200" b="1" dirty="0">
              <a:latin typeface="EngraversGothic BT" panose="020B0507020203020204" pitchFamily="34" charset="0"/>
            </a:endParaRPr>
          </a:p>
        </p:txBody>
      </p:sp>
      <p:sp>
        <p:nvSpPr>
          <p:cNvPr id="3" name="Content Placeholder 2"/>
          <p:cNvSpPr>
            <a:spLocks noGrp="1"/>
          </p:cNvSpPr>
          <p:nvPr>
            <p:ph idx="1"/>
          </p:nvPr>
        </p:nvSpPr>
        <p:spPr>
          <a:xfrm>
            <a:off x="76200" y="767641"/>
            <a:ext cx="11861800" cy="5904092"/>
          </a:xfrm>
        </p:spPr>
        <p:txBody>
          <a:bodyPr>
            <a:normAutofit/>
          </a:bodyPr>
          <a:lstStyle/>
          <a:p>
            <a:pPr algn="just">
              <a:defRPr/>
            </a:pPr>
            <a:r>
              <a:rPr lang="en-IN" dirty="0"/>
              <a:t>Ensure that sufficient trained, equipped personnel with access to sources of information are available to inspect workplaces and enforce laws</a:t>
            </a:r>
          </a:p>
          <a:p>
            <a:pPr algn="just">
              <a:defRPr/>
            </a:pPr>
            <a:r>
              <a:rPr lang="en-IN" dirty="0"/>
              <a:t>Include regular, unannounced inspections of all workplaces</a:t>
            </a:r>
          </a:p>
          <a:p>
            <a:pPr algn="just">
              <a:defRPr/>
            </a:pPr>
            <a:r>
              <a:rPr lang="en-IN" dirty="0"/>
              <a:t>Allow for penalties that are equal to the illegal action committed, including severe penalties for very serious offences</a:t>
            </a:r>
          </a:p>
          <a:p>
            <a:pPr algn="just">
              <a:defRPr/>
            </a:pPr>
            <a:r>
              <a:rPr lang="en-IN" dirty="0"/>
              <a:t>Be supported by strong, protective legislation</a:t>
            </a:r>
            <a:endParaRPr lang="en-GB" dirty="0"/>
          </a:p>
        </p:txBody>
      </p:sp>
    </p:spTree>
    <p:extLst>
      <p:ext uri="{BB962C8B-B14F-4D97-AF65-F5344CB8AC3E}">
        <p14:creationId xmlns:p14="http://schemas.microsoft.com/office/powerpoint/2010/main" val="5348964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12192000" cy="767639"/>
          </a:xfrm>
          <a:solidFill>
            <a:srgbClr val="176373"/>
          </a:solidFill>
          <a:ln>
            <a:noFill/>
          </a:ln>
          <a:effectLst/>
          <a:scene3d>
            <a:camera prst="orthographicFront">
              <a:rot lat="0" lon="0" rev="0"/>
            </a:camera>
            <a:lightRig rig="chilly" dir="t">
              <a:rot lat="0" lon="0" rev="18480000"/>
            </a:lightRig>
          </a:scene3d>
          <a:sp3d prstMaterial="clear">
            <a:bevelT h="63500"/>
          </a:sp3d>
        </p:spPr>
        <p:txBody>
          <a:bodyPr vert="horz" lIns="91440" tIns="45720" rIns="91440" bIns="45720" rtlCol="0" anchor="ctr">
            <a:noAutofit/>
          </a:bodyPr>
          <a:lstStyle/>
          <a:p>
            <a:r>
              <a:rPr lang="en-US" sz="3200" b="1" dirty="0">
                <a:latin typeface="EngraversGothic BT" panose="020B0507020203020204" pitchFamily="34" charset="0"/>
              </a:rPr>
              <a:t>Proper adequate enforcement should</a:t>
            </a:r>
            <a:endParaRPr lang="en-IN" sz="3200" b="1" dirty="0">
              <a:latin typeface="EngraversGothic BT" panose="020B0507020203020204" pitchFamily="34" charset="0"/>
            </a:endParaRPr>
          </a:p>
        </p:txBody>
      </p:sp>
      <p:sp>
        <p:nvSpPr>
          <p:cNvPr id="3" name="Content Placeholder 2"/>
          <p:cNvSpPr>
            <a:spLocks noGrp="1"/>
          </p:cNvSpPr>
          <p:nvPr>
            <p:ph idx="1"/>
          </p:nvPr>
        </p:nvSpPr>
        <p:spPr>
          <a:xfrm>
            <a:off x="76200" y="767641"/>
            <a:ext cx="11861800" cy="5904092"/>
          </a:xfrm>
        </p:spPr>
        <p:txBody>
          <a:bodyPr>
            <a:normAutofit/>
          </a:bodyPr>
          <a:lstStyle/>
          <a:p>
            <a:pPr algn="just">
              <a:defRPr/>
            </a:pPr>
            <a:r>
              <a:rPr lang="en-IN" dirty="0"/>
              <a:t>ensure that sufficient trained, equipped personnel with access to sources of information are available to inspect workplaces and enforce laws</a:t>
            </a:r>
          </a:p>
          <a:p>
            <a:pPr algn="just">
              <a:defRPr/>
            </a:pPr>
            <a:r>
              <a:rPr lang="en-IN" dirty="0"/>
              <a:t>include regular, unannounced inspections of all workplaces</a:t>
            </a:r>
          </a:p>
          <a:p>
            <a:pPr algn="just">
              <a:defRPr/>
            </a:pPr>
            <a:r>
              <a:rPr lang="en-IN" dirty="0"/>
              <a:t>allow for penalties that are equal to the illegal action committed, including severe penalties for very serious offences</a:t>
            </a:r>
          </a:p>
          <a:p>
            <a:pPr algn="just">
              <a:defRPr/>
            </a:pPr>
            <a:r>
              <a:rPr lang="en-IN" dirty="0"/>
              <a:t>be supported by strong, protective legislation</a:t>
            </a:r>
            <a:endParaRPr lang="en-GB" dirty="0"/>
          </a:p>
        </p:txBody>
      </p:sp>
    </p:spTree>
    <p:extLst>
      <p:ext uri="{BB962C8B-B14F-4D97-AF65-F5344CB8AC3E}">
        <p14:creationId xmlns:p14="http://schemas.microsoft.com/office/powerpoint/2010/main" val="36543033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12192000" cy="767639"/>
          </a:xfrm>
          <a:solidFill>
            <a:srgbClr val="176373"/>
          </a:solidFill>
          <a:ln>
            <a:noFill/>
          </a:ln>
          <a:effectLst/>
          <a:scene3d>
            <a:camera prst="orthographicFront">
              <a:rot lat="0" lon="0" rev="0"/>
            </a:camera>
            <a:lightRig rig="chilly" dir="t">
              <a:rot lat="0" lon="0" rev="18480000"/>
            </a:lightRig>
          </a:scene3d>
          <a:sp3d prstMaterial="clear">
            <a:bevelT h="63500"/>
          </a:sp3d>
        </p:spPr>
        <p:txBody>
          <a:bodyPr vert="horz" lIns="91440" tIns="45720" rIns="91440" bIns="45720" rtlCol="0" anchor="ctr">
            <a:noAutofit/>
          </a:bodyPr>
          <a:lstStyle/>
          <a:p>
            <a:r>
              <a:rPr lang="en-US" sz="3200" b="1" dirty="0">
                <a:latin typeface="EngraversGothic BT" panose="020B0507020203020204" pitchFamily="34" charset="0"/>
              </a:rPr>
              <a:t>Common limitations of legislation</a:t>
            </a:r>
            <a:endParaRPr lang="en-IN" sz="3200" b="1" dirty="0">
              <a:latin typeface="EngraversGothic BT" panose="020B0507020203020204" pitchFamily="34" charset="0"/>
            </a:endParaRPr>
          </a:p>
        </p:txBody>
      </p:sp>
      <p:sp>
        <p:nvSpPr>
          <p:cNvPr id="3" name="Content Placeholder 2"/>
          <p:cNvSpPr>
            <a:spLocks noGrp="1"/>
          </p:cNvSpPr>
          <p:nvPr>
            <p:ph idx="1"/>
          </p:nvPr>
        </p:nvSpPr>
        <p:spPr>
          <a:xfrm>
            <a:off x="76200" y="767641"/>
            <a:ext cx="11861800" cy="5904092"/>
          </a:xfrm>
        </p:spPr>
        <p:txBody>
          <a:bodyPr>
            <a:normAutofit fontScale="85000" lnSpcReduction="10000"/>
          </a:bodyPr>
          <a:lstStyle/>
          <a:p>
            <a:pPr algn="just">
              <a:defRPr/>
            </a:pPr>
            <a:r>
              <a:rPr lang="en-IN" dirty="0"/>
              <a:t>When standards address only specific categories of workplaces, such as “factories” or “workshops”, many workers are left unprotected if they do not fit into those narrow categories. Also workers in the public sector and the self-employed are often not covered by current legislation.</a:t>
            </a:r>
          </a:p>
          <a:p>
            <a:pPr algn="just">
              <a:defRPr/>
            </a:pPr>
            <a:r>
              <a:rPr lang="en-IN" dirty="0"/>
              <a:t>The penalties are limited for employers who are caught breaking the law, even for very serious offences.</a:t>
            </a:r>
          </a:p>
          <a:p>
            <a:pPr algn="just">
              <a:defRPr/>
            </a:pPr>
            <a:r>
              <a:rPr lang="en-IN" dirty="0"/>
              <a:t>There are insufficient resources available for enforcing the laws and inspecting worksites.</a:t>
            </a:r>
          </a:p>
          <a:p>
            <a:pPr algn="just">
              <a:defRPr/>
            </a:pPr>
            <a:r>
              <a:rPr lang="en-IN" dirty="0"/>
              <a:t>Most of the legislation that does exist deals with industrial safety and not occupational health.</a:t>
            </a:r>
          </a:p>
          <a:p>
            <a:pPr algn="just">
              <a:defRPr/>
            </a:pPr>
            <a:r>
              <a:rPr lang="en-IN" dirty="0"/>
              <a:t>There is a lack of up-to-date, detailed regulations accompanying the act.</a:t>
            </a:r>
          </a:p>
          <a:p>
            <a:pPr algn="just">
              <a:defRPr/>
            </a:pPr>
            <a:r>
              <a:rPr lang="en-IN" dirty="0"/>
              <a:t>Many employers and workers' organizations are not familiar with existing acts, regulations, codes of practice, guides, etc.</a:t>
            </a:r>
          </a:p>
          <a:p>
            <a:pPr algn="just">
              <a:defRPr/>
            </a:pPr>
            <a:r>
              <a:rPr lang="en-IN" dirty="0"/>
              <a:t>Unions, workers and employers are not involved in the standard-setting process in any way.</a:t>
            </a:r>
          </a:p>
          <a:p>
            <a:pPr algn="just">
              <a:defRPr/>
            </a:pPr>
            <a:r>
              <a:rPr lang="en-IN" dirty="0"/>
              <a:t>Many standards are written so unclearly from a worker's viewpoint that they cannot be used to uphold the law. (If a standard is unclear, then it is particularly important that contract language clarifies the issue and is not open to interpretation.)</a:t>
            </a:r>
            <a:endParaRPr lang="en-GB" dirty="0"/>
          </a:p>
        </p:txBody>
      </p:sp>
    </p:spTree>
    <p:extLst>
      <p:ext uri="{BB962C8B-B14F-4D97-AF65-F5344CB8AC3E}">
        <p14:creationId xmlns:p14="http://schemas.microsoft.com/office/powerpoint/2010/main" val="39144750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12192000" cy="767639"/>
          </a:xfrm>
          <a:solidFill>
            <a:srgbClr val="176373"/>
          </a:solidFill>
          <a:ln>
            <a:noFill/>
          </a:ln>
          <a:effectLst/>
          <a:scene3d>
            <a:camera prst="orthographicFront">
              <a:rot lat="0" lon="0" rev="0"/>
            </a:camera>
            <a:lightRig rig="chilly" dir="t">
              <a:rot lat="0" lon="0" rev="18480000"/>
            </a:lightRig>
          </a:scene3d>
          <a:sp3d prstMaterial="clear">
            <a:bevelT h="63500"/>
          </a:sp3d>
        </p:spPr>
        <p:txBody>
          <a:bodyPr vert="horz" lIns="91440" tIns="45720" rIns="91440" bIns="45720" rtlCol="0" anchor="ctr">
            <a:noAutofit/>
          </a:bodyPr>
          <a:lstStyle/>
          <a:p>
            <a:r>
              <a:rPr lang="en-US" sz="3200" b="1" dirty="0">
                <a:latin typeface="EngraversGothic BT" panose="020B0507020203020204" pitchFamily="34" charset="0"/>
              </a:rPr>
              <a:t>What should legislation do?</a:t>
            </a:r>
            <a:endParaRPr lang="en-IN" sz="3200" b="1" dirty="0">
              <a:latin typeface="EngraversGothic BT" panose="020B0507020203020204" pitchFamily="34" charset="0"/>
            </a:endParaRPr>
          </a:p>
        </p:txBody>
      </p:sp>
      <p:sp>
        <p:nvSpPr>
          <p:cNvPr id="3" name="Content Placeholder 2"/>
          <p:cNvSpPr>
            <a:spLocks noGrp="1"/>
          </p:cNvSpPr>
          <p:nvPr>
            <p:ph idx="1"/>
          </p:nvPr>
        </p:nvSpPr>
        <p:spPr>
          <a:xfrm>
            <a:off x="76200" y="767641"/>
            <a:ext cx="11861800" cy="5904092"/>
          </a:xfrm>
        </p:spPr>
        <p:txBody>
          <a:bodyPr>
            <a:normAutofit fontScale="85000" lnSpcReduction="10000"/>
          </a:bodyPr>
          <a:lstStyle/>
          <a:p>
            <a:pPr algn="just">
              <a:defRPr/>
            </a:pPr>
            <a:r>
              <a:rPr lang="en-IN" dirty="0"/>
              <a:t>When standards address only specific categories of workplaces, such as “factories” or “workshops”, many workers are left unprotected if they do not fit into those narrow categories. Also workers in the public sector and the self-employed are often not covered by current legislation.</a:t>
            </a:r>
          </a:p>
          <a:p>
            <a:pPr algn="just">
              <a:defRPr/>
            </a:pPr>
            <a:r>
              <a:rPr lang="en-IN" dirty="0"/>
              <a:t>The penalties are limited for employers who are caught breaking the law, even for very serious offences.</a:t>
            </a:r>
          </a:p>
          <a:p>
            <a:pPr algn="just">
              <a:defRPr/>
            </a:pPr>
            <a:r>
              <a:rPr lang="en-IN" dirty="0"/>
              <a:t>There are insufficient resources available for enforcing the laws and inspecting worksites.</a:t>
            </a:r>
          </a:p>
          <a:p>
            <a:pPr algn="just">
              <a:defRPr/>
            </a:pPr>
            <a:r>
              <a:rPr lang="en-IN" dirty="0"/>
              <a:t>Most of the legislation that does exist deals with industrial safety and not occupational health.</a:t>
            </a:r>
          </a:p>
          <a:p>
            <a:pPr algn="just">
              <a:defRPr/>
            </a:pPr>
            <a:r>
              <a:rPr lang="en-IN" dirty="0"/>
              <a:t>There is a lack of up-to-date, detailed regulations accompanying the act.</a:t>
            </a:r>
          </a:p>
          <a:p>
            <a:pPr algn="just">
              <a:defRPr/>
            </a:pPr>
            <a:r>
              <a:rPr lang="en-IN" dirty="0"/>
              <a:t>Many employers and workers' organizations are not familiar with existing acts, regulations, codes of practice, guides, etc.</a:t>
            </a:r>
          </a:p>
          <a:p>
            <a:pPr algn="just">
              <a:defRPr/>
            </a:pPr>
            <a:r>
              <a:rPr lang="en-IN" dirty="0"/>
              <a:t>Unions, workers and employers are not involved in the standard-setting process in any way.</a:t>
            </a:r>
          </a:p>
          <a:p>
            <a:pPr algn="just">
              <a:defRPr/>
            </a:pPr>
            <a:r>
              <a:rPr lang="en-IN" dirty="0"/>
              <a:t>Many standards are written so unclearly from a worker's viewpoint that they cannot be used to uphold the law. (If a standard is unclear, then it is particularly important that contract language clarifies the issue and is not open to interpretation.)</a:t>
            </a:r>
            <a:endParaRPr lang="en-GB" dirty="0"/>
          </a:p>
        </p:txBody>
      </p:sp>
    </p:spTree>
    <p:extLst>
      <p:ext uri="{BB962C8B-B14F-4D97-AF65-F5344CB8AC3E}">
        <p14:creationId xmlns:p14="http://schemas.microsoft.com/office/powerpoint/2010/main" val="3755877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93949" y="1017431"/>
            <a:ext cx="7650051" cy="2646878"/>
          </a:xfrm>
          <a:prstGeom prst="rect">
            <a:avLst/>
          </a:prstGeom>
        </p:spPr>
        <p:txBody>
          <a:bodyPr wrap="square">
            <a:spAutoFit/>
          </a:bodyPr>
          <a:lstStyle/>
          <a:p>
            <a:pPr algn="ctr"/>
            <a:r>
              <a:rPr lang="en-US" sz="4000" dirty="0"/>
              <a:t>THE FACTORIES ACT, </a:t>
            </a:r>
            <a:r>
              <a:rPr lang="en-US" sz="4000" dirty="0" smtClean="0"/>
              <a:t>1948</a:t>
            </a:r>
            <a:endParaRPr lang="en-US" sz="4000" dirty="0"/>
          </a:p>
          <a:p>
            <a:r>
              <a:rPr lang="en-US" dirty="0" smtClean="0"/>
              <a:t>ARRANGEMENT </a:t>
            </a:r>
            <a:r>
              <a:rPr lang="en-US" dirty="0"/>
              <a:t>OF </a:t>
            </a:r>
            <a:r>
              <a:rPr lang="en-US" dirty="0" smtClean="0"/>
              <a:t>SECTIONS</a:t>
            </a:r>
          </a:p>
          <a:p>
            <a:r>
              <a:rPr lang="en-US" dirty="0" smtClean="0"/>
              <a:t> </a:t>
            </a:r>
            <a:r>
              <a:rPr lang="en-US" dirty="0"/>
              <a:t>CHAPTER I PRELIMINARY SECTIONS </a:t>
            </a:r>
            <a:endParaRPr lang="en-US" dirty="0" smtClean="0"/>
          </a:p>
          <a:p>
            <a:r>
              <a:rPr lang="en-US" dirty="0" smtClean="0"/>
              <a:t>1. Short </a:t>
            </a:r>
            <a:r>
              <a:rPr lang="en-US" dirty="0"/>
              <a:t>title, extent and commencement</a:t>
            </a:r>
            <a:r>
              <a:rPr lang="en-US" dirty="0" smtClean="0"/>
              <a:t>. </a:t>
            </a:r>
            <a:r>
              <a:rPr lang="en-US" dirty="0"/>
              <a:t>2. Interpretation. 3. References to time of day. 4. Power to declare different departments to be separate factories or two or more factories to be a single factory. 5. Power to exempt during public emergency. 6. Approval, licensing and registration of factories. 7. Notice by occupier.</a:t>
            </a:r>
          </a:p>
        </p:txBody>
      </p:sp>
    </p:spTree>
    <p:extLst>
      <p:ext uri="{BB962C8B-B14F-4D97-AF65-F5344CB8AC3E}">
        <p14:creationId xmlns:p14="http://schemas.microsoft.com/office/powerpoint/2010/main" val="4015857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12192000" cy="767639"/>
          </a:xfrm>
          <a:solidFill>
            <a:srgbClr val="176373"/>
          </a:solidFill>
          <a:ln>
            <a:noFill/>
          </a:ln>
          <a:effectLst/>
          <a:scene3d>
            <a:camera prst="orthographicFront">
              <a:rot lat="0" lon="0" rev="0"/>
            </a:camera>
            <a:lightRig rig="chilly" dir="t">
              <a:rot lat="0" lon="0" rev="18480000"/>
            </a:lightRig>
          </a:scene3d>
          <a:sp3d prstMaterial="clear">
            <a:bevelT h="63500"/>
          </a:sp3d>
        </p:spPr>
        <p:txBody>
          <a:bodyPr vert="horz" lIns="91440" tIns="45720" rIns="91440" bIns="45720" rtlCol="0" anchor="ctr">
            <a:noAutofit/>
          </a:bodyPr>
          <a:lstStyle/>
          <a:p>
            <a:r>
              <a:rPr lang="en-US" sz="3200" b="1" dirty="0">
                <a:latin typeface="EngraversGothic BT" panose="020B0507020203020204" pitchFamily="34" charset="0"/>
              </a:rPr>
              <a:t>What is Safety Audit?</a:t>
            </a:r>
            <a:endParaRPr lang="en-IN" sz="3200" b="1" dirty="0">
              <a:latin typeface="EngraversGothic BT" panose="020B0507020203020204" pitchFamily="34" charset="0"/>
            </a:endParaRPr>
          </a:p>
        </p:txBody>
      </p:sp>
      <p:sp>
        <p:nvSpPr>
          <p:cNvPr id="3" name="Content Placeholder 2"/>
          <p:cNvSpPr>
            <a:spLocks noGrp="1"/>
          </p:cNvSpPr>
          <p:nvPr>
            <p:ph idx="1"/>
          </p:nvPr>
        </p:nvSpPr>
        <p:spPr>
          <a:xfrm>
            <a:off x="76200" y="767641"/>
            <a:ext cx="11861800" cy="5904092"/>
          </a:xfrm>
        </p:spPr>
        <p:txBody>
          <a:bodyPr>
            <a:normAutofit/>
          </a:bodyPr>
          <a:lstStyle/>
          <a:p>
            <a:pPr algn="just">
              <a:defRPr/>
            </a:pPr>
            <a:r>
              <a:rPr lang="en-US" dirty="0"/>
              <a:t>Safety audit is a planned, independent, documented and a systematical approach of determining the success level of the Health and Safety Management System.</a:t>
            </a:r>
          </a:p>
          <a:p>
            <a:pPr algn="just">
              <a:defRPr/>
            </a:pPr>
            <a:r>
              <a:rPr lang="en-US" dirty="0"/>
              <a:t>It involves the collection of data, analyzing it and the result compared with the Organization’s Health and Safety objective and organizational best practices.</a:t>
            </a:r>
          </a:p>
          <a:p>
            <a:pPr algn="just">
              <a:defRPr/>
            </a:pPr>
            <a:r>
              <a:rPr lang="en-US" dirty="0"/>
              <a:t>Safety audit accesses the efficiency, effectiveness, and reliability of the total health and safety management system of a company.</a:t>
            </a:r>
          </a:p>
          <a:p>
            <a:pPr algn="just">
              <a:defRPr/>
            </a:pPr>
            <a:r>
              <a:rPr lang="en-US" dirty="0"/>
              <a:t>It helps to identify emerging safety issues before they become problems and also serve as a catalyst for necessary changes to improve employee safety.</a:t>
            </a:r>
            <a:endParaRPr lang="en-GB" dirty="0"/>
          </a:p>
        </p:txBody>
      </p:sp>
    </p:spTree>
    <p:extLst>
      <p:ext uri="{BB962C8B-B14F-4D97-AF65-F5344CB8AC3E}">
        <p14:creationId xmlns:p14="http://schemas.microsoft.com/office/powerpoint/2010/main" val="7930526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12192000" cy="767639"/>
          </a:xfrm>
          <a:solidFill>
            <a:srgbClr val="176373"/>
          </a:solidFill>
          <a:ln>
            <a:noFill/>
          </a:ln>
          <a:effectLst/>
          <a:scene3d>
            <a:camera prst="orthographicFront">
              <a:rot lat="0" lon="0" rev="0"/>
            </a:camera>
            <a:lightRig rig="chilly" dir="t">
              <a:rot lat="0" lon="0" rev="18480000"/>
            </a:lightRig>
          </a:scene3d>
          <a:sp3d prstMaterial="clear">
            <a:bevelT h="63500"/>
          </a:sp3d>
        </p:spPr>
        <p:txBody>
          <a:bodyPr vert="horz" lIns="91440" tIns="45720" rIns="91440" bIns="45720" rtlCol="0" anchor="ctr">
            <a:noAutofit/>
          </a:bodyPr>
          <a:lstStyle/>
          <a:p>
            <a:r>
              <a:rPr lang="en-US" sz="3200" b="1">
                <a:latin typeface="EngraversGothic BT" panose="020B0507020203020204" pitchFamily="34" charset="0"/>
              </a:rPr>
              <a:t>Who Should Conduct Safety Audit</a:t>
            </a:r>
            <a:endParaRPr lang="en-IN" sz="3200" b="1" dirty="0">
              <a:latin typeface="EngraversGothic BT" panose="020B0507020203020204" pitchFamily="34" charset="0"/>
            </a:endParaRPr>
          </a:p>
        </p:txBody>
      </p:sp>
      <p:sp>
        <p:nvSpPr>
          <p:cNvPr id="3" name="Content Placeholder 2"/>
          <p:cNvSpPr>
            <a:spLocks noGrp="1"/>
          </p:cNvSpPr>
          <p:nvPr>
            <p:ph idx="1"/>
          </p:nvPr>
        </p:nvSpPr>
        <p:spPr>
          <a:xfrm>
            <a:off x="76200" y="767641"/>
            <a:ext cx="11861800" cy="5904092"/>
          </a:xfrm>
        </p:spPr>
        <p:txBody>
          <a:bodyPr>
            <a:normAutofit/>
          </a:bodyPr>
          <a:lstStyle/>
          <a:p>
            <a:pPr algn="just">
              <a:defRPr/>
            </a:pPr>
            <a:r>
              <a:rPr lang="en-US" dirty="0"/>
              <a:t>Safety audit can be conducted either internally or externally. </a:t>
            </a:r>
          </a:p>
          <a:p>
            <a:pPr algn="just">
              <a:defRPr/>
            </a:pPr>
            <a:r>
              <a:rPr lang="en-US" dirty="0"/>
              <a:t>Internally, it can be done by a senior management staff who possess the needed expertise or by an external consultant. The major advantage of internal audit is that; it is cheaper and the auditor also has the first-hand knowledge of the health and safety system which could serve as a guide during the process.</a:t>
            </a:r>
          </a:p>
          <a:p>
            <a:pPr algn="just">
              <a:defRPr/>
            </a:pPr>
            <a:r>
              <a:rPr lang="en-US" dirty="0"/>
              <a:t>However, an external audit it mostly preferred in order to prevent bias during the process.</a:t>
            </a:r>
            <a:endParaRPr lang="en-GB" dirty="0"/>
          </a:p>
        </p:txBody>
      </p:sp>
    </p:spTree>
    <p:extLst>
      <p:ext uri="{BB962C8B-B14F-4D97-AF65-F5344CB8AC3E}">
        <p14:creationId xmlns:p14="http://schemas.microsoft.com/office/powerpoint/2010/main" val="5356247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12192000" cy="767639"/>
          </a:xfrm>
          <a:solidFill>
            <a:srgbClr val="176373"/>
          </a:solidFill>
          <a:ln>
            <a:noFill/>
          </a:ln>
          <a:effectLst/>
          <a:scene3d>
            <a:camera prst="orthographicFront">
              <a:rot lat="0" lon="0" rev="0"/>
            </a:camera>
            <a:lightRig rig="chilly" dir="t">
              <a:rot lat="0" lon="0" rev="18480000"/>
            </a:lightRig>
          </a:scene3d>
          <a:sp3d prstMaterial="clear">
            <a:bevelT h="63500"/>
          </a:sp3d>
        </p:spPr>
        <p:txBody>
          <a:bodyPr vert="horz" lIns="91440" tIns="45720" rIns="91440" bIns="45720" rtlCol="0" anchor="ctr">
            <a:noAutofit/>
          </a:bodyPr>
          <a:lstStyle/>
          <a:p>
            <a:r>
              <a:rPr lang="en-US" sz="3200" b="1">
                <a:latin typeface="EngraversGothic BT" panose="020B0507020203020204" pitchFamily="34" charset="0"/>
              </a:rPr>
              <a:t>What is the difference between an audit and an inspection?</a:t>
            </a:r>
            <a:endParaRPr lang="en-US" sz="3200" b="1" dirty="0">
              <a:latin typeface="EngraversGothic BT" panose="020B0507020203020204" pitchFamily="34" charset="0"/>
            </a:endParaRPr>
          </a:p>
        </p:txBody>
      </p:sp>
      <p:sp>
        <p:nvSpPr>
          <p:cNvPr id="4" name="Rectangle 3">
            <a:extLst>
              <a:ext uri="{FF2B5EF4-FFF2-40B4-BE49-F238E27FC236}">
                <a16:creationId xmlns="" xmlns:a16="http://schemas.microsoft.com/office/drawing/2014/main" id="{5504A571-2CA6-E0E4-52A5-21B8AF900399}"/>
              </a:ext>
            </a:extLst>
          </p:cNvPr>
          <p:cNvSpPr/>
          <p:nvPr/>
        </p:nvSpPr>
        <p:spPr>
          <a:xfrm>
            <a:off x="399257" y="1255400"/>
            <a:ext cx="6821486" cy="4647426"/>
          </a:xfrm>
          <a:prstGeom prst="rect">
            <a:avLst/>
          </a:prstGeom>
        </p:spPr>
        <p:txBody>
          <a:bodyPr wrap="square">
            <a:spAutoFit/>
          </a:bodyPr>
          <a:lstStyle/>
          <a:p>
            <a:pPr>
              <a:buClrTx/>
              <a:buNone/>
            </a:pPr>
            <a:r>
              <a:rPr lang="en-GB" sz="4000" b="1" dirty="0">
                <a:solidFill>
                  <a:srgbClr val="FF0000"/>
                </a:solidFill>
                <a:latin typeface="Calibri" pitchFamily="34" charset="0"/>
              </a:rPr>
              <a:t>Audit</a:t>
            </a:r>
          </a:p>
          <a:p>
            <a:pPr marL="457200" indent="-457200">
              <a:buClrTx/>
              <a:buFont typeface="Arial" panose="020B0604020202020204" pitchFamily="34" charset="0"/>
              <a:buChar char="•"/>
            </a:pPr>
            <a:r>
              <a:rPr lang="en-GB" sz="3200" dirty="0">
                <a:solidFill>
                  <a:srgbClr val="000000"/>
                </a:solidFill>
                <a:latin typeface="Calibri" pitchFamily="34" charset="0"/>
              </a:rPr>
              <a:t>Examines documents</a:t>
            </a:r>
          </a:p>
          <a:p>
            <a:pPr marL="457200" indent="-457200">
              <a:buClrTx/>
              <a:buFont typeface="Arial" panose="020B0604020202020204" pitchFamily="34" charset="0"/>
              <a:buChar char="•"/>
            </a:pPr>
            <a:r>
              <a:rPr lang="en-GB" sz="3200" dirty="0">
                <a:solidFill>
                  <a:srgbClr val="000000"/>
                </a:solidFill>
                <a:latin typeface="Calibri" pitchFamily="34" charset="0"/>
              </a:rPr>
              <a:t>Examines procedures</a:t>
            </a:r>
          </a:p>
          <a:p>
            <a:pPr marL="457200" indent="-457200">
              <a:buClrTx/>
              <a:buFont typeface="Arial" panose="020B0604020202020204" pitchFamily="34" charset="0"/>
              <a:buChar char="•"/>
            </a:pPr>
            <a:r>
              <a:rPr lang="en-GB" sz="3200" dirty="0">
                <a:solidFill>
                  <a:srgbClr val="000000"/>
                </a:solidFill>
                <a:latin typeface="Calibri" pitchFamily="34" charset="0"/>
              </a:rPr>
              <a:t>Interviews workers</a:t>
            </a:r>
          </a:p>
          <a:p>
            <a:pPr marL="457200" indent="-457200">
              <a:buClrTx/>
              <a:buFont typeface="Arial" panose="020B0604020202020204" pitchFamily="34" charset="0"/>
              <a:buChar char="•"/>
            </a:pPr>
            <a:r>
              <a:rPr lang="en-GB" sz="3200" dirty="0">
                <a:solidFill>
                  <a:srgbClr val="000000"/>
                </a:solidFill>
                <a:latin typeface="Calibri" pitchFamily="34" charset="0"/>
              </a:rPr>
              <a:t>Verifies standards</a:t>
            </a:r>
          </a:p>
          <a:p>
            <a:pPr marL="457200" indent="-457200">
              <a:buClrTx/>
              <a:buFont typeface="Arial" panose="020B0604020202020204" pitchFamily="34" charset="0"/>
              <a:buChar char="•"/>
            </a:pPr>
            <a:r>
              <a:rPr lang="en-GB" sz="3200" dirty="0">
                <a:solidFill>
                  <a:srgbClr val="000000"/>
                </a:solidFill>
                <a:latin typeface="Calibri" pitchFamily="34" charset="0"/>
              </a:rPr>
              <a:t>Checks the workplace</a:t>
            </a:r>
          </a:p>
          <a:p>
            <a:pPr marL="457200" indent="-457200">
              <a:buClrTx/>
              <a:buFont typeface="Arial" panose="020B0604020202020204" pitchFamily="34" charset="0"/>
              <a:buChar char="•"/>
            </a:pPr>
            <a:r>
              <a:rPr lang="en-GB" sz="3200" dirty="0">
                <a:solidFill>
                  <a:srgbClr val="000000"/>
                </a:solidFill>
                <a:latin typeface="Calibri" pitchFamily="34" charset="0"/>
              </a:rPr>
              <a:t>Can be a long process</a:t>
            </a:r>
          </a:p>
          <a:p>
            <a:pPr marL="457200" indent="-457200">
              <a:buClrTx/>
              <a:buFont typeface="Arial" panose="020B0604020202020204" pitchFamily="34" charset="0"/>
              <a:buChar char="•"/>
            </a:pPr>
            <a:r>
              <a:rPr lang="en-GB" sz="3200" dirty="0">
                <a:solidFill>
                  <a:srgbClr val="000000"/>
                </a:solidFill>
                <a:latin typeface="Calibri" pitchFamily="34" charset="0"/>
              </a:rPr>
              <a:t>Usually expensive</a:t>
            </a:r>
          </a:p>
          <a:p>
            <a:pPr marL="457200" indent="-457200">
              <a:buClrTx/>
              <a:buFont typeface="Arial" panose="020B0604020202020204" pitchFamily="34" charset="0"/>
              <a:buChar char="•"/>
            </a:pPr>
            <a:r>
              <a:rPr lang="en-GB" sz="3200" dirty="0">
                <a:solidFill>
                  <a:srgbClr val="000000"/>
                </a:solidFill>
                <a:latin typeface="Calibri" pitchFamily="34" charset="0"/>
              </a:rPr>
              <a:t>Requires high level of competence</a:t>
            </a:r>
            <a:endParaRPr lang="en-US" sz="3200" dirty="0"/>
          </a:p>
        </p:txBody>
      </p:sp>
      <p:sp>
        <p:nvSpPr>
          <p:cNvPr id="5" name="Rectangle 4">
            <a:extLst>
              <a:ext uri="{FF2B5EF4-FFF2-40B4-BE49-F238E27FC236}">
                <a16:creationId xmlns="" xmlns:a16="http://schemas.microsoft.com/office/drawing/2014/main" id="{07E6CF77-741D-C37E-3BE5-A44D8466C127}"/>
              </a:ext>
            </a:extLst>
          </p:cNvPr>
          <p:cNvSpPr/>
          <p:nvPr/>
        </p:nvSpPr>
        <p:spPr>
          <a:xfrm>
            <a:off x="7220743" y="1255400"/>
            <a:ext cx="4572000" cy="4154984"/>
          </a:xfrm>
          <a:prstGeom prst="rect">
            <a:avLst/>
          </a:prstGeom>
        </p:spPr>
        <p:txBody>
          <a:bodyPr>
            <a:spAutoFit/>
          </a:bodyPr>
          <a:lstStyle/>
          <a:p>
            <a:pPr>
              <a:buClrTx/>
              <a:buNone/>
            </a:pPr>
            <a:r>
              <a:rPr lang="en-GB" sz="4000" b="1" dirty="0">
                <a:solidFill>
                  <a:srgbClr val="FF0000"/>
                </a:solidFill>
                <a:latin typeface="Calibri" pitchFamily="34" charset="0"/>
              </a:rPr>
              <a:t>Inspection</a:t>
            </a:r>
          </a:p>
          <a:p>
            <a:pPr marL="457200" indent="-457200">
              <a:buClrTx/>
              <a:buFont typeface="Arial" panose="020B0604020202020204" pitchFamily="34" charset="0"/>
              <a:buChar char="•"/>
            </a:pPr>
            <a:r>
              <a:rPr lang="en-GB" sz="3200" dirty="0">
                <a:solidFill>
                  <a:srgbClr val="000000"/>
                </a:solidFill>
                <a:latin typeface="Calibri" pitchFamily="34" charset="0"/>
              </a:rPr>
              <a:t>Checks the workplace</a:t>
            </a:r>
          </a:p>
          <a:p>
            <a:pPr marL="457200" indent="-457200">
              <a:buClrTx/>
              <a:buFont typeface="Arial" panose="020B0604020202020204" pitchFamily="34" charset="0"/>
              <a:buChar char="•"/>
            </a:pPr>
            <a:r>
              <a:rPr lang="en-GB" sz="3200" dirty="0">
                <a:solidFill>
                  <a:srgbClr val="000000"/>
                </a:solidFill>
                <a:latin typeface="Calibri" pitchFamily="34" charset="0"/>
              </a:rPr>
              <a:t>Checks records</a:t>
            </a:r>
          </a:p>
          <a:p>
            <a:pPr marL="457200" indent="-457200">
              <a:buClrTx/>
              <a:buFont typeface="Arial" panose="020B0604020202020204" pitchFamily="34" charset="0"/>
              <a:buChar char="•"/>
            </a:pPr>
            <a:r>
              <a:rPr lang="en-GB" sz="3200" dirty="0">
                <a:solidFill>
                  <a:srgbClr val="000000"/>
                </a:solidFill>
                <a:latin typeface="Calibri" pitchFamily="34" charset="0"/>
              </a:rPr>
              <a:t>Usually quick</a:t>
            </a:r>
          </a:p>
          <a:p>
            <a:pPr marL="457200" indent="-457200">
              <a:buClrTx/>
              <a:buFont typeface="Arial" panose="020B0604020202020204" pitchFamily="34" charset="0"/>
              <a:buChar char="•"/>
            </a:pPr>
            <a:r>
              <a:rPr lang="en-GB" sz="3200" dirty="0">
                <a:solidFill>
                  <a:srgbClr val="000000"/>
                </a:solidFill>
                <a:latin typeface="Calibri" pitchFamily="34" charset="0"/>
              </a:rPr>
              <a:t>Lower cost</a:t>
            </a:r>
          </a:p>
          <a:p>
            <a:pPr marL="457200" indent="-457200">
              <a:buClrTx/>
              <a:buFont typeface="Arial" panose="020B0604020202020204" pitchFamily="34" charset="0"/>
              <a:buChar char="•"/>
            </a:pPr>
            <a:r>
              <a:rPr lang="en-GB" sz="3200" dirty="0">
                <a:solidFill>
                  <a:srgbClr val="000000"/>
                </a:solidFill>
                <a:latin typeface="Calibri" pitchFamily="34" charset="0"/>
              </a:rPr>
              <a:t>May only require basic competence</a:t>
            </a:r>
          </a:p>
          <a:p>
            <a:pPr marL="457200" indent="-457200">
              <a:buClrTx/>
              <a:buFont typeface="Arial" panose="020B0604020202020204" pitchFamily="34" charset="0"/>
              <a:buChar char="•"/>
            </a:pPr>
            <a:r>
              <a:rPr lang="en-GB" sz="3200" dirty="0">
                <a:solidFill>
                  <a:srgbClr val="000000"/>
                </a:solidFill>
                <a:latin typeface="Calibri" pitchFamily="34" charset="0"/>
              </a:rPr>
              <a:t>Part of an audit</a:t>
            </a:r>
            <a:endParaRPr lang="en-US" sz="3200" dirty="0"/>
          </a:p>
        </p:txBody>
      </p:sp>
    </p:spTree>
    <p:extLst>
      <p:ext uri="{BB962C8B-B14F-4D97-AF65-F5344CB8AC3E}">
        <p14:creationId xmlns:p14="http://schemas.microsoft.com/office/powerpoint/2010/main" val="8905572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12192000" cy="767639"/>
          </a:xfrm>
          <a:solidFill>
            <a:srgbClr val="176373"/>
          </a:solidFill>
          <a:ln>
            <a:noFill/>
          </a:ln>
          <a:effectLst/>
          <a:scene3d>
            <a:camera prst="orthographicFront">
              <a:rot lat="0" lon="0" rev="0"/>
            </a:camera>
            <a:lightRig rig="chilly" dir="t">
              <a:rot lat="0" lon="0" rev="18480000"/>
            </a:lightRig>
          </a:scene3d>
          <a:sp3d prstMaterial="clear">
            <a:bevelT h="63500"/>
          </a:sp3d>
        </p:spPr>
        <p:txBody>
          <a:bodyPr vert="horz" lIns="91440" tIns="45720" rIns="91440" bIns="45720" rtlCol="0" anchor="ctr">
            <a:noAutofit/>
          </a:bodyPr>
          <a:lstStyle/>
          <a:p>
            <a:r>
              <a:rPr lang="en-IN" sz="3200" b="1">
                <a:latin typeface="EngraversGothic BT" panose="020B0507020203020204" pitchFamily="34" charset="0"/>
              </a:rPr>
              <a:t>Pre Audit Preparations</a:t>
            </a:r>
            <a:endParaRPr lang="en-IN" sz="3200" b="1" dirty="0">
              <a:latin typeface="EngraversGothic BT" panose="020B0507020203020204" pitchFamily="34" charset="0"/>
            </a:endParaRPr>
          </a:p>
        </p:txBody>
      </p:sp>
      <p:sp>
        <p:nvSpPr>
          <p:cNvPr id="3" name="Content Placeholder 2"/>
          <p:cNvSpPr>
            <a:spLocks noGrp="1"/>
          </p:cNvSpPr>
          <p:nvPr>
            <p:ph idx="1"/>
          </p:nvPr>
        </p:nvSpPr>
        <p:spPr>
          <a:xfrm>
            <a:off x="76200" y="767641"/>
            <a:ext cx="11861800" cy="5904092"/>
          </a:xfrm>
        </p:spPr>
        <p:txBody>
          <a:bodyPr>
            <a:normAutofit/>
          </a:bodyPr>
          <a:lstStyle/>
          <a:p>
            <a:pPr marL="0" indent="0" algn="just">
              <a:buNone/>
              <a:defRPr/>
            </a:pPr>
            <a:r>
              <a:rPr lang="en-US" dirty="0"/>
              <a:t>The following should be defined:</a:t>
            </a:r>
          </a:p>
          <a:p>
            <a:pPr marL="1270000" algn="just">
              <a:defRPr/>
            </a:pPr>
            <a:r>
              <a:rPr lang="en-US" dirty="0"/>
              <a:t>Timescales</a:t>
            </a:r>
          </a:p>
          <a:p>
            <a:pPr marL="1270000" algn="just">
              <a:defRPr/>
            </a:pPr>
            <a:r>
              <a:rPr lang="en-US" dirty="0"/>
              <a:t>Scope of the audit </a:t>
            </a:r>
          </a:p>
          <a:p>
            <a:pPr marL="1270000" algn="just">
              <a:defRPr/>
            </a:pPr>
            <a:r>
              <a:rPr lang="en-US" dirty="0"/>
              <a:t>Area and extent of the audit </a:t>
            </a:r>
          </a:p>
          <a:p>
            <a:pPr marL="1270000" algn="just">
              <a:defRPr/>
            </a:pPr>
            <a:r>
              <a:rPr lang="en-US" dirty="0"/>
              <a:t>Who will be required </a:t>
            </a:r>
          </a:p>
          <a:p>
            <a:pPr marL="1270000" algn="just">
              <a:defRPr/>
            </a:pPr>
            <a:r>
              <a:rPr lang="en-US" dirty="0"/>
              <a:t>What documentation will be required</a:t>
            </a:r>
          </a:p>
          <a:p>
            <a:pPr marL="1270000" algn="just">
              <a:defRPr/>
            </a:pPr>
            <a:r>
              <a:rPr lang="en-US" dirty="0"/>
              <a:t>Auditor competence</a:t>
            </a:r>
          </a:p>
          <a:p>
            <a:pPr marL="1270000" algn="just">
              <a:defRPr/>
            </a:pPr>
            <a:r>
              <a:rPr lang="en-US" dirty="0"/>
              <a:t>Time and resources for auditors</a:t>
            </a:r>
          </a:p>
          <a:p>
            <a:pPr algn="just">
              <a:defRPr/>
            </a:pPr>
            <a:endParaRPr lang="en-GB" dirty="0"/>
          </a:p>
        </p:txBody>
      </p:sp>
    </p:spTree>
    <p:extLst>
      <p:ext uri="{BB962C8B-B14F-4D97-AF65-F5344CB8AC3E}">
        <p14:creationId xmlns:p14="http://schemas.microsoft.com/office/powerpoint/2010/main" val="1475069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12192000" cy="767639"/>
          </a:xfrm>
          <a:solidFill>
            <a:srgbClr val="176373"/>
          </a:solidFill>
          <a:ln>
            <a:noFill/>
          </a:ln>
          <a:effectLst/>
          <a:scene3d>
            <a:camera prst="orthographicFront">
              <a:rot lat="0" lon="0" rev="0"/>
            </a:camera>
            <a:lightRig rig="chilly" dir="t">
              <a:rot lat="0" lon="0" rev="18480000"/>
            </a:lightRig>
          </a:scene3d>
          <a:sp3d prstMaterial="clear">
            <a:bevelT h="63500"/>
          </a:sp3d>
        </p:spPr>
        <p:txBody>
          <a:bodyPr vert="horz" lIns="91440" tIns="45720" rIns="91440" bIns="45720" rtlCol="0" anchor="ctr">
            <a:noAutofit/>
          </a:bodyPr>
          <a:lstStyle/>
          <a:p>
            <a:r>
              <a:rPr lang="en-IN" sz="3200" b="1">
                <a:latin typeface="EngraversGothic BT" panose="020B0507020203020204" pitchFamily="34" charset="0"/>
              </a:rPr>
              <a:t>During the Audit</a:t>
            </a:r>
            <a:endParaRPr lang="en-IN" sz="3200" b="1" dirty="0">
              <a:latin typeface="EngraversGothic BT" panose="020B0507020203020204" pitchFamily="34" charset="0"/>
            </a:endParaRPr>
          </a:p>
        </p:txBody>
      </p:sp>
      <p:sp>
        <p:nvSpPr>
          <p:cNvPr id="3" name="Content Placeholder 2"/>
          <p:cNvSpPr>
            <a:spLocks noGrp="1"/>
          </p:cNvSpPr>
          <p:nvPr>
            <p:ph idx="1"/>
          </p:nvPr>
        </p:nvSpPr>
        <p:spPr>
          <a:xfrm>
            <a:off x="76200" y="767641"/>
            <a:ext cx="12115800" cy="5904092"/>
          </a:xfrm>
        </p:spPr>
        <p:txBody>
          <a:bodyPr>
            <a:normAutofit/>
          </a:bodyPr>
          <a:lstStyle/>
          <a:p>
            <a:pPr marL="0" indent="0" algn="just">
              <a:buNone/>
              <a:defRPr/>
            </a:pPr>
            <a:r>
              <a:rPr lang="en-US" sz="3600" dirty="0"/>
              <a:t>Auditors use three methods to gather information:</a:t>
            </a:r>
          </a:p>
          <a:p>
            <a:pPr marL="2006600" algn="just">
              <a:defRPr/>
            </a:pPr>
            <a:r>
              <a:rPr lang="en-US" sz="3600" dirty="0"/>
              <a:t>Documentation	- 	Documents and records</a:t>
            </a:r>
          </a:p>
          <a:p>
            <a:pPr marL="2006600">
              <a:defRPr/>
            </a:pPr>
            <a:r>
              <a:rPr lang="en-US" sz="3600" dirty="0"/>
              <a:t>Observation    	-	Workplace, equipment, activities and 			behaviour</a:t>
            </a:r>
          </a:p>
          <a:p>
            <a:pPr marL="2006600" algn="just">
              <a:defRPr/>
            </a:pPr>
            <a:r>
              <a:rPr lang="en-US" sz="3600" dirty="0"/>
              <a:t>Interviews        	- 	Managers and workers</a:t>
            </a:r>
          </a:p>
          <a:p>
            <a:pPr algn="just">
              <a:defRPr/>
            </a:pPr>
            <a:endParaRPr lang="en-GB" sz="3600" dirty="0"/>
          </a:p>
        </p:txBody>
      </p:sp>
    </p:spTree>
    <p:extLst>
      <p:ext uri="{BB962C8B-B14F-4D97-AF65-F5344CB8AC3E}">
        <p14:creationId xmlns:p14="http://schemas.microsoft.com/office/powerpoint/2010/main" val="31104038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12192000" cy="767639"/>
          </a:xfrm>
          <a:solidFill>
            <a:srgbClr val="176373"/>
          </a:solidFill>
          <a:ln>
            <a:noFill/>
          </a:ln>
          <a:effectLst/>
          <a:scene3d>
            <a:camera prst="orthographicFront">
              <a:rot lat="0" lon="0" rev="0"/>
            </a:camera>
            <a:lightRig rig="chilly" dir="t">
              <a:rot lat="0" lon="0" rev="18480000"/>
            </a:lightRig>
          </a:scene3d>
          <a:sp3d prstMaterial="clear">
            <a:bevelT h="63500"/>
          </a:sp3d>
        </p:spPr>
        <p:txBody>
          <a:bodyPr vert="horz" lIns="91440" tIns="45720" rIns="91440" bIns="45720" rtlCol="0" anchor="ctr">
            <a:noAutofit/>
          </a:bodyPr>
          <a:lstStyle/>
          <a:p>
            <a:r>
              <a:rPr lang="en-US" sz="3200" b="1" dirty="0">
                <a:latin typeface="EngraversGothic BT" panose="020B0507020203020204" pitchFamily="34" charset="0"/>
              </a:rPr>
              <a:t>Documents examined during a health and safety audit</a:t>
            </a:r>
            <a:endParaRPr lang="en-IN" sz="3200" b="1" dirty="0">
              <a:latin typeface="EngraversGothic BT" panose="020B0507020203020204" pitchFamily="34" charset="0"/>
            </a:endParaRPr>
          </a:p>
        </p:txBody>
      </p:sp>
      <p:sp>
        <p:nvSpPr>
          <p:cNvPr id="3" name="Content Placeholder 2"/>
          <p:cNvSpPr>
            <a:spLocks noGrp="1"/>
          </p:cNvSpPr>
          <p:nvPr>
            <p:ph idx="1"/>
          </p:nvPr>
        </p:nvSpPr>
        <p:spPr>
          <a:xfrm>
            <a:off x="76200" y="767641"/>
            <a:ext cx="11861800" cy="5904092"/>
          </a:xfrm>
        </p:spPr>
        <p:txBody>
          <a:bodyPr>
            <a:normAutofit/>
          </a:bodyPr>
          <a:lstStyle/>
          <a:p>
            <a:pPr marL="0" indent="0">
              <a:spcBef>
                <a:spcPts val="600"/>
              </a:spcBef>
              <a:buClrTx/>
              <a:buNone/>
            </a:pPr>
            <a:r>
              <a:rPr lang="en-GB" sz="3200" dirty="0"/>
              <a:t>Typical information examined during an audit:</a:t>
            </a:r>
          </a:p>
          <a:p>
            <a:pPr marL="2514600" lvl="1" indent="-342900">
              <a:spcBef>
                <a:spcPts val="600"/>
              </a:spcBef>
            </a:pPr>
            <a:r>
              <a:rPr lang="en-GB" sz="2800" dirty="0">
                <a:solidFill>
                  <a:srgbClr val="000000"/>
                </a:solidFill>
                <a:latin typeface="Calibri" pitchFamily="34" charset="0"/>
                <a:cs typeface="Tahoma" pitchFamily="34" charset="0"/>
              </a:rPr>
              <a:t>Heath and safety policy</a:t>
            </a:r>
          </a:p>
          <a:p>
            <a:pPr marL="2514600" lvl="1" indent="-342900">
              <a:spcBef>
                <a:spcPts val="600"/>
              </a:spcBef>
            </a:pPr>
            <a:r>
              <a:rPr lang="en-GB" sz="2800" dirty="0">
                <a:solidFill>
                  <a:srgbClr val="000000"/>
                </a:solidFill>
                <a:latin typeface="Calibri" pitchFamily="34" charset="0"/>
                <a:cs typeface="Tahoma" pitchFamily="34" charset="0"/>
              </a:rPr>
              <a:t>Risk assessments</a:t>
            </a:r>
          </a:p>
          <a:p>
            <a:pPr marL="2514600" lvl="1" indent="-342900">
              <a:spcBef>
                <a:spcPts val="600"/>
              </a:spcBef>
            </a:pPr>
            <a:r>
              <a:rPr lang="en-GB" sz="2800" dirty="0">
                <a:solidFill>
                  <a:srgbClr val="000000"/>
                </a:solidFill>
                <a:latin typeface="Calibri" pitchFamily="34" charset="0"/>
                <a:cs typeface="Tahoma" pitchFamily="34" charset="0"/>
              </a:rPr>
              <a:t>Training records</a:t>
            </a:r>
          </a:p>
          <a:p>
            <a:pPr marL="2514600" lvl="1" indent="-342900">
              <a:spcBef>
                <a:spcPts val="600"/>
              </a:spcBef>
            </a:pPr>
            <a:r>
              <a:rPr lang="en-US" sz="2800" dirty="0">
                <a:solidFill>
                  <a:srgbClr val="000000"/>
                </a:solidFill>
                <a:latin typeface="Calibri" pitchFamily="34" charset="0"/>
                <a:cs typeface="Tahoma" pitchFamily="34" charset="0"/>
              </a:rPr>
              <a:t>Minutes of safety committee meetings</a:t>
            </a:r>
          </a:p>
          <a:p>
            <a:pPr marL="2514600" lvl="1" indent="-342900">
              <a:spcBef>
                <a:spcPts val="600"/>
              </a:spcBef>
            </a:pPr>
            <a:r>
              <a:rPr lang="en-GB" sz="2800" dirty="0">
                <a:solidFill>
                  <a:srgbClr val="000000"/>
                </a:solidFill>
                <a:latin typeface="Calibri" pitchFamily="34" charset="0"/>
                <a:cs typeface="Tahoma" pitchFamily="34" charset="0"/>
              </a:rPr>
              <a:t>Maintenance records</a:t>
            </a:r>
          </a:p>
          <a:p>
            <a:pPr marL="2514600" lvl="1" indent="-342900">
              <a:spcBef>
                <a:spcPts val="600"/>
              </a:spcBef>
            </a:pPr>
            <a:r>
              <a:rPr lang="en-GB" sz="2800" dirty="0">
                <a:solidFill>
                  <a:srgbClr val="000000"/>
                </a:solidFill>
                <a:latin typeface="Calibri" pitchFamily="34" charset="0"/>
                <a:cs typeface="Tahoma" pitchFamily="34" charset="0"/>
              </a:rPr>
              <a:t>Record of monitoring activities</a:t>
            </a:r>
          </a:p>
          <a:p>
            <a:pPr marL="2514600" lvl="1" indent="-342900">
              <a:spcBef>
                <a:spcPts val="600"/>
              </a:spcBef>
            </a:pPr>
            <a:r>
              <a:rPr lang="en-GB" sz="2800" dirty="0">
                <a:solidFill>
                  <a:srgbClr val="000000"/>
                </a:solidFill>
                <a:latin typeface="Calibri" pitchFamily="34" charset="0"/>
                <a:cs typeface="Tahoma" pitchFamily="34" charset="0"/>
              </a:rPr>
              <a:t>Accident investigation reports and data</a:t>
            </a:r>
          </a:p>
          <a:p>
            <a:pPr marL="2514600" lvl="1" indent="-342900">
              <a:spcBef>
                <a:spcPts val="600"/>
              </a:spcBef>
            </a:pPr>
            <a:r>
              <a:rPr lang="en-GB" sz="2800" dirty="0">
                <a:solidFill>
                  <a:srgbClr val="000000"/>
                </a:solidFill>
                <a:latin typeface="Calibri" pitchFamily="34" charset="0"/>
                <a:cs typeface="Tahoma" pitchFamily="34" charset="0"/>
              </a:rPr>
              <a:t>Emergency arrangements</a:t>
            </a:r>
          </a:p>
          <a:p>
            <a:pPr marL="2514600" lvl="1" indent="-342900">
              <a:spcBef>
                <a:spcPts val="600"/>
              </a:spcBef>
            </a:pPr>
            <a:r>
              <a:rPr lang="en-GB" sz="2800" dirty="0">
                <a:solidFill>
                  <a:srgbClr val="000000"/>
                </a:solidFill>
                <a:latin typeface="Calibri" pitchFamily="34" charset="0"/>
                <a:cs typeface="Tahoma" pitchFamily="34" charset="0"/>
              </a:rPr>
              <a:t>Inspection reports from insurance companies</a:t>
            </a:r>
          </a:p>
          <a:p>
            <a:pPr marL="2514600" lvl="1" indent="-342900">
              <a:spcBef>
                <a:spcPts val="600"/>
              </a:spcBef>
            </a:pPr>
            <a:r>
              <a:rPr lang="en-GB" sz="2800" dirty="0">
                <a:solidFill>
                  <a:srgbClr val="000000"/>
                </a:solidFill>
                <a:cs typeface="Tahoma" pitchFamily="34" charset="0"/>
              </a:rPr>
              <a:t>Regulator visitors</a:t>
            </a:r>
          </a:p>
          <a:p>
            <a:pPr marL="2514600" lvl="1" indent="-342900">
              <a:spcBef>
                <a:spcPts val="600"/>
              </a:spcBef>
            </a:pPr>
            <a:r>
              <a:rPr lang="en-GB" sz="2800" dirty="0">
                <a:solidFill>
                  <a:srgbClr val="000000"/>
                </a:solidFill>
                <a:latin typeface="Calibri" pitchFamily="34" charset="0"/>
                <a:cs typeface="Tahoma" pitchFamily="34" charset="0"/>
              </a:rPr>
              <a:t>Worker complaints</a:t>
            </a:r>
          </a:p>
          <a:p>
            <a:pPr algn="just">
              <a:defRPr/>
            </a:pPr>
            <a:endParaRPr lang="en-GB" sz="3200" dirty="0"/>
          </a:p>
        </p:txBody>
      </p:sp>
    </p:spTree>
    <p:extLst>
      <p:ext uri="{BB962C8B-B14F-4D97-AF65-F5344CB8AC3E}">
        <p14:creationId xmlns:p14="http://schemas.microsoft.com/office/powerpoint/2010/main" val="30945292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12192000" cy="767639"/>
          </a:xfrm>
          <a:solidFill>
            <a:srgbClr val="176373"/>
          </a:solidFill>
          <a:ln>
            <a:noFill/>
          </a:ln>
          <a:effectLst/>
          <a:scene3d>
            <a:camera prst="orthographicFront">
              <a:rot lat="0" lon="0" rev="0"/>
            </a:camera>
            <a:lightRig rig="chilly" dir="t">
              <a:rot lat="0" lon="0" rev="18480000"/>
            </a:lightRig>
          </a:scene3d>
          <a:sp3d prstMaterial="clear">
            <a:bevelT h="63500"/>
          </a:sp3d>
        </p:spPr>
        <p:txBody>
          <a:bodyPr vert="horz" lIns="91440" tIns="45720" rIns="91440" bIns="45720" rtlCol="0" anchor="ctr">
            <a:noAutofit/>
          </a:bodyPr>
          <a:lstStyle/>
          <a:p>
            <a:r>
              <a:rPr lang="en-IN" sz="3200" b="1">
                <a:latin typeface="EngraversGothic BT" panose="020B0507020203020204" pitchFamily="34" charset="0"/>
              </a:rPr>
              <a:t>End of the Audit</a:t>
            </a:r>
            <a:endParaRPr lang="en-IN" sz="3200" b="1" dirty="0">
              <a:latin typeface="EngraversGothic BT" panose="020B0507020203020204" pitchFamily="34" charset="0"/>
            </a:endParaRPr>
          </a:p>
        </p:txBody>
      </p:sp>
      <p:sp>
        <p:nvSpPr>
          <p:cNvPr id="3" name="Content Placeholder 2"/>
          <p:cNvSpPr>
            <a:spLocks noGrp="1"/>
          </p:cNvSpPr>
          <p:nvPr>
            <p:ph idx="1"/>
          </p:nvPr>
        </p:nvSpPr>
        <p:spPr>
          <a:xfrm>
            <a:off x="76200" y="767641"/>
            <a:ext cx="11861800" cy="5904092"/>
          </a:xfrm>
        </p:spPr>
        <p:txBody>
          <a:bodyPr>
            <a:normAutofit/>
          </a:bodyPr>
          <a:lstStyle/>
          <a:p>
            <a:pPr>
              <a:buNone/>
            </a:pPr>
            <a:r>
              <a:rPr lang="en-GB" sz="4400" dirty="0"/>
              <a:t>Verbal feedback session</a:t>
            </a:r>
          </a:p>
          <a:p>
            <a:pPr marL="2235200" lvl="1" indent="-342900"/>
            <a:r>
              <a:rPr lang="en-GB" sz="4000" dirty="0"/>
              <a:t>To managers</a:t>
            </a:r>
          </a:p>
          <a:p>
            <a:pPr marL="2235200" lvl="1" indent="-342900"/>
            <a:r>
              <a:rPr lang="en-GB" sz="4000" dirty="0"/>
              <a:t>Highlights of the audit</a:t>
            </a:r>
          </a:p>
          <a:p>
            <a:pPr>
              <a:buNone/>
            </a:pPr>
            <a:r>
              <a:rPr lang="en-GB" sz="4400" dirty="0"/>
              <a:t>Written Report to Management</a:t>
            </a:r>
          </a:p>
          <a:p>
            <a:pPr marL="2286000" lvl="1" indent="-342900"/>
            <a:r>
              <a:rPr lang="en-GB" sz="4000" dirty="0"/>
              <a:t>Findings</a:t>
            </a:r>
          </a:p>
          <a:p>
            <a:pPr marL="2286000" lvl="1" indent="-342900"/>
            <a:r>
              <a:rPr lang="en-GB" sz="4000" dirty="0"/>
              <a:t>Recommendations</a:t>
            </a:r>
          </a:p>
          <a:p>
            <a:pPr marL="2286000" lvl="1" indent="-342900"/>
            <a:r>
              <a:rPr lang="en-GB" sz="4000" dirty="0"/>
              <a:t>Priorities and timescales</a:t>
            </a:r>
          </a:p>
          <a:p>
            <a:pPr algn="just">
              <a:defRPr/>
            </a:pPr>
            <a:endParaRPr lang="en-GB" sz="4400" dirty="0"/>
          </a:p>
        </p:txBody>
      </p:sp>
    </p:spTree>
    <p:extLst>
      <p:ext uri="{BB962C8B-B14F-4D97-AF65-F5344CB8AC3E}">
        <p14:creationId xmlns:p14="http://schemas.microsoft.com/office/powerpoint/2010/main" val="30343619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12192000" cy="767639"/>
          </a:xfrm>
          <a:solidFill>
            <a:srgbClr val="176373"/>
          </a:solidFill>
          <a:ln>
            <a:noFill/>
          </a:ln>
          <a:effectLst/>
          <a:scene3d>
            <a:camera prst="orthographicFront">
              <a:rot lat="0" lon="0" rev="0"/>
            </a:camera>
            <a:lightRig rig="chilly" dir="t">
              <a:rot lat="0" lon="0" rev="18480000"/>
            </a:lightRig>
          </a:scene3d>
          <a:sp3d prstMaterial="clear">
            <a:bevelT h="63500"/>
          </a:sp3d>
        </p:spPr>
        <p:txBody>
          <a:bodyPr vert="horz" lIns="91440" tIns="45720" rIns="91440" bIns="45720" rtlCol="0" anchor="ctr">
            <a:noAutofit/>
          </a:bodyPr>
          <a:lstStyle/>
          <a:p>
            <a:pPr algn="ctr"/>
            <a:r>
              <a:rPr lang="en-IN" sz="3200" b="1" dirty="0">
                <a:latin typeface="EngraversGothic BT" panose="020B0507020203020204" pitchFamily="34" charset="0"/>
              </a:rPr>
              <a:t>External Audits</a:t>
            </a:r>
          </a:p>
        </p:txBody>
      </p:sp>
      <p:graphicFrame>
        <p:nvGraphicFramePr>
          <p:cNvPr id="6" name="Table 5">
            <a:extLst>
              <a:ext uri="{FF2B5EF4-FFF2-40B4-BE49-F238E27FC236}">
                <a16:creationId xmlns="" xmlns:a16="http://schemas.microsoft.com/office/drawing/2014/main" id="{1889C11E-1103-C3AA-8CB3-3B7CA1FDC585}"/>
              </a:ext>
            </a:extLst>
          </p:cNvPr>
          <p:cNvGraphicFramePr>
            <a:graphicFrameLocks noGrp="1"/>
          </p:cNvGraphicFramePr>
          <p:nvPr>
            <p:extLst>
              <p:ext uri="{D42A27DB-BD31-4B8C-83A1-F6EECF244321}">
                <p14:modId xmlns:p14="http://schemas.microsoft.com/office/powerpoint/2010/main" val="1926335044"/>
              </p:ext>
            </p:extLst>
          </p:nvPr>
        </p:nvGraphicFramePr>
        <p:xfrm>
          <a:off x="968991" y="767641"/>
          <a:ext cx="10058400" cy="3410409"/>
        </p:xfrm>
        <a:graphic>
          <a:graphicData uri="http://schemas.openxmlformats.org/drawingml/2006/table">
            <a:tbl>
              <a:tblPr firstRow="1" bandRow="1">
                <a:tableStyleId>{5C22544A-7EE6-4342-B048-85BDC9FD1C3A}</a:tableStyleId>
              </a:tblPr>
              <a:tblGrid>
                <a:gridCol w="5029200">
                  <a:extLst>
                    <a:ext uri="{9D8B030D-6E8A-4147-A177-3AD203B41FA5}">
                      <a16:colId xmlns="" xmlns:a16="http://schemas.microsoft.com/office/drawing/2014/main" val="20001"/>
                    </a:ext>
                  </a:extLst>
                </a:gridCol>
                <a:gridCol w="5029200">
                  <a:extLst>
                    <a:ext uri="{9D8B030D-6E8A-4147-A177-3AD203B41FA5}">
                      <a16:colId xmlns="" xmlns:a16="http://schemas.microsoft.com/office/drawing/2014/main" val="20002"/>
                    </a:ext>
                  </a:extLst>
                </a:gridCol>
              </a:tblGrid>
              <a:tr h="440777">
                <a:tc>
                  <a:txBody>
                    <a:bodyPr/>
                    <a:lstStyle/>
                    <a:p>
                      <a:pPr algn="ctr"/>
                      <a:r>
                        <a:rPr lang="en-GB" sz="2400" b="0" dirty="0">
                          <a:solidFill>
                            <a:sysClr val="windowText" lastClr="000000"/>
                          </a:solidFill>
                          <a:latin typeface="Calibri" pitchFamily="34" charset="0"/>
                        </a:rPr>
                        <a:t>Advantages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r>
                        <a:rPr lang="en-GB" sz="2400" b="0" dirty="0">
                          <a:solidFill>
                            <a:sysClr val="windowText" lastClr="000000"/>
                          </a:solidFill>
                          <a:latin typeface="Calibri" pitchFamily="34" charset="0"/>
                        </a:rPr>
                        <a:t>Disadvantages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 xmlns:a16="http://schemas.microsoft.com/office/drawing/2014/main" val="10000"/>
                  </a:ext>
                </a:extLst>
              </a:tr>
              <a:tr h="2953209">
                <a:tc>
                  <a:txBody>
                    <a:bodyPr/>
                    <a:lstStyle/>
                    <a:p>
                      <a:pPr marL="360000" indent="-360000" algn="l">
                        <a:spcBef>
                          <a:spcPts val="600"/>
                        </a:spcBef>
                        <a:buFont typeface="Arial" pitchFamily="34" charset="0"/>
                        <a:buChar char="•"/>
                      </a:pPr>
                      <a:r>
                        <a:rPr lang="en-US" sz="2000" baseline="0" dirty="0">
                          <a:solidFill>
                            <a:sysClr val="windowText" lastClr="000000"/>
                          </a:solidFill>
                          <a:latin typeface="Calibri" pitchFamily="34" charset="0"/>
                        </a:rPr>
                        <a:t>Independent of any internal influence</a:t>
                      </a:r>
                    </a:p>
                    <a:p>
                      <a:pPr marL="360000" indent="-360000" algn="l">
                        <a:spcBef>
                          <a:spcPts val="600"/>
                        </a:spcBef>
                        <a:buFont typeface="Arial" pitchFamily="34" charset="0"/>
                        <a:buChar char="•"/>
                      </a:pPr>
                      <a:r>
                        <a:rPr lang="en-GB" sz="2000" baseline="0" dirty="0">
                          <a:solidFill>
                            <a:sysClr val="windowText" lastClr="000000"/>
                          </a:solidFill>
                          <a:latin typeface="Calibri" pitchFamily="34" charset="0"/>
                        </a:rPr>
                        <a:t>Fresh pair of eyes</a:t>
                      </a:r>
                    </a:p>
                    <a:p>
                      <a:pPr marL="360000" indent="-360000" algn="l">
                        <a:spcBef>
                          <a:spcPts val="600"/>
                        </a:spcBef>
                        <a:buFont typeface="Arial" pitchFamily="34" charset="0"/>
                        <a:buChar char="•"/>
                      </a:pPr>
                      <a:r>
                        <a:rPr lang="en-US" sz="2000" baseline="0" dirty="0">
                          <a:solidFill>
                            <a:sysClr val="windowText" lastClr="000000"/>
                          </a:solidFill>
                          <a:latin typeface="Calibri" pitchFamily="34" charset="0"/>
                        </a:rPr>
                        <a:t>May have wider experienced at auditing</a:t>
                      </a:r>
                    </a:p>
                    <a:p>
                      <a:pPr marL="360000" indent="-360000" algn="l">
                        <a:spcBef>
                          <a:spcPts val="600"/>
                        </a:spcBef>
                        <a:buFont typeface="Arial" pitchFamily="34" charset="0"/>
                        <a:buChar char="•"/>
                      </a:pPr>
                      <a:r>
                        <a:rPr lang="en-US" sz="2000" baseline="0" dirty="0">
                          <a:solidFill>
                            <a:sysClr val="windowText" lastClr="000000"/>
                          </a:solidFill>
                          <a:latin typeface="Calibri" pitchFamily="34" charset="0"/>
                        </a:rPr>
                        <a:t>Experience of different types of </a:t>
                      </a:r>
                      <a:r>
                        <a:rPr lang="en-GB" sz="2000" baseline="0" dirty="0">
                          <a:solidFill>
                            <a:sysClr val="windowText" lastClr="000000"/>
                          </a:solidFill>
                          <a:latin typeface="Calibri" pitchFamily="34" charset="0"/>
                        </a:rPr>
                        <a:t>workplace</a:t>
                      </a:r>
                    </a:p>
                    <a:p>
                      <a:pPr marL="360000" indent="-360000" algn="l">
                        <a:spcBef>
                          <a:spcPts val="600"/>
                        </a:spcBef>
                        <a:buFont typeface="Arial" pitchFamily="34" charset="0"/>
                        <a:buChar char="•"/>
                      </a:pPr>
                      <a:r>
                        <a:rPr lang="en-US" sz="2000" baseline="0" dirty="0">
                          <a:solidFill>
                            <a:sysClr val="windowText" lastClr="000000"/>
                          </a:solidFill>
                          <a:latin typeface="Calibri" pitchFamily="34" charset="0"/>
                        </a:rPr>
                        <a:t>Recommendations often carry more weight</a:t>
                      </a:r>
                    </a:p>
                    <a:p>
                      <a:pPr marL="360000" indent="-360000" algn="l">
                        <a:spcBef>
                          <a:spcPts val="600"/>
                        </a:spcBef>
                        <a:buFont typeface="Arial" pitchFamily="34" charset="0"/>
                        <a:buChar char="•"/>
                      </a:pPr>
                      <a:r>
                        <a:rPr lang="en-US" sz="2000" baseline="0" dirty="0">
                          <a:solidFill>
                            <a:sysClr val="windowText" lastClr="000000"/>
                          </a:solidFill>
                          <a:latin typeface="Calibri" pitchFamily="34" charset="0"/>
                        </a:rPr>
                        <a:t>Up to date with law</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360000" indent="-360000" algn="l">
                        <a:spcBef>
                          <a:spcPts val="600"/>
                        </a:spcBef>
                        <a:buFont typeface="Arial" pitchFamily="34" charset="0"/>
                        <a:buChar char="•"/>
                      </a:pPr>
                      <a:r>
                        <a:rPr lang="en-GB" sz="2000" baseline="0" dirty="0">
                          <a:solidFill>
                            <a:sysClr val="windowText" lastClr="000000"/>
                          </a:solidFill>
                          <a:latin typeface="Calibri" pitchFamily="34" charset="0"/>
                        </a:rPr>
                        <a:t>Expensive</a:t>
                      </a:r>
                    </a:p>
                    <a:p>
                      <a:pPr marL="360000" indent="-360000" algn="l">
                        <a:spcBef>
                          <a:spcPts val="600"/>
                        </a:spcBef>
                        <a:buFont typeface="Arial" pitchFamily="34" charset="0"/>
                        <a:buChar char="•"/>
                      </a:pPr>
                      <a:r>
                        <a:rPr lang="en-GB" sz="2000" baseline="0" dirty="0">
                          <a:solidFill>
                            <a:sysClr val="windowText" lastClr="000000"/>
                          </a:solidFill>
                          <a:latin typeface="Calibri" pitchFamily="34" charset="0"/>
                        </a:rPr>
                        <a:t>Time consuming</a:t>
                      </a:r>
                    </a:p>
                    <a:p>
                      <a:pPr marL="360000" indent="-360000" algn="l">
                        <a:spcBef>
                          <a:spcPts val="600"/>
                        </a:spcBef>
                        <a:buFont typeface="Arial" pitchFamily="34" charset="0"/>
                        <a:buChar char="•"/>
                      </a:pPr>
                      <a:r>
                        <a:rPr lang="en-US" sz="2000" baseline="0" dirty="0">
                          <a:solidFill>
                            <a:sysClr val="windowText" lastClr="000000"/>
                          </a:solidFill>
                          <a:latin typeface="Calibri" pitchFamily="34" charset="0"/>
                        </a:rPr>
                        <a:t>May not understand the business so make </a:t>
                      </a:r>
                      <a:r>
                        <a:rPr lang="en-GB" sz="2000" baseline="0" dirty="0">
                          <a:solidFill>
                            <a:sysClr val="windowText" lastClr="000000"/>
                          </a:solidFill>
                          <a:latin typeface="Calibri" pitchFamily="34" charset="0"/>
                        </a:rPr>
                        <a:t>impractical suggestions</a:t>
                      </a:r>
                    </a:p>
                    <a:p>
                      <a:pPr marL="360000" indent="-360000" algn="l">
                        <a:spcBef>
                          <a:spcPts val="600"/>
                        </a:spcBef>
                        <a:buFont typeface="Arial" pitchFamily="34" charset="0"/>
                        <a:buChar char="•"/>
                      </a:pPr>
                      <a:r>
                        <a:rPr lang="en-GB" sz="2000" baseline="0" dirty="0">
                          <a:solidFill>
                            <a:sysClr val="windowText" lastClr="000000"/>
                          </a:solidFill>
                          <a:latin typeface="Calibri" pitchFamily="34" charset="0"/>
                        </a:rPr>
                        <a:t>Difficult to arrange</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29048646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12192000" cy="767639"/>
          </a:xfrm>
          <a:solidFill>
            <a:srgbClr val="176373"/>
          </a:solidFill>
          <a:ln>
            <a:noFill/>
          </a:ln>
          <a:effectLst/>
          <a:scene3d>
            <a:camera prst="orthographicFront">
              <a:rot lat="0" lon="0" rev="0"/>
            </a:camera>
            <a:lightRig rig="chilly" dir="t">
              <a:rot lat="0" lon="0" rev="18480000"/>
            </a:lightRig>
          </a:scene3d>
          <a:sp3d prstMaterial="clear">
            <a:bevelT h="63500"/>
          </a:sp3d>
        </p:spPr>
        <p:txBody>
          <a:bodyPr vert="horz" lIns="91440" tIns="45720" rIns="91440" bIns="45720" rtlCol="0" anchor="ctr">
            <a:noAutofit/>
          </a:bodyPr>
          <a:lstStyle/>
          <a:p>
            <a:pPr algn="ctr"/>
            <a:r>
              <a:rPr lang="en-IN" sz="3200" b="1" dirty="0">
                <a:latin typeface="EngraversGothic BT" panose="020B0507020203020204" pitchFamily="34" charset="0"/>
              </a:rPr>
              <a:t>Internal Audits</a:t>
            </a:r>
          </a:p>
        </p:txBody>
      </p:sp>
      <p:graphicFrame>
        <p:nvGraphicFramePr>
          <p:cNvPr id="3" name="Table 2">
            <a:extLst>
              <a:ext uri="{FF2B5EF4-FFF2-40B4-BE49-F238E27FC236}">
                <a16:creationId xmlns="" xmlns:a16="http://schemas.microsoft.com/office/drawing/2014/main" id="{3E3B8672-15A6-1ED8-57AB-6596AE88DBBC}"/>
              </a:ext>
            </a:extLst>
          </p:cNvPr>
          <p:cNvGraphicFramePr>
            <a:graphicFrameLocks noGrp="1"/>
          </p:cNvGraphicFramePr>
          <p:nvPr>
            <p:extLst>
              <p:ext uri="{D42A27DB-BD31-4B8C-83A1-F6EECF244321}">
                <p14:modId xmlns:p14="http://schemas.microsoft.com/office/powerpoint/2010/main" val="2401038509"/>
              </p:ext>
            </p:extLst>
          </p:nvPr>
        </p:nvGraphicFramePr>
        <p:xfrm>
          <a:off x="1066800" y="767641"/>
          <a:ext cx="10058400" cy="3444240"/>
        </p:xfrm>
        <a:graphic>
          <a:graphicData uri="http://schemas.openxmlformats.org/drawingml/2006/table">
            <a:tbl>
              <a:tblPr firstRow="1" bandRow="1">
                <a:tableStyleId>{5C22544A-7EE6-4342-B048-85BDC9FD1C3A}</a:tableStyleId>
              </a:tblPr>
              <a:tblGrid>
                <a:gridCol w="5029200">
                  <a:extLst>
                    <a:ext uri="{9D8B030D-6E8A-4147-A177-3AD203B41FA5}">
                      <a16:colId xmlns="" xmlns:a16="http://schemas.microsoft.com/office/drawing/2014/main" val="20001"/>
                    </a:ext>
                  </a:extLst>
                </a:gridCol>
                <a:gridCol w="5029200">
                  <a:extLst>
                    <a:ext uri="{9D8B030D-6E8A-4147-A177-3AD203B41FA5}">
                      <a16:colId xmlns="" xmlns:a16="http://schemas.microsoft.com/office/drawing/2014/main" val="20002"/>
                    </a:ext>
                  </a:extLst>
                </a:gridCol>
              </a:tblGrid>
              <a:tr h="370840">
                <a:tc>
                  <a:txBody>
                    <a:bodyPr/>
                    <a:lstStyle/>
                    <a:p>
                      <a:pPr algn="ctr"/>
                      <a:r>
                        <a:rPr lang="en-GB" sz="2400" b="0" dirty="0">
                          <a:solidFill>
                            <a:sysClr val="windowText" lastClr="000000"/>
                          </a:solidFill>
                          <a:latin typeface="Calibri" pitchFamily="34" charset="0"/>
                        </a:rPr>
                        <a:t>Advantages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r>
                        <a:rPr lang="en-GB" sz="2400" b="0" dirty="0">
                          <a:solidFill>
                            <a:sysClr val="windowText" lastClr="000000"/>
                          </a:solidFill>
                          <a:latin typeface="Calibri" pitchFamily="34" charset="0"/>
                        </a:rPr>
                        <a:t>Disadvantages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 xmlns:a16="http://schemas.microsoft.com/office/drawing/2014/main" val="10000"/>
                  </a:ext>
                </a:extLst>
              </a:tr>
              <a:tr h="2921644">
                <a:tc>
                  <a:txBody>
                    <a:bodyPr/>
                    <a:lstStyle/>
                    <a:p>
                      <a:pPr marL="360000" indent="-360000" algn="l">
                        <a:spcBef>
                          <a:spcPts val="600"/>
                        </a:spcBef>
                        <a:buFont typeface="Arial" pitchFamily="34" charset="0"/>
                        <a:buChar char="•"/>
                      </a:pPr>
                      <a:r>
                        <a:rPr lang="en-GB" sz="2000" baseline="0" dirty="0">
                          <a:solidFill>
                            <a:srgbClr val="000000"/>
                          </a:solidFill>
                          <a:latin typeface="Calibri" pitchFamily="34" charset="0"/>
                        </a:rPr>
                        <a:t>Less expensive</a:t>
                      </a:r>
                    </a:p>
                    <a:p>
                      <a:pPr marL="360000" indent="-360000" algn="l">
                        <a:spcBef>
                          <a:spcPts val="600"/>
                        </a:spcBef>
                        <a:buFont typeface="Arial" pitchFamily="34" charset="0"/>
                        <a:buChar char="•"/>
                      </a:pPr>
                      <a:r>
                        <a:rPr lang="en-US" sz="2000" baseline="0" dirty="0">
                          <a:solidFill>
                            <a:srgbClr val="000000"/>
                          </a:solidFill>
                          <a:latin typeface="Calibri" pitchFamily="34" charset="0"/>
                        </a:rPr>
                        <a:t>Auditors  are already familiar with the workplace and what is practicable</a:t>
                      </a:r>
                    </a:p>
                    <a:p>
                      <a:pPr marL="360000" indent="-360000" algn="l">
                        <a:spcBef>
                          <a:spcPts val="600"/>
                        </a:spcBef>
                        <a:buFont typeface="Arial" pitchFamily="34" charset="0"/>
                        <a:buChar char="•"/>
                      </a:pPr>
                      <a:r>
                        <a:rPr lang="en-US" sz="2000" baseline="0" dirty="0">
                          <a:solidFill>
                            <a:srgbClr val="000000"/>
                          </a:solidFill>
                          <a:latin typeface="Calibri" pitchFamily="34" charset="0"/>
                        </a:rPr>
                        <a:t>Can see changes since last audit</a:t>
                      </a:r>
                    </a:p>
                    <a:p>
                      <a:pPr marL="360000" indent="-360000" algn="l">
                        <a:spcBef>
                          <a:spcPts val="600"/>
                        </a:spcBef>
                        <a:buFont typeface="Arial" pitchFamily="34" charset="0"/>
                        <a:buChar char="•"/>
                      </a:pPr>
                      <a:r>
                        <a:rPr lang="en-US" sz="2000" baseline="0" dirty="0">
                          <a:solidFill>
                            <a:srgbClr val="000000"/>
                          </a:solidFill>
                          <a:latin typeface="Calibri" pitchFamily="34" charset="0"/>
                        </a:rPr>
                        <a:t>Improves ownership of issues found</a:t>
                      </a:r>
                    </a:p>
                    <a:p>
                      <a:pPr marL="360000" indent="-360000" algn="l">
                        <a:spcBef>
                          <a:spcPts val="600"/>
                        </a:spcBef>
                        <a:buFont typeface="Arial" pitchFamily="34" charset="0"/>
                        <a:buChar char="•"/>
                      </a:pPr>
                      <a:r>
                        <a:rPr lang="en-GB" sz="2000" baseline="0" dirty="0">
                          <a:solidFill>
                            <a:srgbClr val="000000"/>
                          </a:solidFill>
                          <a:latin typeface="Calibri" pitchFamily="34" charset="0"/>
                        </a:rPr>
                        <a:t>Builds competence internally</a:t>
                      </a:r>
                    </a:p>
                    <a:p>
                      <a:pPr marL="360000" indent="-360000" algn="l">
                        <a:spcBef>
                          <a:spcPts val="600"/>
                        </a:spcBef>
                        <a:buFont typeface="Arial" pitchFamily="34" charset="0"/>
                        <a:buChar char="•"/>
                      </a:pPr>
                      <a:r>
                        <a:rPr lang="en-GB" sz="2000" baseline="0" dirty="0">
                          <a:solidFill>
                            <a:srgbClr val="000000"/>
                          </a:solidFill>
                          <a:latin typeface="Calibri" pitchFamily="34" charset="0"/>
                        </a:rPr>
                        <a:t>Workplace more at ease</a:t>
                      </a:r>
                    </a:p>
                    <a:p>
                      <a:pPr marL="360000" indent="-360000" algn="l">
                        <a:spcBef>
                          <a:spcPts val="600"/>
                        </a:spcBef>
                        <a:buFont typeface="Arial" pitchFamily="34" charset="0"/>
                        <a:buChar char="•"/>
                      </a:pPr>
                      <a:r>
                        <a:rPr lang="en-GB" sz="2000" baseline="0" dirty="0">
                          <a:solidFill>
                            <a:srgbClr val="000000"/>
                          </a:solidFill>
                          <a:latin typeface="Calibri" pitchFamily="34" charset="0"/>
                        </a:rPr>
                        <a:t>Familiarity with workplace and individuals</a:t>
                      </a:r>
                      <a:endParaRPr lang="en-GB" sz="2000" dirty="0">
                        <a:solidFill>
                          <a:srgbClr val="000000"/>
                        </a:solidFill>
                        <a:latin typeface="Calibri"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360000" indent="-360000" algn="l">
                        <a:spcBef>
                          <a:spcPts val="600"/>
                        </a:spcBef>
                        <a:buFont typeface="Arial" pitchFamily="34" charset="0"/>
                        <a:buChar char="•"/>
                      </a:pPr>
                      <a:r>
                        <a:rPr lang="en-US" sz="2000" baseline="0" dirty="0">
                          <a:solidFill>
                            <a:srgbClr val="000000"/>
                          </a:solidFill>
                          <a:latin typeface="Calibri" pitchFamily="34" charset="0"/>
                        </a:rPr>
                        <a:t>Auditors may not notice certain issues</a:t>
                      </a:r>
                    </a:p>
                    <a:p>
                      <a:pPr marL="360000" indent="-360000" algn="l">
                        <a:spcBef>
                          <a:spcPts val="600"/>
                        </a:spcBef>
                        <a:buFont typeface="Arial" pitchFamily="34" charset="0"/>
                        <a:buChar char="•"/>
                      </a:pPr>
                      <a:r>
                        <a:rPr lang="en-US" sz="2000" baseline="0" dirty="0">
                          <a:solidFill>
                            <a:srgbClr val="000000"/>
                          </a:solidFill>
                          <a:latin typeface="Calibri" pitchFamily="34" charset="0"/>
                        </a:rPr>
                        <a:t>Auditors may not have good knowledge of industry </a:t>
                      </a:r>
                      <a:r>
                        <a:rPr lang="en-GB" sz="2000" baseline="0" dirty="0">
                          <a:solidFill>
                            <a:srgbClr val="000000"/>
                          </a:solidFill>
                          <a:latin typeface="Calibri" pitchFamily="34" charset="0"/>
                        </a:rPr>
                        <a:t>or legal standards</a:t>
                      </a:r>
                    </a:p>
                    <a:p>
                      <a:pPr marL="360000" indent="-360000" algn="l">
                        <a:spcBef>
                          <a:spcPts val="600"/>
                        </a:spcBef>
                        <a:buFont typeface="Arial" pitchFamily="34" charset="0"/>
                        <a:buChar char="•"/>
                      </a:pPr>
                      <a:r>
                        <a:rPr lang="en-US" sz="2000" baseline="0" dirty="0">
                          <a:solidFill>
                            <a:srgbClr val="000000"/>
                          </a:solidFill>
                          <a:latin typeface="Calibri" pitchFamily="34" charset="0"/>
                        </a:rPr>
                        <a:t>Auditors may not possess auditing skills so may </a:t>
                      </a:r>
                      <a:r>
                        <a:rPr lang="en-GB" sz="2000" baseline="0" dirty="0">
                          <a:solidFill>
                            <a:srgbClr val="000000"/>
                          </a:solidFill>
                          <a:latin typeface="Calibri" pitchFamily="34" charset="0"/>
                        </a:rPr>
                        <a:t>need training</a:t>
                      </a:r>
                    </a:p>
                    <a:p>
                      <a:pPr marL="360000" indent="-360000" algn="l">
                        <a:spcBef>
                          <a:spcPts val="600"/>
                        </a:spcBef>
                        <a:buFont typeface="Arial" pitchFamily="34" charset="0"/>
                        <a:buChar char="•"/>
                      </a:pPr>
                      <a:r>
                        <a:rPr lang="en-US" sz="2000" baseline="0" dirty="0">
                          <a:solidFill>
                            <a:srgbClr val="000000"/>
                          </a:solidFill>
                          <a:latin typeface="Calibri" pitchFamily="34" charset="0"/>
                        </a:rPr>
                        <a:t>Auditors are not independent so may be subject to </a:t>
                      </a:r>
                      <a:r>
                        <a:rPr lang="en-GB" sz="2000" baseline="0" dirty="0">
                          <a:solidFill>
                            <a:srgbClr val="000000"/>
                          </a:solidFill>
                          <a:latin typeface="Calibri" pitchFamily="34" charset="0"/>
                        </a:rPr>
                        <a:t>internal influence</a:t>
                      </a:r>
                      <a:endParaRPr lang="en-GB" sz="2000" dirty="0">
                        <a:solidFill>
                          <a:srgbClr val="000000"/>
                        </a:solidFill>
                        <a:latin typeface="Calibri"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28661046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12192000" cy="767639"/>
          </a:xfrm>
          <a:solidFill>
            <a:srgbClr val="176373"/>
          </a:solidFill>
          <a:ln>
            <a:noFill/>
          </a:ln>
          <a:effectLst/>
          <a:scene3d>
            <a:camera prst="orthographicFront">
              <a:rot lat="0" lon="0" rev="0"/>
            </a:camera>
            <a:lightRig rig="chilly" dir="t">
              <a:rot lat="0" lon="0" rev="18480000"/>
            </a:lightRig>
          </a:scene3d>
          <a:sp3d prstMaterial="clear">
            <a:bevelT h="63500"/>
          </a:sp3d>
        </p:spPr>
        <p:txBody>
          <a:bodyPr vert="horz" lIns="91440" tIns="45720" rIns="91440" bIns="45720" rtlCol="0" anchor="ctr">
            <a:noAutofit/>
          </a:bodyPr>
          <a:lstStyle/>
          <a:p>
            <a:pPr algn="ctr"/>
            <a:r>
              <a:rPr lang="en-US" sz="3200" b="1" dirty="0">
                <a:latin typeface="EngraversGothic BT" panose="020B0507020203020204" pitchFamily="34" charset="0"/>
              </a:rPr>
              <a:t>Statutory obligation for maintaining health and safety</a:t>
            </a:r>
            <a:endParaRPr lang="en-IN" sz="3200" b="1" dirty="0">
              <a:latin typeface="EngraversGothic BT" panose="020B0507020203020204" pitchFamily="34" charset="0"/>
            </a:endParaRPr>
          </a:p>
        </p:txBody>
      </p:sp>
      <p:sp>
        <p:nvSpPr>
          <p:cNvPr id="4" name="Content Placeholder 2">
            <a:extLst>
              <a:ext uri="{FF2B5EF4-FFF2-40B4-BE49-F238E27FC236}">
                <a16:creationId xmlns="" xmlns:a16="http://schemas.microsoft.com/office/drawing/2014/main" id="{76026A7B-5213-6797-2CCA-A4185FE2C16B}"/>
              </a:ext>
            </a:extLst>
          </p:cNvPr>
          <p:cNvSpPr txBox="1">
            <a:spLocks/>
          </p:cNvSpPr>
          <p:nvPr/>
        </p:nvSpPr>
        <p:spPr>
          <a:xfrm>
            <a:off x="0" y="818441"/>
            <a:ext cx="12192000" cy="590409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defRPr/>
            </a:pPr>
            <a:r>
              <a:rPr lang="en-US" sz="3200" b="0" i="0" dirty="0">
                <a:solidFill>
                  <a:srgbClr val="111111"/>
                </a:solidFill>
                <a:effectLst/>
                <a:latin typeface="Arial" panose="020B0604020202020204" pitchFamily="34" charset="0"/>
              </a:rPr>
              <a:t>All organizations have management processes or arrangements to deal with payroll, personnel issues, finance and quality control - managing health and safety is no different.</a:t>
            </a:r>
          </a:p>
          <a:p>
            <a:pPr algn="just">
              <a:defRPr/>
            </a:pPr>
            <a:r>
              <a:rPr lang="en-US" sz="3200" b="0" i="0" dirty="0">
                <a:solidFill>
                  <a:srgbClr val="111111"/>
                </a:solidFill>
                <a:effectLst/>
                <a:latin typeface="Arial" panose="020B0604020202020204" pitchFamily="34" charset="0"/>
              </a:rPr>
              <a:t>Legal requirements include:</a:t>
            </a:r>
          </a:p>
          <a:p>
            <a:pPr lvl="1" algn="just">
              <a:defRPr/>
            </a:pPr>
            <a:r>
              <a:rPr lang="en-US" sz="2800" dirty="0"/>
              <a:t>A written health and safety policy (if you employ five or more people)</a:t>
            </a:r>
          </a:p>
          <a:p>
            <a:pPr lvl="1" algn="just">
              <a:defRPr/>
            </a:pPr>
            <a:r>
              <a:rPr lang="en-US" sz="2800" dirty="0"/>
              <a:t>Assessments of the risks to employees, contractors, customers, partners, and any other people who could be affected by your activities - and record the significant findings in writing (if you employ five or more people). Any risk assessment must be 'suitable and sufficient'</a:t>
            </a:r>
          </a:p>
          <a:p>
            <a:pPr lvl="1" algn="just">
              <a:defRPr/>
            </a:pPr>
            <a:r>
              <a:rPr lang="en-US" sz="2800" dirty="0"/>
              <a:t>Arrangements for the effective planning, organisation, control, monitoring and review of the preventive and protective measures that come from risk assessment</a:t>
            </a:r>
          </a:p>
          <a:p>
            <a:pPr lvl="1" algn="just">
              <a:defRPr/>
            </a:pPr>
            <a:r>
              <a:rPr lang="en-US" sz="2800" dirty="0"/>
              <a:t>Access to competent health and safety advice</a:t>
            </a:r>
          </a:p>
          <a:p>
            <a:pPr lvl="1" algn="just">
              <a:defRPr/>
            </a:pPr>
            <a:r>
              <a:rPr lang="en-US" sz="2800" dirty="0"/>
              <a:t>Providing employees with information about the risks in your workplace and how they are protected</a:t>
            </a:r>
          </a:p>
        </p:txBody>
      </p:sp>
    </p:spTree>
    <p:extLst>
      <p:ext uri="{BB962C8B-B14F-4D97-AF65-F5344CB8AC3E}">
        <p14:creationId xmlns:p14="http://schemas.microsoft.com/office/powerpoint/2010/main" val="798487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0" y="612845"/>
            <a:ext cx="6096000" cy="5632311"/>
          </a:xfrm>
          <a:prstGeom prst="rect">
            <a:avLst/>
          </a:prstGeom>
        </p:spPr>
        <p:txBody>
          <a:bodyPr>
            <a:spAutoFit/>
          </a:bodyPr>
          <a:lstStyle/>
          <a:p>
            <a:r>
              <a:rPr lang="en-US" dirty="0"/>
              <a:t>CHAPTER II</a:t>
            </a:r>
          </a:p>
          <a:p>
            <a:r>
              <a:rPr lang="en-US" dirty="0"/>
              <a:t>THE INSPECTING STAFF</a:t>
            </a:r>
          </a:p>
          <a:p>
            <a:r>
              <a:rPr lang="en-US" dirty="0"/>
              <a:t>7A. General duties of the occupier.</a:t>
            </a:r>
          </a:p>
          <a:p>
            <a:r>
              <a:rPr lang="en-US" dirty="0"/>
              <a:t>7B. General duties of manufacturers, etc., as regards articles and substances for use in factories.</a:t>
            </a:r>
          </a:p>
          <a:p>
            <a:r>
              <a:rPr lang="en-US" dirty="0"/>
              <a:t>8. Inspectors.</a:t>
            </a:r>
          </a:p>
          <a:p>
            <a:r>
              <a:rPr lang="en-US" dirty="0"/>
              <a:t>9. Powers of Inspectors.</a:t>
            </a:r>
          </a:p>
          <a:p>
            <a:r>
              <a:rPr lang="en-US" dirty="0"/>
              <a:t>10. Certifying surgeons.</a:t>
            </a:r>
          </a:p>
          <a:p>
            <a:r>
              <a:rPr lang="en-US" dirty="0"/>
              <a:t>CHAPTER III</a:t>
            </a:r>
          </a:p>
          <a:p>
            <a:r>
              <a:rPr lang="en-US" dirty="0"/>
              <a:t>HEALTH</a:t>
            </a:r>
          </a:p>
          <a:p>
            <a:r>
              <a:rPr lang="en-US" dirty="0"/>
              <a:t>11. Cleanliness.</a:t>
            </a:r>
          </a:p>
          <a:p>
            <a:r>
              <a:rPr lang="en-US" dirty="0"/>
              <a:t>12. Disposal of wastes and effluents.</a:t>
            </a:r>
          </a:p>
          <a:p>
            <a:r>
              <a:rPr lang="en-US" dirty="0"/>
              <a:t>13. Ventilation and temperature.</a:t>
            </a:r>
          </a:p>
          <a:p>
            <a:r>
              <a:rPr lang="en-US" dirty="0"/>
              <a:t>14. Dust and fume.</a:t>
            </a:r>
          </a:p>
          <a:p>
            <a:r>
              <a:rPr lang="en-US" dirty="0"/>
              <a:t>15. Artificial humidification.</a:t>
            </a:r>
          </a:p>
          <a:p>
            <a:r>
              <a:rPr lang="en-US" dirty="0"/>
              <a:t>16. Overcrowding.</a:t>
            </a:r>
          </a:p>
          <a:p>
            <a:r>
              <a:rPr lang="en-US" dirty="0"/>
              <a:t>17. Lighting.</a:t>
            </a:r>
          </a:p>
          <a:p>
            <a:r>
              <a:rPr lang="en-US" dirty="0"/>
              <a:t>18. Drinking water.</a:t>
            </a:r>
          </a:p>
          <a:p>
            <a:r>
              <a:rPr lang="en-US" dirty="0"/>
              <a:t>19. Latrines and urinals.</a:t>
            </a:r>
          </a:p>
          <a:p>
            <a:r>
              <a:rPr lang="en-US" dirty="0"/>
              <a:t>20. Spittoons.</a:t>
            </a:r>
          </a:p>
        </p:txBody>
      </p:sp>
    </p:spTree>
    <p:extLst>
      <p:ext uri="{BB962C8B-B14F-4D97-AF65-F5344CB8AC3E}">
        <p14:creationId xmlns:p14="http://schemas.microsoft.com/office/powerpoint/2010/main" val="37152511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12192000" cy="767639"/>
          </a:xfrm>
          <a:solidFill>
            <a:srgbClr val="176373"/>
          </a:solidFill>
          <a:ln>
            <a:noFill/>
          </a:ln>
          <a:effectLst/>
          <a:scene3d>
            <a:camera prst="orthographicFront">
              <a:rot lat="0" lon="0" rev="0"/>
            </a:camera>
            <a:lightRig rig="chilly" dir="t">
              <a:rot lat="0" lon="0" rev="18480000"/>
            </a:lightRig>
          </a:scene3d>
          <a:sp3d prstMaterial="clear">
            <a:bevelT h="63500"/>
          </a:sp3d>
        </p:spPr>
        <p:txBody>
          <a:bodyPr vert="horz" lIns="91440" tIns="45720" rIns="91440" bIns="45720" rtlCol="0" anchor="ctr">
            <a:noAutofit/>
          </a:bodyPr>
          <a:lstStyle/>
          <a:p>
            <a:r>
              <a:rPr lang="en-IN" sz="3200" b="1" dirty="0">
                <a:latin typeface="EngraversGothic BT" panose="020B0507020203020204" pitchFamily="34" charset="0"/>
              </a:rPr>
              <a:t>Cont.…….</a:t>
            </a:r>
          </a:p>
        </p:txBody>
      </p:sp>
      <p:sp>
        <p:nvSpPr>
          <p:cNvPr id="4" name="Content Placeholder 2">
            <a:extLst>
              <a:ext uri="{FF2B5EF4-FFF2-40B4-BE49-F238E27FC236}">
                <a16:creationId xmlns="" xmlns:a16="http://schemas.microsoft.com/office/drawing/2014/main" id="{76026A7B-5213-6797-2CCA-A4185FE2C16B}"/>
              </a:ext>
            </a:extLst>
          </p:cNvPr>
          <p:cNvSpPr txBox="1">
            <a:spLocks/>
          </p:cNvSpPr>
          <p:nvPr/>
        </p:nvSpPr>
        <p:spPr>
          <a:xfrm>
            <a:off x="0" y="818441"/>
            <a:ext cx="12192000" cy="59040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defRPr/>
            </a:pPr>
            <a:endParaRPr lang="en-US" sz="2800" dirty="0"/>
          </a:p>
        </p:txBody>
      </p:sp>
      <p:sp>
        <p:nvSpPr>
          <p:cNvPr id="5" name="TextBox 4">
            <a:extLst>
              <a:ext uri="{FF2B5EF4-FFF2-40B4-BE49-F238E27FC236}">
                <a16:creationId xmlns="" xmlns:a16="http://schemas.microsoft.com/office/drawing/2014/main" id="{B8CCA53B-CBC9-97BC-F9CB-63C60327D078}"/>
              </a:ext>
            </a:extLst>
          </p:cNvPr>
          <p:cNvSpPr txBox="1"/>
          <p:nvPr/>
        </p:nvSpPr>
        <p:spPr>
          <a:xfrm>
            <a:off x="0" y="818441"/>
            <a:ext cx="12192000" cy="1815882"/>
          </a:xfrm>
          <a:prstGeom prst="rect">
            <a:avLst/>
          </a:prstGeom>
          <a:noFill/>
        </p:spPr>
        <p:txBody>
          <a:bodyPr wrap="square">
            <a:spAutoFit/>
          </a:bodyPr>
          <a:lstStyle/>
          <a:p>
            <a:pPr marL="457200" indent="-457200">
              <a:buFont typeface="Arial" panose="020B0604020202020204" pitchFamily="34" charset="0"/>
              <a:buChar char="•"/>
            </a:pPr>
            <a:r>
              <a:rPr lang="en-US" sz="2800" dirty="0"/>
              <a:t>Instruction and training for employees in how to deal with the risks </a:t>
            </a:r>
          </a:p>
          <a:p>
            <a:pPr marL="457200" indent="-457200">
              <a:buFont typeface="Arial" panose="020B0604020202020204" pitchFamily="34" charset="0"/>
              <a:buChar char="•"/>
            </a:pPr>
            <a:r>
              <a:rPr lang="en-US" sz="2800" dirty="0"/>
              <a:t>Ensuring there is adequate and appropriate supervision in place  </a:t>
            </a:r>
          </a:p>
          <a:p>
            <a:pPr marL="457200" indent="-457200">
              <a:buFont typeface="Arial" panose="020B0604020202020204" pitchFamily="34" charset="0"/>
              <a:buChar char="•"/>
            </a:pPr>
            <a:r>
              <a:rPr lang="en-US" sz="2800" dirty="0"/>
              <a:t>Consulting with employees about their risks at work and current preventive and protective measures</a:t>
            </a:r>
          </a:p>
        </p:txBody>
      </p:sp>
    </p:spTree>
    <p:extLst>
      <p:ext uri="{BB962C8B-B14F-4D97-AF65-F5344CB8AC3E}">
        <p14:creationId xmlns:p14="http://schemas.microsoft.com/office/powerpoint/2010/main" val="20689548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12192000" cy="1003608"/>
          </a:xfrm>
          <a:solidFill>
            <a:srgbClr val="176373"/>
          </a:solidFill>
          <a:ln>
            <a:noFill/>
          </a:ln>
          <a:effectLst/>
          <a:scene3d>
            <a:camera prst="orthographicFront">
              <a:rot lat="0" lon="0" rev="0"/>
            </a:camera>
            <a:lightRig rig="chilly" dir="t">
              <a:rot lat="0" lon="0" rev="18480000"/>
            </a:lightRig>
          </a:scene3d>
          <a:sp3d prstMaterial="clear">
            <a:bevelT h="63500"/>
          </a:sp3d>
        </p:spPr>
        <p:txBody>
          <a:bodyPr vert="horz" lIns="91440" tIns="45720" rIns="91440" bIns="45720" rtlCol="0" anchor="ctr">
            <a:noAutofit/>
          </a:bodyPr>
          <a:lstStyle/>
          <a:p>
            <a:r>
              <a:rPr lang="en-US" sz="3200" b="1" dirty="0">
                <a:latin typeface="EngraversGothic BT" panose="020B0507020203020204" pitchFamily="34" charset="0"/>
              </a:rPr>
              <a:t>Challenges in maintain H&amp;S regulations : </a:t>
            </a:r>
            <a:br>
              <a:rPr lang="en-US" sz="3200" b="1" dirty="0">
                <a:latin typeface="EngraversGothic BT" panose="020B0507020203020204" pitchFamily="34" charset="0"/>
              </a:rPr>
            </a:br>
            <a:r>
              <a:rPr lang="en-US" sz="3200" b="1" dirty="0">
                <a:latin typeface="EngraversGothic BT" panose="020B0507020203020204" pitchFamily="34" charset="0"/>
              </a:rPr>
              <a:t>Ever-changing Safety Laws and Regulations</a:t>
            </a:r>
            <a:endParaRPr lang="en-IN" sz="3200" b="1" dirty="0">
              <a:latin typeface="EngraversGothic BT" panose="020B0507020203020204" pitchFamily="34" charset="0"/>
            </a:endParaRPr>
          </a:p>
        </p:txBody>
      </p:sp>
      <p:sp>
        <p:nvSpPr>
          <p:cNvPr id="4" name="Content Placeholder 2">
            <a:extLst>
              <a:ext uri="{FF2B5EF4-FFF2-40B4-BE49-F238E27FC236}">
                <a16:creationId xmlns="" xmlns:a16="http://schemas.microsoft.com/office/drawing/2014/main" id="{76026A7B-5213-6797-2CCA-A4185FE2C16B}"/>
              </a:ext>
            </a:extLst>
          </p:cNvPr>
          <p:cNvSpPr txBox="1">
            <a:spLocks/>
          </p:cNvSpPr>
          <p:nvPr/>
        </p:nvSpPr>
        <p:spPr>
          <a:xfrm>
            <a:off x="0" y="818441"/>
            <a:ext cx="12192000" cy="59040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defRPr/>
            </a:pPr>
            <a:endParaRPr lang="en-US" sz="2800" dirty="0"/>
          </a:p>
        </p:txBody>
      </p:sp>
      <p:sp>
        <p:nvSpPr>
          <p:cNvPr id="5" name="TextBox 4">
            <a:extLst>
              <a:ext uri="{FF2B5EF4-FFF2-40B4-BE49-F238E27FC236}">
                <a16:creationId xmlns="" xmlns:a16="http://schemas.microsoft.com/office/drawing/2014/main" id="{B8CCA53B-CBC9-97BC-F9CB-63C60327D078}"/>
              </a:ext>
            </a:extLst>
          </p:cNvPr>
          <p:cNvSpPr txBox="1"/>
          <p:nvPr/>
        </p:nvSpPr>
        <p:spPr>
          <a:xfrm>
            <a:off x="0" y="1003610"/>
            <a:ext cx="12192000" cy="4401205"/>
          </a:xfrm>
          <a:prstGeom prst="rect">
            <a:avLst/>
          </a:prstGeom>
          <a:noFill/>
        </p:spPr>
        <p:txBody>
          <a:bodyPr wrap="square">
            <a:spAutoFit/>
          </a:bodyPr>
          <a:lstStyle/>
          <a:p>
            <a:pPr marL="457200" indent="-457200" algn="just">
              <a:buFont typeface="Arial" panose="020B0604020202020204" pitchFamily="34" charset="0"/>
              <a:buChar char="•"/>
            </a:pPr>
            <a:r>
              <a:rPr lang="en-US" sz="2800" dirty="0"/>
              <a:t>Safety laws and regulations are often complicated and they keep evolving to create safer workplaces for people to work in. </a:t>
            </a:r>
          </a:p>
          <a:p>
            <a:pPr marL="457200" indent="-457200" algn="just">
              <a:buFont typeface="Arial" panose="020B0604020202020204" pitchFamily="34" charset="0"/>
              <a:buChar char="•"/>
            </a:pPr>
            <a:r>
              <a:rPr lang="en-US" sz="2800" dirty="0"/>
              <a:t>As a business owner or safety professional, it might get overwhelming for you to understand and keep up with all the safety laws and regulations.</a:t>
            </a:r>
          </a:p>
          <a:p>
            <a:pPr marL="457200" indent="-457200" algn="just">
              <a:buFont typeface="Arial" panose="020B0604020202020204" pitchFamily="34" charset="0"/>
              <a:buChar char="•"/>
            </a:pPr>
            <a:r>
              <a:rPr lang="en-US" sz="2800" dirty="0"/>
              <a:t>This gap may lead to non-compliance. The consequences of non-compliance with the safety laws and regulations can be quite fatal for your employees and the business.</a:t>
            </a:r>
          </a:p>
          <a:p>
            <a:pPr marL="457200" indent="-457200" algn="just">
              <a:buFont typeface="Arial" panose="020B0604020202020204" pitchFamily="34" charset="0"/>
              <a:buChar char="•"/>
            </a:pPr>
            <a:r>
              <a:rPr lang="en-US" sz="2800" dirty="0"/>
              <a:t>Hence, it is paramount for you to adapt to the changing laws, communicate them to your employees, and ensure that they are followed by everyone in your organisation.</a:t>
            </a:r>
          </a:p>
        </p:txBody>
      </p:sp>
    </p:spTree>
    <p:extLst>
      <p:ext uri="{BB962C8B-B14F-4D97-AF65-F5344CB8AC3E}">
        <p14:creationId xmlns:p14="http://schemas.microsoft.com/office/powerpoint/2010/main" val="6895586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12192000" cy="1003608"/>
          </a:xfrm>
          <a:solidFill>
            <a:srgbClr val="176373"/>
          </a:solidFill>
          <a:ln>
            <a:noFill/>
          </a:ln>
          <a:effectLst/>
          <a:scene3d>
            <a:camera prst="orthographicFront">
              <a:rot lat="0" lon="0" rev="0"/>
            </a:camera>
            <a:lightRig rig="chilly" dir="t">
              <a:rot lat="0" lon="0" rev="18480000"/>
            </a:lightRig>
          </a:scene3d>
          <a:sp3d prstMaterial="clear">
            <a:bevelT h="63500"/>
          </a:sp3d>
        </p:spPr>
        <p:txBody>
          <a:bodyPr vert="horz" lIns="91440" tIns="45720" rIns="91440" bIns="45720" rtlCol="0" anchor="ctr">
            <a:noAutofit/>
          </a:bodyPr>
          <a:lstStyle/>
          <a:p>
            <a:r>
              <a:rPr lang="en-US" sz="3200" b="1" dirty="0">
                <a:latin typeface="EngraversGothic BT" panose="020B0507020203020204" pitchFamily="34" charset="0"/>
              </a:rPr>
              <a:t>Safety Management System</a:t>
            </a:r>
            <a:endParaRPr lang="en-IN" sz="3200" b="1" dirty="0">
              <a:latin typeface="EngraversGothic BT" panose="020B0507020203020204" pitchFamily="34" charset="0"/>
            </a:endParaRPr>
          </a:p>
        </p:txBody>
      </p:sp>
      <p:sp>
        <p:nvSpPr>
          <p:cNvPr id="4" name="Content Placeholder 2">
            <a:extLst>
              <a:ext uri="{FF2B5EF4-FFF2-40B4-BE49-F238E27FC236}">
                <a16:creationId xmlns="" xmlns:a16="http://schemas.microsoft.com/office/drawing/2014/main" id="{76026A7B-5213-6797-2CCA-A4185FE2C16B}"/>
              </a:ext>
            </a:extLst>
          </p:cNvPr>
          <p:cNvSpPr txBox="1">
            <a:spLocks/>
          </p:cNvSpPr>
          <p:nvPr/>
        </p:nvSpPr>
        <p:spPr>
          <a:xfrm>
            <a:off x="0" y="818441"/>
            <a:ext cx="12192000" cy="59040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defRPr/>
            </a:pPr>
            <a:endParaRPr lang="en-US" sz="2800" dirty="0"/>
          </a:p>
        </p:txBody>
      </p:sp>
      <p:pic>
        <p:nvPicPr>
          <p:cNvPr id="3" name="Picture 4">
            <a:extLst>
              <a:ext uri="{FF2B5EF4-FFF2-40B4-BE49-F238E27FC236}">
                <a16:creationId xmlns="" xmlns:a16="http://schemas.microsoft.com/office/drawing/2014/main" id="{9E1B2AAE-A83E-E6D2-4E08-84FCF336F292}"/>
              </a:ext>
            </a:extLst>
          </p:cNvPr>
          <p:cNvPicPr>
            <a:picLocks noChangeAspect="1" noChangeArrowheads="1"/>
          </p:cNvPicPr>
          <p:nvPr/>
        </p:nvPicPr>
        <p:blipFill>
          <a:blip r:embed="rId2" cstate="print"/>
          <a:srcRect/>
          <a:stretch>
            <a:fillRect/>
          </a:stretch>
        </p:blipFill>
        <p:spPr bwMode="auto">
          <a:xfrm>
            <a:off x="2399970" y="1085089"/>
            <a:ext cx="7392060" cy="5370795"/>
          </a:xfrm>
          <a:prstGeom prst="rect">
            <a:avLst/>
          </a:prstGeom>
          <a:noFill/>
          <a:ln w="9525">
            <a:noFill/>
            <a:miter lim="800000"/>
            <a:headEnd/>
            <a:tailEnd/>
          </a:ln>
        </p:spPr>
      </p:pic>
    </p:spTree>
    <p:extLst>
      <p:ext uri="{BB962C8B-B14F-4D97-AF65-F5344CB8AC3E}">
        <p14:creationId xmlns:p14="http://schemas.microsoft.com/office/powerpoint/2010/main" val="21177812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12192000" cy="1003608"/>
          </a:xfrm>
          <a:solidFill>
            <a:srgbClr val="176373"/>
          </a:solidFill>
          <a:ln>
            <a:noFill/>
          </a:ln>
          <a:effectLst/>
          <a:scene3d>
            <a:camera prst="orthographicFront">
              <a:rot lat="0" lon="0" rev="0"/>
            </a:camera>
            <a:lightRig rig="chilly" dir="t">
              <a:rot lat="0" lon="0" rev="18480000"/>
            </a:lightRig>
          </a:scene3d>
          <a:sp3d prstMaterial="clear">
            <a:bevelT h="63500"/>
          </a:sp3d>
        </p:spPr>
        <p:txBody>
          <a:bodyPr vert="horz" lIns="91440" tIns="45720" rIns="91440" bIns="45720" rtlCol="0" anchor="ctr">
            <a:noAutofit/>
          </a:bodyPr>
          <a:lstStyle/>
          <a:p>
            <a:r>
              <a:rPr lang="en-US" sz="3200" b="1" dirty="0">
                <a:latin typeface="EngraversGothic BT" panose="020B0507020203020204" pitchFamily="34" charset="0"/>
              </a:rPr>
              <a:t>Safety Management System : Key Elements of ILO-OSH 2001 </a:t>
            </a:r>
            <a:endParaRPr lang="en-IN" sz="3200" b="1" dirty="0">
              <a:latin typeface="EngraversGothic BT" panose="020B0507020203020204" pitchFamily="34" charset="0"/>
            </a:endParaRPr>
          </a:p>
        </p:txBody>
      </p:sp>
      <p:sp>
        <p:nvSpPr>
          <p:cNvPr id="4" name="Content Placeholder 2">
            <a:extLst>
              <a:ext uri="{FF2B5EF4-FFF2-40B4-BE49-F238E27FC236}">
                <a16:creationId xmlns="" xmlns:a16="http://schemas.microsoft.com/office/drawing/2014/main" id="{76026A7B-5213-6797-2CCA-A4185FE2C16B}"/>
              </a:ext>
            </a:extLst>
          </p:cNvPr>
          <p:cNvSpPr txBox="1">
            <a:spLocks/>
          </p:cNvSpPr>
          <p:nvPr/>
        </p:nvSpPr>
        <p:spPr>
          <a:xfrm>
            <a:off x="0" y="818441"/>
            <a:ext cx="12192000" cy="59040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defRPr/>
            </a:pPr>
            <a:endParaRPr lang="en-US" sz="2800" dirty="0"/>
          </a:p>
        </p:txBody>
      </p:sp>
      <p:sp>
        <p:nvSpPr>
          <p:cNvPr id="5" name="TextBox 4">
            <a:extLst>
              <a:ext uri="{FF2B5EF4-FFF2-40B4-BE49-F238E27FC236}">
                <a16:creationId xmlns="" xmlns:a16="http://schemas.microsoft.com/office/drawing/2014/main" id="{8D009FF5-7449-A293-1E55-928A9953FB8B}"/>
              </a:ext>
            </a:extLst>
          </p:cNvPr>
          <p:cNvSpPr txBox="1"/>
          <p:nvPr/>
        </p:nvSpPr>
        <p:spPr>
          <a:xfrm>
            <a:off x="245326" y="1262899"/>
            <a:ext cx="12192000" cy="3708708"/>
          </a:xfrm>
          <a:prstGeom prst="rect">
            <a:avLst/>
          </a:prstGeom>
          <a:noFill/>
        </p:spPr>
        <p:txBody>
          <a:bodyPr wrap="square">
            <a:spAutoFit/>
          </a:bodyPr>
          <a:lstStyle/>
          <a:p>
            <a:pPr marL="342900" indent="-342900">
              <a:buClrTx/>
              <a:buFont typeface="Arial" panose="020B0604020202020204" pitchFamily="34" charset="0"/>
              <a:buChar char="•"/>
              <a:defRPr/>
            </a:pPr>
            <a:r>
              <a:rPr lang="en-GB" sz="2400" dirty="0">
                <a:solidFill>
                  <a:srgbClr val="000000"/>
                </a:solidFill>
                <a:latin typeface="Calibri" pitchFamily="34" charset="0"/>
              </a:rPr>
              <a:t>We will cover this in more detail in a minute…</a:t>
            </a:r>
          </a:p>
          <a:p>
            <a:pPr lvl="1">
              <a:buClrTx/>
              <a:buFont typeface="Calibri" pitchFamily="34" charset="0"/>
              <a:buChar char="–"/>
              <a:defRPr/>
            </a:pPr>
            <a:r>
              <a:rPr lang="en-GB" sz="2400" dirty="0">
                <a:solidFill>
                  <a:srgbClr val="000000"/>
                </a:solidFill>
                <a:latin typeface="Calibri" pitchFamily="34" charset="0"/>
              </a:rPr>
              <a:t> Policy</a:t>
            </a:r>
          </a:p>
          <a:p>
            <a:pPr lvl="1">
              <a:buClrTx/>
              <a:buFont typeface="Calibri" pitchFamily="34" charset="0"/>
              <a:buChar char="–"/>
              <a:defRPr/>
            </a:pPr>
            <a:r>
              <a:rPr lang="en-GB" sz="2400" dirty="0">
                <a:solidFill>
                  <a:srgbClr val="000000"/>
                </a:solidFill>
                <a:latin typeface="Calibri" pitchFamily="34" charset="0"/>
              </a:rPr>
              <a:t> Organising</a:t>
            </a:r>
          </a:p>
          <a:p>
            <a:pPr lvl="1">
              <a:buClrTx/>
              <a:buFont typeface="Calibri" pitchFamily="34" charset="0"/>
              <a:buChar char="–"/>
              <a:defRPr/>
            </a:pPr>
            <a:r>
              <a:rPr lang="en-GB" sz="2400" dirty="0">
                <a:solidFill>
                  <a:srgbClr val="000000"/>
                </a:solidFill>
                <a:latin typeface="Calibri" pitchFamily="34" charset="0"/>
              </a:rPr>
              <a:t> Planning and Implementing</a:t>
            </a:r>
          </a:p>
          <a:p>
            <a:pPr lvl="1">
              <a:buClrTx/>
              <a:buFont typeface="Calibri" pitchFamily="34" charset="0"/>
              <a:buChar char="–"/>
              <a:defRPr/>
            </a:pPr>
            <a:r>
              <a:rPr lang="en-GB" sz="2400" dirty="0">
                <a:solidFill>
                  <a:srgbClr val="000000"/>
                </a:solidFill>
                <a:latin typeface="Calibri" pitchFamily="34" charset="0"/>
              </a:rPr>
              <a:t> Evaluation</a:t>
            </a:r>
          </a:p>
          <a:p>
            <a:pPr lvl="1">
              <a:buClrTx/>
              <a:buFont typeface="Calibri" pitchFamily="34" charset="0"/>
              <a:buChar char="–"/>
              <a:defRPr/>
            </a:pPr>
            <a:r>
              <a:rPr lang="en-GB" sz="2400" dirty="0">
                <a:solidFill>
                  <a:srgbClr val="000000"/>
                </a:solidFill>
                <a:latin typeface="Calibri" pitchFamily="34" charset="0"/>
              </a:rPr>
              <a:t> Action for Improvement</a:t>
            </a:r>
          </a:p>
          <a:p>
            <a:pPr lvl="1">
              <a:buClrTx/>
              <a:buFont typeface="Calibri" pitchFamily="34" charset="0"/>
              <a:buChar char="–"/>
              <a:defRPr/>
            </a:pPr>
            <a:r>
              <a:rPr lang="en-GB" sz="2400" dirty="0">
                <a:solidFill>
                  <a:srgbClr val="000000"/>
                </a:solidFill>
                <a:latin typeface="Calibri" pitchFamily="34" charset="0"/>
              </a:rPr>
              <a:t> Audit</a:t>
            </a:r>
          </a:p>
          <a:p>
            <a:pPr marL="361950" indent="-361950">
              <a:spcBef>
                <a:spcPts val="1800"/>
              </a:spcBef>
              <a:buClrTx/>
              <a:buFont typeface="Arial" pitchFamily="34" charset="0"/>
              <a:buChar char="•"/>
              <a:defRPr/>
            </a:pPr>
            <a:r>
              <a:rPr lang="en-GB" sz="2400" dirty="0">
                <a:solidFill>
                  <a:srgbClr val="000000"/>
                </a:solidFill>
                <a:latin typeface="Calibri" pitchFamily="34" charset="0"/>
              </a:rPr>
              <a:t>The system should develop over time to ensure continual improvement</a:t>
            </a:r>
          </a:p>
          <a:p>
            <a:pPr marL="457200" indent="-457200" algn="just">
              <a:buFont typeface="Arial" panose="020B0604020202020204" pitchFamily="34" charset="0"/>
              <a:buChar char="•"/>
            </a:pPr>
            <a:endParaRPr lang="en-US" sz="2800" dirty="0"/>
          </a:p>
        </p:txBody>
      </p:sp>
    </p:spTree>
    <p:extLst>
      <p:ext uri="{BB962C8B-B14F-4D97-AF65-F5344CB8AC3E}">
        <p14:creationId xmlns:p14="http://schemas.microsoft.com/office/powerpoint/2010/main" val="32355926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12192000" cy="1003608"/>
          </a:xfrm>
          <a:solidFill>
            <a:srgbClr val="176373"/>
          </a:solidFill>
          <a:ln>
            <a:noFill/>
          </a:ln>
          <a:effectLst/>
          <a:scene3d>
            <a:camera prst="orthographicFront">
              <a:rot lat="0" lon="0" rev="0"/>
            </a:camera>
            <a:lightRig rig="chilly" dir="t">
              <a:rot lat="0" lon="0" rev="18480000"/>
            </a:lightRig>
          </a:scene3d>
          <a:sp3d prstMaterial="clear">
            <a:bevelT h="63500"/>
          </a:sp3d>
        </p:spPr>
        <p:txBody>
          <a:bodyPr vert="horz" lIns="91440" tIns="45720" rIns="91440" bIns="45720" rtlCol="0" anchor="ctr">
            <a:noAutofit/>
          </a:bodyPr>
          <a:lstStyle/>
          <a:p>
            <a:r>
              <a:rPr lang="en-US" sz="3200" b="1" dirty="0">
                <a:latin typeface="EngraversGothic BT" panose="020B0507020203020204" pitchFamily="34" charset="0"/>
              </a:rPr>
              <a:t>Safety Management System : Key Elements of ILO-OSH 2001 </a:t>
            </a:r>
            <a:endParaRPr lang="en-IN" sz="3200" b="1" dirty="0">
              <a:latin typeface="EngraversGothic BT" panose="020B0507020203020204" pitchFamily="34" charset="0"/>
            </a:endParaRPr>
          </a:p>
        </p:txBody>
      </p:sp>
      <p:sp>
        <p:nvSpPr>
          <p:cNvPr id="4" name="Content Placeholder 2">
            <a:extLst>
              <a:ext uri="{FF2B5EF4-FFF2-40B4-BE49-F238E27FC236}">
                <a16:creationId xmlns="" xmlns:a16="http://schemas.microsoft.com/office/drawing/2014/main" id="{76026A7B-5213-6797-2CCA-A4185FE2C16B}"/>
              </a:ext>
            </a:extLst>
          </p:cNvPr>
          <p:cNvSpPr txBox="1">
            <a:spLocks/>
          </p:cNvSpPr>
          <p:nvPr/>
        </p:nvSpPr>
        <p:spPr>
          <a:xfrm>
            <a:off x="0" y="818441"/>
            <a:ext cx="12192000" cy="59040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defRPr/>
            </a:pPr>
            <a:endParaRPr lang="en-US" sz="2800" dirty="0"/>
          </a:p>
        </p:txBody>
      </p:sp>
      <p:sp>
        <p:nvSpPr>
          <p:cNvPr id="3" name="Content Placeholder 2">
            <a:extLst>
              <a:ext uri="{FF2B5EF4-FFF2-40B4-BE49-F238E27FC236}">
                <a16:creationId xmlns="" xmlns:a16="http://schemas.microsoft.com/office/drawing/2014/main" id="{CCFB956D-4F2E-5C54-9BBF-6474F1398AB7}"/>
              </a:ext>
            </a:extLst>
          </p:cNvPr>
          <p:cNvSpPr txBox="1">
            <a:spLocks/>
          </p:cNvSpPr>
          <p:nvPr/>
        </p:nvSpPr>
        <p:spPr>
          <a:xfrm>
            <a:off x="334537" y="1003610"/>
            <a:ext cx="11664175" cy="571892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GB" b="1" dirty="0">
                <a:solidFill>
                  <a:srgbClr val="000000"/>
                </a:solidFill>
                <a:latin typeface="Calibri" pitchFamily="34" charset="0"/>
              </a:rPr>
              <a:t>Policy</a:t>
            </a:r>
          </a:p>
          <a:p>
            <a:pPr lvl="1">
              <a:buFont typeface="Calibri" pitchFamily="34" charset="0"/>
              <a:buChar char="–"/>
              <a:defRPr/>
            </a:pPr>
            <a:r>
              <a:rPr lang="en-GB" sz="2800" dirty="0">
                <a:solidFill>
                  <a:srgbClr val="000000"/>
                </a:solidFill>
                <a:latin typeface="Calibri" pitchFamily="34" charset="0"/>
              </a:rPr>
              <a:t> </a:t>
            </a:r>
            <a:r>
              <a:rPr lang="en-GB" dirty="0">
                <a:solidFill>
                  <a:srgbClr val="000000"/>
                </a:solidFill>
                <a:latin typeface="Calibri" pitchFamily="34" charset="0"/>
              </a:rPr>
              <a:t>Clear statement of commitment to health and safety </a:t>
            </a:r>
          </a:p>
          <a:p>
            <a:pPr lvl="1">
              <a:buFont typeface="Calibri" pitchFamily="34" charset="0"/>
              <a:buChar char="–"/>
              <a:defRPr/>
            </a:pPr>
            <a:r>
              <a:rPr lang="en-US" altLang="en-US" dirty="0">
                <a:solidFill>
                  <a:srgbClr val="000000"/>
                </a:solidFill>
                <a:latin typeface="Calibri" pitchFamily="34" charset="0"/>
              </a:rPr>
              <a:t> Set clear targets and objectives.</a:t>
            </a:r>
            <a:endParaRPr lang="en-GB" dirty="0">
              <a:solidFill>
                <a:srgbClr val="000000"/>
              </a:solidFill>
              <a:latin typeface="Calibri" pitchFamily="34" charset="0"/>
            </a:endParaRPr>
          </a:p>
          <a:p>
            <a:pPr>
              <a:defRPr/>
            </a:pPr>
            <a:r>
              <a:rPr lang="en-GB" b="1" dirty="0">
                <a:solidFill>
                  <a:srgbClr val="000000"/>
                </a:solidFill>
                <a:latin typeface="Calibri" pitchFamily="34" charset="0"/>
              </a:rPr>
              <a:t>Organising</a:t>
            </a:r>
          </a:p>
          <a:p>
            <a:pPr lvl="1">
              <a:buFont typeface="Calibri" pitchFamily="34" charset="0"/>
              <a:buChar char="–"/>
              <a:defRPr/>
            </a:pPr>
            <a:r>
              <a:rPr lang="en-GB" dirty="0">
                <a:solidFill>
                  <a:srgbClr val="000000"/>
                </a:solidFill>
                <a:latin typeface="Calibri" pitchFamily="34" charset="0"/>
              </a:rPr>
              <a:t> Roles and responsibilities for health and safety</a:t>
            </a:r>
          </a:p>
          <a:p>
            <a:pPr lvl="1">
              <a:buFont typeface="Calibri" pitchFamily="34" charset="0"/>
              <a:buChar char="–"/>
              <a:defRPr/>
            </a:pPr>
            <a:r>
              <a:rPr lang="en-GB" dirty="0">
                <a:solidFill>
                  <a:srgbClr val="000000"/>
                </a:solidFill>
                <a:latin typeface="Calibri" pitchFamily="34" charset="0"/>
              </a:rPr>
              <a:t> At all levels in the organisation</a:t>
            </a:r>
          </a:p>
          <a:p>
            <a:pPr lvl="1">
              <a:buFont typeface="Calibri" pitchFamily="34" charset="0"/>
              <a:buChar char="–"/>
              <a:defRPr/>
            </a:pPr>
            <a:r>
              <a:rPr lang="en-US" altLang="en-US" dirty="0">
                <a:solidFill>
                  <a:srgbClr val="000000"/>
                </a:solidFill>
                <a:latin typeface="Calibri" pitchFamily="34" charset="0"/>
              </a:rPr>
              <a:t> from senior management down to shop floor. </a:t>
            </a:r>
          </a:p>
          <a:p>
            <a:pPr>
              <a:defRPr/>
            </a:pPr>
            <a:r>
              <a:rPr lang="en-GB" b="1" dirty="0">
                <a:solidFill>
                  <a:srgbClr val="000000"/>
                </a:solidFill>
                <a:latin typeface="Calibri" pitchFamily="34" charset="0"/>
              </a:rPr>
              <a:t>Planning and Implementing</a:t>
            </a:r>
          </a:p>
          <a:p>
            <a:pPr lvl="1">
              <a:buFont typeface="Calibri" pitchFamily="34" charset="0"/>
              <a:buChar char="–"/>
              <a:defRPr/>
            </a:pPr>
            <a:r>
              <a:rPr lang="en-GB" dirty="0">
                <a:solidFill>
                  <a:srgbClr val="000000"/>
                </a:solidFill>
                <a:latin typeface="Calibri" pitchFamily="34" charset="0"/>
              </a:rPr>
              <a:t> Detailed arrangements to manage H&amp;S</a:t>
            </a:r>
          </a:p>
          <a:p>
            <a:pPr lvl="1">
              <a:defRPr/>
            </a:pPr>
            <a:r>
              <a:rPr lang="en-GB" dirty="0">
                <a:solidFill>
                  <a:srgbClr val="000000"/>
                </a:solidFill>
                <a:latin typeface="Calibri" pitchFamily="34" charset="0"/>
              </a:rPr>
              <a:t>Risk assessments</a:t>
            </a:r>
          </a:p>
          <a:p>
            <a:pPr lvl="1">
              <a:lnSpc>
                <a:spcPct val="95000"/>
              </a:lnSpc>
              <a:spcBef>
                <a:spcPct val="35000"/>
              </a:spcBef>
            </a:pPr>
            <a:r>
              <a:rPr lang="en-GB" altLang="en-US" dirty="0">
                <a:solidFill>
                  <a:srgbClr val="000000"/>
                </a:solidFill>
                <a:latin typeface="Calibri" pitchFamily="34" charset="0"/>
              </a:rPr>
              <a:t>Conducting Training programs</a:t>
            </a:r>
          </a:p>
          <a:p>
            <a:pPr lvl="1">
              <a:lnSpc>
                <a:spcPct val="95000"/>
              </a:lnSpc>
              <a:spcBef>
                <a:spcPct val="35000"/>
              </a:spcBef>
            </a:pPr>
            <a:r>
              <a:rPr lang="en-GB" altLang="en-US" dirty="0">
                <a:solidFill>
                  <a:srgbClr val="000000"/>
                </a:solidFill>
                <a:latin typeface="Calibri" pitchFamily="34" charset="0"/>
              </a:rPr>
              <a:t>Identify hazards, assess and control risks</a:t>
            </a:r>
          </a:p>
          <a:p>
            <a:pPr lvl="1">
              <a:lnSpc>
                <a:spcPct val="95000"/>
              </a:lnSpc>
              <a:spcBef>
                <a:spcPct val="35000"/>
              </a:spcBef>
            </a:pPr>
            <a:r>
              <a:rPr lang="en-GB" altLang="en-US" dirty="0">
                <a:solidFill>
                  <a:srgbClr val="000000"/>
                </a:solidFill>
                <a:latin typeface="Calibri" pitchFamily="34" charset="0"/>
              </a:rPr>
              <a:t>Standard operating Procedure</a:t>
            </a:r>
          </a:p>
        </p:txBody>
      </p:sp>
    </p:spTree>
    <p:extLst>
      <p:ext uri="{BB962C8B-B14F-4D97-AF65-F5344CB8AC3E}">
        <p14:creationId xmlns:p14="http://schemas.microsoft.com/office/powerpoint/2010/main" val="4982178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12192000" cy="1003608"/>
          </a:xfrm>
          <a:solidFill>
            <a:srgbClr val="176373"/>
          </a:solidFill>
          <a:ln>
            <a:noFill/>
          </a:ln>
          <a:effectLst/>
          <a:scene3d>
            <a:camera prst="orthographicFront">
              <a:rot lat="0" lon="0" rev="0"/>
            </a:camera>
            <a:lightRig rig="chilly" dir="t">
              <a:rot lat="0" lon="0" rev="18480000"/>
            </a:lightRig>
          </a:scene3d>
          <a:sp3d prstMaterial="clear">
            <a:bevelT h="63500"/>
          </a:sp3d>
        </p:spPr>
        <p:txBody>
          <a:bodyPr vert="horz" lIns="91440" tIns="45720" rIns="91440" bIns="45720" rtlCol="0" anchor="ctr">
            <a:noAutofit/>
          </a:bodyPr>
          <a:lstStyle/>
          <a:p>
            <a:r>
              <a:rPr lang="en-US" sz="3200" b="1" dirty="0">
                <a:latin typeface="EngraversGothic BT" panose="020B0507020203020204" pitchFamily="34" charset="0"/>
              </a:rPr>
              <a:t>Safety Management System : Key Elements of ILO-OSH 2001 </a:t>
            </a:r>
            <a:endParaRPr lang="en-IN" sz="3200" b="1" dirty="0">
              <a:latin typeface="EngraversGothic BT" panose="020B0507020203020204" pitchFamily="34" charset="0"/>
            </a:endParaRPr>
          </a:p>
        </p:txBody>
      </p:sp>
      <p:sp>
        <p:nvSpPr>
          <p:cNvPr id="4" name="Content Placeholder 2">
            <a:extLst>
              <a:ext uri="{FF2B5EF4-FFF2-40B4-BE49-F238E27FC236}">
                <a16:creationId xmlns="" xmlns:a16="http://schemas.microsoft.com/office/drawing/2014/main" id="{76026A7B-5213-6797-2CCA-A4185FE2C16B}"/>
              </a:ext>
            </a:extLst>
          </p:cNvPr>
          <p:cNvSpPr txBox="1">
            <a:spLocks/>
          </p:cNvSpPr>
          <p:nvPr/>
        </p:nvSpPr>
        <p:spPr>
          <a:xfrm>
            <a:off x="0" y="818441"/>
            <a:ext cx="12192000" cy="59040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defRPr/>
            </a:pPr>
            <a:endParaRPr lang="en-US" sz="2800" dirty="0"/>
          </a:p>
        </p:txBody>
      </p:sp>
      <p:sp>
        <p:nvSpPr>
          <p:cNvPr id="5" name="Content Placeholder 2">
            <a:extLst>
              <a:ext uri="{FF2B5EF4-FFF2-40B4-BE49-F238E27FC236}">
                <a16:creationId xmlns="" xmlns:a16="http://schemas.microsoft.com/office/drawing/2014/main" id="{A997203D-57CB-D286-E082-051D7F51A756}"/>
              </a:ext>
            </a:extLst>
          </p:cNvPr>
          <p:cNvSpPr txBox="1">
            <a:spLocks/>
          </p:cNvSpPr>
          <p:nvPr/>
        </p:nvSpPr>
        <p:spPr>
          <a:xfrm>
            <a:off x="223024" y="1003610"/>
            <a:ext cx="11968976" cy="58543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GB" b="1" dirty="0">
                <a:solidFill>
                  <a:srgbClr val="000000"/>
                </a:solidFill>
                <a:latin typeface="Calibri" pitchFamily="34" charset="0"/>
              </a:rPr>
              <a:t>Evaluation</a:t>
            </a:r>
          </a:p>
          <a:p>
            <a:pPr lvl="1">
              <a:buFont typeface="Calibri" pitchFamily="34" charset="0"/>
              <a:buChar char="–"/>
              <a:defRPr/>
            </a:pPr>
            <a:r>
              <a:rPr lang="en-GB" sz="2800" dirty="0">
                <a:solidFill>
                  <a:srgbClr val="000000"/>
                </a:solidFill>
                <a:latin typeface="Calibri" pitchFamily="34" charset="0"/>
              </a:rPr>
              <a:t>Methods to monitor and review the effectiveness of the arrangements</a:t>
            </a:r>
          </a:p>
          <a:p>
            <a:pPr lvl="1">
              <a:buFont typeface="Calibri" pitchFamily="34" charset="0"/>
              <a:buChar char="–"/>
              <a:defRPr/>
            </a:pPr>
            <a:r>
              <a:rPr lang="en-US" altLang="en-US" sz="2800" dirty="0"/>
              <a:t> </a:t>
            </a:r>
            <a:r>
              <a:rPr lang="en-US" altLang="en-US" sz="2800" dirty="0">
                <a:solidFill>
                  <a:srgbClr val="000000"/>
                </a:solidFill>
                <a:latin typeface="Calibri" pitchFamily="34" charset="0"/>
              </a:rPr>
              <a:t>Management must ensure that the systems and measures put in place are working effectively.</a:t>
            </a:r>
          </a:p>
          <a:p>
            <a:pPr>
              <a:defRPr/>
            </a:pPr>
            <a:r>
              <a:rPr lang="en-GB" b="1" dirty="0">
                <a:solidFill>
                  <a:srgbClr val="000000"/>
                </a:solidFill>
                <a:latin typeface="Calibri" pitchFamily="34" charset="0"/>
              </a:rPr>
              <a:t>Action for Improvement</a:t>
            </a:r>
          </a:p>
          <a:p>
            <a:pPr lvl="1">
              <a:buFont typeface="Calibri" pitchFamily="34" charset="0"/>
              <a:buChar char="–"/>
              <a:defRPr/>
            </a:pPr>
            <a:r>
              <a:rPr lang="en-GB" sz="2800" dirty="0">
                <a:solidFill>
                  <a:srgbClr val="000000"/>
                </a:solidFill>
                <a:latin typeface="Calibri" pitchFamily="34" charset="0"/>
              </a:rPr>
              <a:t>Steps to correct issues found in the evaluation</a:t>
            </a:r>
          </a:p>
          <a:p>
            <a:pPr lvl="1">
              <a:buFont typeface="Calibri" pitchFamily="34" charset="0"/>
              <a:buChar char="–"/>
              <a:defRPr/>
            </a:pPr>
            <a:r>
              <a:rPr lang="en-US" altLang="en-US" sz="2800" dirty="0">
                <a:solidFill>
                  <a:srgbClr val="000000"/>
                </a:solidFill>
                <a:latin typeface="Calibri" pitchFamily="34" charset="0"/>
              </a:rPr>
              <a:t>Any defects identified by the review process must be set right as soon as possible</a:t>
            </a:r>
          </a:p>
          <a:p>
            <a:pPr marL="342900" lvl="1" indent="-342900">
              <a:buFont typeface="Calibri" pitchFamily="34" charset="0"/>
              <a:buChar char="•"/>
              <a:defRPr/>
            </a:pPr>
            <a:r>
              <a:rPr lang="en-GB" sz="2800" b="1" dirty="0">
                <a:solidFill>
                  <a:srgbClr val="000000"/>
                </a:solidFill>
                <a:latin typeface="Calibri" pitchFamily="34" charset="0"/>
              </a:rPr>
              <a:t>Audit</a:t>
            </a:r>
          </a:p>
          <a:p>
            <a:pPr lvl="1">
              <a:buFont typeface="Calibri" pitchFamily="34" charset="0"/>
              <a:buChar char="–"/>
              <a:defRPr/>
            </a:pPr>
            <a:r>
              <a:rPr lang="en-GB" sz="2800" dirty="0">
                <a:solidFill>
                  <a:srgbClr val="000000"/>
                </a:solidFill>
                <a:latin typeface="Calibri" pitchFamily="34" charset="0"/>
              </a:rPr>
              <a:t>Independent, critical and systematic evaluation of the management system</a:t>
            </a:r>
            <a:endParaRPr lang="en-US" sz="2800" dirty="0"/>
          </a:p>
        </p:txBody>
      </p:sp>
    </p:spTree>
    <p:extLst>
      <p:ext uri="{BB962C8B-B14F-4D97-AF65-F5344CB8AC3E}">
        <p14:creationId xmlns:p14="http://schemas.microsoft.com/office/powerpoint/2010/main" val="1087764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12192000" cy="1003608"/>
          </a:xfrm>
          <a:solidFill>
            <a:srgbClr val="176373"/>
          </a:solidFill>
          <a:ln>
            <a:noFill/>
          </a:ln>
          <a:effectLst/>
          <a:scene3d>
            <a:camera prst="orthographicFront">
              <a:rot lat="0" lon="0" rev="0"/>
            </a:camera>
            <a:lightRig rig="chilly" dir="t">
              <a:rot lat="0" lon="0" rev="18480000"/>
            </a:lightRig>
          </a:scene3d>
          <a:sp3d prstMaterial="clear">
            <a:bevelT h="63500"/>
          </a:sp3d>
        </p:spPr>
        <p:txBody>
          <a:bodyPr vert="horz" lIns="91440" tIns="45720" rIns="91440" bIns="45720" rtlCol="0" anchor="ctr">
            <a:noAutofit/>
          </a:bodyPr>
          <a:lstStyle/>
          <a:p>
            <a:r>
              <a:rPr lang="en-IN" sz="3200" b="1">
                <a:latin typeface="EngraversGothic BT" panose="020B0507020203020204" pitchFamily="34" charset="0"/>
              </a:rPr>
              <a:t>INEFFECTIVE OHS POLICY</a:t>
            </a:r>
            <a:endParaRPr lang="en-IN" sz="3200" b="1" dirty="0">
              <a:latin typeface="EngraversGothic BT" panose="020B0507020203020204" pitchFamily="34" charset="0"/>
            </a:endParaRPr>
          </a:p>
        </p:txBody>
      </p:sp>
      <p:sp>
        <p:nvSpPr>
          <p:cNvPr id="4" name="Content Placeholder 2">
            <a:extLst>
              <a:ext uri="{FF2B5EF4-FFF2-40B4-BE49-F238E27FC236}">
                <a16:creationId xmlns="" xmlns:a16="http://schemas.microsoft.com/office/drawing/2014/main" id="{76026A7B-5213-6797-2CCA-A4185FE2C16B}"/>
              </a:ext>
            </a:extLst>
          </p:cNvPr>
          <p:cNvSpPr txBox="1">
            <a:spLocks/>
          </p:cNvSpPr>
          <p:nvPr/>
        </p:nvSpPr>
        <p:spPr>
          <a:xfrm>
            <a:off x="0" y="818441"/>
            <a:ext cx="12192000" cy="59040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defRPr/>
            </a:pPr>
            <a:endParaRPr lang="en-US" sz="2800" dirty="0"/>
          </a:p>
        </p:txBody>
      </p:sp>
      <p:sp>
        <p:nvSpPr>
          <p:cNvPr id="5" name="Content Placeholder 2">
            <a:extLst>
              <a:ext uri="{FF2B5EF4-FFF2-40B4-BE49-F238E27FC236}">
                <a16:creationId xmlns="" xmlns:a16="http://schemas.microsoft.com/office/drawing/2014/main" id="{A997203D-57CB-D286-E082-051D7F51A756}"/>
              </a:ext>
            </a:extLst>
          </p:cNvPr>
          <p:cNvSpPr txBox="1">
            <a:spLocks/>
          </p:cNvSpPr>
          <p:nvPr/>
        </p:nvSpPr>
        <p:spPr>
          <a:xfrm>
            <a:off x="223024" y="1003610"/>
            <a:ext cx="11708781" cy="585438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39750" indent="-457200" eaLnBrk="1" hangingPunct="1">
              <a:lnSpc>
                <a:spcPct val="150000"/>
              </a:lnSpc>
              <a:buFont typeface="+mj-lt"/>
              <a:buAutoNum type="arabicPeriod"/>
              <a:defRPr/>
            </a:pPr>
            <a:r>
              <a:rPr lang="en-US" sz="2800" kern="0" dirty="0"/>
              <a:t>No commitment or leadership</a:t>
            </a:r>
          </a:p>
          <a:p>
            <a:pPr marL="539750" indent="-457200" eaLnBrk="1" hangingPunct="1">
              <a:lnSpc>
                <a:spcPct val="150000"/>
              </a:lnSpc>
              <a:buFont typeface="+mj-lt"/>
              <a:buAutoNum type="arabicPeriod"/>
              <a:defRPr/>
            </a:pPr>
            <a:r>
              <a:rPr lang="en-US" sz="2800" kern="0" dirty="0">
                <a:solidFill>
                  <a:srgbClr val="FF0000"/>
                </a:solidFill>
              </a:rPr>
              <a:t>No annual objectives</a:t>
            </a:r>
          </a:p>
          <a:p>
            <a:pPr marL="539750" indent="-457200" eaLnBrk="1" hangingPunct="1">
              <a:lnSpc>
                <a:spcPct val="150000"/>
              </a:lnSpc>
              <a:buFont typeface="+mj-lt"/>
              <a:buAutoNum type="arabicPeriod"/>
              <a:defRPr/>
            </a:pPr>
            <a:r>
              <a:rPr lang="en-US" sz="2800" kern="0" dirty="0"/>
              <a:t>Health and safety not given enough  priority</a:t>
            </a:r>
          </a:p>
          <a:p>
            <a:pPr marL="539750" indent="-457200" eaLnBrk="1" hangingPunct="1">
              <a:lnSpc>
                <a:spcPct val="150000"/>
              </a:lnSpc>
              <a:buFont typeface="+mj-lt"/>
              <a:buAutoNum type="arabicPeriod"/>
              <a:defRPr/>
            </a:pPr>
            <a:r>
              <a:rPr lang="en-US" sz="2800" kern="0" dirty="0">
                <a:solidFill>
                  <a:srgbClr val="FF0000"/>
                </a:solidFill>
              </a:rPr>
              <a:t>Insufficient resources provided</a:t>
            </a:r>
          </a:p>
          <a:p>
            <a:pPr marL="539750" indent="-457200" eaLnBrk="1" hangingPunct="1">
              <a:lnSpc>
                <a:spcPct val="150000"/>
              </a:lnSpc>
              <a:buFont typeface="+mj-lt"/>
              <a:buAutoNum type="arabicPeriod"/>
              <a:defRPr/>
            </a:pPr>
            <a:r>
              <a:rPr lang="en-US" sz="2800" kern="0" dirty="0"/>
              <a:t>Personnel do not understand the aims</a:t>
            </a:r>
          </a:p>
          <a:p>
            <a:pPr marL="539750" indent="-457200" eaLnBrk="1" hangingPunct="1">
              <a:lnSpc>
                <a:spcPct val="150000"/>
              </a:lnSpc>
              <a:buFont typeface="+mj-lt"/>
              <a:buAutoNum type="arabicPeriod"/>
              <a:defRPr/>
            </a:pPr>
            <a:r>
              <a:rPr lang="en-US" sz="2800" kern="0" dirty="0">
                <a:solidFill>
                  <a:srgbClr val="FF0000"/>
                </a:solidFill>
              </a:rPr>
              <a:t>Too much emphasis on employee responsibility</a:t>
            </a:r>
          </a:p>
          <a:p>
            <a:pPr marL="539750" indent="-457200" eaLnBrk="1" hangingPunct="1">
              <a:lnSpc>
                <a:spcPct val="150000"/>
              </a:lnSpc>
              <a:buFont typeface="+mj-lt"/>
              <a:buAutoNum type="arabicPeriod"/>
              <a:defRPr/>
            </a:pPr>
            <a:r>
              <a:rPr lang="en-US" sz="2800" kern="0" dirty="0"/>
              <a:t>No measurement of performance </a:t>
            </a:r>
          </a:p>
          <a:p>
            <a:pPr marL="539750" indent="-457200" eaLnBrk="1" hangingPunct="1">
              <a:lnSpc>
                <a:spcPct val="150000"/>
              </a:lnSpc>
              <a:buFont typeface="+mj-lt"/>
              <a:buAutoNum type="arabicPeriod"/>
              <a:defRPr/>
            </a:pPr>
            <a:r>
              <a:rPr lang="en-US" sz="2800" kern="0" dirty="0">
                <a:solidFill>
                  <a:srgbClr val="FF0000"/>
                </a:solidFill>
              </a:rPr>
              <a:t>Management unaware of their role </a:t>
            </a:r>
          </a:p>
          <a:p>
            <a:pPr marL="539750" indent="-457200" eaLnBrk="1" hangingPunct="1">
              <a:lnSpc>
                <a:spcPct val="150000"/>
              </a:lnSpc>
              <a:buFont typeface="+mj-lt"/>
              <a:buAutoNum type="arabicPeriod"/>
              <a:defRPr/>
            </a:pPr>
            <a:r>
              <a:rPr lang="en-US" sz="2800" kern="0" dirty="0"/>
              <a:t>No training of management in their responsibilities</a:t>
            </a:r>
          </a:p>
        </p:txBody>
      </p:sp>
    </p:spTree>
    <p:extLst>
      <p:ext uri="{BB962C8B-B14F-4D97-AF65-F5344CB8AC3E}">
        <p14:creationId xmlns:p14="http://schemas.microsoft.com/office/powerpoint/2010/main" val="13548716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12192000" cy="1003608"/>
          </a:xfrm>
          <a:solidFill>
            <a:srgbClr val="176373"/>
          </a:solidFill>
          <a:ln>
            <a:noFill/>
          </a:ln>
          <a:effectLst/>
          <a:scene3d>
            <a:camera prst="orthographicFront">
              <a:rot lat="0" lon="0" rev="0"/>
            </a:camera>
            <a:lightRig rig="chilly" dir="t">
              <a:rot lat="0" lon="0" rev="18480000"/>
            </a:lightRig>
          </a:scene3d>
          <a:sp3d prstMaterial="clear">
            <a:bevelT h="63500"/>
          </a:sp3d>
        </p:spPr>
        <p:txBody>
          <a:bodyPr vert="horz" lIns="91440" tIns="45720" rIns="91440" bIns="45720" rtlCol="0" anchor="ctr">
            <a:noAutofit/>
          </a:bodyPr>
          <a:lstStyle/>
          <a:p>
            <a:r>
              <a:rPr lang="en-US" sz="3200" b="1" dirty="0">
                <a:latin typeface="EngraversGothic BT" panose="020B0507020203020204" pitchFamily="34" charset="0"/>
              </a:rPr>
              <a:t>Circumstances in which Health and Safety Policy to be reviewed</a:t>
            </a:r>
            <a:endParaRPr lang="en-IN" sz="3200" b="1" dirty="0">
              <a:latin typeface="EngraversGothic BT" panose="020B0507020203020204" pitchFamily="34" charset="0"/>
            </a:endParaRPr>
          </a:p>
        </p:txBody>
      </p:sp>
      <p:sp>
        <p:nvSpPr>
          <p:cNvPr id="4" name="Content Placeholder 2">
            <a:extLst>
              <a:ext uri="{FF2B5EF4-FFF2-40B4-BE49-F238E27FC236}">
                <a16:creationId xmlns="" xmlns:a16="http://schemas.microsoft.com/office/drawing/2014/main" id="{76026A7B-5213-6797-2CCA-A4185FE2C16B}"/>
              </a:ext>
            </a:extLst>
          </p:cNvPr>
          <p:cNvSpPr txBox="1">
            <a:spLocks/>
          </p:cNvSpPr>
          <p:nvPr/>
        </p:nvSpPr>
        <p:spPr>
          <a:xfrm>
            <a:off x="0" y="818441"/>
            <a:ext cx="12192000" cy="59040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defRPr/>
            </a:pPr>
            <a:endParaRPr lang="en-US" sz="2800" dirty="0"/>
          </a:p>
        </p:txBody>
      </p:sp>
      <p:sp>
        <p:nvSpPr>
          <p:cNvPr id="5" name="Content Placeholder 2">
            <a:extLst>
              <a:ext uri="{FF2B5EF4-FFF2-40B4-BE49-F238E27FC236}">
                <a16:creationId xmlns="" xmlns:a16="http://schemas.microsoft.com/office/drawing/2014/main" id="{A997203D-57CB-D286-E082-051D7F51A756}"/>
              </a:ext>
            </a:extLst>
          </p:cNvPr>
          <p:cNvSpPr txBox="1">
            <a:spLocks/>
          </p:cNvSpPr>
          <p:nvPr/>
        </p:nvSpPr>
        <p:spPr>
          <a:xfrm>
            <a:off x="223024" y="1003610"/>
            <a:ext cx="11708781" cy="585438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381000" eaLnBrk="1" hangingPunct="1">
              <a:buClr>
                <a:srgbClr val="1D528D"/>
              </a:buClr>
              <a:buFontTx/>
              <a:buNone/>
              <a:defRPr/>
            </a:pPr>
            <a:r>
              <a:rPr lang="en-US" sz="3200" b="1" dirty="0">
                <a:solidFill>
                  <a:srgbClr val="000000"/>
                </a:solidFill>
                <a:latin typeface="Calibri" pitchFamily="34" charset="0"/>
                <a:cs typeface="Calibri" pitchFamily="34" charset="0"/>
              </a:rPr>
              <a:t>Some reasons for review</a:t>
            </a:r>
          </a:p>
          <a:p>
            <a:pPr marL="1249363" defTabSz="381000">
              <a:spcBef>
                <a:spcPts val="1200"/>
              </a:spcBef>
              <a:defRPr/>
            </a:pPr>
            <a:r>
              <a:rPr lang="en-US" sz="2800" dirty="0">
                <a:solidFill>
                  <a:srgbClr val="000000"/>
                </a:solidFill>
                <a:latin typeface="Calibri" pitchFamily="34" charset="0"/>
                <a:cs typeface="Calibri" pitchFamily="34" charset="0"/>
              </a:rPr>
              <a:t>Changes in key personnel</a:t>
            </a:r>
          </a:p>
          <a:p>
            <a:pPr marL="1249363" defTabSz="381000">
              <a:spcBef>
                <a:spcPts val="1200"/>
              </a:spcBef>
              <a:defRPr/>
            </a:pPr>
            <a:r>
              <a:rPr lang="en-US" sz="2800" dirty="0">
                <a:solidFill>
                  <a:srgbClr val="000000"/>
                </a:solidFill>
                <a:latin typeface="Calibri" pitchFamily="34" charset="0"/>
                <a:cs typeface="Calibri" pitchFamily="34" charset="0"/>
              </a:rPr>
              <a:t>Changes in management structure</a:t>
            </a:r>
          </a:p>
          <a:p>
            <a:pPr marL="1249363" defTabSz="381000">
              <a:spcBef>
                <a:spcPts val="1200"/>
              </a:spcBef>
              <a:defRPr/>
            </a:pPr>
            <a:r>
              <a:rPr lang="en-US" sz="2800" dirty="0">
                <a:solidFill>
                  <a:srgbClr val="000000"/>
                </a:solidFill>
                <a:latin typeface="Calibri" pitchFamily="34" charset="0"/>
                <a:cs typeface="Calibri" pitchFamily="34" charset="0"/>
              </a:rPr>
              <a:t>Changes in ownership</a:t>
            </a:r>
          </a:p>
          <a:p>
            <a:pPr marL="1249363" defTabSz="381000">
              <a:spcBef>
                <a:spcPts val="1200"/>
              </a:spcBef>
              <a:defRPr/>
            </a:pPr>
            <a:r>
              <a:rPr lang="en-US" sz="2800" dirty="0">
                <a:solidFill>
                  <a:srgbClr val="000000"/>
                </a:solidFill>
                <a:latin typeface="Calibri" pitchFamily="34" charset="0"/>
                <a:cs typeface="Calibri" pitchFamily="34" charset="0"/>
              </a:rPr>
              <a:t>Changes in processes</a:t>
            </a:r>
          </a:p>
          <a:p>
            <a:pPr marL="1249363" defTabSz="381000">
              <a:spcBef>
                <a:spcPts val="1200"/>
              </a:spcBef>
              <a:defRPr/>
            </a:pPr>
            <a:r>
              <a:rPr lang="en-US" sz="2800" dirty="0">
                <a:solidFill>
                  <a:srgbClr val="000000"/>
                </a:solidFill>
                <a:latin typeface="Calibri" pitchFamily="34" charset="0"/>
                <a:cs typeface="Calibri" pitchFamily="34" charset="0"/>
              </a:rPr>
              <a:t>Changes in technology</a:t>
            </a:r>
          </a:p>
          <a:p>
            <a:pPr marL="1249363" defTabSz="381000">
              <a:spcBef>
                <a:spcPts val="1200"/>
              </a:spcBef>
              <a:defRPr/>
            </a:pPr>
            <a:r>
              <a:rPr lang="en-US" sz="2800" dirty="0">
                <a:solidFill>
                  <a:srgbClr val="000000"/>
                </a:solidFill>
                <a:latin typeface="Calibri" pitchFamily="34" charset="0"/>
                <a:cs typeface="Calibri" pitchFamily="34" charset="0"/>
              </a:rPr>
              <a:t>Changes in legislation</a:t>
            </a:r>
          </a:p>
          <a:p>
            <a:pPr marL="1249363" defTabSz="381000">
              <a:spcBef>
                <a:spcPts val="1200"/>
              </a:spcBef>
              <a:defRPr/>
            </a:pPr>
            <a:r>
              <a:rPr lang="en-US" sz="2800" dirty="0">
                <a:solidFill>
                  <a:srgbClr val="000000"/>
                </a:solidFill>
                <a:latin typeface="Calibri" pitchFamily="34" charset="0"/>
                <a:cs typeface="Calibri" pitchFamily="34" charset="0"/>
              </a:rPr>
              <a:t>Incident</a:t>
            </a:r>
          </a:p>
          <a:p>
            <a:pPr marL="1249363" defTabSz="381000">
              <a:spcBef>
                <a:spcPts val="1200"/>
              </a:spcBef>
              <a:defRPr/>
            </a:pPr>
            <a:r>
              <a:rPr lang="en-US" sz="2800" dirty="0">
                <a:solidFill>
                  <a:srgbClr val="000000"/>
                </a:solidFill>
                <a:latin typeface="Calibri" pitchFamily="34" charset="0"/>
                <a:cs typeface="Calibri" pitchFamily="34" charset="0"/>
              </a:rPr>
              <a:t>Enforcement action</a:t>
            </a:r>
          </a:p>
          <a:p>
            <a:pPr marL="1249363" defTabSz="381000">
              <a:spcBef>
                <a:spcPts val="1200"/>
              </a:spcBef>
              <a:defRPr/>
            </a:pPr>
            <a:r>
              <a:rPr lang="en-US" sz="2800" dirty="0">
                <a:solidFill>
                  <a:srgbClr val="000000"/>
                </a:solidFill>
                <a:latin typeface="Calibri" pitchFamily="34" charset="0"/>
                <a:cs typeface="Calibri" pitchFamily="34" charset="0"/>
              </a:rPr>
              <a:t>After audit</a:t>
            </a:r>
          </a:p>
          <a:p>
            <a:pPr marL="1249363" defTabSz="381000">
              <a:spcBef>
                <a:spcPts val="1200"/>
              </a:spcBef>
              <a:defRPr/>
            </a:pPr>
            <a:r>
              <a:rPr lang="en-US" sz="2800" dirty="0">
                <a:solidFill>
                  <a:srgbClr val="000000"/>
                </a:solidFill>
                <a:latin typeface="Calibri" pitchFamily="34" charset="0"/>
                <a:cs typeface="Calibri" pitchFamily="34" charset="0"/>
              </a:rPr>
              <a:t>After worker consultation</a:t>
            </a:r>
          </a:p>
          <a:p>
            <a:pPr marL="1249363" defTabSz="381000">
              <a:spcBef>
                <a:spcPts val="1200"/>
              </a:spcBef>
              <a:defRPr/>
            </a:pPr>
            <a:r>
              <a:rPr lang="en-US" sz="2800" dirty="0">
                <a:solidFill>
                  <a:srgbClr val="000000"/>
                </a:solidFill>
                <a:latin typeface="Calibri" pitchFamily="34" charset="0"/>
                <a:cs typeface="Calibri" pitchFamily="34" charset="0"/>
              </a:rPr>
              <a:t>Passage of time e.g. annually</a:t>
            </a:r>
          </a:p>
          <a:p>
            <a:pPr marL="539750" indent="-457200" eaLnBrk="1" hangingPunct="1">
              <a:lnSpc>
                <a:spcPct val="150000"/>
              </a:lnSpc>
              <a:buFont typeface="+mj-lt"/>
              <a:buAutoNum type="arabicPeriod"/>
              <a:defRPr/>
            </a:pPr>
            <a:endParaRPr lang="en-US" sz="2800" kern="0" dirty="0"/>
          </a:p>
        </p:txBody>
      </p:sp>
    </p:spTree>
    <p:extLst>
      <p:ext uri="{BB962C8B-B14F-4D97-AF65-F5344CB8AC3E}">
        <p14:creationId xmlns:p14="http://schemas.microsoft.com/office/powerpoint/2010/main" val="22494126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12192000" cy="1003608"/>
          </a:xfrm>
          <a:solidFill>
            <a:srgbClr val="176373"/>
          </a:solidFill>
          <a:ln>
            <a:noFill/>
          </a:ln>
          <a:effectLst/>
          <a:scene3d>
            <a:camera prst="orthographicFront">
              <a:rot lat="0" lon="0" rev="0"/>
            </a:camera>
            <a:lightRig rig="chilly" dir="t">
              <a:rot lat="0" lon="0" rev="18480000"/>
            </a:lightRig>
          </a:scene3d>
          <a:sp3d prstMaterial="clear">
            <a:bevelT h="63500"/>
          </a:sp3d>
        </p:spPr>
        <p:txBody>
          <a:bodyPr vert="horz" lIns="91440" tIns="45720" rIns="91440" bIns="45720" rtlCol="0" anchor="ctr">
            <a:noAutofit/>
          </a:bodyPr>
          <a:lstStyle/>
          <a:p>
            <a:r>
              <a:rPr lang="en-US" sz="3200" b="1" dirty="0">
                <a:latin typeface="EngraversGothic BT" panose="020B0507020203020204" pitchFamily="34" charset="0"/>
              </a:rPr>
              <a:t>Role of Trade Unions</a:t>
            </a:r>
            <a:endParaRPr lang="en-IN" sz="3200" b="1" dirty="0">
              <a:latin typeface="EngraversGothic BT" panose="020B0507020203020204" pitchFamily="34" charset="0"/>
            </a:endParaRPr>
          </a:p>
        </p:txBody>
      </p:sp>
      <p:sp>
        <p:nvSpPr>
          <p:cNvPr id="4" name="Content Placeholder 2">
            <a:extLst>
              <a:ext uri="{FF2B5EF4-FFF2-40B4-BE49-F238E27FC236}">
                <a16:creationId xmlns="" xmlns:a16="http://schemas.microsoft.com/office/drawing/2014/main" id="{76026A7B-5213-6797-2CCA-A4185FE2C16B}"/>
              </a:ext>
            </a:extLst>
          </p:cNvPr>
          <p:cNvSpPr txBox="1">
            <a:spLocks/>
          </p:cNvSpPr>
          <p:nvPr/>
        </p:nvSpPr>
        <p:spPr>
          <a:xfrm>
            <a:off x="0" y="818441"/>
            <a:ext cx="12192000" cy="59040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defRPr/>
            </a:pPr>
            <a:endParaRPr lang="en-US" sz="2800" dirty="0"/>
          </a:p>
        </p:txBody>
      </p:sp>
      <p:sp>
        <p:nvSpPr>
          <p:cNvPr id="5" name="Content Placeholder 2">
            <a:extLst>
              <a:ext uri="{FF2B5EF4-FFF2-40B4-BE49-F238E27FC236}">
                <a16:creationId xmlns="" xmlns:a16="http://schemas.microsoft.com/office/drawing/2014/main" id="{A997203D-57CB-D286-E082-051D7F51A756}"/>
              </a:ext>
            </a:extLst>
          </p:cNvPr>
          <p:cNvSpPr txBox="1">
            <a:spLocks/>
          </p:cNvSpPr>
          <p:nvPr/>
        </p:nvSpPr>
        <p:spPr>
          <a:xfrm>
            <a:off x="223024" y="1003610"/>
            <a:ext cx="11708781" cy="58543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39750" indent="-457200" eaLnBrk="1" hangingPunct="1">
              <a:lnSpc>
                <a:spcPct val="150000"/>
              </a:lnSpc>
              <a:buFont typeface="+mj-lt"/>
              <a:buAutoNum type="arabicPeriod"/>
              <a:defRPr/>
            </a:pPr>
            <a:r>
              <a:rPr lang="en-US" sz="2800" kern="0" dirty="0"/>
              <a:t>Negotiating improvement in and other non-wage benefits with employers.</a:t>
            </a:r>
          </a:p>
          <a:p>
            <a:pPr marL="539750" indent="-457200" eaLnBrk="1" hangingPunct="1">
              <a:lnSpc>
                <a:spcPct val="150000"/>
              </a:lnSpc>
              <a:buFont typeface="+mj-lt"/>
              <a:buAutoNum type="arabicPeriod"/>
              <a:defRPr/>
            </a:pPr>
            <a:r>
              <a:rPr lang="en-US" sz="2800" kern="0" dirty="0"/>
              <a:t>Defending employees rights and jobs.</a:t>
            </a:r>
          </a:p>
          <a:p>
            <a:pPr marL="539750" indent="-457200" eaLnBrk="1" hangingPunct="1">
              <a:lnSpc>
                <a:spcPct val="150000"/>
              </a:lnSpc>
              <a:buFont typeface="+mj-lt"/>
              <a:buAutoNum type="arabicPeriod"/>
              <a:defRPr/>
            </a:pPr>
            <a:r>
              <a:rPr lang="en-US" sz="2800" kern="0" dirty="0"/>
              <a:t>Improving working conditions </a:t>
            </a:r>
            <a:r>
              <a:rPr lang="en-US" sz="2800" kern="0" dirty="0" err="1"/>
              <a:t>eg.</a:t>
            </a:r>
            <a:r>
              <a:rPr lang="en-US" sz="2800" kern="0" dirty="0"/>
              <a:t> better hours of work, health conditions and safety policies.</a:t>
            </a:r>
          </a:p>
          <a:p>
            <a:pPr marL="539750" indent="-457200" eaLnBrk="1" hangingPunct="1">
              <a:lnSpc>
                <a:spcPct val="150000"/>
              </a:lnSpc>
              <a:buFont typeface="+mj-lt"/>
              <a:buAutoNum type="arabicPeriod"/>
              <a:defRPr/>
            </a:pPr>
            <a:r>
              <a:rPr lang="en-US" sz="2800" kern="0" dirty="0"/>
              <a:t>Improving pay and other benefits, including holiday entitlement, sick pay and pension.</a:t>
            </a:r>
          </a:p>
          <a:p>
            <a:pPr marL="539750" indent="-457200" eaLnBrk="1" hangingPunct="1">
              <a:lnSpc>
                <a:spcPct val="150000"/>
              </a:lnSpc>
              <a:buFont typeface="+mj-lt"/>
              <a:buAutoNum type="arabicPeriod"/>
              <a:defRPr/>
            </a:pPr>
            <a:r>
              <a:rPr lang="en-US" sz="2800" kern="0" dirty="0"/>
              <a:t>Encouraging firms to increase workers participation in business decision making.</a:t>
            </a:r>
          </a:p>
        </p:txBody>
      </p:sp>
    </p:spTree>
    <p:extLst>
      <p:ext uri="{BB962C8B-B14F-4D97-AF65-F5344CB8AC3E}">
        <p14:creationId xmlns:p14="http://schemas.microsoft.com/office/powerpoint/2010/main" val="30711253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12192000" cy="1003608"/>
          </a:xfrm>
          <a:solidFill>
            <a:srgbClr val="176373"/>
          </a:solidFill>
          <a:ln>
            <a:noFill/>
          </a:ln>
          <a:effectLst/>
          <a:scene3d>
            <a:camera prst="orthographicFront">
              <a:rot lat="0" lon="0" rev="0"/>
            </a:camera>
            <a:lightRig rig="chilly" dir="t">
              <a:rot lat="0" lon="0" rev="18480000"/>
            </a:lightRig>
          </a:scene3d>
          <a:sp3d prstMaterial="clear">
            <a:bevelT h="63500"/>
          </a:sp3d>
        </p:spPr>
        <p:txBody>
          <a:bodyPr vert="horz" lIns="91440" tIns="45720" rIns="91440" bIns="45720" rtlCol="0" anchor="ctr">
            <a:noAutofit/>
          </a:bodyPr>
          <a:lstStyle/>
          <a:p>
            <a:r>
              <a:rPr lang="en-US" sz="3200" b="1" dirty="0">
                <a:latin typeface="EngraversGothic BT" panose="020B0507020203020204" pitchFamily="34" charset="0"/>
              </a:rPr>
              <a:t>Cont.……</a:t>
            </a:r>
            <a:endParaRPr lang="en-IN" sz="3200" b="1" dirty="0">
              <a:latin typeface="EngraversGothic BT" panose="020B0507020203020204" pitchFamily="34" charset="0"/>
            </a:endParaRPr>
          </a:p>
        </p:txBody>
      </p:sp>
      <p:sp>
        <p:nvSpPr>
          <p:cNvPr id="4" name="Content Placeholder 2">
            <a:extLst>
              <a:ext uri="{FF2B5EF4-FFF2-40B4-BE49-F238E27FC236}">
                <a16:creationId xmlns="" xmlns:a16="http://schemas.microsoft.com/office/drawing/2014/main" id="{76026A7B-5213-6797-2CCA-A4185FE2C16B}"/>
              </a:ext>
            </a:extLst>
          </p:cNvPr>
          <p:cNvSpPr txBox="1">
            <a:spLocks/>
          </p:cNvSpPr>
          <p:nvPr/>
        </p:nvSpPr>
        <p:spPr>
          <a:xfrm>
            <a:off x="0" y="818441"/>
            <a:ext cx="12192000" cy="59040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defRPr/>
            </a:pPr>
            <a:endParaRPr lang="en-US" sz="2800" dirty="0"/>
          </a:p>
        </p:txBody>
      </p:sp>
      <p:sp>
        <p:nvSpPr>
          <p:cNvPr id="5" name="Content Placeholder 2">
            <a:extLst>
              <a:ext uri="{FF2B5EF4-FFF2-40B4-BE49-F238E27FC236}">
                <a16:creationId xmlns="" xmlns:a16="http://schemas.microsoft.com/office/drawing/2014/main" id="{A997203D-57CB-D286-E082-051D7F51A756}"/>
              </a:ext>
            </a:extLst>
          </p:cNvPr>
          <p:cNvSpPr txBox="1">
            <a:spLocks/>
          </p:cNvSpPr>
          <p:nvPr/>
        </p:nvSpPr>
        <p:spPr>
          <a:xfrm>
            <a:off x="223024" y="1003610"/>
            <a:ext cx="11708781" cy="58543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39750" indent="-457200" eaLnBrk="1" hangingPunct="1">
              <a:lnSpc>
                <a:spcPct val="150000"/>
              </a:lnSpc>
              <a:buFont typeface="+mj-lt"/>
              <a:buAutoNum type="arabicPeriod"/>
              <a:defRPr/>
            </a:pPr>
            <a:r>
              <a:rPr lang="en-US" sz="2800" kern="0" dirty="0"/>
              <a:t> Supporting members who have been dismissed unfairly.</a:t>
            </a:r>
          </a:p>
          <a:p>
            <a:pPr marL="539750" indent="-457200" eaLnBrk="1" hangingPunct="1">
              <a:lnSpc>
                <a:spcPct val="150000"/>
              </a:lnSpc>
              <a:buFont typeface="+mj-lt"/>
              <a:buAutoNum type="arabicPeriod"/>
              <a:defRPr/>
            </a:pPr>
            <a:r>
              <a:rPr lang="en-US" sz="2800" kern="0" dirty="0"/>
              <a:t> Developing skills of union members by providing training and education Courses.</a:t>
            </a:r>
          </a:p>
          <a:p>
            <a:pPr marL="539750" indent="-457200" eaLnBrk="1" hangingPunct="1">
              <a:lnSpc>
                <a:spcPct val="150000"/>
              </a:lnSpc>
              <a:buFont typeface="+mj-lt"/>
              <a:buAutoNum type="arabicPeriod"/>
              <a:defRPr/>
            </a:pPr>
            <a:r>
              <a:rPr lang="en-US" sz="2800" kern="0" dirty="0"/>
              <a:t>Providing social and recreational amenities for their members.</a:t>
            </a:r>
          </a:p>
          <a:p>
            <a:pPr marL="539750" indent="-457200" eaLnBrk="1" hangingPunct="1">
              <a:lnSpc>
                <a:spcPct val="150000"/>
              </a:lnSpc>
              <a:buFont typeface="+mj-lt"/>
              <a:buAutoNum type="arabicPeriod"/>
              <a:defRPr/>
            </a:pPr>
            <a:r>
              <a:rPr lang="en-US" sz="2800" kern="0" dirty="0"/>
              <a:t>Influencing government policy and employment legislation.</a:t>
            </a:r>
          </a:p>
          <a:p>
            <a:pPr marL="82550" indent="0" eaLnBrk="1" hangingPunct="1">
              <a:lnSpc>
                <a:spcPct val="150000"/>
              </a:lnSpc>
              <a:buNone/>
              <a:defRPr/>
            </a:pPr>
            <a:r>
              <a:rPr lang="en-US" sz="2800" kern="0" dirty="0" err="1"/>
              <a:t>Eg.</a:t>
            </a:r>
            <a:r>
              <a:rPr lang="en-US" sz="2800" kern="0" dirty="0"/>
              <a:t> minimum wages etc.</a:t>
            </a:r>
          </a:p>
        </p:txBody>
      </p:sp>
    </p:spTree>
    <p:extLst>
      <p:ext uri="{BB962C8B-B14F-4D97-AF65-F5344CB8AC3E}">
        <p14:creationId xmlns:p14="http://schemas.microsoft.com/office/powerpoint/2010/main" val="2863821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28034" y="433358"/>
            <a:ext cx="11663966" cy="6678751"/>
          </a:xfrm>
          <a:prstGeom prst="rect">
            <a:avLst/>
          </a:prstGeom>
        </p:spPr>
        <p:txBody>
          <a:bodyPr wrap="square">
            <a:spAutoFit/>
          </a:bodyPr>
          <a:lstStyle/>
          <a:p>
            <a:r>
              <a:rPr lang="en-US" sz="1600" dirty="0"/>
              <a:t>CHAPTER IV</a:t>
            </a:r>
          </a:p>
          <a:p>
            <a:r>
              <a:rPr lang="en-US" sz="1600" dirty="0"/>
              <a:t>SAFETY</a:t>
            </a:r>
          </a:p>
          <a:p>
            <a:r>
              <a:rPr lang="en-US" sz="1600" dirty="0"/>
              <a:t>21. Fencing of machinery.</a:t>
            </a:r>
          </a:p>
          <a:p>
            <a:r>
              <a:rPr lang="en-US" sz="1600" dirty="0"/>
              <a:t>22. Work on or near machinery in motion23. Employment of young persons on dangerous machines.</a:t>
            </a:r>
          </a:p>
          <a:p>
            <a:r>
              <a:rPr lang="en-US" sz="1600" dirty="0"/>
              <a:t>24. Striking gear and devices for cutting off power.</a:t>
            </a:r>
          </a:p>
          <a:p>
            <a:r>
              <a:rPr lang="en-US" sz="1600" dirty="0"/>
              <a:t>25. Self-acting machines.</a:t>
            </a:r>
          </a:p>
          <a:p>
            <a:r>
              <a:rPr lang="en-US" sz="1600" dirty="0"/>
              <a:t>26. Casing of new machinery.</a:t>
            </a:r>
          </a:p>
          <a:p>
            <a:r>
              <a:rPr lang="en-US" sz="1600" dirty="0"/>
              <a:t>27. Prohibition of employment of women and children near cotton-openers.</a:t>
            </a:r>
          </a:p>
          <a:p>
            <a:r>
              <a:rPr lang="en-US" sz="1600" dirty="0"/>
              <a:t>28. Hoists and lifts.</a:t>
            </a:r>
          </a:p>
          <a:p>
            <a:r>
              <a:rPr lang="en-US" sz="1600" dirty="0"/>
              <a:t>29. Lifting machines, chains, ropes and lifting tackles.</a:t>
            </a:r>
          </a:p>
          <a:p>
            <a:r>
              <a:rPr lang="en-US" sz="1600" dirty="0"/>
              <a:t>30. Revolving machinery.</a:t>
            </a:r>
          </a:p>
          <a:p>
            <a:r>
              <a:rPr lang="en-US" sz="1600" dirty="0"/>
              <a:t>31. Pressure plant.</a:t>
            </a:r>
          </a:p>
          <a:p>
            <a:r>
              <a:rPr lang="en-US" sz="1600" dirty="0"/>
              <a:t>32. Floors, stairs and means of access.</a:t>
            </a:r>
          </a:p>
          <a:p>
            <a:r>
              <a:rPr lang="en-US" sz="1600" dirty="0"/>
              <a:t>33. Pits, sumps openings in floors, etc.</a:t>
            </a:r>
          </a:p>
          <a:p>
            <a:r>
              <a:rPr lang="en-US" sz="1600" dirty="0"/>
              <a:t>34. Excessive weights.</a:t>
            </a:r>
          </a:p>
          <a:p>
            <a:r>
              <a:rPr lang="en-US" sz="1600" dirty="0"/>
              <a:t>35. Protection of eyes.</a:t>
            </a:r>
          </a:p>
          <a:p>
            <a:r>
              <a:rPr lang="en-US" sz="1600" dirty="0"/>
              <a:t>36. Precautions against dangerous fumes, gases, etc.</a:t>
            </a:r>
          </a:p>
          <a:p>
            <a:r>
              <a:rPr lang="en-US" sz="1600" dirty="0"/>
              <a:t>36A. Precautions regarding the use of portable electric light.</a:t>
            </a:r>
          </a:p>
          <a:p>
            <a:r>
              <a:rPr lang="en-US" sz="1600" dirty="0"/>
              <a:t>37. Explosive or inflammable dust, gas, etc.</a:t>
            </a:r>
          </a:p>
          <a:p>
            <a:r>
              <a:rPr lang="en-US" sz="1600" dirty="0"/>
              <a:t>38. Precautions in case of fire.</a:t>
            </a:r>
          </a:p>
          <a:p>
            <a:r>
              <a:rPr lang="en-US" sz="1600" dirty="0"/>
              <a:t>39. Power to require specifications of defective parts or tests of stability.</a:t>
            </a:r>
          </a:p>
          <a:p>
            <a:r>
              <a:rPr lang="en-US" sz="1600" dirty="0"/>
              <a:t>40. Safety of buildings and machinery.</a:t>
            </a:r>
          </a:p>
          <a:p>
            <a:r>
              <a:rPr lang="en-US" sz="1600" dirty="0"/>
              <a:t>40A. Maintenance of buildings.</a:t>
            </a:r>
          </a:p>
          <a:p>
            <a:r>
              <a:rPr lang="en-US" sz="1600" dirty="0"/>
              <a:t>40B. Safety officers.</a:t>
            </a:r>
          </a:p>
          <a:p>
            <a:r>
              <a:rPr lang="en-US" sz="1600" dirty="0"/>
              <a:t>41. Power to make rules to supplement this Chapter.</a:t>
            </a:r>
            <a:endParaRPr lang="en-US" sz="1600" dirty="0" smtClean="0"/>
          </a:p>
          <a:p>
            <a:endParaRPr lang="en-US" dirty="0"/>
          </a:p>
        </p:txBody>
      </p:sp>
    </p:spTree>
    <p:extLst>
      <p:ext uri="{BB962C8B-B14F-4D97-AF65-F5344CB8AC3E}">
        <p14:creationId xmlns:p14="http://schemas.microsoft.com/office/powerpoint/2010/main" val="3338544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12192000" cy="1003608"/>
          </a:xfrm>
          <a:solidFill>
            <a:srgbClr val="176373"/>
          </a:solidFill>
          <a:ln>
            <a:noFill/>
          </a:ln>
          <a:effectLst/>
          <a:scene3d>
            <a:camera prst="orthographicFront">
              <a:rot lat="0" lon="0" rev="0"/>
            </a:camera>
            <a:lightRig rig="chilly" dir="t">
              <a:rot lat="0" lon="0" rev="18480000"/>
            </a:lightRig>
          </a:scene3d>
          <a:sp3d prstMaterial="clear">
            <a:bevelT h="63500"/>
          </a:sp3d>
        </p:spPr>
        <p:txBody>
          <a:bodyPr vert="horz" lIns="91440" tIns="45720" rIns="91440" bIns="45720" rtlCol="0" anchor="ctr">
            <a:noAutofit/>
          </a:bodyPr>
          <a:lstStyle/>
          <a:p>
            <a:r>
              <a:rPr lang="en-IN" sz="3200" b="1" dirty="0">
                <a:latin typeface="EngraversGothic BT" panose="020B0507020203020204" pitchFamily="34" charset="0"/>
              </a:rPr>
              <a:t>Collective Bargaining</a:t>
            </a:r>
          </a:p>
        </p:txBody>
      </p:sp>
      <p:sp>
        <p:nvSpPr>
          <p:cNvPr id="4" name="Content Placeholder 2">
            <a:extLst>
              <a:ext uri="{FF2B5EF4-FFF2-40B4-BE49-F238E27FC236}">
                <a16:creationId xmlns="" xmlns:a16="http://schemas.microsoft.com/office/drawing/2014/main" id="{76026A7B-5213-6797-2CCA-A4185FE2C16B}"/>
              </a:ext>
            </a:extLst>
          </p:cNvPr>
          <p:cNvSpPr txBox="1">
            <a:spLocks/>
          </p:cNvSpPr>
          <p:nvPr/>
        </p:nvSpPr>
        <p:spPr>
          <a:xfrm>
            <a:off x="0" y="818441"/>
            <a:ext cx="12192000" cy="59040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defRPr/>
            </a:pPr>
            <a:endParaRPr lang="en-US" sz="2800" dirty="0"/>
          </a:p>
        </p:txBody>
      </p:sp>
      <p:sp>
        <p:nvSpPr>
          <p:cNvPr id="5" name="Content Placeholder 2">
            <a:extLst>
              <a:ext uri="{FF2B5EF4-FFF2-40B4-BE49-F238E27FC236}">
                <a16:creationId xmlns="" xmlns:a16="http://schemas.microsoft.com/office/drawing/2014/main" id="{A997203D-57CB-D286-E082-051D7F51A756}"/>
              </a:ext>
            </a:extLst>
          </p:cNvPr>
          <p:cNvSpPr txBox="1">
            <a:spLocks/>
          </p:cNvSpPr>
          <p:nvPr/>
        </p:nvSpPr>
        <p:spPr>
          <a:xfrm>
            <a:off x="223024" y="1003610"/>
            <a:ext cx="11708781" cy="585438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2550" indent="0" algn="just" eaLnBrk="1" hangingPunct="1">
              <a:lnSpc>
                <a:spcPct val="150000"/>
              </a:lnSpc>
              <a:buNone/>
              <a:defRPr/>
            </a:pPr>
            <a:r>
              <a:rPr lang="en-US" sz="2800" kern="0" dirty="0"/>
              <a:t>Collective bargaining often take place for improved wages and other working condition if:</a:t>
            </a:r>
          </a:p>
          <a:p>
            <a:pPr marL="539750" indent="-457200" algn="just" eaLnBrk="1" hangingPunct="1">
              <a:lnSpc>
                <a:spcPct val="150000"/>
              </a:lnSpc>
              <a:buFont typeface="+mj-lt"/>
              <a:buAutoNum type="arabicPeriod"/>
              <a:defRPr/>
            </a:pPr>
            <a:r>
              <a:rPr lang="en-US" sz="2800" kern="0" dirty="0"/>
              <a:t>Inflation erodes the purchasing power of union members.</a:t>
            </a:r>
          </a:p>
          <a:p>
            <a:pPr marL="539750" indent="-457200" algn="just" eaLnBrk="1" hangingPunct="1">
              <a:lnSpc>
                <a:spcPct val="150000"/>
              </a:lnSpc>
              <a:buFont typeface="+mj-lt"/>
              <a:buAutoNum type="arabicPeriod"/>
              <a:defRPr/>
            </a:pPr>
            <a:r>
              <a:rPr lang="en-US" sz="2800" kern="0" dirty="0"/>
              <a:t>Other groups of workers have received pay while union members have not.</a:t>
            </a:r>
          </a:p>
          <a:p>
            <a:pPr marL="539750" indent="-457200" algn="just" eaLnBrk="1" hangingPunct="1">
              <a:lnSpc>
                <a:spcPct val="150000"/>
              </a:lnSpc>
              <a:buFont typeface="+mj-lt"/>
              <a:buAutoNum type="arabicPeriod"/>
              <a:defRPr/>
            </a:pPr>
            <a:r>
              <a:rPr lang="en-US" sz="2800" kern="0" dirty="0"/>
              <a:t>New machinery or working practices have been Introduced in the workplace which may make it more difficult for union members to do their work or might even replace them.</a:t>
            </a:r>
          </a:p>
          <a:p>
            <a:pPr marL="539750" indent="-457200" algn="just" eaLnBrk="1" hangingPunct="1">
              <a:lnSpc>
                <a:spcPct val="150000"/>
              </a:lnSpc>
              <a:buFont typeface="+mj-lt"/>
              <a:buAutoNum type="arabicPeriod"/>
              <a:defRPr/>
            </a:pPr>
            <a:r>
              <a:rPr lang="en-US" sz="2800" kern="0" dirty="0" err="1"/>
              <a:t>Labour</a:t>
            </a:r>
            <a:r>
              <a:rPr lang="en-US" sz="2800" kern="0" dirty="0"/>
              <a:t> productivity of their members have increased.</a:t>
            </a:r>
          </a:p>
          <a:p>
            <a:pPr marL="539750" indent="-457200" algn="just" eaLnBrk="1" hangingPunct="1">
              <a:lnSpc>
                <a:spcPct val="150000"/>
              </a:lnSpc>
              <a:buFont typeface="+mj-lt"/>
              <a:buAutoNum type="arabicPeriod"/>
              <a:defRPr/>
            </a:pPr>
            <a:r>
              <a:rPr lang="en-US" sz="2800" kern="0" dirty="0"/>
              <a:t>The profit of the employing organization has increased.</a:t>
            </a:r>
          </a:p>
        </p:txBody>
      </p:sp>
    </p:spTree>
    <p:extLst>
      <p:ext uri="{BB962C8B-B14F-4D97-AF65-F5344CB8AC3E}">
        <p14:creationId xmlns:p14="http://schemas.microsoft.com/office/powerpoint/2010/main" val="25020941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12192000" cy="1003608"/>
          </a:xfrm>
          <a:solidFill>
            <a:srgbClr val="176373"/>
          </a:solidFill>
          <a:ln>
            <a:noFill/>
          </a:ln>
          <a:effectLst/>
          <a:scene3d>
            <a:camera prst="orthographicFront">
              <a:rot lat="0" lon="0" rev="0"/>
            </a:camera>
            <a:lightRig rig="chilly" dir="t">
              <a:rot lat="0" lon="0" rev="18480000"/>
            </a:lightRig>
          </a:scene3d>
          <a:sp3d prstMaterial="clear">
            <a:bevelT h="63500"/>
          </a:sp3d>
        </p:spPr>
        <p:txBody>
          <a:bodyPr vert="horz" lIns="91440" tIns="45720" rIns="91440" bIns="45720" rtlCol="0" anchor="ctr">
            <a:noAutofit/>
          </a:bodyPr>
          <a:lstStyle/>
          <a:p>
            <a:r>
              <a:rPr lang="en-US" sz="3200" b="1" dirty="0">
                <a:latin typeface="EngraversGothic BT" panose="020B0507020203020204" pitchFamily="34" charset="0"/>
              </a:rPr>
              <a:t> Social responsibilities of organizations to develop high standards of health and safety </a:t>
            </a:r>
            <a:endParaRPr lang="en-IN" sz="3200" b="1" dirty="0">
              <a:latin typeface="EngraversGothic BT" panose="020B0507020203020204" pitchFamily="34" charset="0"/>
            </a:endParaRPr>
          </a:p>
        </p:txBody>
      </p:sp>
      <p:sp>
        <p:nvSpPr>
          <p:cNvPr id="4" name="Content Placeholder 2">
            <a:extLst>
              <a:ext uri="{FF2B5EF4-FFF2-40B4-BE49-F238E27FC236}">
                <a16:creationId xmlns="" xmlns:a16="http://schemas.microsoft.com/office/drawing/2014/main" id="{76026A7B-5213-6797-2CCA-A4185FE2C16B}"/>
              </a:ext>
            </a:extLst>
          </p:cNvPr>
          <p:cNvSpPr txBox="1">
            <a:spLocks/>
          </p:cNvSpPr>
          <p:nvPr/>
        </p:nvSpPr>
        <p:spPr>
          <a:xfrm>
            <a:off x="0" y="818441"/>
            <a:ext cx="12192000" cy="59040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defRPr/>
            </a:pPr>
            <a:endParaRPr lang="en-US" sz="2800" dirty="0"/>
          </a:p>
        </p:txBody>
      </p:sp>
      <p:sp>
        <p:nvSpPr>
          <p:cNvPr id="5" name="Content Placeholder 2">
            <a:extLst>
              <a:ext uri="{FF2B5EF4-FFF2-40B4-BE49-F238E27FC236}">
                <a16:creationId xmlns="" xmlns:a16="http://schemas.microsoft.com/office/drawing/2014/main" id="{A997203D-57CB-D286-E082-051D7F51A756}"/>
              </a:ext>
            </a:extLst>
          </p:cNvPr>
          <p:cNvSpPr txBox="1">
            <a:spLocks/>
          </p:cNvSpPr>
          <p:nvPr/>
        </p:nvSpPr>
        <p:spPr>
          <a:xfrm>
            <a:off x="223024" y="1003610"/>
            <a:ext cx="11708781" cy="58543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39750" indent="-457200" algn="just">
              <a:lnSpc>
                <a:spcPct val="150000"/>
              </a:lnSpc>
              <a:defRPr/>
            </a:pPr>
            <a:r>
              <a:rPr lang="en-US" sz="2800" kern="0" dirty="0"/>
              <a:t>Contributes to sustainable development, including health and welfare of society,</a:t>
            </a:r>
          </a:p>
          <a:p>
            <a:pPr marL="539750" indent="-457200" algn="just">
              <a:lnSpc>
                <a:spcPct val="150000"/>
              </a:lnSpc>
              <a:defRPr/>
            </a:pPr>
            <a:r>
              <a:rPr lang="en-US" sz="2800" kern="0" dirty="0"/>
              <a:t>takes account of the stakeholders’ expectations,</a:t>
            </a:r>
          </a:p>
          <a:p>
            <a:pPr marL="539750" indent="-457200" algn="just">
              <a:lnSpc>
                <a:spcPct val="150000"/>
              </a:lnSpc>
              <a:defRPr/>
            </a:pPr>
            <a:r>
              <a:rPr lang="en-US" sz="2800" kern="0" dirty="0"/>
              <a:t>is in compliance with the applicable law and consistent with international norms of behaviour,</a:t>
            </a:r>
          </a:p>
          <a:p>
            <a:pPr marL="539750" indent="-457200" algn="just">
              <a:lnSpc>
                <a:spcPct val="150000"/>
              </a:lnSpc>
              <a:defRPr/>
            </a:pPr>
            <a:r>
              <a:rPr lang="en-US" sz="2800" kern="0" dirty="0"/>
              <a:t>is integrated throughout the organization and practiced in its relationships.</a:t>
            </a:r>
          </a:p>
        </p:txBody>
      </p:sp>
    </p:spTree>
    <p:extLst>
      <p:ext uri="{BB962C8B-B14F-4D97-AF65-F5344CB8AC3E}">
        <p14:creationId xmlns:p14="http://schemas.microsoft.com/office/powerpoint/2010/main" val="205266858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12192000" cy="1003608"/>
          </a:xfrm>
          <a:solidFill>
            <a:srgbClr val="176373"/>
          </a:solidFill>
          <a:ln>
            <a:noFill/>
          </a:ln>
          <a:effectLst/>
          <a:scene3d>
            <a:camera prst="orthographicFront">
              <a:rot lat="0" lon="0" rev="0"/>
            </a:camera>
            <a:lightRig rig="chilly" dir="t">
              <a:rot lat="0" lon="0" rev="18480000"/>
            </a:lightRig>
          </a:scene3d>
          <a:sp3d prstMaterial="clear">
            <a:bevelT h="63500"/>
          </a:sp3d>
        </p:spPr>
        <p:txBody>
          <a:bodyPr vert="horz" lIns="91440" tIns="45720" rIns="91440" bIns="45720" rtlCol="0" anchor="ctr">
            <a:noAutofit/>
          </a:bodyPr>
          <a:lstStyle/>
          <a:p>
            <a:r>
              <a:rPr lang="en-US" sz="3200" b="1" dirty="0">
                <a:latin typeface="EngraversGothic BT" panose="020B0507020203020204" pitchFamily="34" charset="0"/>
              </a:rPr>
              <a:t> Social responsibilities of organizations to develop high standards of health and safety </a:t>
            </a:r>
            <a:endParaRPr lang="en-IN" sz="3200" b="1" dirty="0">
              <a:latin typeface="EngraversGothic BT" panose="020B0507020203020204" pitchFamily="34" charset="0"/>
            </a:endParaRPr>
          </a:p>
        </p:txBody>
      </p:sp>
      <p:sp>
        <p:nvSpPr>
          <p:cNvPr id="4" name="Content Placeholder 2">
            <a:extLst>
              <a:ext uri="{FF2B5EF4-FFF2-40B4-BE49-F238E27FC236}">
                <a16:creationId xmlns="" xmlns:a16="http://schemas.microsoft.com/office/drawing/2014/main" id="{76026A7B-5213-6797-2CCA-A4185FE2C16B}"/>
              </a:ext>
            </a:extLst>
          </p:cNvPr>
          <p:cNvSpPr txBox="1">
            <a:spLocks/>
          </p:cNvSpPr>
          <p:nvPr/>
        </p:nvSpPr>
        <p:spPr>
          <a:xfrm>
            <a:off x="0" y="818441"/>
            <a:ext cx="12192000" cy="59040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defRPr/>
            </a:pPr>
            <a:endParaRPr lang="en-US" sz="2800" dirty="0"/>
          </a:p>
        </p:txBody>
      </p:sp>
      <p:sp>
        <p:nvSpPr>
          <p:cNvPr id="5" name="Content Placeholder 2">
            <a:extLst>
              <a:ext uri="{FF2B5EF4-FFF2-40B4-BE49-F238E27FC236}">
                <a16:creationId xmlns="" xmlns:a16="http://schemas.microsoft.com/office/drawing/2014/main" id="{A997203D-57CB-D286-E082-051D7F51A756}"/>
              </a:ext>
            </a:extLst>
          </p:cNvPr>
          <p:cNvSpPr txBox="1">
            <a:spLocks/>
          </p:cNvSpPr>
          <p:nvPr/>
        </p:nvSpPr>
        <p:spPr>
          <a:xfrm>
            <a:off x="223024" y="1003610"/>
            <a:ext cx="11708781" cy="58543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39750" indent="-457200" algn="just">
              <a:lnSpc>
                <a:spcPct val="150000"/>
              </a:lnSpc>
              <a:defRPr/>
            </a:pPr>
            <a:r>
              <a:rPr lang="en-US" sz="2800" kern="0" dirty="0"/>
              <a:t>are willing to incorporate social and environmental considerations in their decision-making processes and be accountable for the impacts of their decisions and activities on society and the environment,</a:t>
            </a:r>
          </a:p>
          <a:p>
            <a:pPr marL="539750" indent="-457200" algn="just">
              <a:lnSpc>
                <a:spcPct val="150000"/>
              </a:lnSpc>
              <a:defRPr/>
            </a:pPr>
            <a:r>
              <a:rPr lang="en-US" sz="2800" kern="0" dirty="0"/>
              <a:t>follow the general principles of social responsibility which include: accountability, transparency, ethical behaviour, respect for stakeholder interests, respect for the rule of law, respect for international norms of behaviour, respect for human rights.</a:t>
            </a:r>
          </a:p>
        </p:txBody>
      </p:sp>
    </p:spTree>
    <p:extLst>
      <p:ext uri="{BB962C8B-B14F-4D97-AF65-F5344CB8AC3E}">
        <p14:creationId xmlns:p14="http://schemas.microsoft.com/office/powerpoint/2010/main" val="1719713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12192000" cy="1003608"/>
          </a:xfrm>
          <a:solidFill>
            <a:srgbClr val="176373"/>
          </a:solidFill>
          <a:ln>
            <a:noFill/>
          </a:ln>
          <a:effectLst/>
          <a:scene3d>
            <a:camera prst="orthographicFront">
              <a:rot lat="0" lon="0" rev="0"/>
            </a:camera>
            <a:lightRig rig="chilly" dir="t">
              <a:rot lat="0" lon="0" rev="18480000"/>
            </a:lightRig>
          </a:scene3d>
          <a:sp3d prstMaterial="clear">
            <a:bevelT h="63500"/>
          </a:sp3d>
        </p:spPr>
        <p:txBody>
          <a:bodyPr vert="horz" lIns="91440" tIns="45720" rIns="91440" bIns="45720" rtlCol="0" anchor="ctr">
            <a:noAutofit/>
          </a:bodyPr>
          <a:lstStyle/>
          <a:p>
            <a:r>
              <a:rPr lang="en-US" sz="2800" b="1" dirty="0">
                <a:latin typeface="EngraversGothic BT" panose="020B0507020203020204" pitchFamily="34" charset="0"/>
              </a:rPr>
              <a:t>Corporate Social Responsibility (CSR) can influence development of Occupational Safety and Health (OSH) management</a:t>
            </a:r>
            <a:endParaRPr lang="en-IN" sz="2800" b="1" dirty="0">
              <a:latin typeface="EngraversGothic BT" panose="020B0507020203020204" pitchFamily="34" charset="0"/>
            </a:endParaRPr>
          </a:p>
        </p:txBody>
      </p:sp>
      <p:sp>
        <p:nvSpPr>
          <p:cNvPr id="4" name="Content Placeholder 2">
            <a:extLst>
              <a:ext uri="{FF2B5EF4-FFF2-40B4-BE49-F238E27FC236}">
                <a16:creationId xmlns="" xmlns:a16="http://schemas.microsoft.com/office/drawing/2014/main" id="{76026A7B-5213-6797-2CCA-A4185FE2C16B}"/>
              </a:ext>
            </a:extLst>
          </p:cNvPr>
          <p:cNvSpPr txBox="1">
            <a:spLocks/>
          </p:cNvSpPr>
          <p:nvPr/>
        </p:nvSpPr>
        <p:spPr>
          <a:xfrm>
            <a:off x="0" y="818441"/>
            <a:ext cx="12192000" cy="59040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defRPr/>
            </a:pPr>
            <a:endParaRPr lang="en-US" sz="2800" dirty="0"/>
          </a:p>
        </p:txBody>
      </p:sp>
      <p:sp>
        <p:nvSpPr>
          <p:cNvPr id="5" name="Content Placeholder 2">
            <a:extLst>
              <a:ext uri="{FF2B5EF4-FFF2-40B4-BE49-F238E27FC236}">
                <a16:creationId xmlns="" xmlns:a16="http://schemas.microsoft.com/office/drawing/2014/main" id="{A997203D-57CB-D286-E082-051D7F51A756}"/>
              </a:ext>
            </a:extLst>
          </p:cNvPr>
          <p:cNvSpPr txBox="1">
            <a:spLocks/>
          </p:cNvSpPr>
          <p:nvPr/>
        </p:nvSpPr>
        <p:spPr>
          <a:xfrm>
            <a:off x="223024" y="1003610"/>
            <a:ext cx="11708781" cy="5854388"/>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39750" indent="-457200" algn="just">
              <a:lnSpc>
                <a:spcPct val="150000"/>
              </a:lnSpc>
              <a:defRPr/>
            </a:pPr>
            <a:r>
              <a:rPr lang="en-US" sz="2800" kern="0" dirty="0"/>
              <a:t>integration of safety and health into business processes,</a:t>
            </a:r>
          </a:p>
          <a:p>
            <a:pPr marL="539750" indent="-457200" algn="just">
              <a:lnSpc>
                <a:spcPct val="150000"/>
              </a:lnSpc>
              <a:defRPr/>
            </a:pPr>
            <a:r>
              <a:rPr lang="en-US" sz="2800" kern="0" dirty="0"/>
              <a:t>developing strategic approach to OSH that is compatible with strategic management,</a:t>
            </a:r>
          </a:p>
          <a:p>
            <a:pPr marL="539750" indent="-457200" algn="just">
              <a:lnSpc>
                <a:spcPct val="150000"/>
              </a:lnSpc>
              <a:defRPr/>
            </a:pPr>
            <a:r>
              <a:rPr lang="en-US" sz="2800" kern="0" dirty="0"/>
              <a:t>developing strategies that improve OSH but also foster innovation,</a:t>
            </a:r>
          </a:p>
          <a:p>
            <a:pPr marL="539750" indent="-457200" algn="just">
              <a:lnSpc>
                <a:spcPct val="150000"/>
              </a:lnSpc>
              <a:defRPr/>
            </a:pPr>
            <a:r>
              <a:rPr lang="en-US" sz="2800" kern="0" dirty="0"/>
              <a:t>combining the rational logic of prevention and safety management systems with ethical or value-driven approaches,</a:t>
            </a:r>
          </a:p>
          <a:p>
            <a:pPr marL="539750" indent="-457200" algn="just">
              <a:lnSpc>
                <a:spcPct val="150000"/>
              </a:lnSpc>
              <a:defRPr/>
            </a:pPr>
            <a:r>
              <a:rPr lang="en-US" sz="2800" kern="0" dirty="0"/>
              <a:t>developing the external stakeholder perspective for OSH, and involve and commit new powerful stakeholders in safety and health programs,</a:t>
            </a:r>
          </a:p>
          <a:p>
            <a:pPr marL="539750" indent="-457200" algn="just">
              <a:lnSpc>
                <a:spcPct val="150000"/>
              </a:lnSpc>
              <a:defRPr/>
            </a:pPr>
            <a:r>
              <a:rPr lang="en-US" sz="2800" kern="0" dirty="0"/>
              <a:t>developing more integrated approaches to safety and health, whereby occupational safety and health are no longer isolated from public safety and health, product safety, and whereby the safety and health responsibilities of companies are no longer limited to their own site</a:t>
            </a:r>
          </a:p>
        </p:txBody>
      </p:sp>
    </p:spTree>
    <p:extLst>
      <p:ext uri="{BB962C8B-B14F-4D97-AF65-F5344CB8AC3E}">
        <p14:creationId xmlns:p14="http://schemas.microsoft.com/office/powerpoint/2010/main" val="3684037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1" y="631065"/>
            <a:ext cx="8474298" cy="2862322"/>
          </a:xfrm>
          <a:prstGeom prst="rect">
            <a:avLst/>
          </a:prstGeom>
        </p:spPr>
        <p:txBody>
          <a:bodyPr wrap="square">
            <a:spAutoFit/>
          </a:bodyPr>
          <a:lstStyle/>
          <a:p>
            <a:r>
              <a:rPr lang="en-US" dirty="0"/>
              <a:t>CHAPTER IVA</a:t>
            </a:r>
          </a:p>
          <a:p>
            <a:r>
              <a:rPr lang="en-US" dirty="0"/>
              <a:t>PROVISIONS RELATING TO HAZARDOUS PROCESSES</a:t>
            </a:r>
          </a:p>
          <a:p>
            <a:r>
              <a:rPr lang="en-US" dirty="0"/>
              <a:t>41A. Constitution of Site Appraisal Committee.</a:t>
            </a:r>
          </a:p>
          <a:p>
            <a:r>
              <a:rPr lang="en-US" dirty="0"/>
              <a:t>41B. Compulsory disclosure of information by the occupier.</a:t>
            </a:r>
          </a:p>
          <a:p>
            <a:r>
              <a:rPr lang="en-US" dirty="0"/>
              <a:t>41C. Specific responsibility of the occupier in relation to hazardous processes.</a:t>
            </a:r>
          </a:p>
          <a:p>
            <a:r>
              <a:rPr lang="en-US" dirty="0"/>
              <a:t>41D. Power of Central Government to appoint Inquiry Committee.</a:t>
            </a:r>
          </a:p>
          <a:p>
            <a:r>
              <a:rPr lang="en-US" dirty="0"/>
              <a:t>41E. Emergency standards.</a:t>
            </a:r>
          </a:p>
          <a:p>
            <a:r>
              <a:rPr lang="en-US" dirty="0"/>
              <a:t>41F. Permissible limits of exposure of chemical and toxic substances.</a:t>
            </a:r>
          </a:p>
          <a:p>
            <a:r>
              <a:rPr lang="en-US" dirty="0"/>
              <a:t>41G. Workers’ participation in safety management.</a:t>
            </a:r>
          </a:p>
          <a:p>
            <a:r>
              <a:rPr lang="en-US" dirty="0"/>
              <a:t>41H. Right of workers to warn about imminent danger.</a:t>
            </a:r>
          </a:p>
        </p:txBody>
      </p:sp>
    </p:spTree>
    <p:extLst>
      <p:ext uri="{BB962C8B-B14F-4D97-AF65-F5344CB8AC3E}">
        <p14:creationId xmlns:p14="http://schemas.microsoft.com/office/powerpoint/2010/main" val="2426738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73499" y="-17397"/>
            <a:ext cx="8306873" cy="6340197"/>
          </a:xfrm>
          <a:prstGeom prst="rect">
            <a:avLst/>
          </a:prstGeom>
        </p:spPr>
        <p:txBody>
          <a:bodyPr wrap="square">
            <a:spAutoFit/>
          </a:bodyPr>
          <a:lstStyle/>
          <a:p>
            <a:r>
              <a:rPr lang="en-US" sz="1400" dirty="0"/>
              <a:t>CHAPTER V</a:t>
            </a:r>
          </a:p>
          <a:p>
            <a:r>
              <a:rPr lang="en-US" sz="1400" dirty="0"/>
              <a:t>WELFARE</a:t>
            </a:r>
          </a:p>
          <a:p>
            <a:r>
              <a:rPr lang="en-US" sz="1400" dirty="0"/>
              <a:t>42. Washing facilities.</a:t>
            </a:r>
          </a:p>
          <a:p>
            <a:r>
              <a:rPr lang="en-US" sz="1400" dirty="0"/>
              <a:t>43. Facilities for storing and drying clothing</a:t>
            </a:r>
            <a:r>
              <a:rPr lang="en-US" sz="1400" dirty="0" smtClean="0"/>
              <a:t>.</a:t>
            </a:r>
          </a:p>
          <a:p>
            <a:r>
              <a:rPr lang="en-US" sz="1400" dirty="0"/>
              <a:t>44. Facilities for sitting.</a:t>
            </a:r>
          </a:p>
          <a:p>
            <a:r>
              <a:rPr lang="en-US" sz="1400" dirty="0"/>
              <a:t>45. First-aid appliances.</a:t>
            </a:r>
          </a:p>
          <a:p>
            <a:r>
              <a:rPr lang="en-US" sz="1400" dirty="0"/>
              <a:t>46. Canteens.</a:t>
            </a:r>
          </a:p>
          <a:p>
            <a:r>
              <a:rPr lang="en-US" sz="1400" dirty="0"/>
              <a:t>47. Shelters, rest rooms and lunch rooms.</a:t>
            </a:r>
          </a:p>
          <a:p>
            <a:r>
              <a:rPr lang="en-US" sz="1400" dirty="0"/>
              <a:t>48. </a:t>
            </a:r>
            <a:r>
              <a:rPr lang="en-US" sz="1400" dirty="0" err="1"/>
              <a:t>Creches</a:t>
            </a:r>
            <a:r>
              <a:rPr lang="en-US" sz="1400" dirty="0"/>
              <a:t>.</a:t>
            </a:r>
          </a:p>
          <a:p>
            <a:r>
              <a:rPr lang="en-US" sz="1400" dirty="0"/>
              <a:t>49. Welfare officers.</a:t>
            </a:r>
          </a:p>
          <a:p>
            <a:r>
              <a:rPr lang="en-US" sz="1400" dirty="0"/>
              <a:t>50. Power to make rules to supplement this Chapter.</a:t>
            </a:r>
          </a:p>
          <a:p>
            <a:r>
              <a:rPr lang="en-US" sz="1400" dirty="0"/>
              <a:t>CHAPTER VI</a:t>
            </a:r>
          </a:p>
          <a:p>
            <a:r>
              <a:rPr lang="en-US" sz="1400" dirty="0"/>
              <a:t>WORKING HOURS OF ADULTS</a:t>
            </a:r>
          </a:p>
          <a:p>
            <a:r>
              <a:rPr lang="en-US" sz="1400" dirty="0"/>
              <a:t>51. Weekly hours.</a:t>
            </a:r>
          </a:p>
          <a:p>
            <a:r>
              <a:rPr lang="en-US" sz="1400" dirty="0"/>
              <a:t>52. Weekly holidays.</a:t>
            </a:r>
          </a:p>
          <a:p>
            <a:r>
              <a:rPr lang="en-US" sz="1400" dirty="0"/>
              <a:t>53. Compensatory holidays.</a:t>
            </a:r>
          </a:p>
          <a:p>
            <a:r>
              <a:rPr lang="en-US" sz="1400" dirty="0"/>
              <a:t>54. Daily hours.</a:t>
            </a:r>
          </a:p>
          <a:p>
            <a:r>
              <a:rPr lang="en-US" sz="1400" dirty="0"/>
              <a:t>55. Intervals for rest.</a:t>
            </a:r>
          </a:p>
          <a:p>
            <a:r>
              <a:rPr lang="en-US" sz="1400" dirty="0"/>
              <a:t>56. Spread over.</a:t>
            </a:r>
          </a:p>
          <a:p>
            <a:r>
              <a:rPr lang="en-US" sz="1400" dirty="0"/>
              <a:t>57. Night shifts.</a:t>
            </a:r>
          </a:p>
          <a:p>
            <a:r>
              <a:rPr lang="en-US" sz="1400" dirty="0"/>
              <a:t>58. Prohibition of overlapping shifts.</a:t>
            </a:r>
          </a:p>
          <a:p>
            <a:r>
              <a:rPr lang="en-US" sz="1400" dirty="0"/>
              <a:t>59. Extra wages for overtime.</a:t>
            </a:r>
          </a:p>
          <a:p>
            <a:r>
              <a:rPr lang="en-US" sz="1400" dirty="0"/>
              <a:t>60. Restriction on double employment.</a:t>
            </a:r>
          </a:p>
          <a:p>
            <a:r>
              <a:rPr lang="en-US" sz="1400" dirty="0"/>
              <a:t>61. Notice of periods of work for adults.</a:t>
            </a:r>
          </a:p>
          <a:p>
            <a:r>
              <a:rPr lang="en-US" sz="1400" dirty="0"/>
              <a:t>62. Register of adult workers.</a:t>
            </a:r>
          </a:p>
          <a:p>
            <a:r>
              <a:rPr lang="en-US" sz="1400" dirty="0"/>
              <a:t>63. Hours of work to correspond with notice under section 61 and register under section 62.</a:t>
            </a:r>
          </a:p>
          <a:p>
            <a:r>
              <a:rPr lang="en-US" sz="1400" dirty="0"/>
              <a:t>64. Power to make exempting rules.</a:t>
            </a:r>
          </a:p>
          <a:p>
            <a:r>
              <a:rPr lang="en-US" sz="1400" dirty="0"/>
              <a:t>65. Power to make exempting orders.</a:t>
            </a:r>
          </a:p>
          <a:p>
            <a:r>
              <a:rPr lang="en-US" sz="1400" dirty="0"/>
              <a:t>66. Further restrictions on employment of women.</a:t>
            </a:r>
          </a:p>
        </p:txBody>
      </p:sp>
    </p:spTree>
    <p:extLst>
      <p:ext uri="{BB962C8B-B14F-4D97-AF65-F5344CB8AC3E}">
        <p14:creationId xmlns:p14="http://schemas.microsoft.com/office/powerpoint/2010/main" val="1162992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443841"/>
            <a:ext cx="6096000" cy="3970318"/>
          </a:xfrm>
          <a:prstGeom prst="rect">
            <a:avLst/>
          </a:prstGeom>
        </p:spPr>
        <p:txBody>
          <a:bodyPr>
            <a:spAutoFit/>
          </a:bodyPr>
          <a:lstStyle/>
          <a:p>
            <a:r>
              <a:rPr lang="en-US" dirty="0"/>
              <a:t>CHAPTER VII</a:t>
            </a:r>
          </a:p>
          <a:p>
            <a:r>
              <a:rPr lang="en-US" dirty="0"/>
              <a:t>EMPLOYMENT OF YOUNG PERSONS</a:t>
            </a:r>
          </a:p>
          <a:p>
            <a:r>
              <a:rPr lang="en-US" dirty="0"/>
              <a:t>67. Prohibition of employment of young children.</a:t>
            </a:r>
          </a:p>
          <a:p>
            <a:r>
              <a:rPr lang="en-US" dirty="0"/>
              <a:t>68. Non-adult workers to carry tokens.</a:t>
            </a:r>
          </a:p>
          <a:p>
            <a:r>
              <a:rPr lang="en-US" dirty="0"/>
              <a:t>69. Certificates of fitness.</a:t>
            </a:r>
          </a:p>
          <a:p>
            <a:r>
              <a:rPr lang="en-US" dirty="0"/>
              <a:t>70. Effect of certificate of fitness granted to adolescent.</a:t>
            </a:r>
          </a:p>
          <a:p>
            <a:r>
              <a:rPr lang="en-US" dirty="0"/>
              <a:t>71. Working hours for children.</a:t>
            </a:r>
          </a:p>
          <a:p>
            <a:r>
              <a:rPr lang="en-US" dirty="0"/>
              <a:t>72. Notice of periods of work for children.</a:t>
            </a:r>
          </a:p>
          <a:p>
            <a:r>
              <a:rPr lang="en-US" dirty="0"/>
              <a:t>73. Register of child workers.</a:t>
            </a:r>
          </a:p>
          <a:p>
            <a:r>
              <a:rPr lang="en-US" dirty="0"/>
              <a:t>74. Hours of work to correspond with notice under section 72 and register under section 73.</a:t>
            </a:r>
          </a:p>
          <a:p>
            <a:r>
              <a:rPr lang="en-US" dirty="0"/>
              <a:t>75. Power to require medical examination.</a:t>
            </a:r>
          </a:p>
          <a:p>
            <a:r>
              <a:rPr lang="en-US" dirty="0"/>
              <a:t>76. Power to make rules.</a:t>
            </a:r>
          </a:p>
          <a:p>
            <a:r>
              <a:rPr lang="en-US" dirty="0"/>
              <a:t>77. Certain other provisions of law not barred</a:t>
            </a:r>
          </a:p>
        </p:txBody>
      </p:sp>
    </p:spTree>
    <p:extLst>
      <p:ext uri="{BB962C8B-B14F-4D97-AF65-F5344CB8AC3E}">
        <p14:creationId xmlns:p14="http://schemas.microsoft.com/office/powerpoint/2010/main" val="2986832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0" y="197346"/>
            <a:ext cx="6096000" cy="6463308"/>
          </a:xfrm>
          <a:prstGeom prst="rect">
            <a:avLst/>
          </a:prstGeom>
        </p:spPr>
        <p:txBody>
          <a:bodyPr>
            <a:spAutoFit/>
          </a:bodyPr>
          <a:lstStyle/>
          <a:p>
            <a:r>
              <a:rPr lang="en-US" dirty="0"/>
              <a:t>CHAPTER VIII</a:t>
            </a:r>
          </a:p>
          <a:p>
            <a:r>
              <a:rPr lang="en-US" dirty="0"/>
              <a:t>ANNUAL LEAVE WITH WAGES</a:t>
            </a:r>
          </a:p>
          <a:p>
            <a:r>
              <a:rPr lang="en-US" dirty="0"/>
              <a:t>SECTIONS</a:t>
            </a:r>
          </a:p>
          <a:p>
            <a:r>
              <a:rPr lang="en-US" dirty="0"/>
              <a:t>78. Application of Chapter.</a:t>
            </a:r>
          </a:p>
          <a:p>
            <a:r>
              <a:rPr lang="en-US" dirty="0"/>
              <a:t>79. Annual leave with wages.</a:t>
            </a:r>
          </a:p>
          <a:p>
            <a:r>
              <a:rPr lang="en-US" dirty="0"/>
              <a:t>80. Wages during leave period.</a:t>
            </a:r>
          </a:p>
          <a:p>
            <a:r>
              <a:rPr lang="en-US" dirty="0"/>
              <a:t>81. Payment in advance in certain cases.</a:t>
            </a:r>
          </a:p>
          <a:p>
            <a:r>
              <a:rPr lang="en-US" dirty="0"/>
              <a:t>82. Mode of recovery of unpaid wages.</a:t>
            </a:r>
          </a:p>
          <a:p>
            <a:r>
              <a:rPr lang="en-US" dirty="0"/>
              <a:t>83. Power to make rules.</a:t>
            </a:r>
          </a:p>
          <a:p>
            <a:r>
              <a:rPr lang="en-US" dirty="0"/>
              <a:t>84. Power to exempt factories.</a:t>
            </a:r>
          </a:p>
          <a:p>
            <a:r>
              <a:rPr lang="en-US" dirty="0"/>
              <a:t>CHAPTER IX</a:t>
            </a:r>
          </a:p>
          <a:p>
            <a:r>
              <a:rPr lang="en-US" dirty="0"/>
              <a:t>SPECIAL PROVISIONS</a:t>
            </a:r>
          </a:p>
          <a:p>
            <a:r>
              <a:rPr lang="en-US" dirty="0"/>
              <a:t>85. Power to apply the Act to certain premises.</a:t>
            </a:r>
          </a:p>
          <a:p>
            <a:r>
              <a:rPr lang="en-US" dirty="0"/>
              <a:t>86. Power to exempt public institutions.</a:t>
            </a:r>
          </a:p>
          <a:p>
            <a:r>
              <a:rPr lang="en-US" dirty="0"/>
              <a:t>87. Dangerous operations.</a:t>
            </a:r>
          </a:p>
          <a:p>
            <a:r>
              <a:rPr lang="en-US" dirty="0"/>
              <a:t>87A. Power to prohibit employment on account of serious hazard.</a:t>
            </a:r>
          </a:p>
          <a:p>
            <a:r>
              <a:rPr lang="en-US" dirty="0"/>
              <a:t>88. Notice of certain accidents.</a:t>
            </a:r>
          </a:p>
          <a:p>
            <a:r>
              <a:rPr lang="en-US" dirty="0"/>
              <a:t>88A. Notice of certain dangerous occurrences.</a:t>
            </a:r>
          </a:p>
          <a:p>
            <a:r>
              <a:rPr lang="en-US" dirty="0"/>
              <a:t>89. Notice of certain diseases.</a:t>
            </a:r>
          </a:p>
          <a:p>
            <a:r>
              <a:rPr lang="en-US" dirty="0"/>
              <a:t>90. Power to direct enquiry into cases of accident or disease.</a:t>
            </a:r>
          </a:p>
          <a:p>
            <a:r>
              <a:rPr lang="en-US" dirty="0"/>
              <a:t>91. Power to take samples.</a:t>
            </a:r>
          </a:p>
          <a:p>
            <a:r>
              <a:rPr lang="en-US" dirty="0"/>
              <a:t>91A. Safety and occupational health surveys</a:t>
            </a:r>
          </a:p>
        </p:txBody>
      </p:sp>
    </p:spTree>
    <p:extLst>
      <p:ext uri="{BB962C8B-B14F-4D97-AF65-F5344CB8AC3E}">
        <p14:creationId xmlns:p14="http://schemas.microsoft.com/office/powerpoint/2010/main" val="343268615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2515</TotalTime>
  <Words>4870</Words>
  <Application>Microsoft Office PowerPoint</Application>
  <PresentationFormat>Widescreen</PresentationFormat>
  <Paragraphs>466</Paragraphs>
  <Slides>53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53</vt:i4>
      </vt:variant>
    </vt:vector>
  </HeadingPairs>
  <TitlesOfParts>
    <vt:vector size="62" baseType="lpstr">
      <vt:lpstr>Arial</vt:lpstr>
      <vt:lpstr>Arial Black</vt:lpstr>
      <vt:lpstr>Calibri</vt:lpstr>
      <vt:lpstr>Calibri Light</vt:lpstr>
      <vt:lpstr>EngraversGothic BT</vt:lpstr>
      <vt:lpstr>Tahoma</vt:lpstr>
      <vt:lpstr>Times New Roman</vt:lpstr>
      <vt:lpstr>Wingdings</vt:lpstr>
      <vt:lpstr>Office Theme</vt:lpstr>
      <vt:lpstr>PowerPoint Presentation</vt:lpstr>
      <vt:lpstr>Learning Outcomes: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is ILO?</vt:lpstr>
      <vt:lpstr>What is ILO?</vt:lpstr>
      <vt:lpstr>What is ILO?</vt:lpstr>
      <vt:lpstr>What is ILO?</vt:lpstr>
      <vt:lpstr>ROLE OF NATIONAL GOVERNMENT</vt:lpstr>
      <vt:lpstr>Benefits of National Legislating</vt:lpstr>
      <vt:lpstr>LIMITATIONS OF MONITORING SYSTEMS</vt:lpstr>
      <vt:lpstr>LIMITATION OF THE IMPLMENTATION AND VOLUNTARISM</vt:lpstr>
      <vt:lpstr>LIMITATION OF THE IMPLMENTATION AND VOLUNTARISM</vt:lpstr>
      <vt:lpstr>LIMITATION OF THE SIMPLICITY OF THE ILO STANDARDS AND ITS SIGINIFICANCE</vt:lpstr>
      <vt:lpstr>LIMITATION OF THE INITIATION OF THE PROCESS, NO INDIVIDUAL</vt:lpstr>
      <vt:lpstr>effectiveness of national and international health and safety</vt:lpstr>
      <vt:lpstr>Purpose and Principles of enforcement regulation</vt:lpstr>
      <vt:lpstr>Problems in enforcement of health and safety legislation</vt:lpstr>
      <vt:lpstr>Proper adequate enforcement should</vt:lpstr>
      <vt:lpstr>Proper adequate enforcement should</vt:lpstr>
      <vt:lpstr>Common limitations of legislation</vt:lpstr>
      <vt:lpstr>What should legislation do?</vt:lpstr>
      <vt:lpstr>What is Safety Audit?</vt:lpstr>
      <vt:lpstr>Who Should Conduct Safety Audit</vt:lpstr>
      <vt:lpstr>What is the difference between an audit and an inspection?</vt:lpstr>
      <vt:lpstr>Pre Audit Preparations</vt:lpstr>
      <vt:lpstr>During the Audit</vt:lpstr>
      <vt:lpstr>Documents examined during a health and safety audit</vt:lpstr>
      <vt:lpstr>End of the Audit</vt:lpstr>
      <vt:lpstr>External Audits</vt:lpstr>
      <vt:lpstr>Internal Audits</vt:lpstr>
      <vt:lpstr>Statutory obligation for maintaining health and safety</vt:lpstr>
      <vt:lpstr>Cont.…….</vt:lpstr>
      <vt:lpstr>Challenges in maintain H&amp;S regulations :  Ever-changing Safety Laws and Regulations</vt:lpstr>
      <vt:lpstr>Safety Management System</vt:lpstr>
      <vt:lpstr>Safety Management System : Key Elements of ILO-OSH 2001 </vt:lpstr>
      <vt:lpstr>Safety Management System : Key Elements of ILO-OSH 2001 </vt:lpstr>
      <vt:lpstr>Safety Management System : Key Elements of ILO-OSH 2001 </vt:lpstr>
      <vt:lpstr>INEFFECTIVE OHS POLICY</vt:lpstr>
      <vt:lpstr>Circumstances in which Health and Safety Policy to be reviewed</vt:lpstr>
      <vt:lpstr>Role of Trade Unions</vt:lpstr>
      <vt:lpstr>Cont.……</vt:lpstr>
      <vt:lpstr>Collective Bargaining</vt:lpstr>
      <vt:lpstr> Social responsibilities of organizations to develop high standards of health and safety </vt:lpstr>
      <vt:lpstr> Social responsibilities of organizations to develop high standards of health and safety </vt:lpstr>
      <vt:lpstr>Corporate Social Responsibility (CSR) can influence development of Occupational Safety and Health (OSH) management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Candy</dc:creator>
  <cp:lastModifiedBy>Lenovo</cp:lastModifiedBy>
  <cp:revision>148</cp:revision>
  <dcterms:created xsi:type="dcterms:W3CDTF">2022-09-06T07:59:11Z</dcterms:created>
  <dcterms:modified xsi:type="dcterms:W3CDTF">2024-02-05T18:19:53Z</dcterms:modified>
</cp:coreProperties>
</file>