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8" r:id="rId3"/>
    <p:sldId id="281" r:id="rId4"/>
    <p:sldId id="283" r:id="rId5"/>
    <p:sldId id="284" r:id="rId6"/>
    <p:sldId id="285" r:id="rId7"/>
    <p:sldId id="286" r:id="rId8"/>
    <p:sldId id="291" r:id="rId9"/>
    <p:sldId id="292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305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00FF00"/>
    <a:srgbClr val="19717F"/>
    <a:srgbClr val="176373"/>
    <a:srgbClr val="00FFFF"/>
    <a:srgbClr val="6E61CF"/>
    <a:srgbClr val="66CC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EB46B-C565-45BD-AF42-73A5DB5B5B5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9828B-0434-4B38-910A-7C06D515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8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218D-9B38-4356-BAE0-2E274B26BA9F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05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1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972-9279-4D13-A499-4085309137E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7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2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92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good manager won’t break the rules themselves.</a:t>
            </a:r>
            <a:r>
              <a:rPr lang="en-GB" baseline="0" dirty="0"/>
              <a:t>  They acknowledge that this would give “permission” to everyone to break the rules and would result in a lowering of the safety standards.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08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70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9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74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7C35C-5836-4F58-A6F0-BFDCBEF4E83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Policies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Procedures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Worker handbooks.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Procedural manuals.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Safety briefings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Seminars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Training courses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H&amp;S Meetings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Toolbox talks.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Memoranda.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Emails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Notices, poster campaigns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Films.</a:t>
            </a:r>
          </a:p>
          <a:p>
            <a:pPr eaLnBrk="1" hangingPunct="1"/>
            <a:r>
              <a:rPr lang="en-GB" dirty="0">
                <a:latin typeface="Tahoma" pitchFamily="34" charset="0"/>
                <a:cs typeface="Times New Roman" pitchFamily="18" charset="0"/>
              </a:rPr>
              <a:t>Signs.</a:t>
            </a:r>
            <a:endParaRPr lang="en-GB" dirty="0">
              <a:latin typeface="Tahoma" pitchFamily="34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2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E29D5-7D32-440B-8807-3460E73993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Personally</a:t>
            </a:r>
            <a:r>
              <a:rPr lang="en-US" baseline="0" dirty="0"/>
              <a:t> I also like “the way we do things around here” as a definition.  If working safely is just “the way we do things around here” that is a good culture.  Equally cutting corners isn’t the way things are done, caution is valued and risk assessments carried out.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0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75DF6-D551-4B90-9115-8D6D0307127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55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75DF6-D551-4B90-9115-8D6D0307127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Here the dreaded</a:t>
            </a:r>
            <a:r>
              <a:rPr lang="en-US" baseline="0" dirty="0"/>
              <a:t> email can make a good discussion point!  People send emails for lots of reasons but it’s commonly recognized that emails are often a record of a request/discussion in order to cover the back of the sender!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13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75DF6-D551-4B90-9115-8D6D0307127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9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275F83-31DD-4BCD-B6CD-0E0874936DD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08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DF342-2AFB-4C92-A1C7-52419E7F993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Potential parallel here to learning</a:t>
            </a:r>
            <a:r>
              <a:rPr lang="en-US" baseline="0" dirty="0"/>
              <a:t> to drive – many opt for formal lessons to learn “the right way” rather than being taught by a friend/relative with all of their bad habits and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5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218D-9B38-4356-BAE0-2E274B26BA9F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496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8FB8C-8A9B-41C6-9379-87092D5277A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9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This section was added after</a:t>
            </a:r>
            <a:r>
              <a:rPr lang="en-GB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exam question in Sept 2010:</a:t>
            </a:r>
            <a:endParaRPr lang="en-GB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lvl="0"/>
            <a:endParaRPr lang="en-GB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type and function of the organisation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hazard and risk profile of the organisation – for example, if woodworking machinery is used, training in it’s safe use should be provided.  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accident history of the organisation may indicate that there are areas where awareness is lacking or training is needed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There may be statutory training requirements, e.g. for first aiders which need to be fulfilled.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level of training previously provided, together with the detail of which employees have been trained and when.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9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This section was added after</a:t>
            </a:r>
            <a:r>
              <a:rPr lang="en-GB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exam question in Sept 2010:</a:t>
            </a:r>
            <a:endParaRPr lang="en-GB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lvl="0"/>
            <a:endParaRPr lang="en-GB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type and function of the organisation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hazard and risk profile of the organisation – for example, if woodworking machinery is used, training in it’s safe use should be provided.  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accident history of the organisation may indicate that there are areas where awareness is lacking or training is needed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There may be statutory training requirements, e.g. for first aiders which need to be fulfilled.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level of training previously provided, together with the detail of which employees have been trained and when.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70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218D-9B38-4356-BAE0-2E274B26BA9F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48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A59A8-1C7B-4479-85E4-54F0F3FAE2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11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972-9279-4D13-A499-4085309137ED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40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972-9279-4D13-A499-4085309137ED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6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218D-9B38-4356-BAE0-2E274B26BA9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1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9EAC3-1B11-4E60-ADE3-80B0E77A99F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D12F6-9394-4BDE-BC21-0AF8F91F7E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3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57116-312C-4220-9AA0-D8761DD8C5A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8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218D-9B38-4356-BAE0-2E274B26BA9F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792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6F2601-DB19-413A-8B88-8D6D84BAF04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2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8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94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ED24ADD-81CF-449C-B28F-18DF6B1894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498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9007F9-4243-49FC-BDAD-F78854B22B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923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E08D12-ABDD-4BA4-BEEC-29AB47C84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-4626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1396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976129-3CA9-462D-AAC8-3F3F39389E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2506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775520" y="1556793"/>
            <a:ext cx="9502080" cy="458683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5520" y="381000"/>
            <a:ext cx="9502080" cy="815752"/>
          </a:xfrm>
        </p:spPr>
        <p:txBody>
          <a:bodyPr/>
          <a:lstStyle>
            <a:lvl1pPr algn="ctr">
              <a:defRPr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ED1B69-8FA9-4343-BF22-6E9B7E3D7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23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351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DD4F61-E4C7-4D22-AF99-5ACBF944E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071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FA6E1A-12D9-45DC-B531-11BFF14CF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659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77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7AB9B60-26E5-4D8D-93EB-82633E2FA3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5395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5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17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6195E9F-6521-49A2-BFAF-447967C22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133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775520" y="1556793"/>
            <a:ext cx="9502080" cy="458683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5520" y="381000"/>
            <a:ext cx="9502080" cy="815752"/>
          </a:xfrm>
        </p:spPr>
        <p:txBody>
          <a:bodyPr/>
          <a:lstStyle>
            <a:lvl1pPr algn="ctr">
              <a:defRPr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ED1B69-8FA9-4343-BF22-6E9B7E3D7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23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766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775520" y="1556793"/>
            <a:ext cx="9502080" cy="458683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5520" y="381000"/>
            <a:ext cx="9502080" cy="815752"/>
          </a:xfrm>
        </p:spPr>
        <p:txBody>
          <a:bodyPr/>
          <a:lstStyle>
            <a:lvl1pPr algn="ctr">
              <a:defRPr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ED1B69-8FA9-4343-BF22-6E9B7E3D7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23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2799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775520" y="1556793"/>
            <a:ext cx="9502080" cy="458683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5520" y="381000"/>
            <a:ext cx="9502080" cy="815752"/>
          </a:xfrm>
        </p:spPr>
        <p:txBody>
          <a:bodyPr/>
          <a:lstStyle>
            <a:lvl1pPr algn="ctr">
              <a:defRPr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ED1B69-8FA9-4343-BF22-6E9B7E3D7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23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677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775520" y="1556793"/>
            <a:ext cx="9502080" cy="458683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5520" y="381000"/>
            <a:ext cx="9502080" cy="815752"/>
          </a:xfrm>
        </p:spPr>
        <p:txBody>
          <a:bodyPr/>
          <a:lstStyle>
            <a:lvl1pPr algn="ctr">
              <a:defRPr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ED1B69-8FA9-4343-BF22-6E9B7E3D7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23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367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775520" y="1556793"/>
            <a:ext cx="9502080" cy="458683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5520" y="381000"/>
            <a:ext cx="9502080" cy="815752"/>
          </a:xfrm>
        </p:spPr>
        <p:txBody>
          <a:bodyPr/>
          <a:lstStyle>
            <a:lvl1pPr algn="ctr">
              <a:defRPr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ED1B69-8FA9-4343-BF22-6E9B7E3D7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23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067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775520" y="1556793"/>
            <a:ext cx="9502080" cy="458683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5520" y="381000"/>
            <a:ext cx="9502080" cy="815752"/>
          </a:xfrm>
        </p:spPr>
        <p:txBody>
          <a:bodyPr/>
          <a:lstStyle>
            <a:lvl1pPr algn="ctr">
              <a:defRPr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ED1B69-8FA9-4343-BF22-6E9B7E3D7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23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611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9CD1F44-518A-4DD1-98CE-FCA6028F1B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994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183353-D00F-406E-8673-27EC5F06DF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3015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FE6508-B309-4AC8-8E53-F662F47C56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212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989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4748EF-FB51-406D-88BF-47ADE9322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5485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A47823-1824-4D9D-A58D-121F660C61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9592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5CC8FB-F700-4141-86BB-1764BC29B2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561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88CAF9-F557-4E3A-98D9-AE485947C5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539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0251" y="928689"/>
            <a:ext cx="9810749" cy="5000625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rgbClr val="000000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2F5BF2E-A29A-48EF-8A96-322398951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-1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6690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775520" y="1556793"/>
            <a:ext cx="9502080" cy="458683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5520" y="381000"/>
            <a:ext cx="9502080" cy="815752"/>
          </a:xfrm>
        </p:spPr>
        <p:txBody>
          <a:bodyPr/>
          <a:lstStyle>
            <a:lvl1pPr algn="ctr">
              <a:defRPr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ED1B69-8FA9-4343-BF22-6E9B7E3D7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23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556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1" y="6429378"/>
            <a:ext cx="4095751" cy="428647"/>
          </a:xfrm>
        </p:spPr>
        <p:txBody>
          <a:bodyPr/>
          <a:lstStyle>
            <a:lvl1pPr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775520" y="1556793"/>
            <a:ext cx="9502080" cy="458683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5520" y="381000"/>
            <a:ext cx="9502080" cy="815752"/>
          </a:xfrm>
        </p:spPr>
        <p:txBody>
          <a:bodyPr/>
          <a:lstStyle>
            <a:lvl1pPr algn="ctr">
              <a:defRPr sz="4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5ED1B69-8FA9-4343-BF22-6E9B7E3D7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r="41760"/>
          <a:stretch/>
        </p:blipFill>
        <p:spPr>
          <a:xfrm>
            <a:off x="1" y="23"/>
            <a:ext cx="15239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64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8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9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8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1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ae/imgres?imgurl=http://www.okcc.state.ok.us/employees/employee_recognition_logo.jpg&amp;imgrefurl=http://www.okcc.state.ok.us/employees/employee_recognition_week.htm&amp;usg=__V7QNnu18ZCSYMir-_iuh5Tbmwco=&amp;h=342&amp;w=338&amp;sz=116&amp;hl=en&amp;start=3&amp;tbnid=FEI2l8RlE370zM:&amp;tbnh=120&amp;tbnw=119&amp;prev=/images?q=recognition&amp;gbv=2&amp;hl=e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ae/imgres?imgurl=http://www.monash.edu.au/campuses/peninsula/Peninsula_online/img/noticeboard.gif&amp;imgrefurl=http://www.monash.edu.au/campuses/peninsula/Peninsula_online/issue19_01.htm&amp;usg=__7KRsVZMI_16LHPyYG3_xZx23-q4=&amp;h=364&amp;w=294&amp;sz=6&amp;hl=en&amp;start=9&amp;sig2=0j8gLp5ZMMVZnbT-ylS83Q&amp;tbnid=pHKpzFDGhI_Y9M:&amp;tbnh=121&amp;tbnw=98&amp;prev=/images?q=notice+board&amp;gbv=2&amp;hl=en&amp;sa=G&amp;ei=GDk7S5eXOIGC7QP23dyvAQ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ae/imgres?imgurl=http://www.cornwall.gov.uk/images/noticeboard.jpg&amp;imgrefurl=http://www.cornwall.gov.uk/Default.aspx?page=7380&amp;usg=__abOUwRsE8L3YidU35679KwwcAmQ=&amp;h=344&amp;w=500&amp;sz=168&amp;hl=en&amp;start=10&amp;sig2=k4eTrjnpTv0eNBwrYVPq4g&amp;tbnid=CVNH_hsYnsfKcM:&amp;tbnh=89&amp;tbnw=130&amp;prev=/images?q=notice+board&amp;gbv=2&amp;hl=en&amp;sa=G&amp;ei=GDk7S5eXOIGC7QP23dyvA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59965" y="0"/>
            <a:ext cx="9432035" cy="6858000"/>
            <a:chOff x="6734199" y="0"/>
            <a:chExt cx="5461524" cy="6858000"/>
          </a:xfrm>
        </p:grpSpPr>
        <p:sp>
          <p:nvSpPr>
            <p:cNvPr id="10" name="Freeform 9"/>
            <p:cNvSpPr/>
            <p:nvPr/>
          </p:nvSpPr>
          <p:spPr>
            <a:xfrm>
              <a:off x="6734199" y="0"/>
              <a:ext cx="4293476" cy="6858000"/>
            </a:xfrm>
            <a:custGeom>
              <a:avLst/>
              <a:gdLst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701561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481490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400808 w 4293476"/>
                <a:gd name="connsiteY6" fmla="*/ 3455894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508385 w 4293476"/>
                <a:gd name="connsiteY6" fmla="*/ 3482788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508385 w 4293476"/>
                <a:gd name="connsiteY6" fmla="*/ 3482788 h 6858000"/>
                <a:gd name="connsiteX7" fmla="*/ 527213 w 4293476"/>
                <a:gd name="connsiteY7" fmla="*/ 1183341 h 6858000"/>
                <a:gd name="connsiteX8" fmla="*/ 23852 w 4293476"/>
                <a:gd name="connsiteY8" fmla="*/ 56162 h 6858000"/>
                <a:gd name="connsiteX9" fmla="*/ 0 w 4293476"/>
                <a:gd name="connsiteY9" fmla="*/ 15699 h 6858000"/>
                <a:gd name="connsiteX10" fmla="*/ 0 w 4293476"/>
                <a:gd name="connsiteY10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27213 w 4293476"/>
                <a:gd name="connsiteY8" fmla="*/ 118334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27213 w 4293476"/>
                <a:gd name="connsiteY8" fmla="*/ 118334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01173 w 4293476"/>
                <a:gd name="connsiteY8" fmla="*/ 116835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93476" h="6858000">
                  <a:moveTo>
                    <a:pt x="0" y="0"/>
                  </a:moveTo>
                  <a:lnTo>
                    <a:pt x="4293476" y="0"/>
                  </a:lnTo>
                  <a:lnTo>
                    <a:pt x="4293476" y="6858000"/>
                  </a:lnTo>
                  <a:lnTo>
                    <a:pt x="0" y="6858000"/>
                  </a:lnTo>
                  <a:lnTo>
                    <a:pt x="0" y="6842301"/>
                  </a:lnTo>
                  <a:lnTo>
                    <a:pt x="23852" y="6801838"/>
                  </a:lnTo>
                  <a:cubicBezTo>
                    <a:pt x="129650" y="6607231"/>
                    <a:pt x="172214" y="6200940"/>
                    <a:pt x="419636" y="5647765"/>
                  </a:cubicBezTo>
                  <a:cubicBezTo>
                    <a:pt x="667058" y="5094590"/>
                    <a:pt x="1494796" y="4229357"/>
                    <a:pt x="1508385" y="3482788"/>
                  </a:cubicBezTo>
                  <a:cubicBezTo>
                    <a:pt x="1521975" y="2736219"/>
                    <a:pt x="748595" y="1739455"/>
                    <a:pt x="501173" y="1168351"/>
                  </a:cubicBezTo>
                  <a:cubicBezTo>
                    <a:pt x="227711" y="627228"/>
                    <a:pt x="134133" y="232840"/>
                    <a:pt x="23852" y="56162"/>
                  </a:cubicBezTo>
                  <a:lnTo>
                    <a:pt x="0" y="15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7325869" y="0"/>
              <a:ext cx="4869854" cy="6858000"/>
            </a:xfrm>
            <a:custGeom>
              <a:avLst/>
              <a:gdLst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701561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131867 w 4293476"/>
                <a:gd name="connsiteY6" fmla="*/ 3509682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3476" h="6858000">
                  <a:moveTo>
                    <a:pt x="0" y="0"/>
                  </a:moveTo>
                  <a:lnTo>
                    <a:pt x="4293476" y="0"/>
                  </a:lnTo>
                  <a:lnTo>
                    <a:pt x="4293476" y="6858000"/>
                  </a:lnTo>
                  <a:lnTo>
                    <a:pt x="0" y="6858000"/>
                  </a:lnTo>
                  <a:lnTo>
                    <a:pt x="0" y="6842301"/>
                  </a:lnTo>
                  <a:lnTo>
                    <a:pt x="23852" y="6801838"/>
                  </a:lnTo>
                  <a:cubicBezTo>
                    <a:pt x="432733" y="6070878"/>
                    <a:pt x="1131867" y="4913695"/>
                    <a:pt x="1131867" y="3509682"/>
                  </a:cubicBezTo>
                  <a:cubicBezTo>
                    <a:pt x="1131867" y="2105670"/>
                    <a:pt x="432733" y="787122"/>
                    <a:pt x="23852" y="56162"/>
                  </a:cubicBezTo>
                  <a:lnTo>
                    <a:pt x="0" y="15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417027" y="2427196"/>
            <a:ext cx="6774974" cy="2003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432129" y="2828836"/>
            <a:ext cx="6759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Development of the Health and Safety Practitioner</a:t>
            </a:r>
            <a:endParaRPr lang="en-IN" sz="3600" b="1" dirty="0">
              <a:effectLst>
                <a:glow rad="304800">
                  <a:srgbClr val="66FFFF">
                    <a:alpha val="51000"/>
                  </a:srgb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8832" y="282662"/>
            <a:ext cx="7500257" cy="70788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2300" b="1" dirty="0">
                <a:solidFill>
                  <a:srgbClr val="0000FF"/>
                </a:solidFill>
                <a:effectLst>
                  <a:glow rad="1168400">
                    <a:schemeClr val="bg1">
                      <a:alpha val="96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OTHM LEVEL 6</a:t>
            </a:r>
          </a:p>
          <a:p>
            <a:pPr algn="ctr"/>
            <a:r>
              <a:rPr lang="en-US" sz="2300" b="1" dirty="0">
                <a:solidFill>
                  <a:srgbClr val="0000FF"/>
                </a:solidFill>
                <a:effectLst>
                  <a:glow rad="1168400">
                    <a:schemeClr val="bg1">
                      <a:alpha val="96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Diploma in Occupational Health and Safety</a:t>
            </a:r>
            <a:endParaRPr lang="en-IN" sz="2300" dirty="0">
              <a:solidFill>
                <a:srgbClr val="0000FF"/>
              </a:solidFill>
              <a:effectLst>
                <a:glow rad="1168400">
                  <a:schemeClr val="bg1">
                    <a:alpha val="96000"/>
                  </a:schemeClr>
                </a:glo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lum bright="-10000" contrast="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15" t="19657" r="22564" b="28064"/>
          <a:stretch/>
        </p:blipFill>
        <p:spPr>
          <a:xfrm>
            <a:off x="6197949" y="5119026"/>
            <a:ext cx="4833464" cy="1050752"/>
          </a:xfrm>
          <a:prstGeom prst="rect">
            <a:avLst/>
          </a:prstGeom>
          <a:effectLst>
            <a:glow rad="139700">
              <a:schemeClr val="bg1"/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351562" y="1388843"/>
            <a:ext cx="218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glow rad="368300">
                    <a:schemeClr val="bg1">
                      <a:alpha val="88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Element </a:t>
            </a:r>
            <a:r>
              <a:rPr lang="en-US" sz="2800" dirty="0" smtClean="0">
                <a:ln w="0"/>
                <a:solidFill>
                  <a:srgbClr val="FF0000"/>
                </a:solidFill>
                <a:effectLst>
                  <a:glow rad="368300">
                    <a:schemeClr val="bg1">
                      <a:alpha val="88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7</a:t>
            </a:r>
            <a:endParaRPr lang="en-IN" sz="2800" dirty="0">
              <a:ln w="0"/>
              <a:solidFill>
                <a:srgbClr val="FF0000"/>
              </a:solidFill>
              <a:effectLst>
                <a:glow rad="368300">
                  <a:schemeClr val="bg1">
                    <a:alpha val="88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2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4" y="2373051"/>
            <a:ext cx="5056694" cy="21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895601" y="928688"/>
            <a:ext cx="6872808" cy="4012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000308"/>
                </a:solidFill>
              </a:rPr>
              <a:t>Three significant factors influence worker behavior: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308"/>
              </a:solidFill>
            </a:endParaRPr>
          </a:p>
          <a:p>
            <a:pPr marL="3429000" lvl="8" indent="-3429000"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000308"/>
                </a:solidFill>
                <a:latin typeface="Calibri" pitchFamily="34" charset="0"/>
              </a:rPr>
              <a:t>The Organisation</a:t>
            </a:r>
          </a:p>
          <a:p>
            <a:pPr marL="361950" lvl="8" indent="-271463"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solidFill>
                  <a:srgbClr val="000308"/>
                </a:solidFill>
                <a:latin typeface="Calibri" pitchFamily="34" charset="0"/>
              </a:rPr>
              <a:t>Characteristics of the business</a:t>
            </a:r>
          </a:p>
          <a:p>
            <a:pPr marL="3429000" lvl="8" indent="-3429000"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000308"/>
                </a:solidFill>
                <a:latin typeface="Calibri" pitchFamily="34" charset="0"/>
              </a:rPr>
              <a:t>The Job</a:t>
            </a:r>
          </a:p>
          <a:p>
            <a:pPr marL="271463" lvl="8" indent="-180975"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solidFill>
                  <a:srgbClr val="000308"/>
                </a:solidFill>
                <a:latin typeface="Calibri" pitchFamily="34" charset="0"/>
              </a:rPr>
              <a:t>  Nature of the job</a:t>
            </a:r>
          </a:p>
          <a:p>
            <a:pPr lvl="7" indent="-3429000"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000308"/>
                </a:solidFill>
                <a:latin typeface="Calibri" pitchFamily="34" charset="0"/>
              </a:rPr>
              <a:t>The Individual</a:t>
            </a:r>
          </a:p>
          <a:p>
            <a:pPr marL="452438" lvl="8" indent="-361950"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solidFill>
                  <a:srgbClr val="000308"/>
                </a:solidFill>
                <a:latin typeface="Calibri" pitchFamily="34" charset="0"/>
              </a:rPr>
              <a:t>Personal characteristics</a:t>
            </a:r>
          </a:p>
          <a:p>
            <a:pPr marL="271463" lvl="8" indent="-180975">
              <a:spcBef>
                <a:spcPts val="600"/>
              </a:spcBef>
              <a:buFont typeface="Calibri" pitchFamily="34" charset="0"/>
              <a:buChar char="–"/>
              <a:defRPr/>
            </a:pPr>
            <a:endParaRPr lang="en-US" sz="2400" dirty="0">
              <a:solidFill>
                <a:srgbClr val="000308"/>
              </a:solidFill>
              <a:latin typeface="Calibri" pitchFamily="34" charset="0"/>
            </a:endParaRPr>
          </a:p>
          <a:p>
            <a:pPr marL="361950" lvl="8" indent="-271463">
              <a:spcBef>
                <a:spcPts val="600"/>
              </a:spcBef>
              <a:buFont typeface="Calibri" pitchFamily="34" charset="0"/>
              <a:buChar char="–"/>
              <a:defRPr/>
            </a:pPr>
            <a:endParaRPr lang="en-US" sz="2400" dirty="0">
              <a:solidFill>
                <a:srgbClr val="000308"/>
              </a:solidFill>
              <a:latin typeface="Calibri" pitchFamily="34" charset="0"/>
            </a:endParaRPr>
          </a:p>
        </p:txBody>
      </p:sp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>
          <a:xfrm>
            <a:off x="2895600" y="0"/>
            <a:ext cx="7772400" cy="838200"/>
          </a:xfrm>
        </p:spPr>
        <p:txBody>
          <a:bodyPr/>
          <a:lstStyle/>
          <a:p>
            <a:pPr algn="ctr"/>
            <a:r>
              <a:rPr lang="en-GB" sz="4000" b="1" dirty="0">
                <a:solidFill>
                  <a:srgbClr val="000000"/>
                </a:solidFill>
                <a:latin typeface="Calibri" pitchFamily="34" charset="0"/>
              </a:rPr>
              <a:t>Safety Related Behaviour</a:t>
            </a:r>
            <a:endParaRPr lang="en-US" sz="4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3977" r="2283"/>
          <a:stretch>
            <a:fillRect/>
          </a:stretch>
        </p:blipFill>
        <p:spPr bwMode="auto">
          <a:xfrm>
            <a:off x="7176121" y="1556793"/>
            <a:ext cx="3172295" cy="31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4627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Policies and procedures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Commitment and leadership from management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Consultation and worker involvement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Levels of supervision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Peer group pressure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Communication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Safety culture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Training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Work patterns</a:t>
            </a:r>
          </a:p>
        </p:txBody>
      </p:sp>
      <p:sp>
        <p:nvSpPr>
          <p:cNvPr id="665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0"/>
            <a:ext cx="8534400" cy="1143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GB" sz="4000" b="1" dirty="0">
                <a:solidFill>
                  <a:srgbClr val="000000"/>
                </a:solidFill>
                <a:latin typeface="Calibri" pitchFamily="34" charset="0"/>
              </a:rPr>
              <a:t>Organisational Factors</a:t>
            </a:r>
          </a:p>
        </p:txBody>
      </p:sp>
      <p:pic>
        <p:nvPicPr>
          <p:cNvPr id="3074" name="Picture 2" descr="I:\Image Libraries\Image Source\Lifelong Learning\images\comps\IS572-065.jpg"/>
          <p:cNvPicPr>
            <a:picLocks noChangeAspect="1" noChangeArrowheads="1"/>
          </p:cNvPicPr>
          <p:nvPr/>
        </p:nvPicPr>
        <p:blipFill>
          <a:blip r:embed="rId3" cstate="screen"/>
          <a:srcRect l="7255" t="5907"/>
          <a:stretch>
            <a:fillRect/>
          </a:stretch>
        </p:blipFill>
        <p:spPr bwMode="auto">
          <a:xfrm>
            <a:off x="6960096" y="3717032"/>
            <a:ext cx="2848938" cy="2312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27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855640" y="1124745"/>
            <a:ext cx="7126560" cy="4586833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dirty="0"/>
              <a:t>Task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dirty="0"/>
              <a:t>Procedures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US" dirty="0"/>
              <a:t>Ergonomic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US" dirty="0"/>
              <a:t>Critical Jobs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US" dirty="0"/>
              <a:t>Equipment condition 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US" dirty="0"/>
              <a:t>Work Environment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US" dirty="0"/>
              <a:t>Work Load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US" dirty="0"/>
              <a:t>Boredom and monotonous work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US" dirty="0"/>
              <a:t>Peer Pressure</a:t>
            </a:r>
          </a:p>
          <a:p>
            <a:pPr>
              <a:buClrTx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 Factors</a:t>
            </a:r>
          </a:p>
        </p:txBody>
      </p:sp>
    </p:spTree>
    <p:extLst>
      <p:ext uri="{BB962C8B-B14F-4D97-AF65-F5344CB8AC3E}">
        <p14:creationId xmlns:p14="http://schemas.microsoft.com/office/powerpoint/2010/main" val="1288161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3024166" y="1142985"/>
            <a:ext cx="7358062" cy="5000625"/>
          </a:xfrm>
        </p:spPr>
        <p:txBody>
          <a:bodyPr/>
          <a:lstStyle/>
          <a:p>
            <a:pPr>
              <a:buClrTx/>
            </a:pPr>
            <a:r>
              <a:rPr lang="en-US" sz="3600" dirty="0">
                <a:solidFill>
                  <a:srgbClr val="000308"/>
                </a:solidFill>
                <a:cs typeface="Tahoma" pitchFamily="34" charset="0"/>
              </a:rPr>
              <a:t>Competence</a:t>
            </a:r>
          </a:p>
          <a:p>
            <a:pPr>
              <a:buClrTx/>
            </a:pPr>
            <a:r>
              <a:rPr lang="en-US" sz="3600" dirty="0">
                <a:solidFill>
                  <a:srgbClr val="000308"/>
                </a:solidFill>
                <a:cs typeface="Tahoma" pitchFamily="34" charset="0"/>
              </a:rPr>
              <a:t>Skills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rgbClr val="000308"/>
                </a:solidFill>
                <a:cs typeface="Tahoma" pitchFamily="34" charset="0"/>
              </a:rPr>
              <a:t>Attitude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rgbClr val="000308"/>
                </a:solidFill>
                <a:cs typeface="Tahoma" pitchFamily="34" charset="0"/>
              </a:rPr>
              <a:t>Experience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rgbClr val="000308"/>
                </a:solidFill>
                <a:cs typeface="Tahoma" pitchFamily="34" charset="0"/>
              </a:rPr>
              <a:t>Motivation</a:t>
            </a:r>
          </a:p>
          <a:p>
            <a:pPr>
              <a:spcBef>
                <a:spcPts val="1200"/>
              </a:spcBef>
            </a:pPr>
            <a:r>
              <a:rPr lang="en-GB" sz="3600">
                <a:solidFill>
                  <a:srgbClr val="000308"/>
                </a:solidFill>
                <a:cs typeface="Tahoma" pitchFamily="34" charset="0"/>
              </a:rPr>
              <a:t>Perception</a:t>
            </a:r>
            <a:endParaRPr lang="en-GB" sz="3600" dirty="0">
              <a:solidFill>
                <a:srgbClr val="000308"/>
              </a:solidFill>
              <a:cs typeface="Tahoma" pitchFamily="34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0"/>
            <a:ext cx="7772400" cy="1143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GB" sz="4000" b="1" dirty="0">
                <a:solidFill>
                  <a:srgbClr val="000000"/>
                </a:solidFill>
                <a:latin typeface="Calibri" pitchFamily="34" charset="0"/>
              </a:rPr>
              <a:t>Individual Factors </a:t>
            </a:r>
          </a:p>
        </p:txBody>
      </p:sp>
      <p:pic>
        <p:nvPicPr>
          <p:cNvPr id="2050" name="Picture 2" descr="I:\Image Libraries\Image Source\Mature Learning\images\30MB\IS199-03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00056" y="1412777"/>
            <a:ext cx="3470538" cy="2602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964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9616" y="0"/>
            <a:ext cx="8028384" cy="980728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rgbClr val="000000"/>
                </a:solidFill>
                <a:latin typeface="Calibri" pitchFamily="34" charset="0"/>
              </a:rPr>
              <a:t>Attitude, Competence and Motivation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12192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just">
              <a:spcBef>
                <a:spcPct val="50000"/>
              </a:spcBef>
              <a:buNone/>
            </a:pPr>
            <a:r>
              <a:rPr lang="en-IN" sz="2400" b="1" kern="0" dirty="0">
                <a:solidFill>
                  <a:srgbClr val="0070C0"/>
                </a:solidFill>
              </a:rPr>
              <a:t>     Attitude:</a:t>
            </a:r>
          </a:p>
          <a:p>
            <a:pPr lvl="1" algn="just">
              <a:spcBef>
                <a:spcPct val="50000"/>
              </a:spcBef>
            </a:pPr>
            <a:r>
              <a:rPr lang="en-US" sz="2000" kern="0" dirty="0"/>
              <a:t>The way an individual believes they will respond in a given situation.</a:t>
            </a:r>
          </a:p>
          <a:p>
            <a:pPr marL="457200" lvl="1" indent="0" algn="just">
              <a:spcBef>
                <a:spcPct val="50000"/>
              </a:spcBef>
              <a:buNone/>
            </a:pPr>
            <a:r>
              <a:rPr lang="en-IN" sz="2400" b="1" kern="0" dirty="0">
                <a:solidFill>
                  <a:srgbClr val="0070C0"/>
                </a:solidFill>
              </a:rPr>
              <a:t>Perception: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/>
              <a:t>the way a person interprets information detected by their senses.</a:t>
            </a:r>
          </a:p>
          <a:p>
            <a:pPr marL="457200" lvl="1" indent="0" algn="just">
              <a:spcBef>
                <a:spcPct val="50000"/>
              </a:spcBef>
              <a:buNone/>
            </a:pPr>
            <a:r>
              <a:rPr lang="en-IN" sz="2400" b="1" kern="0" dirty="0">
                <a:solidFill>
                  <a:srgbClr val="0070C0"/>
                </a:solidFill>
              </a:rPr>
              <a:t>Motivation:</a:t>
            </a:r>
          </a:p>
          <a:p>
            <a:pPr lvl="1" algn="just">
              <a:spcBef>
                <a:spcPct val="50000"/>
              </a:spcBef>
            </a:pPr>
            <a:r>
              <a:rPr lang="en-US" sz="2000" kern="0" dirty="0"/>
              <a:t>The force which stimulate an Individual to do something.</a:t>
            </a:r>
          </a:p>
          <a:p>
            <a:pPr lvl="1" algn="just">
              <a:spcBef>
                <a:spcPct val="50000"/>
              </a:spcBef>
            </a:pPr>
            <a:r>
              <a:rPr lang="en-US" sz="2000" kern="0" dirty="0"/>
              <a:t>People are motivated by their perceived wants and needs.</a:t>
            </a:r>
            <a:endParaRPr lang="en-IN" sz="2000" kern="0" dirty="0"/>
          </a:p>
        </p:txBody>
      </p:sp>
    </p:spTree>
    <p:extLst>
      <p:ext uri="{BB962C8B-B14F-4D97-AF65-F5344CB8AC3E}">
        <p14:creationId xmlns:p14="http://schemas.microsoft.com/office/powerpoint/2010/main" val="3247779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159896" y="571481"/>
            <a:ext cx="5508104" cy="5000625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3000"/>
              </a:spcBef>
            </a:pPr>
            <a:endParaRPr lang="en-GB" dirty="0">
              <a:solidFill>
                <a:schemeClr val="bg2"/>
              </a:solidFill>
              <a:latin typeface="+mj-lt"/>
            </a:endParaRPr>
          </a:p>
          <a:p>
            <a:pPr marL="893763" lvl="1" indent="-436563">
              <a:spcBef>
                <a:spcPts val="3000"/>
              </a:spcBef>
              <a:buSzPct val="110000"/>
            </a:pPr>
            <a:r>
              <a:rPr lang="en-GB" sz="3600" dirty="0">
                <a:solidFill>
                  <a:srgbClr val="000308"/>
                </a:solidFill>
              </a:rPr>
              <a:t>Education &amp; training</a:t>
            </a:r>
          </a:p>
          <a:p>
            <a:pPr marL="893763" lvl="1" indent="-436563">
              <a:spcBef>
                <a:spcPts val="4200"/>
              </a:spcBef>
              <a:buSzPct val="110000"/>
            </a:pPr>
            <a:r>
              <a:rPr lang="en-GB" sz="3600" dirty="0">
                <a:solidFill>
                  <a:srgbClr val="000308"/>
                </a:solidFill>
              </a:rPr>
              <a:t>High impact intervention ("aversion therapy")</a:t>
            </a:r>
          </a:p>
          <a:p>
            <a:pPr marL="893763" lvl="1" indent="-436563">
              <a:spcBef>
                <a:spcPts val="4200"/>
              </a:spcBef>
              <a:buSzPct val="110000"/>
            </a:pPr>
            <a:r>
              <a:rPr lang="en-GB" sz="3600" dirty="0">
                <a:solidFill>
                  <a:srgbClr val="000308"/>
                </a:solidFill>
              </a:rPr>
              <a:t>Enforcement</a:t>
            </a:r>
          </a:p>
          <a:p>
            <a:pPr marL="893763" lvl="1" indent="-436563">
              <a:spcBef>
                <a:spcPts val="4200"/>
              </a:spcBef>
              <a:buSzPct val="110000"/>
            </a:pPr>
            <a:r>
              <a:rPr lang="en-GB" sz="3600" dirty="0">
                <a:solidFill>
                  <a:srgbClr val="000308"/>
                </a:solidFill>
              </a:rPr>
              <a:t>Consultation</a:t>
            </a:r>
          </a:p>
          <a:p>
            <a:endParaRPr lang="en-GB" dirty="0">
              <a:latin typeface="+mj-lt"/>
            </a:endParaRP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66976" y="0"/>
            <a:ext cx="8001024" cy="85725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0308"/>
                </a:solidFill>
                <a:latin typeface="Calibri" pitchFamily="34" charset="0"/>
              </a:rPr>
              <a:t>Changing Attitude</a:t>
            </a:r>
          </a:p>
        </p:txBody>
      </p:sp>
      <p:pic>
        <p:nvPicPr>
          <p:cNvPr id="4098" name="Picture 2" descr="I:\iStock Graphics\iStock_000008252188Medium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81290" y="1357299"/>
            <a:ext cx="2786082" cy="4182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0678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Perception: the way a person interprets information detected by their senses:</a:t>
            </a:r>
          </a:p>
          <a:p>
            <a:pPr marL="0" indent="0">
              <a:buNone/>
            </a:pPr>
            <a:endParaRPr lang="en-US" dirty="0"/>
          </a:p>
          <a:p>
            <a:pPr marL="531813" lvl="1" indent="-531813">
              <a:spcBef>
                <a:spcPts val="1800"/>
              </a:spcBef>
              <a:tabLst>
                <a:tab pos="531813" algn="l"/>
              </a:tabLst>
            </a:pPr>
            <a:r>
              <a:rPr lang="en-US" sz="3600" dirty="0">
                <a:solidFill>
                  <a:srgbClr val="000308"/>
                </a:solidFill>
              </a:rPr>
              <a:t>Sight</a:t>
            </a:r>
          </a:p>
          <a:p>
            <a:pPr marL="531813" lvl="1" indent="-531813">
              <a:spcBef>
                <a:spcPts val="1800"/>
              </a:spcBef>
              <a:tabLst>
                <a:tab pos="531813" algn="l"/>
              </a:tabLst>
            </a:pPr>
            <a:r>
              <a:rPr lang="en-US" sz="3600" dirty="0">
                <a:solidFill>
                  <a:srgbClr val="000308"/>
                </a:solidFill>
              </a:rPr>
              <a:t>Hearing</a:t>
            </a:r>
          </a:p>
          <a:p>
            <a:pPr marL="531813" lvl="1" indent="-531813">
              <a:spcBef>
                <a:spcPts val="1800"/>
              </a:spcBef>
              <a:tabLst>
                <a:tab pos="531813" algn="l"/>
              </a:tabLst>
            </a:pPr>
            <a:r>
              <a:rPr lang="en-US" sz="3600" dirty="0">
                <a:solidFill>
                  <a:srgbClr val="000308"/>
                </a:solidFill>
              </a:rPr>
              <a:t>Smell</a:t>
            </a:r>
          </a:p>
          <a:p>
            <a:pPr marL="531813" lvl="1" indent="-531813">
              <a:spcBef>
                <a:spcPts val="1800"/>
              </a:spcBef>
              <a:tabLst>
                <a:tab pos="531813" algn="l"/>
              </a:tabLst>
            </a:pPr>
            <a:r>
              <a:rPr lang="en-US" sz="3600" dirty="0">
                <a:solidFill>
                  <a:srgbClr val="000308"/>
                </a:solidFill>
              </a:rPr>
              <a:t>Taste</a:t>
            </a:r>
          </a:p>
          <a:p>
            <a:pPr marL="531813" lvl="1" indent="-531813">
              <a:spcBef>
                <a:spcPts val="1800"/>
              </a:spcBef>
              <a:tabLst>
                <a:tab pos="531813" algn="l"/>
              </a:tabLst>
            </a:pPr>
            <a:r>
              <a:rPr lang="en-US" sz="3600" dirty="0">
                <a:solidFill>
                  <a:srgbClr val="000308"/>
                </a:solidFill>
              </a:rPr>
              <a:t>Touch</a:t>
            </a:r>
            <a:endParaRPr lang="en-GB" sz="3600" dirty="0">
              <a:solidFill>
                <a:srgbClr val="0003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5600" y="1"/>
            <a:ext cx="7772400" cy="8810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12667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5640" y="2499768"/>
            <a:ext cx="7126560" cy="4586833"/>
          </a:xfrm>
        </p:spPr>
        <p:txBody>
          <a:bodyPr/>
          <a:lstStyle/>
          <a:p>
            <a:pPr>
              <a:buClrTx/>
            </a:pPr>
            <a:r>
              <a:rPr lang="en-GB" dirty="0"/>
              <a:t>Awareness campaigns/training</a:t>
            </a:r>
          </a:p>
          <a:p>
            <a:pPr>
              <a:buClrTx/>
            </a:pPr>
            <a:r>
              <a:rPr lang="en-GB" dirty="0"/>
              <a:t>Highlight hazards e.g. Safety signs</a:t>
            </a:r>
          </a:p>
          <a:p>
            <a:pPr>
              <a:buClrTx/>
            </a:pPr>
            <a:r>
              <a:rPr lang="en-GB" dirty="0"/>
              <a:t>Ensure adequate lighting is available</a:t>
            </a:r>
          </a:p>
          <a:p>
            <a:pPr>
              <a:buClrTx/>
            </a:pPr>
            <a:r>
              <a:rPr lang="en-GB" dirty="0"/>
              <a:t>Reduce distractions e.g. noise </a:t>
            </a:r>
          </a:p>
          <a:p>
            <a:pPr>
              <a:buClrTx/>
            </a:pPr>
            <a:r>
              <a:rPr lang="en-GB" dirty="0"/>
              <a:t>Avoid excessive fatigue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51584" y="1412776"/>
            <a:ext cx="8458200" cy="815752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 IDENTIFY ways in which workers perception of hazards in the workplace might be improved?</a:t>
            </a:r>
            <a:r>
              <a:rPr lang="en-IN" sz="2000" dirty="0">
                <a:solidFill>
                  <a:srgbClr val="FF0000"/>
                </a:solidFill>
              </a:rPr>
              <a:t/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GB" dirty="0"/>
              <a:t>Improving Hazard/risk Perception</a:t>
            </a:r>
          </a:p>
        </p:txBody>
      </p:sp>
    </p:spTree>
    <p:extLst>
      <p:ext uri="{BB962C8B-B14F-4D97-AF65-F5344CB8AC3E}">
        <p14:creationId xmlns:p14="http://schemas.microsoft.com/office/powerpoint/2010/main" val="2095744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8610160" cy="1143000"/>
          </a:xfrm>
        </p:spPr>
        <p:txBody>
          <a:bodyPr>
            <a:normAutofit/>
          </a:bodyPr>
          <a:lstStyle/>
          <a:p>
            <a:pPr algn="l"/>
            <a:r>
              <a:rPr lang="en-IN" sz="2200" dirty="0">
                <a:solidFill>
                  <a:srgbClr val="000000"/>
                </a:solidFill>
              </a:rPr>
              <a:t>Identify  the motivating factors that could lead to improved health and safety performance in the workplace?</a:t>
            </a:r>
            <a:br>
              <a:rPr lang="en-IN" sz="2200" dirty="0">
                <a:solidFill>
                  <a:srgbClr val="000000"/>
                </a:solidFill>
              </a:rPr>
            </a:br>
            <a:r>
              <a:rPr lang="en-US" sz="2700" dirty="0">
                <a:solidFill>
                  <a:srgbClr val="FF0000"/>
                </a:solidFill>
              </a:rPr>
              <a:t>Employers can motivate  their employees by:</a:t>
            </a:r>
          </a:p>
        </p:txBody>
      </p:sp>
      <p:pic>
        <p:nvPicPr>
          <p:cNvPr id="92162" name="Picture 2" descr="http://t2.gstatic.com/images?q=tbn:FEI2l8RlE370zM:http://www.okcc.state.ok.us/employees/employee_recognition_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7661" y="2564904"/>
            <a:ext cx="2047875" cy="206508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52600" y="1447800"/>
            <a:ext cx="8842376" cy="5168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GB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Rewarding safe behaviour - </a:t>
            </a:r>
            <a:r>
              <a:rPr lang="en-US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Recognizing and rewarding achievement. 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GB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Performance standards made clear </a:t>
            </a:r>
            <a:r>
              <a:rPr lang="en-GB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commitment from the top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GB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Proving  the commitment of the organization to safety by </a:t>
            </a:r>
            <a:r>
              <a:rPr lang="en-GB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providing resources and a safe working environment; 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US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Improving H&amp;S culture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US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Demonstrating management commitment 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US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Ensuring good working environment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US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Training and Communication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US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Setting a good example 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US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Setting realistic goals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GB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Involving</a:t>
            </a:r>
            <a:r>
              <a:rPr lang="en-US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employees </a:t>
            </a:r>
            <a:r>
              <a:rPr lang="en-US" b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in development of safe system of work</a:t>
            </a:r>
            <a:r>
              <a:rPr lang="en-US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, 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GB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Involving</a:t>
            </a:r>
            <a:r>
              <a:rPr lang="en-US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employees </a:t>
            </a:r>
            <a:r>
              <a:rPr lang="en-US" b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in development of </a:t>
            </a:r>
            <a:r>
              <a:rPr lang="en-US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risk assessments, PTW etc.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US" b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Involvement</a:t>
            </a:r>
            <a:r>
              <a:rPr lang="en-US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of employees in safety decisions through</a:t>
            </a:r>
            <a:r>
              <a:rPr lang="en-US" b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consultation and team meetings; 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GB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Providing </a:t>
            </a:r>
            <a:r>
              <a:rPr lang="en-GB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appropriate training for personal growth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Marlett"/>
              <a:buChar char=""/>
              <a:tabLst>
                <a:tab pos="457200" algn="l"/>
              </a:tabLst>
            </a:pPr>
            <a:r>
              <a:rPr lang="en-GB" b="1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Communication &amp; consultation</a:t>
            </a:r>
            <a:r>
              <a:rPr lang="en-GB" i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with risk assessment, etc</a:t>
            </a:r>
            <a:endParaRPr lang="en-US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34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524000" y="3733800"/>
            <a:ext cx="9144000" cy="1752600"/>
          </a:xfrm>
        </p:spPr>
        <p:txBody>
          <a:bodyPr/>
          <a:lstStyle/>
          <a:p>
            <a:r>
              <a:rPr lang="en-GB" b="1" dirty="0"/>
              <a:t>Improving Health and Safety Behaviour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0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Learning </a:t>
            </a:r>
            <a:r>
              <a:rPr lang="en-IN" b="1" dirty="0" smtClean="0">
                <a:latin typeface="EngraversGothic BT" panose="020B0507020203020204" pitchFamily="34" charset="0"/>
              </a:rPr>
              <a:t>Outcomes: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93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</a:t>
            </a:r>
            <a:r>
              <a:rPr lang="en-US" dirty="0"/>
              <a:t>roles and responsibilities of health and safety practitioners. </a:t>
            </a:r>
            <a:endParaRPr lang="en-US" dirty="0" smtClean="0"/>
          </a:p>
          <a:p>
            <a:r>
              <a:rPr lang="en-US" dirty="0"/>
              <a:t>Be able to assess organisational competence and skills requirements for health and safety practitioners</a:t>
            </a:r>
            <a:r>
              <a:rPr lang="en-US" dirty="0" smtClean="0"/>
              <a:t>.</a:t>
            </a:r>
          </a:p>
          <a:p>
            <a:r>
              <a:rPr lang="en-US" dirty="0"/>
              <a:t>Be able to produce a personal and professional development plan in own area of responsibility as a health and safety practitioner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4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Tx/>
            </a:pPr>
            <a:r>
              <a:rPr lang="en-GB" dirty="0"/>
              <a:t>Securing management commitment is essential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Senior managers provide leadership and motivation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Needs clear policy, priorities and targets</a:t>
            </a:r>
          </a:p>
          <a:p>
            <a:pPr>
              <a:buClrTx/>
            </a:pPr>
            <a:r>
              <a:rPr lang="en-GB" dirty="0"/>
              <a:t>Commitment cascades down through the organisation</a:t>
            </a:r>
          </a:p>
          <a:p>
            <a:pPr>
              <a:buClrTx/>
            </a:pPr>
            <a:r>
              <a:rPr lang="en-GB" dirty="0"/>
              <a:t>Requires visible leadership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Commitment</a:t>
            </a:r>
          </a:p>
        </p:txBody>
      </p:sp>
    </p:spTree>
    <p:extLst>
      <p:ext uri="{BB962C8B-B14F-4D97-AF65-F5344CB8AC3E}">
        <p14:creationId xmlns:p14="http://schemas.microsoft.com/office/powerpoint/2010/main" val="193689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Tx/>
            </a:pPr>
            <a:r>
              <a:rPr lang="en-GB" dirty="0"/>
              <a:t>Demonstrated by: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Behaving safely themselves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Involvement in the day to day management of safety</a:t>
            </a:r>
          </a:p>
          <a:p>
            <a:pPr lvl="2">
              <a:buClrTx/>
              <a:buFont typeface="Calibri" pitchFamily="34" charset="0"/>
              <a:buChar char="–"/>
            </a:pPr>
            <a:r>
              <a:rPr lang="en-GB" dirty="0"/>
              <a:t>E.g. attending safety meetings</a:t>
            </a:r>
          </a:p>
          <a:p>
            <a:pPr lvl="2">
              <a:buClrTx/>
              <a:buFont typeface="Calibri" pitchFamily="34" charset="0"/>
              <a:buChar char="–"/>
            </a:pPr>
            <a:r>
              <a:rPr lang="en-GB" dirty="0"/>
              <a:t>attending safety trainings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Taking part in safety tours and audits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Promoting activities to improve safety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Enforcing the rules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Visible Commitment</a:t>
            </a:r>
          </a:p>
        </p:txBody>
      </p:sp>
    </p:spTree>
    <p:extLst>
      <p:ext uri="{BB962C8B-B14F-4D97-AF65-F5344CB8AC3E}">
        <p14:creationId xmlns:p14="http://schemas.microsoft.com/office/powerpoint/2010/main" val="385552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Tx/>
            </a:pPr>
            <a:r>
              <a:rPr lang="en-GB" dirty="0"/>
              <a:t>Sometimes rules are broken</a:t>
            </a:r>
          </a:p>
          <a:p>
            <a:pPr>
              <a:buClrTx/>
            </a:pPr>
            <a:r>
              <a:rPr lang="en-GB" dirty="0"/>
              <a:t>Employees may endanger themselves or others</a:t>
            </a:r>
          </a:p>
          <a:p>
            <a:pPr>
              <a:buClrTx/>
            </a:pPr>
            <a:r>
              <a:rPr lang="en-GB" dirty="0"/>
              <a:t>Ignoring issues can result in injuries</a:t>
            </a:r>
          </a:p>
          <a:p>
            <a:pPr>
              <a:buClrTx/>
            </a:pPr>
            <a:r>
              <a:rPr lang="en-GB" dirty="0"/>
              <a:t>Sometimes it is necessary to </a:t>
            </a:r>
            <a:r>
              <a:rPr lang="en-GB" dirty="0" smtClean="0"/>
              <a:t>take disciplinary action </a:t>
            </a:r>
            <a:r>
              <a:rPr lang="en-GB" dirty="0"/>
              <a:t>to enforce the rules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Disciplinary Procedures</a:t>
            </a:r>
          </a:p>
        </p:txBody>
      </p:sp>
    </p:spTree>
    <p:extLst>
      <p:ext uri="{BB962C8B-B14F-4D97-AF65-F5344CB8AC3E}">
        <p14:creationId xmlns:p14="http://schemas.microsoft.com/office/powerpoint/2010/main" val="991069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Tx/>
            </a:pPr>
            <a:r>
              <a:rPr lang="en-GB" dirty="0" smtClean="0"/>
              <a:t>Competence (KATE)</a:t>
            </a:r>
            <a:endParaRPr lang="en-GB" dirty="0"/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Knowledge, </a:t>
            </a:r>
            <a:r>
              <a:rPr lang="en-GB" dirty="0" smtClean="0"/>
              <a:t>Ability</a:t>
            </a:r>
            <a:r>
              <a:rPr lang="en-GB" dirty="0"/>
              <a:t>, </a:t>
            </a:r>
            <a:r>
              <a:rPr lang="en-GB" dirty="0" smtClean="0"/>
              <a:t>Training</a:t>
            </a:r>
            <a:r>
              <a:rPr lang="en-GB" dirty="0"/>
              <a:t>, </a:t>
            </a:r>
            <a:r>
              <a:rPr lang="en-GB" dirty="0" smtClean="0"/>
              <a:t>Experience</a:t>
            </a:r>
            <a:endParaRPr lang="en-GB" dirty="0"/>
          </a:p>
          <a:p>
            <a:pPr>
              <a:buClrTx/>
            </a:pPr>
            <a:r>
              <a:rPr lang="en-GB" dirty="0"/>
              <a:t>Competent Managers</a:t>
            </a:r>
          </a:p>
          <a:p>
            <a:pPr marL="971550" lvl="1" indent="-514350">
              <a:buFont typeface="Calibri" pitchFamily="34" charset="0"/>
              <a:buChar char="–"/>
            </a:pPr>
            <a:r>
              <a:rPr lang="en-GB" dirty="0"/>
              <a:t>Understand the implications of their decisions on health and safety</a:t>
            </a:r>
          </a:p>
          <a:p>
            <a:pPr>
              <a:buClrTx/>
            </a:pPr>
            <a:r>
              <a:rPr lang="en-GB" dirty="0"/>
              <a:t>Competent Staff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Enables job to be done safely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Competent Staff</a:t>
            </a:r>
          </a:p>
        </p:txBody>
      </p:sp>
    </p:spTree>
    <p:extLst>
      <p:ext uri="{BB962C8B-B14F-4D97-AF65-F5344CB8AC3E}">
        <p14:creationId xmlns:p14="http://schemas.microsoft.com/office/powerpoint/2010/main" val="4293757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Tx/>
            </a:pPr>
            <a:r>
              <a:rPr lang="en-GB" dirty="0"/>
              <a:t>Direct consultation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Employer talks to each worker and resolves issues</a:t>
            </a:r>
          </a:p>
          <a:p>
            <a:pPr>
              <a:buClrTx/>
            </a:pPr>
            <a:r>
              <a:rPr lang="en-GB" dirty="0"/>
              <a:t>Through worker representatives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Committee is formed to represent workers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Regular meetings to discuss and resolve issues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dirty="0"/>
              <a:t>Members may have rights in law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of Consultation</a:t>
            </a:r>
          </a:p>
        </p:txBody>
      </p:sp>
    </p:spTree>
    <p:extLst>
      <p:ext uri="{BB962C8B-B14F-4D97-AF65-F5344CB8AC3E}">
        <p14:creationId xmlns:p14="http://schemas.microsoft.com/office/powerpoint/2010/main" val="293920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7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24188" y="928688"/>
            <a:ext cx="7358062" cy="5143518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531813" lvl="2" indent="-531813">
              <a:spcBef>
                <a:spcPts val="2400"/>
              </a:spcBef>
              <a:buFont typeface="Tahoma" pitchFamily="34" charset="0"/>
              <a:buChar char="●"/>
            </a:pPr>
            <a:endParaRPr lang="en-GB" sz="2800" b="1" dirty="0">
              <a:solidFill>
                <a:srgbClr val="000308"/>
              </a:solidFill>
            </a:endParaRPr>
          </a:p>
          <a:p>
            <a:pPr marL="531813" lvl="2" indent="-531813">
              <a:spcBef>
                <a:spcPts val="2400"/>
              </a:spcBef>
              <a:buFont typeface="Tahoma" pitchFamily="34" charset="0"/>
              <a:buChar char="●"/>
            </a:pPr>
            <a:endParaRPr lang="en-GB" sz="2800" b="1" dirty="0">
              <a:solidFill>
                <a:srgbClr val="000308"/>
              </a:solidFill>
            </a:endParaRPr>
          </a:p>
          <a:p>
            <a:pPr marL="531813" lvl="2" indent="-531813">
              <a:spcBef>
                <a:spcPts val="2400"/>
              </a:spcBef>
              <a:buFont typeface="Tahoma" pitchFamily="34" charset="0"/>
              <a:buChar char="●"/>
            </a:pPr>
            <a:r>
              <a:rPr lang="en-GB" sz="2800" b="1" dirty="0">
                <a:solidFill>
                  <a:srgbClr val="000308"/>
                </a:solidFill>
              </a:rPr>
              <a:t>Verbal</a:t>
            </a:r>
            <a:r>
              <a:rPr lang="en-GB" sz="2800" dirty="0">
                <a:solidFill>
                  <a:srgbClr val="000308"/>
                </a:solidFill>
              </a:rPr>
              <a:t> communication</a:t>
            </a:r>
          </a:p>
          <a:p>
            <a:pPr marL="531813" lvl="2" indent="-531813">
              <a:spcBef>
                <a:spcPts val="1800"/>
              </a:spcBef>
              <a:buFont typeface="Tahoma" pitchFamily="34" charset="0"/>
              <a:buChar char="●"/>
            </a:pPr>
            <a:r>
              <a:rPr lang="en-GB" sz="2800" b="1" dirty="0">
                <a:solidFill>
                  <a:srgbClr val="000308"/>
                </a:solidFill>
              </a:rPr>
              <a:t>Written</a:t>
            </a:r>
            <a:r>
              <a:rPr lang="en-GB" sz="2800" dirty="0">
                <a:solidFill>
                  <a:srgbClr val="000308"/>
                </a:solidFill>
              </a:rPr>
              <a:t> communication</a:t>
            </a:r>
          </a:p>
          <a:p>
            <a:pPr marL="531813" lvl="2" indent="-531813">
              <a:spcBef>
                <a:spcPts val="1800"/>
              </a:spcBef>
              <a:buFont typeface="Tahoma" pitchFamily="34" charset="0"/>
              <a:buChar char="●"/>
            </a:pPr>
            <a:r>
              <a:rPr lang="en-GB" sz="2800" b="1" dirty="0">
                <a:solidFill>
                  <a:srgbClr val="000308"/>
                </a:solidFill>
              </a:rPr>
              <a:t>Graphic </a:t>
            </a:r>
            <a:r>
              <a:rPr lang="en-GB" sz="2800" dirty="0">
                <a:solidFill>
                  <a:srgbClr val="000308"/>
                </a:solidFill>
              </a:rPr>
              <a:t>communication</a:t>
            </a:r>
          </a:p>
          <a:p>
            <a:pPr marL="0" lvl="1" indent="0">
              <a:spcBef>
                <a:spcPts val="3000"/>
              </a:spcBef>
              <a:buNone/>
            </a:pPr>
            <a:r>
              <a:rPr lang="en-GB" dirty="0">
                <a:solidFill>
                  <a:srgbClr val="000308"/>
                </a:solidFill>
              </a:rPr>
              <a:t>What are the advantages and disadvantages of each method?</a:t>
            </a:r>
          </a:p>
        </p:txBody>
      </p:sp>
      <p:sp>
        <p:nvSpPr>
          <p:cNvPr id="6553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666976" y="548680"/>
            <a:ext cx="7173440" cy="928662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GB" sz="4000" b="1" dirty="0">
                <a:solidFill>
                  <a:srgbClr val="000000"/>
                </a:solidFill>
                <a:latin typeface="Calibri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7219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1"/>
            <a:ext cx="8229600" cy="725487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GB" sz="4000" b="1" dirty="0">
                <a:solidFill>
                  <a:srgbClr val="000000"/>
                </a:solidFill>
                <a:latin typeface="Calibri" pitchFamily="34" charset="0"/>
              </a:rPr>
              <a:t>Verbal Communication </a:t>
            </a:r>
          </a:p>
        </p:txBody>
      </p:sp>
      <p:pic>
        <p:nvPicPr>
          <p:cNvPr id="7170" name="Picture 2" descr="I:\Image Libraries\Image Source\Lifelong Learning\images\comps\IS572-004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10182" y="4929198"/>
            <a:ext cx="2500330" cy="1650218"/>
          </a:xfrm>
          <a:prstGeom prst="rect">
            <a:avLst/>
          </a:prstGeom>
          <a:noFill/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2927647" y="847328"/>
          <a:ext cx="7054552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7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516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Advantages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8634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Direct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Two way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baseline="0" dirty="0">
                          <a:latin typeface="Calibri" pitchFamily="34" charset="0"/>
                          <a:cs typeface="Calibri" pitchFamily="34" charset="0"/>
                        </a:rPr>
                        <a:t>Quick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baseline="0" dirty="0">
                          <a:latin typeface="Calibri" pitchFamily="34" charset="0"/>
                          <a:cs typeface="Calibri" pitchFamily="34" charset="0"/>
                        </a:rPr>
                        <a:t>Instant feedback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baseline="0" dirty="0">
                          <a:latin typeface="Calibri" pitchFamily="34" charset="0"/>
                          <a:cs typeface="Calibri" pitchFamily="34" charset="0"/>
                        </a:rPr>
                        <a:t>Easy to do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baseline="0" dirty="0">
                          <a:latin typeface="Calibri" pitchFamily="34" charset="0"/>
                          <a:cs typeface="Calibri" pitchFamily="34" charset="0"/>
                        </a:rPr>
                        <a:t>Flexible</a:t>
                      </a: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No record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No reference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Unstructured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Inconsistent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Too much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Limited 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83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1"/>
            <a:ext cx="8229600" cy="725487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GB" sz="4000" b="1" dirty="0">
                <a:solidFill>
                  <a:srgbClr val="000000"/>
                </a:solidFill>
                <a:latin typeface="Calibri" pitchFamily="34" charset="0"/>
              </a:rPr>
              <a:t>Written Communication</a:t>
            </a:r>
            <a:r>
              <a:rPr lang="en-GB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GB" sz="32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195" name="Picture 3" descr="I:\Image Libraries\Image Source\Mature Learning\images\1MB\IS199-05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74812" y="4681699"/>
            <a:ext cx="2553237" cy="1913225"/>
          </a:xfrm>
          <a:prstGeom prst="rect">
            <a:avLst/>
          </a:prstGeom>
          <a:noFill/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2783632" y="775320"/>
          <a:ext cx="7122368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1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1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516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Advantages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8634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Permanent record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Reference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Consistent message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Accurate detail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Wide audience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Authoritative</a:t>
                      </a: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May go unread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One way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Often no feedback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Time consuming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Cost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Misunderstanding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n-IN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607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1"/>
            <a:ext cx="8229600" cy="725487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GB" sz="4000" b="1" dirty="0">
                <a:solidFill>
                  <a:srgbClr val="000000"/>
                </a:solidFill>
                <a:latin typeface="Calibri" pitchFamily="34" charset="0"/>
              </a:rPr>
              <a:t>Graphic Communication 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3071664" y="991344"/>
          <a:ext cx="7367736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3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516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Advantages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8634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Consistent message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Large groups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Emotional Impact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Use Humor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Eye catching</a:t>
                      </a: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Boring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No feedback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Costly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May be removed</a:t>
                      </a:r>
                    </a:p>
                    <a:p>
                      <a:pPr marL="82296" lvl="0" indent="0">
                        <a:lnSpc>
                          <a:spcPct val="160000"/>
                        </a:lnSpc>
                        <a:buFont typeface="+mj-lt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Storage may be more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7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881290" y="1714488"/>
            <a:ext cx="7358062" cy="4214842"/>
          </a:xfrm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GB" dirty="0">
                <a:solidFill>
                  <a:srgbClr val="000308"/>
                </a:solidFill>
              </a:rPr>
              <a:t>Training (in the context of health and safety) is:</a:t>
            </a:r>
          </a:p>
          <a:p>
            <a:pPr marL="0" indent="0">
              <a:spcBef>
                <a:spcPts val="1200"/>
              </a:spcBef>
              <a:buClr>
                <a:schemeClr val="bg1"/>
              </a:buClr>
              <a:buNone/>
            </a:pPr>
            <a:r>
              <a:rPr lang="en-GB" i="1" dirty="0">
                <a:solidFill>
                  <a:srgbClr val="000308"/>
                </a:solidFill>
              </a:rPr>
              <a:t>“…. The planned, formal process of acquiring and practising knowledge and skills in a relatively safe environment.”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74712"/>
            <a:ext cx="7772400" cy="762000"/>
          </a:xfrm>
        </p:spPr>
        <p:txBody>
          <a:bodyPr/>
          <a:lstStyle/>
          <a:p>
            <a:pPr algn="ctr" eaLnBrk="1" hangingPunct="1"/>
            <a:r>
              <a:rPr lang="en-GB" sz="4000" b="1" dirty="0">
                <a:solidFill>
                  <a:srgbClr val="000000"/>
                </a:solidFill>
                <a:latin typeface="Calibri" pitchFamily="34" charset="0"/>
              </a:rPr>
              <a:t>Training</a:t>
            </a: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2809853" y="928671"/>
            <a:ext cx="4702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 b="1" dirty="0">
                <a:solidFill>
                  <a:srgbClr val="000308"/>
                </a:solidFill>
                <a:latin typeface="Calibri" pitchFamily="34" charset="0"/>
              </a:rPr>
              <a:t>What is Training?</a:t>
            </a:r>
          </a:p>
        </p:txBody>
      </p:sp>
    </p:spTree>
    <p:extLst>
      <p:ext uri="{BB962C8B-B14F-4D97-AF65-F5344CB8AC3E}">
        <p14:creationId xmlns:p14="http://schemas.microsoft.com/office/powerpoint/2010/main" val="20424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Sample of an Organising Chart</a:t>
            </a:r>
          </a:p>
        </p:txBody>
      </p:sp>
      <p:cxnSp>
        <p:nvCxnSpPr>
          <p:cNvPr id="163" name="Elbow Connector 162"/>
          <p:cNvCxnSpPr/>
          <p:nvPr/>
        </p:nvCxnSpPr>
        <p:spPr>
          <a:xfrm>
            <a:off x="1962547" y="3685101"/>
            <a:ext cx="2544083" cy="1104561"/>
          </a:xfrm>
          <a:prstGeom prst="bentConnector3">
            <a:avLst>
              <a:gd name="adj1" fmla="val -419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122" idx="2"/>
          </p:cNvCxnSpPr>
          <p:nvPr/>
        </p:nvCxnSpPr>
        <p:spPr>
          <a:xfrm rot="16200000" flipH="1">
            <a:off x="999762" y="4456157"/>
            <a:ext cx="2371557" cy="837083"/>
          </a:xfrm>
          <a:prstGeom prst="bentConnector2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flipV="1">
            <a:off x="1965788" y="2209754"/>
            <a:ext cx="2544083" cy="1104561"/>
          </a:xfrm>
          <a:prstGeom prst="bentConnector3">
            <a:avLst>
              <a:gd name="adj1" fmla="val -419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flipV="1">
            <a:off x="1766253" y="1168157"/>
            <a:ext cx="4817922" cy="2160518"/>
          </a:xfrm>
          <a:prstGeom prst="bentConnector3">
            <a:avLst>
              <a:gd name="adj1" fmla="val -83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2" idx="2"/>
          </p:cNvCxnSpPr>
          <p:nvPr/>
        </p:nvCxnSpPr>
        <p:spPr>
          <a:xfrm flipH="1">
            <a:off x="2057019" y="2402454"/>
            <a:ext cx="2632852" cy="924561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604082" y="952430"/>
            <a:ext cx="9177227" cy="5671800"/>
            <a:chOff x="2604082" y="952430"/>
            <a:chExt cx="9177227" cy="5671800"/>
          </a:xfrm>
        </p:grpSpPr>
        <p:cxnSp>
          <p:nvCxnSpPr>
            <p:cNvPr id="173" name="Straight Connector 172"/>
            <p:cNvCxnSpPr/>
            <p:nvPr/>
          </p:nvCxnSpPr>
          <p:spPr>
            <a:xfrm flipH="1">
              <a:off x="5811912" y="2402454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8063339" y="2413247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9204505" y="2396102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6641847" y="3672401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7263061" y="3677297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7894858" y="3677512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581561" y="4968715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464868" y="4993404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370023" y="4993404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8268917" y="4980704"/>
              <a:ext cx="0" cy="216000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956666" y="952430"/>
              <a:ext cx="1933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Managing Director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558982" y="2050807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Directors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170819" y="3327015"/>
              <a:ext cx="1113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Managers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535795" y="4631347"/>
              <a:ext cx="126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Supervisors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73429" y="6254898"/>
              <a:ext cx="1198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Employees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rot="10800000">
              <a:off x="6756994" y="1319198"/>
              <a:ext cx="0" cy="360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2604082" y="962757"/>
              <a:ext cx="9177227" cy="5277721"/>
              <a:chOff x="1211288" y="687603"/>
              <a:chExt cx="9177227" cy="527772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117077" y="1410324"/>
                <a:ext cx="4879391" cy="727769"/>
                <a:chOff x="3145952" y="1795993"/>
                <a:chExt cx="4879391" cy="727769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3321520" y="1795993"/>
                  <a:ext cx="4536000" cy="371630"/>
                  <a:chOff x="3321520" y="3455470"/>
                  <a:chExt cx="4536000" cy="371630"/>
                </a:xfrm>
              </p:grpSpPr>
              <p:cxnSp>
                <p:nvCxnSpPr>
                  <p:cNvPr id="3" name="Straight Connector 2"/>
                  <p:cNvCxnSpPr/>
                  <p:nvPr/>
                </p:nvCxnSpPr>
                <p:spPr>
                  <a:xfrm>
                    <a:off x="3321520" y="3467100"/>
                    <a:ext cx="4536000" cy="0"/>
                  </a:xfrm>
                  <a:prstGeom prst="line">
                    <a:avLst/>
                  </a:prstGeom>
                  <a:ln w="254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7845262" y="3455470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6706411" y="3467100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>
                    <a:off x="5580256" y="3467100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4454100" y="3467100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>
                    <a:off x="3334297" y="3460748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7665343" y="2146617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523317" y="2163762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400332" y="2163762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268872" y="2157410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145952" y="2152969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456244" y="2144985"/>
                <a:ext cx="2214301" cy="1257373"/>
                <a:chOff x="4480029" y="3034749"/>
                <a:chExt cx="2214301" cy="1257373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 rot="10800000">
                  <a:off x="5580256" y="3034749"/>
                  <a:ext cx="0" cy="5400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4649873" y="3581625"/>
                  <a:ext cx="1872000" cy="360000"/>
                  <a:chOff x="4862061" y="3567121"/>
                  <a:chExt cx="1872000" cy="36000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4862061" y="3568712"/>
                    <a:ext cx="1872000" cy="0"/>
                  </a:xfrm>
                  <a:prstGeom prst="line">
                    <a:avLst/>
                  </a:prstGeom>
                  <a:ln w="254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6726518" y="3567121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097835" y="3567121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5485026" y="3567121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4872217" y="3567121"/>
                    <a:ext cx="0" cy="360000"/>
                  </a:xfrm>
                  <a:prstGeom prst="straightConnector1">
                    <a:avLst/>
                  </a:prstGeom>
                  <a:ln w="25400">
                    <a:solidFill>
                      <a:srgbClr val="00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4480029" y="3932122"/>
                  <a:ext cx="2214301" cy="360000"/>
                  <a:chOff x="4499758" y="3930654"/>
                  <a:chExt cx="2214301" cy="3600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4499758" y="393065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5112567" y="393065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5725376" y="393065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6354059" y="393065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3113199" y="3402358"/>
                <a:ext cx="3942924" cy="1315892"/>
                <a:chOff x="3113199" y="3752551"/>
                <a:chExt cx="3942924" cy="1315892"/>
              </a:xfrm>
            </p:grpSpPr>
            <p:cxnSp>
              <p:nvCxnSpPr>
                <p:cNvPr id="74" name="Straight Arrow Connector 73"/>
                <p:cNvCxnSpPr>
                  <a:endCxn id="48" idx="2"/>
                </p:cNvCxnSpPr>
                <p:nvPr/>
              </p:nvCxnSpPr>
              <p:spPr>
                <a:xfrm flipV="1">
                  <a:off x="4636244" y="3752551"/>
                  <a:ext cx="0" cy="569884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3113199" y="4322435"/>
                  <a:ext cx="3942924" cy="746008"/>
                  <a:chOff x="3145952" y="1801271"/>
                  <a:chExt cx="3942924" cy="746008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3321520" y="1801271"/>
                    <a:ext cx="3600000" cy="380248"/>
                    <a:chOff x="3321520" y="3460748"/>
                    <a:chExt cx="3600000" cy="380248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3321520" y="3467100"/>
                      <a:ext cx="3600000" cy="0"/>
                    </a:xfrm>
                    <a:prstGeom prst="line">
                      <a:avLst/>
                    </a:prstGeom>
                    <a:ln w="25400">
                      <a:solidFill>
                        <a:srgbClr val="00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6908876" y="3467100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>
                      <a:off x="6015749" y="34809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117088" y="34809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>
                      <a:off x="4221520" y="3461822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3334297" y="3460748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6728876" y="2167868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5832655" y="2187279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937088" y="2187279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041520" y="2173383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145952" y="2162590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1211288" y="4698001"/>
                <a:ext cx="9177227" cy="1267323"/>
                <a:chOff x="1211288" y="5223290"/>
                <a:chExt cx="9177227" cy="1267323"/>
              </a:xfrm>
            </p:grpSpPr>
            <p:cxnSp>
              <p:nvCxnSpPr>
                <p:cNvPr id="136" name="Straight Arrow Connector 135"/>
                <p:cNvCxnSpPr/>
                <p:nvPr/>
              </p:nvCxnSpPr>
              <p:spPr>
                <a:xfrm rot="10800000">
                  <a:off x="3303405" y="5223290"/>
                  <a:ext cx="0" cy="5400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1211288" y="5770359"/>
                  <a:ext cx="9177227" cy="720254"/>
                  <a:chOff x="2745336" y="5609761"/>
                  <a:chExt cx="9177227" cy="72025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2913826" y="5609761"/>
                    <a:ext cx="8845200" cy="0"/>
                  </a:xfrm>
                  <a:prstGeom prst="line">
                    <a:avLst/>
                  </a:prstGeom>
                  <a:ln w="25400">
                    <a:solidFill>
                      <a:srgbClr val="00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9889298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8868732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7848166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12" name="Straight Arrow Connector 111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6827600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15" name="Straight Arrow Connector 114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4775582" y="5615517"/>
                    <a:ext cx="360000" cy="714498"/>
                    <a:chOff x="10738440" y="5444096"/>
                    <a:chExt cx="360000" cy="714498"/>
                  </a:xfrm>
                </p:grpSpPr>
                <p:cxnSp>
                  <p:nvCxnSpPr>
                    <p:cNvPr id="118" name="Straight Arrow Connector 117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10738440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2745336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21" name="Straight Arrow Connector 120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Flowchart: Connector 121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flowChartConnector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3753033" y="5615517"/>
                    <a:ext cx="360000" cy="714498"/>
                    <a:chOff x="10736457" y="5444096"/>
                    <a:chExt cx="360000" cy="714498"/>
                  </a:xfrm>
                </p:grpSpPr>
                <p:cxnSp>
                  <p:nvCxnSpPr>
                    <p:cNvPr id="124" name="Straight Arrow Connector 123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10736457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5796148" y="5615517"/>
                    <a:ext cx="360000" cy="714498"/>
                    <a:chOff x="10738440" y="5444096"/>
                    <a:chExt cx="360000" cy="714498"/>
                  </a:xfrm>
                </p:grpSpPr>
                <p:cxnSp>
                  <p:nvCxnSpPr>
                    <p:cNvPr id="127" name="Straight Arrow Connector 126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10738440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10626293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30" name="Straight Arrow Connector 129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11562563" y="5615517"/>
                    <a:ext cx="360000" cy="714498"/>
                    <a:chOff x="10749326" y="5444096"/>
                    <a:chExt cx="360000" cy="714498"/>
                  </a:xfrm>
                </p:grpSpPr>
                <p:cxnSp>
                  <p:nvCxnSpPr>
                    <p:cNvPr id="133" name="Straight Arrow Connector 132"/>
                    <p:cNvCxnSpPr/>
                    <p:nvPr/>
                  </p:nvCxnSpPr>
                  <p:spPr>
                    <a:xfrm>
                      <a:off x="10929326" y="5444096"/>
                      <a:ext cx="0" cy="360000"/>
                    </a:xfrm>
                    <a:prstGeom prst="straightConnector1">
                      <a:avLst/>
                    </a:prstGeom>
                    <a:ln w="25400">
                      <a:solidFill>
                        <a:srgbClr val="00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10749326" y="5798594"/>
                      <a:ext cx="360000" cy="36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sp>
            <p:nvSpPr>
              <p:cNvPr id="143" name="Rectangle 142"/>
              <p:cNvSpPr/>
              <p:nvPr/>
            </p:nvSpPr>
            <p:spPr>
              <a:xfrm>
                <a:off x="5191381" y="68760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149" name="Straight Arrow Connector 148"/>
          <p:cNvCxnSpPr>
            <a:stCxn id="144" idx="3"/>
            <a:endCxn id="48" idx="1"/>
          </p:cNvCxnSpPr>
          <p:nvPr/>
        </p:nvCxnSpPr>
        <p:spPr>
          <a:xfrm>
            <a:off x="2057018" y="3500127"/>
            <a:ext cx="3792020" cy="1008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647182" y="3320127"/>
            <a:ext cx="409836" cy="36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TextBox 166"/>
          <p:cNvSpPr txBox="1"/>
          <p:nvPr/>
        </p:nvSpPr>
        <p:spPr>
          <a:xfrm>
            <a:off x="367950" y="3377031"/>
            <a:ext cx="14431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ln w="0"/>
                <a:gradFill>
                  <a:gsLst>
                    <a:gs pos="0">
                      <a:srgbClr val="66FFFF"/>
                    </a:gs>
                    <a:gs pos="0">
                      <a:srgbClr val="00206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Health &amp;</a:t>
            </a:r>
          </a:p>
          <a:p>
            <a:pPr algn="ctr"/>
            <a:r>
              <a:rPr lang="en-US" sz="1700" dirty="0" smtClean="0">
                <a:ln w="0"/>
                <a:gradFill>
                  <a:gsLst>
                    <a:gs pos="0">
                      <a:srgbClr val="66FFFF"/>
                    </a:gs>
                    <a:gs pos="0">
                      <a:srgbClr val="00206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Safety Advisor</a:t>
            </a:r>
            <a:endParaRPr lang="en-IN" sz="1700" dirty="0">
              <a:ln w="0"/>
              <a:gradFill>
                <a:gsLst>
                  <a:gs pos="0">
                    <a:srgbClr val="66FFFF"/>
                  </a:gs>
                  <a:gs pos="0">
                    <a:srgbClr val="002060"/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7129" y="1041991"/>
            <a:ext cx="164718" cy="126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363594" y="1163802"/>
            <a:ext cx="6216225" cy="4881434"/>
            <a:chOff x="363594" y="1163801"/>
            <a:chExt cx="6216225" cy="4881434"/>
          </a:xfrm>
        </p:grpSpPr>
        <p:cxnSp>
          <p:nvCxnSpPr>
            <p:cNvPr id="148" name="Elbow Connector 147"/>
            <p:cNvCxnSpPr/>
            <p:nvPr/>
          </p:nvCxnSpPr>
          <p:spPr>
            <a:xfrm>
              <a:off x="1958191" y="3680745"/>
              <a:ext cx="2544083" cy="1104561"/>
            </a:xfrm>
            <a:prstGeom prst="bentConnector3">
              <a:avLst>
                <a:gd name="adj1" fmla="val -419"/>
              </a:avLst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/>
            <p:nvPr/>
          </p:nvCxnSpPr>
          <p:spPr>
            <a:xfrm rot="16200000" flipH="1">
              <a:off x="995406" y="4440915"/>
              <a:ext cx="2371557" cy="837083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/>
            <p:nvPr/>
          </p:nvCxnSpPr>
          <p:spPr>
            <a:xfrm flipV="1">
              <a:off x="1961432" y="2205398"/>
              <a:ext cx="2544083" cy="1104561"/>
            </a:xfrm>
            <a:prstGeom prst="bentConnector3">
              <a:avLst>
                <a:gd name="adj1" fmla="val -419"/>
              </a:avLst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/>
            <p:nvPr/>
          </p:nvCxnSpPr>
          <p:spPr>
            <a:xfrm flipV="1">
              <a:off x="1761897" y="1163801"/>
              <a:ext cx="4817922" cy="2160518"/>
            </a:xfrm>
            <a:prstGeom prst="bentConnector3">
              <a:avLst>
                <a:gd name="adj1" fmla="val -83"/>
              </a:avLst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7" idx="3"/>
            </p:cNvCxnSpPr>
            <p:nvPr/>
          </p:nvCxnSpPr>
          <p:spPr>
            <a:xfrm>
              <a:off x="2052662" y="3495771"/>
              <a:ext cx="3792020" cy="1008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1642826" y="3315771"/>
              <a:ext cx="409836" cy="360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3594" y="3372675"/>
              <a:ext cx="144315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n w="0"/>
                  <a:gradFill>
                    <a:gsLst>
                      <a:gs pos="0">
                        <a:srgbClr val="66FFFF"/>
                      </a:gs>
                      <a:gs pos="0">
                        <a:srgbClr val="002060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Health &amp;</a:t>
              </a:r>
            </a:p>
            <a:p>
              <a:pPr algn="ctr"/>
              <a:r>
                <a:rPr lang="en-US" sz="1700" dirty="0" smtClean="0">
                  <a:ln w="0"/>
                  <a:gradFill>
                    <a:gsLst>
                      <a:gs pos="0">
                        <a:srgbClr val="66FFFF"/>
                      </a:gs>
                      <a:gs pos="0">
                        <a:srgbClr val="002060"/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Safety Advisor</a:t>
              </a:r>
              <a:endParaRPr lang="en-IN" sz="1700" dirty="0">
                <a:ln w="0"/>
                <a:gradFill>
                  <a:gsLst>
                    <a:gs pos="0">
                      <a:srgbClr val="66FFFF"/>
                    </a:gs>
                    <a:gs pos="0">
                      <a:srgbClr val="00206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5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67" grpId="0"/>
      <p:bldP spid="167" grpId="1"/>
      <p:bldP spid="167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855640" y="984246"/>
            <a:ext cx="7358062" cy="5000625"/>
          </a:xfrm>
        </p:spPr>
        <p:txBody>
          <a:bodyPr/>
          <a:lstStyle/>
          <a:p>
            <a:pPr marL="360000" indent="-360000">
              <a:buFontTx/>
              <a:buChar char="●"/>
            </a:pPr>
            <a:r>
              <a:rPr lang="en-US" dirty="0">
                <a:solidFill>
                  <a:srgbClr val="000308"/>
                </a:solidFill>
              </a:rPr>
              <a:t>Training improve safety related behaviour</a:t>
            </a:r>
          </a:p>
          <a:p>
            <a:pPr marL="360000" indent="-360000">
              <a:spcBef>
                <a:spcPts val="1800"/>
              </a:spcBef>
              <a:buFontTx/>
              <a:buChar char="●"/>
            </a:pPr>
            <a:r>
              <a:rPr lang="en-US" dirty="0">
                <a:solidFill>
                  <a:srgbClr val="000308"/>
                </a:solidFill>
              </a:rPr>
              <a:t>Without training workers try to do their jobs:</a:t>
            </a:r>
          </a:p>
          <a:p>
            <a:pPr marL="760050" lvl="1" indent="-360000">
              <a:spcBef>
                <a:spcPts val="1200"/>
              </a:spcBef>
              <a:buFont typeface="Calibri" pitchFamily="34" charset="0"/>
              <a:buChar char="–"/>
            </a:pPr>
            <a:r>
              <a:rPr lang="en-US" dirty="0">
                <a:solidFill>
                  <a:srgbClr val="000308"/>
                </a:solidFill>
              </a:rPr>
              <a:t>By copying others (with their bad habits)</a:t>
            </a:r>
          </a:p>
          <a:p>
            <a:pPr marL="760050" lvl="1" indent="-360000">
              <a:buFont typeface="Calibri" pitchFamily="34" charset="0"/>
              <a:buChar char="–"/>
            </a:pPr>
            <a:r>
              <a:rPr lang="en-US" dirty="0">
                <a:solidFill>
                  <a:srgbClr val="000308"/>
                </a:solidFill>
              </a:rPr>
              <a:t>By doing the job the way </a:t>
            </a:r>
            <a:r>
              <a:rPr lang="en-GB" dirty="0">
                <a:solidFill>
                  <a:srgbClr val="000308"/>
                </a:solidFill>
              </a:rPr>
              <a:t>they think is best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6976" y="0"/>
            <a:ext cx="8001024" cy="700110"/>
          </a:xfrm>
        </p:spPr>
        <p:txBody>
          <a:bodyPr/>
          <a:lstStyle/>
          <a:p>
            <a:pPr algn="ctr" eaLnBrk="1" hangingPunct="1"/>
            <a:r>
              <a:rPr lang="en-GB" sz="4000" b="1" dirty="0">
                <a:solidFill>
                  <a:srgbClr val="000000"/>
                </a:solidFill>
                <a:latin typeface="Calibri" pitchFamily="34" charset="0"/>
              </a:rPr>
              <a:t>Training</a:t>
            </a:r>
          </a:p>
        </p:txBody>
      </p:sp>
      <p:pic>
        <p:nvPicPr>
          <p:cNvPr id="10242" name="Picture 2" descr="I:\Image Libraries\Training\In-Company\SuperStock_1444R-24603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6080" y="3212976"/>
            <a:ext cx="3265004" cy="2627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5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3024188" y="928688"/>
            <a:ext cx="7643812" cy="5929312"/>
          </a:xfrm>
        </p:spPr>
        <p:txBody>
          <a:bodyPr/>
          <a:lstStyle/>
          <a:p>
            <a:pPr marL="360000" indent="-360000"/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Health and safety </a:t>
            </a: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policy</a:t>
            </a:r>
          </a:p>
          <a:p>
            <a:pPr marL="360000" indent="-360000"/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Emergency procedures</a:t>
            </a:r>
          </a:p>
          <a:p>
            <a:pPr marL="360000" indent="-360000"/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First aid</a:t>
            </a:r>
          </a:p>
          <a:p>
            <a:pPr marL="360000" indent="-360000"/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Welfare facilities</a:t>
            </a:r>
          </a:p>
          <a:p>
            <a:pPr marL="360000" indent="-360000"/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Safe movement </a:t>
            </a:r>
          </a:p>
          <a:p>
            <a:pPr marL="360000" indent="-360000"/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Accident and incident reporting</a:t>
            </a:r>
          </a:p>
          <a:p>
            <a:pPr marL="360000" indent="-360000"/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Consultation arrangements</a:t>
            </a:r>
          </a:p>
          <a:p>
            <a:pPr marL="360000" indent="-360000"/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Safety rules</a:t>
            </a:r>
          </a:p>
          <a:p>
            <a:pPr marL="360000" indent="-360000"/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Personal protective equipment </a:t>
            </a:r>
          </a:p>
          <a:p>
            <a:pPr marL="360000" indent="-360000"/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Safe working and </a:t>
            </a:r>
            <a:r>
              <a:rPr lang="en-GB" dirty="0">
                <a:solidFill>
                  <a:srgbClr val="000308"/>
                </a:solidFill>
                <a:cs typeface="Tahoma" pitchFamily="34" charset="0"/>
              </a:rPr>
              <a:t>permits </a:t>
            </a:r>
          </a:p>
          <a:p>
            <a:pPr marL="360000" indent="-360000"/>
            <a:r>
              <a:rPr lang="en-US" dirty="0">
                <a:solidFill>
                  <a:srgbClr val="000308"/>
                </a:solidFill>
                <a:cs typeface="Tahoma" pitchFamily="34" charset="0"/>
              </a:rPr>
              <a:t>Risk assessment system</a:t>
            </a:r>
            <a:endParaRPr lang="en-GB" dirty="0">
              <a:solidFill>
                <a:srgbClr val="000308"/>
              </a:solidFill>
              <a:cs typeface="Tahoma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781270" y="1"/>
            <a:ext cx="7886730" cy="809625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rgbClr val="000000"/>
                </a:solidFill>
                <a:latin typeface="Calibri" pitchFamily="34" charset="0"/>
              </a:rPr>
              <a:t>New Employee Induction Topics</a:t>
            </a:r>
          </a:p>
        </p:txBody>
      </p:sp>
      <p:pic>
        <p:nvPicPr>
          <p:cNvPr id="177154" name="Picture 2" descr="http://lh3.ggpht.com/_ZCAc9c80CqQ/S0HcOS2IdMI/AAAAAAAAAVE/uMvIyP8VAGg/s512/iStock_000008659410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239140" y="1357299"/>
            <a:ext cx="2357422" cy="3625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4667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6976" y="1"/>
            <a:ext cx="8001024" cy="134076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GB" sz="4000" dirty="0">
                <a:solidFill>
                  <a:srgbClr val="FF0000"/>
                </a:solidFill>
                <a:latin typeface="Calibri" pitchFamily="34" charset="0"/>
              </a:rPr>
              <a:t/>
            </a:r>
            <a:br>
              <a:rPr lang="en-GB" sz="4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GB" sz="4000" dirty="0">
                <a:solidFill>
                  <a:srgbClr val="FF0000"/>
                </a:solidFill>
                <a:latin typeface="Calibri" pitchFamily="34" charset="0"/>
              </a:rPr>
              <a:t>Identify When Health &amp; Safety training to be provided?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09852" y="1571613"/>
          <a:ext cx="7643866" cy="43577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93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07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5527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Induction training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GB" sz="2400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For new employees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552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Job </a:t>
                      </a:r>
                    </a:p>
                    <a:p>
                      <a:r>
                        <a:rPr lang="en-US" sz="2400" b="1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change </a:t>
                      </a:r>
                      <a:endParaRPr lang="en-GB" sz="2400" b="1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US" sz="2400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New hazards following a change</a:t>
                      </a:r>
                      <a:r>
                        <a:rPr lang="en-US" sz="2400" baseline="0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 in  job</a:t>
                      </a:r>
                      <a:endParaRPr lang="en-GB" sz="2400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552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Process change </a:t>
                      </a:r>
                      <a:endParaRPr lang="en-GB" sz="2400" b="1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US" sz="2400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New hazards associated with new ways of working</a:t>
                      </a:r>
                      <a:endParaRPr lang="en-GB" sz="2400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52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New technology </a:t>
                      </a:r>
                      <a:endParaRPr lang="en-GB" sz="2400" b="1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US" sz="2400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New hazards associated with plant and machinery</a:t>
                      </a:r>
                      <a:endParaRPr lang="en-GB" sz="2400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561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New legislation </a:t>
                      </a:r>
                      <a:endParaRPr lang="en-GB" sz="2400" b="1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US" sz="2400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Implications of the new legislation</a:t>
                      </a:r>
                      <a:endParaRPr lang="en-GB" sz="2400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5640" y="762001"/>
            <a:ext cx="7126560" cy="4586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Identify Factors to be considered when developing training Programs</a:t>
            </a:r>
            <a:r>
              <a:rPr lang="en-GB" dirty="0">
                <a:solidFill>
                  <a:srgbClr val="FF0000"/>
                </a:solidFill>
              </a:rPr>
              <a:t>?</a:t>
            </a:r>
          </a:p>
          <a:p>
            <a:pPr marL="803275" lvl="1" indent="-346075">
              <a:buFont typeface="Calibri" pitchFamily="34" charset="0"/>
              <a:buChar char="–"/>
            </a:pPr>
            <a:r>
              <a:rPr lang="en-GB" dirty="0"/>
              <a:t>The type and function of the organisation</a:t>
            </a:r>
            <a:endParaRPr lang="en-GB" sz="3600" dirty="0"/>
          </a:p>
          <a:p>
            <a:pPr marL="803275" lvl="1" indent="-346075">
              <a:buFont typeface="Calibri" pitchFamily="34" charset="0"/>
              <a:buChar char="–"/>
            </a:pPr>
            <a:r>
              <a:rPr lang="en-GB" dirty="0"/>
              <a:t>Based on workplace hazards</a:t>
            </a:r>
          </a:p>
          <a:p>
            <a:pPr marL="803275" lvl="1" indent="-346075">
              <a:buFont typeface="Calibri" pitchFamily="34" charset="0"/>
              <a:buChar char="–"/>
            </a:pPr>
            <a:r>
              <a:rPr lang="en-GB" dirty="0"/>
              <a:t>Risk profile</a:t>
            </a:r>
          </a:p>
          <a:p>
            <a:pPr marL="803275" lvl="1" indent="-346075">
              <a:buFont typeface="Calibri" pitchFamily="34" charset="0"/>
              <a:buChar char="–"/>
            </a:pPr>
            <a:r>
              <a:rPr lang="en-GB" dirty="0"/>
              <a:t>Based on employee competency</a:t>
            </a:r>
          </a:p>
          <a:p>
            <a:pPr marL="803275" lvl="1" indent="-346075">
              <a:buFont typeface="Calibri" pitchFamily="34" charset="0"/>
              <a:buChar char="–"/>
            </a:pPr>
            <a:r>
              <a:rPr lang="en-GB" dirty="0"/>
              <a:t>The accident history of the organisation</a:t>
            </a:r>
          </a:p>
          <a:p>
            <a:pPr marL="803275" lvl="1" indent="-346075">
              <a:buFont typeface="Calibri" pitchFamily="34" charset="0"/>
              <a:buChar char="–"/>
            </a:pPr>
            <a:r>
              <a:rPr lang="en-GB" dirty="0"/>
              <a:t> There may be statutory training requirements</a:t>
            </a:r>
            <a:endParaRPr lang="en-GB" sz="4000" dirty="0"/>
          </a:p>
          <a:p>
            <a:pPr marL="803275" lvl="1" indent="-346075">
              <a:buFont typeface="Calibri" pitchFamily="34" charset="0"/>
              <a:buChar char="–"/>
            </a:pPr>
            <a:r>
              <a:rPr lang="en-GB" dirty="0"/>
              <a:t>The level of training previously provided</a:t>
            </a:r>
          </a:p>
          <a:p>
            <a:pPr marL="803275" lvl="1" indent="-346075">
              <a:buFont typeface="Calibri" pitchFamily="34" charset="0"/>
              <a:buChar char="–"/>
            </a:pPr>
            <a:r>
              <a:rPr lang="en-GB" dirty="0"/>
              <a:t>Based on auditor recommendations</a:t>
            </a:r>
          </a:p>
          <a:p>
            <a:pPr marL="803275" lvl="1" indent="-346075">
              <a:buFont typeface="Calibri" pitchFamily="34" charset="0"/>
              <a:buChar char="–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854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02216" y="417721"/>
            <a:ext cx="885828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6289675" algn="r"/>
              </a:tabLst>
            </a:pPr>
            <a:r>
              <a:rPr lang="en-GB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	   1.Identify</a:t>
            </a:r>
            <a:r>
              <a:rPr lang="en-GB" dirty="0">
                <a:latin typeface="Arial" pitchFamily="34" charset="0"/>
                <a:ea typeface="Times New Roman" pitchFamily="18" charset="0"/>
                <a:cs typeface="Arial" pitchFamily="34" charset="0"/>
              </a:rPr>
              <a:t> measures that might be used to assess the effectiveness of health and safety training. (4)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6289675" algn="r"/>
              </a:tabLst>
            </a:pPr>
            <a:r>
              <a:rPr lang="en-GB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2.</a:t>
            </a:r>
            <a:r>
              <a:rPr lang="en-GB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Give</a:t>
            </a:r>
            <a:r>
              <a:rPr lang="en-GB" dirty="0">
                <a:latin typeface="Arial" pitchFamily="34" charset="0"/>
                <a:ea typeface="Times New Roman" pitchFamily="18" charset="0"/>
                <a:cs typeface="Arial" pitchFamily="34" charset="0"/>
              </a:rPr>
              <a:t> reasons why it is important for an employer to 			 keep a record of the training provided to each worker</a:t>
            </a:r>
            <a:r>
              <a:rPr lang="en-GB" sz="14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(4)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6289675" algn="r"/>
              </a:tabLst>
            </a:pPr>
            <a:endParaRPr lang="en-GB" sz="14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6289675" algn="r"/>
              </a:tabLst>
            </a:pPr>
            <a:r>
              <a:rPr lang="en-GB" sz="11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			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Effectiveness of Training: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6289675" algn="r"/>
              </a:tabLst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2114550" lvl="4" indent="-28575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Accident rates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2114550" lvl="4" indent="-28575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Feedback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from the trainers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2114550" lvl="4" indent="-28575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Feedback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from he employees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2114550" lvl="4" indent="-28575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Sickness absences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2114550" lvl="4" indent="-28575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Compliance with procedures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2114550" lvl="4" indent="-28575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Concerns raised by employees as result of training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2114550" lvl="4" indent="-28575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Results of attitude surveys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2114550" lvl="4" indent="-28575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Quality of suggestions made</a:t>
            </a:r>
          </a:p>
          <a:p>
            <a:pPr lvl="4" eaLnBrk="0" hangingPunct="0">
              <a:tabLst>
                <a:tab pos="457200" algn="l"/>
              </a:tabLst>
            </a:pPr>
            <a:r>
              <a:rPr lang="en-IN" sz="2800" u="sng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Training records</a:t>
            </a:r>
            <a:endParaRPr lang="en-US" sz="2800" u="sng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Proof of employees’ competence</a:t>
            </a:r>
            <a:endParaRPr lang="en-US" dirty="0">
              <a:solidFill>
                <a:srgbClr val="000000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Identify when refresher training needed</a:t>
            </a:r>
            <a:endParaRPr lang="en-US" dirty="0">
              <a:solidFill>
                <a:srgbClr val="000000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Review effectiveness of training</a:t>
            </a:r>
            <a:endParaRPr lang="en-US" dirty="0">
              <a:solidFill>
                <a:srgbClr val="000000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Assess progress against targets</a:t>
            </a:r>
            <a:endParaRPr lang="en-US" dirty="0">
              <a:solidFill>
                <a:srgbClr val="000000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Provide evidence in investigations</a:t>
            </a:r>
            <a:endParaRPr lang="en-US" dirty="0">
              <a:solidFill>
                <a:srgbClr val="000000"/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Provide evidence in legal actions</a:t>
            </a:r>
            <a:endParaRPr lang="en-US" dirty="0">
              <a:solidFill>
                <a:srgbClr val="000000"/>
              </a:solidFill>
            </a:endParaRPr>
          </a:p>
          <a:p>
            <a:pPr eaLnBrk="0" hangingPunct="0">
              <a:buFontTx/>
              <a:buChar char="•"/>
              <a:tabLst>
                <a:tab pos="457200" algn="l"/>
              </a:tabLst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6289675" algn="r"/>
              </a:tabLst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0"/>
            <a:ext cx="18473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54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528392" y="188640"/>
            <a:ext cx="60960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3600" kern="0" dirty="0"/>
              <a:t>Benefits of Training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999656" y="837846"/>
          <a:ext cx="7344816" cy="49625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886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Employee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3661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suffering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Quality of life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Job satisfaction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Earning capacity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Reach standard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Flexibility of staff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Improve safety attitude.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accidents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absenteeism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compensation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legal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Improved morale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product damage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Greater productivity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Improved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80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57150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Notice Board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0" y="990600"/>
            <a:ext cx="5334000" cy="5867400"/>
          </a:xfrm>
        </p:spPr>
        <p:txBody>
          <a:bodyPr>
            <a:normAutofit fontScale="47500" lnSpcReduction="20000"/>
          </a:bodyPr>
          <a:lstStyle/>
          <a:p>
            <a:pPr marL="596646" indent="-514350">
              <a:buNone/>
            </a:pPr>
            <a:r>
              <a:rPr lang="en-US" sz="5900" b="1" dirty="0">
                <a:solidFill>
                  <a:srgbClr val="000000"/>
                </a:solidFill>
              </a:rPr>
              <a:t>Information to display</a:t>
            </a:r>
          </a:p>
          <a:p>
            <a:pPr marL="825246" indent="-742950">
              <a:lnSpc>
                <a:spcPct val="170000"/>
              </a:lnSpc>
              <a:buFont typeface="+mj-lt"/>
              <a:buAutoNum type="arabicPeriod"/>
            </a:pPr>
            <a:r>
              <a:rPr lang="en-US" sz="5100" dirty="0"/>
              <a:t>H&amp;S Policy</a:t>
            </a:r>
          </a:p>
          <a:p>
            <a:pPr marL="825246" indent="-742950">
              <a:lnSpc>
                <a:spcPct val="170000"/>
              </a:lnSpc>
              <a:buFont typeface="+mj-lt"/>
              <a:buAutoNum type="arabicPeriod"/>
            </a:pPr>
            <a:r>
              <a:rPr lang="en-US" sz="5100" dirty="0">
                <a:solidFill>
                  <a:srgbClr val="FF0000"/>
                </a:solidFill>
              </a:rPr>
              <a:t>Emergency contacts</a:t>
            </a:r>
          </a:p>
          <a:p>
            <a:pPr marL="825246" indent="-742950">
              <a:lnSpc>
                <a:spcPct val="170000"/>
              </a:lnSpc>
              <a:buFont typeface="+mj-lt"/>
              <a:buAutoNum type="arabicPeriod"/>
            </a:pPr>
            <a:r>
              <a:rPr lang="en-US" sz="5100" dirty="0"/>
              <a:t>H&amp;S Messages, slogans</a:t>
            </a:r>
          </a:p>
          <a:p>
            <a:pPr marL="825246" indent="-742950">
              <a:lnSpc>
                <a:spcPct val="170000"/>
              </a:lnSpc>
              <a:buFont typeface="+mj-lt"/>
              <a:buAutoNum type="arabicPeriod"/>
            </a:pPr>
            <a:r>
              <a:rPr lang="en-US" sz="5100" dirty="0">
                <a:solidFill>
                  <a:srgbClr val="FF0000"/>
                </a:solidFill>
              </a:rPr>
              <a:t>Brief Incident report</a:t>
            </a:r>
          </a:p>
          <a:p>
            <a:pPr marL="825246" indent="-742950">
              <a:lnSpc>
                <a:spcPct val="170000"/>
              </a:lnSpc>
              <a:buFont typeface="+mj-lt"/>
              <a:buAutoNum type="arabicPeriod"/>
            </a:pPr>
            <a:r>
              <a:rPr lang="en-US" sz="5100" dirty="0"/>
              <a:t>First aid arrangements</a:t>
            </a:r>
          </a:p>
          <a:p>
            <a:pPr marL="825246" indent="-742950">
              <a:lnSpc>
                <a:spcPct val="170000"/>
              </a:lnSpc>
              <a:buFont typeface="+mj-lt"/>
              <a:buAutoNum type="arabicPeriod"/>
            </a:pPr>
            <a:r>
              <a:rPr lang="en-US" sz="5100" dirty="0">
                <a:solidFill>
                  <a:srgbClr val="FF0000"/>
                </a:solidFill>
              </a:rPr>
              <a:t>Evacuation procedure</a:t>
            </a:r>
          </a:p>
          <a:p>
            <a:pPr marL="825246" indent="-742950">
              <a:lnSpc>
                <a:spcPct val="170000"/>
              </a:lnSpc>
              <a:buFont typeface="+mj-lt"/>
              <a:buAutoNum type="arabicPeriod"/>
            </a:pPr>
            <a:r>
              <a:rPr lang="en-US" sz="5100" dirty="0"/>
              <a:t>Safety statistics</a:t>
            </a:r>
          </a:p>
          <a:p>
            <a:pPr marL="825246" indent="-742950">
              <a:lnSpc>
                <a:spcPct val="170000"/>
              </a:lnSpc>
              <a:buFont typeface="+mj-lt"/>
              <a:buAutoNum type="arabicPeriod"/>
            </a:pPr>
            <a:r>
              <a:rPr lang="en-US" sz="5100" dirty="0">
                <a:solidFill>
                  <a:srgbClr val="FF0000"/>
                </a:solidFill>
              </a:rPr>
              <a:t>Targets set for Safety</a:t>
            </a:r>
            <a:endParaRPr lang="en-US" sz="3800" dirty="0">
              <a:solidFill>
                <a:srgbClr val="FF0000"/>
              </a:solidFill>
            </a:endParaRPr>
          </a:p>
          <a:p>
            <a:pPr marL="596646" indent="-514350">
              <a:buNone/>
            </a:pPr>
            <a:endParaRPr lang="en-US" sz="3600" dirty="0">
              <a:solidFill>
                <a:schemeClr val="accent3"/>
              </a:solidFill>
            </a:endParaRPr>
          </a:p>
        </p:txBody>
      </p:sp>
      <p:pic>
        <p:nvPicPr>
          <p:cNvPr id="121860" name="Picture 4" descr="http://t1.gstatic.com/images?q=tbn:pHKpzFDGhI_Y9M:http://www.monash.edu.au/campuses/peninsula/Peninsula_online/img/noticeboard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4193" y="2630016"/>
            <a:ext cx="2221763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22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5715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Effectiveness of Notice Board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0" y="1143000"/>
            <a:ext cx="5562600" cy="53340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Locating at visible places.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>
                <a:solidFill>
                  <a:srgbClr val="FF0000"/>
                </a:solidFill>
              </a:rPr>
              <a:t>Dedicating H&amp;S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Relevant and current Information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>
                <a:solidFill>
                  <a:srgbClr val="FF0000"/>
                </a:solidFill>
              </a:rPr>
              <a:t>Neat and orderly state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Eye catching - color and graphics</a:t>
            </a:r>
          </a:p>
          <a:p>
            <a:pPr marL="825246" indent="-742950">
              <a:buFont typeface="+mj-lt"/>
              <a:buAutoNum type="arabicPeriod"/>
            </a:pPr>
            <a:endParaRPr lang="en-US" sz="3600" dirty="0">
              <a:solidFill>
                <a:srgbClr val="FF0000"/>
              </a:solidFill>
            </a:endParaRPr>
          </a:p>
          <a:p>
            <a:pPr marL="596646" indent="-514350">
              <a:buNone/>
            </a:pPr>
            <a:endParaRPr lang="en-US" sz="3600" dirty="0">
              <a:solidFill>
                <a:schemeClr val="accent3"/>
              </a:solidFill>
            </a:endParaRPr>
          </a:p>
        </p:txBody>
      </p:sp>
      <p:pic>
        <p:nvPicPr>
          <p:cNvPr id="119810" name="Picture 2" descr="http://t3.gstatic.com/images?q=tbn:CVNH_hsYnsfKcM:http://www.cornwall.gov.uk/images/noticeboar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7848" y="4665434"/>
            <a:ext cx="2376264" cy="2099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06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Roles &amp; Responsibilities at all levels includes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1344" y="1240971"/>
            <a:ext cx="76526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/>
              <a:t>Managing Director &amp; CEO</a:t>
            </a:r>
          </a:p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>
                <a:solidFill>
                  <a:srgbClr val="FF0000"/>
                </a:solidFill>
              </a:rPr>
              <a:t>Managers</a:t>
            </a:r>
          </a:p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/>
              <a:t>Supervisors</a:t>
            </a:r>
          </a:p>
          <a:p>
            <a:pPr marL="640080" lvl="1" indent="-237744">
              <a:buFont typeface="Wingdings" pitchFamily="2" charset="2"/>
              <a:buChar char="v"/>
              <a:defRPr/>
            </a:pPr>
            <a:r>
              <a:rPr lang="en-US" sz="3600" dirty="0">
                <a:solidFill>
                  <a:srgbClr val="FF0000"/>
                </a:solidFill>
              </a:rPr>
              <a:t>Workmen</a:t>
            </a:r>
          </a:p>
        </p:txBody>
      </p:sp>
    </p:spTree>
    <p:extLst>
      <p:ext uri="{BB962C8B-B14F-4D97-AF65-F5344CB8AC3E}">
        <p14:creationId xmlns:p14="http://schemas.microsoft.com/office/powerpoint/2010/main" val="5137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0" y="2"/>
            <a:ext cx="12193200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Gothic BT" panose="020B0507020203020204" pitchFamily="34" charset="0"/>
              </a:rPr>
              <a:t>Organisation Section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Gothic BT" panose="020B05070202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371" y="646333"/>
            <a:ext cx="1145177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2336" lvl="1" algn="just">
              <a:defRPr/>
            </a:pPr>
            <a:r>
              <a:rPr lang="en-IN" sz="3600" dirty="0"/>
              <a:t>Defines responsibilities for:</a:t>
            </a:r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 smtClean="0">
                <a:solidFill>
                  <a:srgbClr val="FF0000"/>
                </a:solidFill>
              </a:rPr>
              <a:t>CEO </a:t>
            </a:r>
            <a:r>
              <a:rPr lang="en-IN" sz="3600" dirty="0">
                <a:solidFill>
                  <a:srgbClr val="FF0000"/>
                </a:solidFill>
              </a:rPr>
              <a:t>or </a:t>
            </a:r>
            <a:r>
              <a:rPr lang="en-IN" sz="3600" dirty="0" smtClean="0">
                <a:solidFill>
                  <a:srgbClr val="FF0000"/>
                </a:solidFill>
              </a:rPr>
              <a:t>MD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/>
              <a:t>U</a:t>
            </a:r>
            <a:r>
              <a:rPr lang="en-IN" sz="2800" dirty="0" smtClean="0"/>
              <a:t>ltimately </a:t>
            </a:r>
            <a:r>
              <a:rPr lang="en-IN" sz="2800" dirty="0"/>
              <a:t>responsible and accountable</a:t>
            </a:r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 smtClean="0">
                <a:solidFill>
                  <a:srgbClr val="FF0000"/>
                </a:solidFill>
              </a:rPr>
              <a:t>Management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/>
              <a:t>Responsible</a:t>
            </a:r>
            <a:r>
              <a:rPr lang="en-IN" sz="2800" dirty="0" smtClean="0"/>
              <a:t> for </a:t>
            </a:r>
            <a:r>
              <a:rPr lang="en-IN" sz="2800" dirty="0"/>
              <a:t>day-to-day management</a:t>
            </a:r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>
                <a:solidFill>
                  <a:srgbClr val="FF0000"/>
                </a:solidFill>
              </a:rPr>
              <a:t>All </a:t>
            </a:r>
            <a:r>
              <a:rPr lang="en-IN" sz="3600" dirty="0" smtClean="0">
                <a:solidFill>
                  <a:srgbClr val="FF0000"/>
                </a:solidFill>
              </a:rPr>
              <a:t>Employees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 smtClean="0"/>
              <a:t>Responsible </a:t>
            </a:r>
            <a:r>
              <a:rPr lang="en-IN" sz="2800" dirty="0"/>
              <a:t>for acting safely</a:t>
            </a:r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>
                <a:solidFill>
                  <a:srgbClr val="FF0000"/>
                </a:solidFill>
              </a:rPr>
              <a:t>Competent </a:t>
            </a:r>
            <a:r>
              <a:rPr lang="en-IN" sz="3600" dirty="0" smtClean="0">
                <a:solidFill>
                  <a:srgbClr val="FF0000"/>
                </a:solidFill>
              </a:rPr>
              <a:t>Persons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 smtClean="0"/>
              <a:t>First Aiders, Fire Marshals</a:t>
            </a:r>
            <a:endParaRPr lang="en-IN" sz="2800" dirty="0"/>
          </a:p>
          <a:p>
            <a:pPr marL="1097280" lvl="2" indent="-237744" algn="just">
              <a:buFont typeface="Wingdings" pitchFamily="2" charset="2"/>
              <a:buChar char="v"/>
              <a:defRPr/>
            </a:pPr>
            <a:r>
              <a:rPr lang="en-IN" sz="3600" dirty="0">
                <a:solidFill>
                  <a:srgbClr val="FF0000"/>
                </a:solidFill>
              </a:rPr>
              <a:t>Specialist </a:t>
            </a:r>
            <a:r>
              <a:rPr lang="en-IN" sz="3600" dirty="0" smtClean="0">
                <a:solidFill>
                  <a:srgbClr val="FF0000"/>
                </a:solidFill>
              </a:rPr>
              <a:t>Health and Safety Practitioners</a:t>
            </a:r>
          </a:p>
          <a:p>
            <a:pPr marL="1554480" lvl="3" indent="-237744" algn="just">
              <a:buFont typeface="Wingdings" pitchFamily="2" charset="2"/>
              <a:buChar char="v"/>
              <a:defRPr/>
            </a:pPr>
            <a:r>
              <a:rPr lang="en-IN" sz="2800" dirty="0" smtClean="0"/>
              <a:t>Responsible </a:t>
            </a:r>
            <a:r>
              <a:rPr lang="en-IN" sz="2800" dirty="0"/>
              <a:t>for providing advice to support management and employees</a:t>
            </a:r>
          </a:p>
        </p:txBody>
      </p:sp>
    </p:spTree>
    <p:extLst>
      <p:ext uri="{BB962C8B-B14F-4D97-AF65-F5344CB8AC3E}">
        <p14:creationId xmlns:p14="http://schemas.microsoft.com/office/powerpoint/2010/main" val="29160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524000" y="3429000"/>
            <a:ext cx="9144000" cy="1752600"/>
          </a:xfrm>
        </p:spPr>
        <p:txBody>
          <a:bodyPr/>
          <a:lstStyle/>
          <a:p>
            <a:r>
              <a:rPr lang="en-GB" b="1" dirty="0"/>
              <a:t>Health and Safety Culture</a:t>
            </a:r>
          </a:p>
        </p:txBody>
      </p:sp>
    </p:spTree>
    <p:extLst>
      <p:ext uri="{BB962C8B-B14F-4D97-AF65-F5344CB8AC3E}">
        <p14:creationId xmlns:p14="http://schemas.microsoft.com/office/powerpoint/2010/main" val="147803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952728" y="1340768"/>
            <a:ext cx="7358062" cy="5017172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The safety culture of an organisation is the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shared attitudes, values, beliefs and behaviours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relating to health and safety.</a:t>
            </a:r>
            <a:endParaRPr lang="en-GB" i="1" dirty="0">
              <a:solidFill>
                <a:schemeClr val="accent5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9616" y="0"/>
            <a:ext cx="8028384" cy="980728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Definition of Culture</a:t>
            </a:r>
            <a:endParaRPr lang="en-GB" sz="4000" dirty="0">
              <a:solidFill>
                <a:schemeClr val="accent5">
                  <a:lumMod val="1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2881290" y="3000372"/>
            <a:ext cx="5786478" cy="3571900"/>
          </a:xfrm>
        </p:spPr>
        <p:txBody>
          <a:bodyPr/>
          <a:lstStyle/>
          <a:p>
            <a:pPr eaLnBrk="1" hangingPunct="1">
              <a:buClrTx/>
              <a:buNone/>
            </a:pPr>
            <a:r>
              <a:rPr lang="en-IN" sz="2000" b="1" dirty="0">
                <a:solidFill>
                  <a:srgbClr val="FF0000"/>
                </a:solidFill>
              </a:rPr>
              <a:t>IDENTIFY </a:t>
            </a:r>
            <a:r>
              <a:rPr lang="en-IN" sz="2000" dirty="0">
                <a:solidFill>
                  <a:srgbClr val="FF0000"/>
                </a:solidFill>
              </a:rPr>
              <a:t> the factors influencing health and safety culture of an organisation?</a:t>
            </a:r>
          </a:p>
          <a:p>
            <a:pPr marL="355600" lvl="1" indent="-355600">
              <a:buFont typeface="Courier New" pitchFamily="49" charset="0"/>
              <a:buChar char="•"/>
            </a:pPr>
            <a:r>
              <a:rPr lang="en-GB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Management</a:t>
            </a:r>
          </a:p>
          <a:p>
            <a:pPr marL="355600" lvl="1" indent="-355600"/>
            <a:r>
              <a:rPr lang="en-GB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Communication</a:t>
            </a:r>
          </a:p>
          <a:p>
            <a:pPr marL="355600" lvl="1" indent="-355600"/>
            <a:r>
              <a:rPr lang="en-GB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Worker competence</a:t>
            </a:r>
          </a:p>
          <a:p>
            <a:pPr marL="355600" lvl="1" indent="-355600"/>
            <a:r>
              <a:rPr lang="en-GB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Co-operation </a:t>
            </a:r>
            <a:endParaRPr lang="en-GB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pic>
        <p:nvPicPr>
          <p:cNvPr id="11266" name="Picture 2" descr="I:\Image Libraries\Training\In-Company\SuperStock_1444R-24607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28248" y="4214818"/>
            <a:ext cx="1834688" cy="1533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2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66911" y="261224"/>
            <a:ext cx="8627683" cy="613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tabLst>
                <a:tab pos="774700" algn="l"/>
              </a:tabLst>
            </a:pPr>
            <a:r>
              <a:rPr lang="en-US" sz="1600" b="1" kern="0" dirty="0">
                <a:solidFill>
                  <a:srgbClr val="FF0000"/>
                </a:solidFill>
                <a:latin typeface="Calibri" pitchFamily="34" charset="0"/>
              </a:rPr>
              <a:t>Outline ways in which the health and safety culture of an organization might be improved. (8)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Answer: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The ways that an organization might improve its health and safety culture are: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Effective communication to achieve positive H&amp;S culture (Ex: Policy communication);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Leadership and commitment by acceptance of responsibility for health and safety;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Equal priority to health and safety like other departments such as quality, finance, production.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Incident investigation by identifying immediate and root causes;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Consultation of workers and their representatives in decision making about work methods;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Avoid blame culture;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Set realistic achievable targets and rules;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Policy should be clear and it should distribute to all level of employees;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Safe work place, safe equipment and environment;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Provide adequate PPE;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Provide information, instruction, training, supervision;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50000"/>
              </a:spcBef>
              <a:buClr>
                <a:srgbClr val="000066"/>
              </a:buClr>
              <a:buFontTx/>
              <a:buChar char="•"/>
              <a:tabLst>
                <a:tab pos="774700" algn="l"/>
              </a:tabLst>
            </a:pPr>
            <a:r>
              <a:rPr lang="en-US" sz="1400" b="1" kern="0" dirty="0">
                <a:solidFill>
                  <a:srgbClr val="000066"/>
                </a:solidFill>
                <a:latin typeface="Calibri" pitchFamily="34" charset="0"/>
              </a:rPr>
              <a:t>	Rewards and promotions.</a:t>
            </a:r>
          </a:p>
        </p:txBody>
      </p:sp>
    </p:spTree>
    <p:extLst>
      <p:ext uri="{BB962C8B-B14F-4D97-AF65-F5344CB8AC3E}">
        <p14:creationId xmlns:p14="http://schemas.microsoft.com/office/powerpoint/2010/main" val="2611024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1219200"/>
            <a:ext cx="8229600" cy="5410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just">
              <a:spcBef>
                <a:spcPct val="50000"/>
              </a:spcBef>
              <a:buNone/>
            </a:pPr>
            <a:r>
              <a:rPr lang="en-US" sz="2400" b="1" kern="0" dirty="0"/>
              <a:t>     Benefits of a Positive Safety Culture: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IN" sz="2000" kern="0" dirty="0">
                <a:latin typeface="Calibri" pitchFamily="34" charset="0"/>
              </a:rPr>
              <a:t>Increased levels of compliance with H&amp;S rules and procedures.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IN" sz="2000" kern="0" dirty="0">
                <a:latin typeface="Calibri" pitchFamily="34" charset="0"/>
              </a:rPr>
              <a:t>Improved production, Staff morale &amp; Company reputation.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IN" sz="2000" kern="0" dirty="0">
                <a:latin typeface="Calibri" pitchFamily="34" charset="0"/>
              </a:rPr>
              <a:t>Reduced accidents.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IN" sz="2000" kern="0" dirty="0">
                <a:latin typeface="Calibri" pitchFamily="34" charset="0"/>
              </a:rPr>
              <a:t>Reduced ill-health.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IN" sz="2000" kern="0" dirty="0">
                <a:latin typeface="Calibri" pitchFamily="34" charset="0"/>
              </a:rPr>
              <a:t>Reduced damaged to equipment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IN" sz="2000" kern="0" dirty="0">
                <a:latin typeface="Calibri" pitchFamily="34" charset="0"/>
              </a:rPr>
              <a:t>Reduced staff complaints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IN" sz="2000" kern="0" dirty="0">
                <a:latin typeface="Calibri" pitchFamily="34" charset="0"/>
              </a:rPr>
              <a:t>Reduced absenteeism and turnover.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IN" sz="2000" kern="0" dirty="0">
                <a:latin typeface="Calibri" pitchFamily="34" charset="0"/>
              </a:rPr>
              <a:t>Reduced insurance premiums.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IN" sz="2000" kern="0" dirty="0">
                <a:latin typeface="Calibri" pitchFamily="34" charset="0"/>
              </a:rPr>
              <a:t>Reduced fines and compensation claims.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0" y="76200"/>
            <a:ext cx="6400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sz="2400" kern="0" dirty="0"/>
              <a:t>Health &amp; Safety Culture</a:t>
            </a:r>
          </a:p>
        </p:txBody>
      </p:sp>
    </p:spTree>
    <p:extLst>
      <p:ext uri="{BB962C8B-B14F-4D97-AF65-F5344CB8AC3E}">
        <p14:creationId xmlns:p14="http://schemas.microsoft.com/office/powerpoint/2010/main" val="3587916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1594</Words>
  <Application>Microsoft Office PowerPoint</Application>
  <PresentationFormat>Widescreen</PresentationFormat>
  <Paragraphs>392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Courier New</vt:lpstr>
      <vt:lpstr>EngraversGothic BT</vt:lpstr>
      <vt:lpstr>Marlett</vt:lpstr>
      <vt:lpstr>Tahoma</vt:lpstr>
      <vt:lpstr>Times New Roman</vt:lpstr>
      <vt:lpstr>Verdana</vt:lpstr>
      <vt:lpstr>Wingdings</vt:lpstr>
      <vt:lpstr>Office Theme</vt:lpstr>
      <vt:lpstr>PowerPoint Presentation</vt:lpstr>
      <vt:lpstr>Learning Outcomes:</vt:lpstr>
      <vt:lpstr>PowerPoint Presentation</vt:lpstr>
      <vt:lpstr>PowerPoint Presentation</vt:lpstr>
      <vt:lpstr>PowerPoint Presentation</vt:lpstr>
      <vt:lpstr>PowerPoint Presentation</vt:lpstr>
      <vt:lpstr>Definition of Culture</vt:lpstr>
      <vt:lpstr>PowerPoint Presentation</vt:lpstr>
      <vt:lpstr>PowerPoint Presentation</vt:lpstr>
      <vt:lpstr>Safety Related Behaviour</vt:lpstr>
      <vt:lpstr>Organisational Factors</vt:lpstr>
      <vt:lpstr>Job Factors</vt:lpstr>
      <vt:lpstr>Individual Factors </vt:lpstr>
      <vt:lpstr>Attitude, Competence and Motivation</vt:lpstr>
      <vt:lpstr>Changing Attitude</vt:lpstr>
      <vt:lpstr>Perception</vt:lpstr>
      <vt:lpstr> IDENTIFY ways in which workers perception of hazards in the workplace might be improved? Improving Hazard/risk Perception</vt:lpstr>
      <vt:lpstr>Identify  the motivating factors that could lead to improved health and safety performance in the workplace? Employers can motivate  their employees by:</vt:lpstr>
      <vt:lpstr>PowerPoint Presentation</vt:lpstr>
      <vt:lpstr>Management Commitment</vt:lpstr>
      <vt:lpstr>Visible Commitment</vt:lpstr>
      <vt:lpstr>Disciplinary Procedures</vt:lpstr>
      <vt:lpstr>Competent Staff</vt:lpstr>
      <vt:lpstr>Methods of Consultation</vt:lpstr>
      <vt:lpstr>Communication</vt:lpstr>
      <vt:lpstr>Verbal Communication </vt:lpstr>
      <vt:lpstr>Written Communication </vt:lpstr>
      <vt:lpstr>Graphic Communication </vt:lpstr>
      <vt:lpstr>Training</vt:lpstr>
      <vt:lpstr>Training</vt:lpstr>
      <vt:lpstr>New Employee Induction Topics</vt:lpstr>
      <vt:lpstr> Identify When Health &amp; Safety training to be provided?</vt:lpstr>
      <vt:lpstr>PowerPoint Presentation</vt:lpstr>
      <vt:lpstr>PowerPoint Presentation</vt:lpstr>
      <vt:lpstr>PowerPoint Presentation</vt:lpstr>
      <vt:lpstr>Notice Board</vt:lpstr>
      <vt:lpstr>Effectiveness of Notice 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Candy</dc:creator>
  <cp:lastModifiedBy>Lenovo</cp:lastModifiedBy>
  <cp:revision>85</cp:revision>
  <dcterms:created xsi:type="dcterms:W3CDTF">2022-09-06T07:59:11Z</dcterms:created>
  <dcterms:modified xsi:type="dcterms:W3CDTF">2024-02-05T18:20:47Z</dcterms:modified>
</cp:coreProperties>
</file>