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7"/>
  </p:notesMasterIdLst>
  <p:handoutMasterIdLst>
    <p:handoutMasterId r:id="rId28"/>
  </p:handoutMasterIdLst>
  <p:sldIdLst>
    <p:sldId id="289" r:id="rId5"/>
    <p:sldId id="257" r:id="rId6"/>
    <p:sldId id="258" r:id="rId7"/>
    <p:sldId id="294" r:id="rId8"/>
    <p:sldId id="293" r:id="rId9"/>
    <p:sldId id="291" r:id="rId10"/>
    <p:sldId id="295" r:id="rId11"/>
    <p:sldId id="292" r:id="rId12"/>
    <p:sldId id="290" r:id="rId13"/>
    <p:sldId id="287" r:id="rId14"/>
    <p:sldId id="288" r:id="rId15"/>
    <p:sldId id="285" r:id="rId16"/>
    <p:sldId id="281" r:id="rId17"/>
    <p:sldId id="271" r:id="rId18"/>
    <p:sldId id="280" r:id="rId19"/>
    <p:sldId id="278" r:id="rId20"/>
    <p:sldId id="279" r:id="rId21"/>
    <p:sldId id="282" r:id="rId22"/>
    <p:sldId id="266" r:id="rId23"/>
    <p:sldId id="283" r:id="rId24"/>
    <p:sldId id="284" r:id="rId25"/>
    <p:sldId id="25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0655" autoAdjust="0"/>
  </p:normalViewPr>
  <p:slideViewPr>
    <p:cSldViewPr snapToGrid="0">
      <p:cViewPr varScale="1">
        <p:scale>
          <a:sx n="80" d="100"/>
          <a:sy n="80" d="100"/>
        </p:scale>
        <p:origin x="114" y="1512"/>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4/24/2024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222295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3841420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537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20903241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3105683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20</a:t>
            </a:fld>
            <a:endParaRPr lang="en-US" dirty="0"/>
          </a:p>
        </p:txBody>
      </p:sp>
    </p:spTree>
    <p:extLst>
      <p:ext uri="{BB962C8B-B14F-4D97-AF65-F5344CB8AC3E}">
        <p14:creationId xmlns:p14="http://schemas.microsoft.com/office/powerpoint/2010/main" val="840986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21</a:t>
            </a:fld>
            <a:endParaRPr lang="en-US" dirty="0"/>
          </a:p>
        </p:txBody>
      </p:sp>
    </p:spTree>
    <p:extLst>
      <p:ext uri="{BB962C8B-B14F-4D97-AF65-F5344CB8AC3E}">
        <p14:creationId xmlns:p14="http://schemas.microsoft.com/office/powerpoint/2010/main" val="5754654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22</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1469359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690959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57326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3817699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2841551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13196121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ahmedshahriarsakib/usa-real-estate-dataset"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a:t>
            </a:fld>
            <a:endParaRPr lang="en-US" dirty="0"/>
          </a:p>
        </p:txBody>
      </p:sp>
      <p:sp>
        <p:nvSpPr>
          <p:cNvPr id="16" name="Title 1">
            <a:extLst>
              <a:ext uri="{FF2B5EF4-FFF2-40B4-BE49-F238E27FC236}">
                <a16:creationId xmlns:a16="http://schemas.microsoft.com/office/drawing/2014/main" id="{9D7730A7-8C47-4818-250E-021B7479079E}"/>
              </a:ext>
            </a:extLst>
          </p:cNvPr>
          <p:cNvSpPr txBox="1">
            <a:spLocks/>
          </p:cNvSpPr>
          <p:nvPr/>
        </p:nvSpPr>
        <p:spPr>
          <a:xfrm>
            <a:off x="1468950" y="228600"/>
            <a:ext cx="9254100" cy="3200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algn="ctr"/>
            <a:r>
              <a:rPr lang="en-US" dirty="0">
                <a:solidFill>
                  <a:srgbClr val="000000"/>
                </a:solidFill>
                <a:latin typeface="Bahnschrift Light" panose="020B0502040204020203" pitchFamily="34" charset="0"/>
              </a:rPr>
              <a:t>Predictive Real Estate: </a:t>
            </a:r>
          </a:p>
          <a:p>
            <a:pPr algn="ctr"/>
            <a:r>
              <a:rPr lang="en-US" dirty="0">
                <a:solidFill>
                  <a:srgbClr val="000000"/>
                </a:solidFill>
                <a:latin typeface="Bahnschrift Light" panose="020B0502040204020203" pitchFamily="34" charset="0"/>
              </a:rPr>
              <a:t>Empowering Insights Through </a:t>
            </a:r>
            <a:br>
              <a:rPr lang="en-US" dirty="0">
                <a:solidFill>
                  <a:srgbClr val="000000"/>
                </a:solidFill>
                <a:latin typeface="Bahnschrift Light" panose="020B0502040204020203" pitchFamily="34" charset="0"/>
              </a:rPr>
            </a:br>
            <a:r>
              <a:rPr lang="en-US" dirty="0">
                <a:solidFill>
                  <a:srgbClr val="000000"/>
                </a:solidFill>
                <a:latin typeface="Bahnschrift Light" panose="020B0502040204020203" pitchFamily="34" charset="0"/>
              </a:rPr>
              <a:t>Machine Learning Algorithms</a:t>
            </a:r>
          </a:p>
        </p:txBody>
      </p:sp>
      <p:sp>
        <p:nvSpPr>
          <p:cNvPr id="17" name="Title 1">
            <a:extLst>
              <a:ext uri="{FF2B5EF4-FFF2-40B4-BE49-F238E27FC236}">
                <a16:creationId xmlns:a16="http://schemas.microsoft.com/office/drawing/2014/main" id="{BD355308-E3BC-C9F4-6345-CA52CFDF1A34}"/>
              </a:ext>
            </a:extLst>
          </p:cNvPr>
          <p:cNvSpPr txBox="1">
            <a:spLocks/>
          </p:cNvSpPr>
          <p:nvPr/>
        </p:nvSpPr>
        <p:spPr>
          <a:xfrm>
            <a:off x="2937900" y="2474494"/>
            <a:ext cx="9254100" cy="3200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800" b="1" dirty="0">
                <a:solidFill>
                  <a:srgbClr val="000000"/>
                </a:solidFill>
                <a:latin typeface="Arial" panose="020B0604020202020204" pitchFamily="34" charset="0"/>
              </a:rPr>
              <a:t>Team:</a:t>
            </a:r>
          </a:p>
          <a:p>
            <a:endParaRPr lang="en-US" sz="1800" b="1" dirty="0">
              <a:solidFill>
                <a:srgbClr val="000000"/>
              </a:solidFill>
              <a:latin typeface="Arial" panose="020B0604020202020204" pitchFamily="34" charset="0"/>
            </a:endParaRPr>
          </a:p>
          <a:p>
            <a:r>
              <a:rPr lang="en-US" sz="1800" dirty="0">
                <a:solidFill>
                  <a:srgbClr val="000000"/>
                </a:solidFill>
                <a:latin typeface="Arial" panose="020B0604020202020204" pitchFamily="34" charset="0"/>
              </a:rPr>
              <a:t>Venkata </a:t>
            </a:r>
            <a:r>
              <a:rPr lang="en-US" sz="1800" dirty="0" err="1">
                <a:solidFill>
                  <a:srgbClr val="000000"/>
                </a:solidFill>
                <a:latin typeface="Arial" panose="020B0604020202020204" pitchFamily="34" charset="0"/>
              </a:rPr>
              <a:t>gowri</a:t>
            </a:r>
            <a:r>
              <a:rPr lang="en-US" sz="1800" dirty="0">
                <a:solidFill>
                  <a:srgbClr val="000000"/>
                </a:solidFill>
                <a:latin typeface="Arial" panose="020B0604020202020204" pitchFamily="34" charset="0"/>
              </a:rPr>
              <a:t> - G01387090</a:t>
            </a:r>
            <a:br>
              <a:rPr lang="en-US" sz="1800" dirty="0">
                <a:solidFill>
                  <a:srgbClr val="000000"/>
                </a:solidFill>
                <a:latin typeface="Arial" panose="020B0604020202020204" pitchFamily="34" charset="0"/>
              </a:rPr>
            </a:br>
            <a:endParaRPr lang="en-US" sz="1800" dirty="0">
              <a:solidFill>
                <a:srgbClr val="000000"/>
              </a:solidFill>
              <a:latin typeface="Arial" panose="020B0604020202020204" pitchFamily="34" charset="0"/>
            </a:endParaRPr>
          </a:p>
          <a:p>
            <a:r>
              <a:rPr lang="en-US" sz="1800" dirty="0">
                <a:solidFill>
                  <a:srgbClr val="000000"/>
                </a:solidFill>
                <a:latin typeface="Arial" panose="020B0604020202020204" pitchFamily="34" charset="0"/>
              </a:rPr>
              <a:t>Ganga Raju </a:t>
            </a:r>
            <a:r>
              <a:rPr lang="en-US" sz="1800" dirty="0" err="1">
                <a:solidFill>
                  <a:srgbClr val="000000"/>
                </a:solidFill>
                <a:latin typeface="Arial" panose="020B0604020202020204" pitchFamily="34" charset="0"/>
              </a:rPr>
              <a:t>Parla</a:t>
            </a:r>
            <a:r>
              <a:rPr lang="en-US" sz="1800" dirty="0">
                <a:solidFill>
                  <a:srgbClr val="000000"/>
                </a:solidFill>
                <a:latin typeface="Arial" panose="020B0604020202020204" pitchFamily="34" charset="0"/>
              </a:rPr>
              <a:t> - G01387090</a:t>
            </a:r>
          </a:p>
          <a:p>
            <a:endParaRPr lang="en-US" sz="1800" dirty="0">
              <a:solidFill>
                <a:srgbClr val="000000"/>
              </a:solidFill>
              <a:latin typeface="Arial" panose="020B0604020202020204" pitchFamily="34" charset="0"/>
            </a:endParaRPr>
          </a:p>
          <a:p>
            <a:r>
              <a:rPr lang="en-US" sz="1800" dirty="0">
                <a:solidFill>
                  <a:srgbClr val="000000"/>
                </a:solidFill>
                <a:latin typeface="Arial" panose="020B0604020202020204" pitchFamily="34" charset="0"/>
              </a:rPr>
              <a:t>Goutham Babu </a:t>
            </a:r>
            <a:r>
              <a:rPr lang="en-US" sz="1800" dirty="0" err="1">
                <a:solidFill>
                  <a:srgbClr val="000000"/>
                </a:solidFill>
                <a:latin typeface="Arial" panose="020B0604020202020204" pitchFamily="34" charset="0"/>
              </a:rPr>
              <a:t>Mosya</a:t>
            </a:r>
            <a:r>
              <a:rPr lang="en-US" sz="1800" dirty="0">
                <a:solidFill>
                  <a:srgbClr val="000000"/>
                </a:solidFill>
                <a:latin typeface="Arial" panose="020B0604020202020204" pitchFamily="34" charset="0"/>
              </a:rPr>
              <a:t> - G01387090</a:t>
            </a:r>
          </a:p>
        </p:txBody>
      </p:sp>
    </p:spTree>
    <p:extLst>
      <p:ext uri="{BB962C8B-B14F-4D97-AF65-F5344CB8AC3E}">
        <p14:creationId xmlns:p14="http://schemas.microsoft.com/office/powerpoint/2010/main" val="1203371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033561" y="141038"/>
            <a:ext cx="7288282" cy="451426"/>
          </a:xfrm>
        </p:spPr>
        <p:txBody>
          <a:bodyPr>
            <a:normAutofit fontScale="90000"/>
          </a:bodyPr>
          <a:lstStyle/>
          <a:p>
            <a:r>
              <a:rPr lang="en-US" dirty="0"/>
              <a:t>Key Formulas in XGBoost – Part 1</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033561" y="595381"/>
            <a:ext cx="9205314" cy="6121581"/>
          </a:xfrm>
        </p:spPr>
        <p:txBody>
          <a:bodyPr>
            <a:normAutofit/>
          </a:bodyPr>
          <a:lstStyle/>
          <a:p>
            <a:pPr lvl="1"/>
            <a:r>
              <a:rPr lang="en-US" b="0" i="0" dirty="0">
                <a:solidFill>
                  <a:schemeClr val="accent5">
                    <a:lumMod val="50000"/>
                  </a:schemeClr>
                </a:solidFill>
                <a:effectLst/>
                <a:highlight>
                  <a:srgbClr val="FFFFFF"/>
                </a:highlight>
                <a:latin typeface="Söhne"/>
              </a:rPr>
              <a:t>Objective f</a:t>
            </a:r>
            <a:r>
              <a:rPr lang="en-US" dirty="0">
                <a:solidFill>
                  <a:schemeClr val="accent5">
                    <a:lumMod val="50000"/>
                  </a:schemeClr>
                </a:solidFill>
                <a:highlight>
                  <a:srgbClr val="FFFFFF"/>
                </a:highlight>
                <a:latin typeface="Söhne"/>
              </a:rPr>
              <a:t>unction :</a:t>
            </a:r>
            <a:endParaRPr lang="en-US" b="0" i="0" dirty="0">
              <a:solidFill>
                <a:srgbClr val="0D0D0D"/>
              </a:solidFill>
              <a:effectLst/>
              <a:highlight>
                <a:srgbClr val="FFFFFF"/>
              </a:highlight>
              <a:latin typeface="Söhne"/>
            </a:endParaRPr>
          </a:p>
          <a:p>
            <a:pPr lvl="1"/>
            <a:endParaRPr lang="en-US" b="0" i="0" dirty="0">
              <a:solidFill>
                <a:srgbClr val="0D0D0D"/>
              </a:solidFill>
              <a:effectLst/>
              <a:highlight>
                <a:srgbClr val="FFFFFF"/>
              </a:highlight>
              <a:latin typeface="Söhne"/>
            </a:endParaRPr>
          </a:p>
          <a:p>
            <a:pPr lvl="1"/>
            <a:r>
              <a:rPr lang="en-US" b="0" i="0" dirty="0">
                <a:solidFill>
                  <a:schemeClr val="accent5">
                    <a:lumMod val="50000"/>
                  </a:schemeClr>
                </a:solidFill>
                <a:effectLst/>
                <a:highlight>
                  <a:srgbClr val="FFFFFF"/>
                </a:highlight>
                <a:latin typeface="Söhne"/>
              </a:rPr>
              <a:t>Fin</a:t>
            </a:r>
            <a:r>
              <a:rPr lang="en-US" dirty="0">
                <a:solidFill>
                  <a:schemeClr val="accent5">
                    <a:lumMod val="50000"/>
                  </a:schemeClr>
                </a:solidFill>
                <a:highlight>
                  <a:srgbClr val="FFFFFF"/>
                </a:highlight>
                <a:latin typeface="Söhne"/>
              </a:rPr>
              <a:t>ding the optimal value which minimizes the equation:</a:t>
            </a:r>
          </a:p>
          <a:p>
            <a:pPr lvl="1"/>
            <a:endParaRPr lang="en-US" dirty="0">
              <a:solidFill>
                <a:schemeClr val="accent5">
                  <a:lumMod val="50000"/>
                </a:schemeClr>
              </a:solidFill>
              <a:highlight>
                <a:srgbClr val="FFFFFF"/>
              </a:highlight>
              <a:latin typeface="Söhne"/>
            </a:endParaRPr>
          </a:p>
          <a:p>
            <a:pPr marL="0" lvl="1" indent="0">
              <a:buNone/>
            </a:pPr>
            <a:endParaRPr lang="en-US" b="0" i="0" dirty="0">
              <a:solidFill>
                <a:schemeClr val="accent1">
                  <a:lumMod val="10000"/>
                </a:schemeClr>
              </a:solidFill>
              <a:effectLst/>
              <a:highlight>
                <a:srgbClr val="FFFFFF"/>
              </a:highlight>
              <a:latin typeface="Söhne"/>
            </a:endParaRPr>
          </a:p>
          <a:p>
            <a:pPr lvl="1"/>
            <a:r>
              <a:rPr lang="en-US" dirty="0">
                <a:solidFill>
                  <a:schemeClr val="accent5">
                    <a:lumMod val="50000"/>
                  </a:schemeClr>
                </a:solidFill>
                <a:highlight>
                  <a:srgbClr val="FFFFFF"/>
                </a:highlight>
                <a:latin typeface="Söhne"/>
              </a:rPr>
              <a:t>Taylors Series Approximation (Second-order approximation) :</a:t>
            </a:r>
          </a:p>
          <a:p>
            <a:pPr lvl="1"/>
            <a:endParaRPr lang="en-US" dirty="0">
              <a:solidFill>
                <a:schemeClr val="accent1">
                  <a:lumMod val="10000"/>
                </a:schemeClr>
              </a:solidFill>
            </a:endParaRPr>
          </a:p>
          <a:p>
            <a:pPr marL="0" lvl="1" indent="0">
              <a:buNone/>
            </a:pPr>
            <a:endParaRPr lang="en-US" dirty="0">
              <a:solidFill>
                <a:schemeClr val="accent1">
                  <a:lumMod val="10000"/>
                </a:schemeClr>
              </a:solidFill>
            </a:endParaRPr>
          </a:p>
          <a:p>
            <a:pPr lvl="1"/>
            <a:r>
              <a:rPr lang="en-US" dirty="0">
                <a:solidFill>
                  <a:schemeClr val="accent5">
                    <a:lumMod val="50000"/>
                  </a:schemeClr>
                </a:solidFill>
              </a:rPr>
              <a:t>By Substituting:</a:t>
            </a:r>
          </a:p>
          <a:p>
            <a:pPr lvl="1"/>
            <a:endParaRPr lang="en-US" dirty="0">
              <a:solidFill>
                <a:schemeClr val="accent5">
                  <a:lumMod val="50000"/>
                </a:schemeClr>
              </a:solidFill>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10</a:t>
            </a:fld>
            <a:endParaRPr lang="en-US" dirty="0"/>
          </a:p>
        </p:txBody>
      </p:sp>
      <p:pic>
        <p:nvPicPr>
          <p:cNvPr id="11" name="Picture 10">
            <a:extLst>
              <a:ext uri="{FF2B5EF4-FFF2-40B4-BE49-F238E27FC236}">
                <a16:creationId xmlns:a16="http://schemas.microsoft.com/office/drawing/2014/main" id="{3146AFD9-8557-DAA1-764F-7137C3A116BE}"/>
              </a:ext>
            </a:extLst>
          </p:cNvPr>
          <p:cNvPicPr>
            <a:picLocks noChangeAspect="1"/>
          </p:cNvPicPr>
          <p:nvPr/>
        </p:nvPicPr>
        <p:blipFill>
          <a:blip r:embed="rId3"/>
          <a:stretch>
            <a:fillRect/>
          </a:stretch>
        </p:blipFill>
        <p:spPr>
          <a:xfrm>
            <a:off x="2605725" y="1798988"/>
            <a:ext cx="4143953" cy="666843"/>
          </a:xfrm>
          <a:prstGeom prst="rect">
            <a:avLst/>
          </a:prstGeom>
        </p:spPr>
      </p:pic>
      <p:pic>
        <p:nvPicPr>
          <p:cNvPr id="13" name="Picture 12">
            <a:extLst>
              <a:ext uri="{FF2B5EF4-FFF2-40B4-BE49-F238E27FC236}">
                <a16:creationId xmlns:a16="http://schemas.microsoft.com/office/drawing/2014/main" id="{62010E9E-7806-73A6-A807-1B4F0755A9FE}"/>
              </a:ext>
            </a:extLst>
          </p:cNvPr>
          <p:cNvPicPr>
            <a:picLocks noChangeAspect="1"/>
          </p:cNvPicPr>
          <p:nvPr/>
        </p:nvPicPr>
        <p:blipFill>
          <a:blip r:embed="rId4"/>
          <a:stretch>
            <a:fillRect/>
          </a:stretch>
        </p:blipFill>
        <p:spPr>
          <a:xfrm>
            <a:off x="1608919" y="3062105"/>
            <a:ext cx="6861133" cy="648238"/>
          </a:xfrm>
          <a:prstGeom prst="rect">
            <a:avLst/>
          </a:prstGeom>
        </p:spPr>
      </p:pic>
      <p:pic>
        <p:nvPicPr>
          <p:cNvPr id="16" name="Picture 15">
            <a:extLst>
              <a:ext uri="{FF2B5EF4-FFF2-40B4-BE49-F238E27FC236}">
                <a16:creationId xmlns:a16="http://schemas.microsoft.com/office/drawing/2014/main" id="{DFC60E45-EDE5-283F-B41E-BBBEFC38F30E}"/>
              </a:ext>
            </a:extLst>
          </p:cNvPr>
          <p:cNvPicPr>
            <a:picLocks noChangeAspect="1"/>
          </p:cNvPicPr>
          <p:nvPr/>
        </p:nvPicPr>
        <p:blipFill>
          <a:blip r:embed="rId5"/>
          <a:stretch>
            <a:fillRect/>
          </a:stretch>
        </p:blipFill>
        <p:spPr>
          <a:xfrm>
            <a:off x="2114349" y="4241967"/>
            <a:ext cx="5553850" cy="647790"/>
          </a:xfrm>
          <a:prstGeom prst="rect">
            <a:avLst/>
          </a:prstGeom>
        </p:spPr>
      </p:pic>
      <p:pic>
        <p:nvPicPr>
          <p:cNvPr id="18" name="Picture 17">
            <a:extLst>
              <a:ext uri="{FF2B5EF4-FFF2-40B4-BE49-F238E27FC236}">
                <a16:creationId xmlns:a16="http://schemas.microsoft.com/office/drawing/2014/main" id="{0542B72D-9F77-E594-3E27-E8CBDA0A82D5}"/>
              </a:ext>
            </a:extLst>
          </p:cNvPr>
          <p:cNvPicPr>
            <a:picLocks noChangeAspect="1"/>
          </p:cNvPicPr>
          <p:nvPr/>
        </p:nvPicPr>
        <p:blipFill>
          <a:blip r:embed="rId6"/>
          <a:stretch>
            <a:fillRect/>
          </a:stretch>
        </p:blipFill>
        <p:spPr>
          <a:xfrm>
            <a:off x="2300113" y="5111135"/>
            <a:ext cx="5182323" cy="1581371"/>
          </a:xfrm>
          <a:prstGeom prst="rect">
            <a:avLst/>
          </a:prstGeom>
        </p:spPr>
      </p:pic>
      <p:pic>
        <p:nvPicPr>
          <p:cNvPr id="20" name="Picture 19">
            <a:extLst>
              <a:ext uri="{FF2B5EF4-FFF2-40B4-BE49-F238E27FC236}">
                <a16:creationId xmlns:a16="http://schemas.microsoft.com/office/drawing/2014/main" id="{0E53D7A4-CEAD-5365-187F-C69CBB65BF67}"/>
              </a:ext>
            </a:extLst>
          </p:cNvPr>
          <p:cNvPicPr>
            <a:picLocks noChangeAspect="1"/>
          </p:cNvPicPr>
          <p:nvPr/>
        </p:nvPicPr>
        <p:blipFill>
          <a:blip r:embed="rId7"/>
          <a:stretch>
            <a:fillRect/>
          </a:stretch>
        </p:blipFill>
        <p:spPr>
          <a:xfrm>
            <a:off x="1766639" y="920921"/>
            <a:ext cx="3124636" cy="552527"/>
          </a:xfrm>
          <a:prstGeom prst="rect">
            <a:avLst/>
          </a:prstGeom>
        </p:spPr>
      </p:pic>
      <p:pic>
        <p:nvPicPr>
          <p:cNvPr id="22" name="Picture 21">
            <a:extLst>
              <a:ext uri="{FF2B5EF4-FFF2-40B4-BE49-F238E27FC236}">
                <a16:creationId xmlns:a16="http://schemas.microsoft.com/office/drawing/2014/main" id="{8C83A72F-1702-B8A3-31FA-EF637E9E8FB5}"/>
              </a:ext>
            </a:extLst>
          </p:cNvPr>
          <p:cNvPicPr>
            <a:picLocks noChangeAspect="1"/>
          </p:cNvPicPr>
          <p:nvPr/>
        </p:nvPicPr>
        <p:blipFill>
          <a:blip r:embed="rId8"/>
          <a:stretch>
            <a:fillRect/>
          </a:stretch>
        </p:blipFill>
        <p:spPr>
          <a:xfrm>
            <a:off x="5039486" y="860365"/>
            <a:ext cx="2915057" cy="457264"/>
          </a:xfrm>
          <a:prstGeom prst="rect">
            <a:avLst/>
          </a:prstGeom>
        </p:spPr>
      </p:pic>
    </p:spTree>
    <p:extLst>
      <p:ext uri="{BB962C8B-B14F-4D97-AF65-F5344CB8AC3E}">
        <p14:creationId xmlns:p14="http://schemas.microsoft.com/office/powerpoint/2010/main" val="1829325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033561" y="136697"/>
            <a:ext cx="7288282" cy="451426"/>
          </a:xfrm>
        </p:spPr>
        <p:txBody>
          <a:bodyPr>
            <a:normAutofit fontScale="90000"/>
          </a:bodyPr>
          <a:lstStyle/>
          <a:p>
            <a:r>
              <a:rPr lang="en-US" dirty="0"/>
              <a:t>Key Formulas in XGBoost – Part 2</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033561" y="588123"/>
            <a:ext cx="9205314" cy="6000095"/>
          </a:xfrm>
        </p:spPr>
        <p:txBody>
          <a:bodyPr>
            <a:normAutofit/>
          </a:bodyPr>
          <a:lstStyle/>
          <a:p>
            <a:pPr lvl="1"/>
            <a:r>
              <a:rPr lang="en-US" dirty="0">
                <a:solidFill>
                  <a:schemeClr val="accent5">
                    <a:lumMod val="50000"/>
                  </a:schemeClr>
                </a:solidFill>
              </a:rPr>
              <a:t>Optimal weight :</a:t>
            </a:r>
          </a:p>
          <a:p>
            <a:pPr lvl="1"/>
            <a:endParaRPr lang="en-US" b="0" i="0" dirty="0">
              <a:solidFill>
                <a:schemeClr val="accent5">
                  <a:lumMod val="50000"/>
                </a:schemeClr>
              </a:solidFill>
              <a:effectLst/>
              <a:highlight>
                <a:srgbClr val="FFFFFF"/>
              </a:highlight>
              <a:latin typeface="Söhne"/>
            </a:endParaRPr>
          </a:p>
          <a:p>
            <a:pPr marL="0" lvl="1" indent="0">
              <a:buNone/>
            </a:pPr>
            <a:endParaRPr lang="en-US" b="0" i="0" dirty="0">
              <a:solidFill>
                <a:srgbClr val="0D0D0D"/>
              </a:solidFill>
              <a:effectLst/>
              <a:highlight>
                <a:srgbClr val="FFFFFF"/>
              </a:highlight>
              <a:latin typeface="Söhne"/>
            </a:endParaRPr>
          </a:p>
          <a:p>
            <a:pPr lvl="1"/>
            <a:r>
              <a:rPr lang="en-US" dirty="0">
                <a:solidFill>
                  <a:schemeClr val="accent5">
                    <a:lumMod val="50000"/>
                  </a:schemeClr>
                </a:solidFill>
              </a:rPr>
              <a:t>Corresponding optimal value (Scoring function to evaluate the tree):</a:t>
            </a:r>
          </a:p>
          <a:p>
            <a:pPr lvl="1"/>
            <a:endParaRPr lang="en-US" dirty="0">
              <a:solidFill>
                <a:schemeClr val="accent5">
                  <a:lumMod val="50000"/>
                </a:schemeClr>
              </a:solidFill>
              <a:highlight>
                <a:srgbClr val="FFFFFF"/>
              </a:highlight>
              <a:latin typeface="Söhne"/>
            </a:endParaRPr>
          </a:p>
          <a:p>
            <a:pPr marL="0" lvl="1" indent="0">
              <a:buNone/>
            </a:pPr>
            <a:endParaRPr lang="en-US" b="0" i="0" dirty="0">
              <a:solidFill>
                <a:schemeClr val="accent1">
                  <a:lumMod val="10000"/>
                </a:schemeClr>
              </a:solidFill>
              <a:effectLst/>
              <a:highlight>
                <a:srgbClr val="FFFFFF"/>
              </a:highlight>
              <a:latin typeface="Söhne"/>
            </a:endParaRPr>
          </a:p>
          <a:p>
            <a:pPr lvl="1"/>
            <a:r>
              <a:rPr lang="en-US" dirty="0">
                <a:solidFill>
                  <a:schemeClr val="accent5">
                    <a:lumMod val="50000"/>
                  </a:schemeClr>
                </a:solidFill>
              </a:rPr>
              <a:t>Split Formula:</a:t>
            </a:r>
          </a:p>
          <a:p>
            <a:pPr lvl="1"/>
            <a:endParaRPr lang="en-US" dirty="0">
              <a:solidFill>
                <a:schemeClr val="accent1">
                  <a:lumMod val="10000"/>
                </a:schemeClr>
              </a:solidFill>
            </a:endParaRPr>
          </a:p>
          <a:p>
            <a:pPr lvl="1"/>
            <a:endParaRPr lang="en-US" dirty="0">
              <a:solidFill>
                <a:schemeClr val="accent5">
                  <a:lumMod val="50000"/>
                </a:schemeClr>
              </a:solidFill>
            </a:endParaRPr>
          </a:p>
          <a:p>
            <a:pPr lvl="1"/>
            <a:r>
              <a:rPr lang="en-US" dirty="0">
                <a:solidFill>
                  <a:schemeClr val="accent5">
                    <a:lumMod val="50000"/>
                  </a:schemeClr>
                </a:solidFill>
              </a:rPr>
              <a:t>Prediction formulas:</a:t>
            </a:r>
          </a:p>
          <a:p>
            <a:pPr lvl="1"/>
            <a:endParaRPr lang="en-US" dirty="0">
              <a:solidFill>
                <a:schemeClr val="accent5">
                  <a:lumMod val="50000"/>
                </a:schemeClr>
              </a:solidFill>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11</a:t>
            </a:fld>
            <a:endParaRPr lang="en-US" dirty="0"/>
          </a:p>
        </p:txBody>
      </p:sp>
      <p:pic>
        <p:nvPicPr>
          <p:cNvPr id="5" name="Picture 4">
            <a:extLst>
              <a:ext uri="{FF2B5EF4-FFF2-40B4-BE49-F238E27FC236}">
                <a16:creationId xmlns:a16="http://schemas.microsoft.com/office/drawing/2014/main" id="{251C7E31-319F-AC4F-7E24-DCB00D187214}"/>
              </a:ext>
            </a:extLst>
          </p:cNvPr>
          <p:cNvPicPr>
            <a:picLocks noChangeAspect="1"/>
          </p:cNvPicPr>
          <p:nvPr/>
        </p:nvPicPr>
        <p:blipFill>
          <a:blip r:embed="rId3"/>
          <a:stretch>
            <a:fillRect/>
          </a:stretch>
        </p:blipFill>
        <p:spPr>
          <a:xfrm>
            <a:off x="3530899" y="971549"/>
            <a:ext cx="2105319" cy="743054"/>
          </a:xfrm>
          <a:prstGeom prst="rect">
            <a:avLst/>
          </a:prstGeom>
        </p:spPr>
      </p:pic>
      <p:pic>
        <p:nvPicPr>
          <p:cNvPr id="8" name="Picture 7">
            <a:extLst>
              <a:ext uri="{FF2B5EF4-FFF2-40B4-BE49-F238E27FC236}">
                <a16:creationId xmlns:a16="http://schemas.microsoft.com/office/drawing/2014/main" id="{70D08316-8BBB-A6DA-9F4A-13656EDC4076}"/>
              </a:ext>
            </a:extLst>
          </p:cNvPr>
          <p:cNvPicPr>
            <a:picLocks noChangeAspect="1"/>
          </p:cNvPicPr>
          <p:nvPr/>
        </p:nvPicPr>
        <p:blipFill>
          <a:blip r:embed="rId4"/>
          <a:stretch>
            <a:fillRect/>
          </a:stretch>
        </p:blipFill>
        <p:spPr>
          <a:xfrm>
            <a:off x="2810541" y="2210097"/>
            <a:ext cx="3734321" cy="724001"/>
          </a:xfrm>
          <a:prstGeom prst="rect">
            <a:avLst/>
          </a:prstGeom>
        </p:spPr>
      </p:pic>
      <p:pic>
        <p:nvPicPr>
          <p:cNvPr id="10" name="Picture 9">
            <a:extLst>
              <a:ext uri="{FF2B5EF4-FFF2-40B4-BE49-F238E27FC236}">
                <a16:creationId xmlns:a16="http://schemas.microsoft.com/office/drawing/2014/main" id="{CFEA4C41-8408-B0E3-7C1D-51AA3CFA8B77}"/>
              </a:ext>
            </a:extLst>
          </p:cNvPr>
          <p:cNvPicPr>
            <a:picLocks noChangeAspect="1"/>
          </p:cNvPicPr>
          <p:nvPr/>
        </p:nvPicPr>
        <p:blipFill>
          <a:blip r:embed="rId5"/>
          <a:stretch>
            <a:fillRect/>
          </a:stretch>
        </p:blipFill>
        <p:spPr>
          <a:xfrm>
            <a:off x="1932993" y="3385524"/>
            <a:ext cx="6354062" cy="685896"/>
          </a:xfrm>
          <a:prstGeom prst="rect">
            <a:avLst/>
          </a:prstGeom>
        </p:spPr>
      </p:pic>
      <p:pic>
        <p:nvPicPr>
          <p:cNvPr id="18" name="Picture 17">
            <a:extLst>
              <a:ext uri="{FF2B5EF4-FFF2-40B4-BE49-F238E27FC236}">
                <a16:creationId xmlns:a16="http://schemas.microsoft.com/office/drawing/2014/main" id="{48309CEF-E7F6-7ADB-2F55-091E189718C0}"/>
              </a:ext>
            </a:extLst>
          </p:cNvPr>
          <p:cNvPicPr>
            <a:picLocks noChangeAspect="1"/>
          </p:cNvPicPr>
          <p:nvPr/>
        </p:nvPicPr>
        <p:blipFill>
          <a:blip r:embed="rId6"/>
          <a:stretch>
            <a:fillRect/>
          </a:stretch>
        </p:blipFill>
        <p:spPr>
          <a:xfrm>
            <a:off x="3745377" y="4556072"/>
            <a:ext cx="2729293" cy="484710"/>
          </a:xfrm>
          <a:prstGeom prst="rect">
            <a:avLst/>
          </a:prstGeom>
        </p:spPr>
      </p:pic>
    </p:spTree>
    <p:extLst>
      <p:ext uri="{BB962C8B-B14F-4D97-AF65-F5344CB8AC3E}">
        <p14:creationId xmlns:p14="http://schemas.microsoft.com/office/powerpoint/2010/main" val="2500487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838200" y="353550"/>
            <a:ext cx="10515600" cy="1325563"/>
          </a:xfrm>
        </p:spPr>
        <p:txBody>
          <a:bodyPr anchor="b"/>
          <a:lstStyle/>
          <a:p>
            <a:r>
              <a:rPr lang="en-US" dirty="0"/>
              <a:t>Results</a:t>
            </a:r>
          </a:p>
        </p:txBody>
      </p:sp>
      <p:graphicFrame>
        <p:nvGraphicFramePr>
          <p:cNvPr id="13" name="Table Placeholder 2">
            <a:extLst>
              <a:ext uri="{FF2B5EF4-FFF2-40B4-BE49-F238E27FC236}">
                <a16:creationId xmlns:a16="http://schemas.microsoft.com/office/drawing/2014/main" id="{4A94C7BE-6E60-66F0-EFD4-2F452B0D743A}"/>
              </a:ext>
            </a:extLst>
          </p:cNvPr>
          <p:cNvGraphicFramePr>
            <a:graphicFrameLocks noGrp="1"/>
          </p:cNvGraphicFramePr>
          <p:nvPr>
            <p:ph type="tbl" sz="quarter" idx="14"/>
            <p:extLst>
              <p:ext uri="{D42A27DB-BD31-4B8C-83A1-F6EECF244321}">
                <p14:modId xmlns:p14="http://schemas.microsoft.com/office/powerpoint/2010/main" val="956440640"/>
              </p:ext>
            </p:extLst>
          </p:nvPr>
        </p:nvGraphicFramePr>
        <p:xfrm>
          <a:off x="838199" y="2232247"/>
          <a:ext cx="10515601" cy="2860720"/>
        </p:xfrm>
        <a:graphic>
          <a:graphicData uri="http://schemas.openxmlformats.org/drawingml/2006/table">
            <a:tbl>
              <a:tblPr firstRow="1" bandRow="1">
                <a:tableStyleId>{7E9639D4-E3E2-4D34-9284-5A2195B3D0D7}</a:tableStyleId>
              </a:tblPr>
              <a:tblGrid>
                <a:gridCol w="4477601">
                  <a:extLst>
                    <a:ext uri="{9D8B030D-6E8A-4147-A177-3AD203B41FA5}">
                      <a16:colId xmlns:a16="http://schemas.microsoft.com/office/drawing/2014/main" val="127040821"/>
                    </a:ext>
                  </a:extLst>
                </a:gridCol>
                <a:gridCol w="3097999">
                  <a:extLst>
                    <a:ext uri="{9D8B030D-6E8A-4147-A177-3AD203B41FA5}">
                      <a16:colId xmlns:a16="http://schemas.microsoft.com/office/drawing/2014/main" val="3119692462"/>
                    </a:ext>
                  </a:extLst>
                </a:gridCol>
                <a:gridCol w="2940001">
                  <a:extLst>
                    <a:ext uri="{9D8B030D-6E8A-4147-A177-3AD203B41FA5}">
                      <a16:colId xmlns:a16="http://schemas.microsoft.com/office/drawing/2014/main" val="3472639139"/>
                    </a:ext>
                  </a:extLst>
                </a:gridCol>
              </a:tblGrid>
              <a:tr h="366674">
                <a:tc rowSpan="2">
                  <a:txBody>
                    <a:bodyPr/>
                    <a:lstStyle/>
                    <a:p>
                      <a:pPr algn="ctr"/>
                      <a:r>
                        <a:rPr lang="en-US" b="0" dirty="0"/>
                        <a:t>Model Name</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b="0" dirty="0"/>
                        <a:t>Accuracy</a:t>
                      </a:r>
                    </a:p>
                  </a:txBody>
                  <a:tcPr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dirty="0"/>
                    </a:p>
                  </a:txBody>
                  <a:tcPr anchor="ctr"/>
                </a:tc>
                <a:extLst>
                  <a:ext uri="{0D108BD9-81ED-4DB2-BD59-A6C34878D82A}">
                    <a16:rowId xmlns:a16="http://schemas.microsoft.com/office/drawing/2014/main" val="3298013591"/>
                  </a:ext>
                </a:extLst>
              </a:tr>
              <a:tr h="366674">
                <a:tc vMerge="1">
                  <a:txBody>
                    <a:bodyPr/>
                    <a:lstStyle/>
                    <a:p>
                      <a:endParaRPr lang="en-US"/>
                    </a:p>
                  </a:txBody>
                  <a:tcPr/>
                </a:tc>
                <a:tc>
                  <a:txBody>
                    <a:bodyPr/>
                    <a:lstStyle/>
                    <a:p>
                      <a:pPr algn="ctr"/>
                      <a:r>
                        <a:rPr lang="en-US" sz="1800" b="0" kern="1200" dirty="0">
                          <a:solidFill>
                            <a:schemeClr val="bg1"/>
                          </a:solidFill>
                          <a:latin typeface="+mn-lt"/>
                          <a:ea typeface="+mn-ea"/>
                          <a:cs typeface="+mn-cs"/>
                        </a:rPr>
                        <a:t>Original</a:t>
                      </a:r>
                      <a:r>
                        <a:rPr lang="en-US" b="0" dirty="0"/>
                        <a:t> Dataset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Added Dataset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7266824"/>
                  </a:ext>
                </a:extLst>
              </a:tr>
              <a:tr h="531843">
                <a:tc>
                  <a:txBody>
                    <a:bodyPr/>
                    <a:lstStyle/>
                    <a:p>
                      <a:pPr algn="ctr"/>
                      <a:r>
                        <a:rPr lang="en-US" dirty="0"/>
                        <a:t>Linear Regression(Ridge)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62.12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63.25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3867931"/>
                  </a:ext>
                </a:extLst>
              </a:tr>
              <a:tr h="531843">
                <a:tc>
                  <a:txBody>
                    <a:bodyPr/>
                    <a:lstStyle/>
                    <a:p>
                      <a:pPr algn="ctr"/>
                      <a:r>
                        <a:rPr lang="en-US" dirty="0"/>
                        <a:t>Decision Trees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209771"/>
                  </a:ext>
                </a:extLst>
              </a:tr>
              <a:tr h="531843">
                <a:tc>
                  <a:txBody>
                    <a:bodyPr/>
                    <a:lstStyle/>
                    <a:p>
                      <a:pPr algn="ctr"/>
                      <a:r>
                        <a:rPr lang="en-US" dirty="0"/>
                        <a:t>Random Forest Regression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81.34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83.65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1031278"/>
                  </a:ext>
                </a:extLst>
              </a:tr>
              <a:tr h="531843">
                <a:tc>
                  <a:txBody>
                    <a:bodyPr/>
                    <a:lstStyle/>
                    <a:p>
                      <a:pPr algn="ctr"/>
                      <a:r>
                        <a:rPr lang="en-US" dirty="0"/>
                        <a:t>XGBoost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83.17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1840781"/>
                  </a:ext>
                </a:extLst>
              </a:tr>
            </a:tbl>
          </a:graphicData>
        </a:graphic>
      </p:graphicFrame>
    </p:spTree>
    <p:extLst>
      <p:ext uri="{BB962C8B-B14F-4D97-AF65-F5344CB8AC3E}">
        <p14:creationId xmlns:p14="http://schemas.microsoft.com/office/powerpoint/2010/main" val="2791821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33700" y="568961"/>
            <a:ext cx="8420100" cy="1780860"/>
          </a:xfrm>
        </p:spPr>
        <p:txBody>
          <a:bodyPr/>
          <a:lstStyle/>
          <a:p>
            <a:r>
              <a:rPr lang="en-US" dirty="0"/>
              <a:t>Conclusion</a:t>
            </a:r>
          </a:p>
        </p:txBody>
      </p:sp>
      <p:sp>
        <p:nvSpPr>
          <p:cNvPr id="12" name="Text Placeholder 11">
            <a:extLst>
              <a:ext uri="{FF2B5EF4-FFF2-40B4-BE49-F238E27FC236}">
                <a16:creationId xmlns:a16="http://schemas.microsoft.com/office/drawing/2014/main" id="{554B61B9-26F6-B304-92CD-03053DAAF2A8}"/>
              </a:ext>
            </a:extLst>
          </p:cNvPr>
          <p:cNvSpPr>
            <a:spLocks noGrp="1"/>
          </p:cNvSpPr>
          <p:nvPr>
            <p:ph type="body" idx="1"/>
          </p:nvPr>
        </p:nvSpPr>
        <p:spPr>
          <a:xfrm>
            <a:off x="2933700" y="2797255"/>
            <a:ext cx="3924300" cy="464499"/>
          </a:xfrm>
        </p:spPr>
        <p:txBody>
          <a:bodyPr/>
          <a:lstStyle/>
          <a:p>
            <a:r>
              <a:rPr lang="en-US" dirty="0"/>
              <a:t>Observations</a:t>
            </a:r>
          </a:p>
        </p:txBody>
      </p:sp>
      <p:sp>
        <p:nvSpPr>
          <p:cNvPr id="35" name="Content Placeholder 34">
            <a:extLst>
              <a:ext uri="{FF2B5EF4-FFF2-40B4-BE49-F238E27FC236}">
                <a16:creationId xmlns:a16="http://schemas.microsoft.com/office/drawing/2014/main" id="{EDBE6233-75E9-40D1-968F-58CA9AD0FF50}"/>
              </a:ext>
            </a:extLst>
          </p:cNvPr>
          <p:cNvSpPr>
            <a:spLocks noGrp="1"/>
          </p:cNvSpPr>
          <p:nvPr>
            <p:ph sz="half" idx="13"/>
          </p:nvPr>
        </p:nvSpPr>
        <p:spPr>
          <a:xfrm>
            <a:off x="2933700" y="3251596"/>
            <a:ext cx="3943627" cy="3234264"/>
          </a:xfrm>
        </p:spPr>
        <p:txBody>
          <a:bodyPr>
            <a:normAutofit fontScale="92500" lnSpcReduction="10000"/>
          </a:bodyPr>
          <a:lstStyle/>
          <a:p>
            <a:pPr lvl="1"/>
            <a:r>
              <a:rPr lang="en-US" dirty="0"/>
              <a:t>We were able to see a slight </a:t>
            </a:r>
            <a:r>
              <a:rPr lang="en-US" b="1" dirty="0"/>
              <a:t>improvement</a:t>
            </a:r>
            <a:r>
              <a:rPr lang="en-US" dirty="0"/>
              <a:t> in the </a:t>
            </a:r>
            <a:r>
              <a:rPr lang="en-US" b="1" dirty="0"/>
              <a:t>accuracy</a:t>
            </a:r>
            <a:r>
              <a:rPr lang="en-US" dirty="0"/>
              <a:t> when the </a:t>
            </a:r>
            <a:r>
              <a:rPr lang="en-US" b="1" dirty="0"/>
              <a:t>additional</a:t>
            </a:r>
            <a:r>
              <a:rPr lang="en-US" dirty="0"/>
              <a:t> general </a:t>
            </a:r>
            <a:r>
              <a:rPr lang="en-US" b="1" dirty="0"/>
              <a:t>data</a:t>
            </a:r>
            <a:r>
              <a:rPr lang="en-US" dirty="0"/>
              <a:t> is added to the existing data.</a:t>
            </a:r>
          </a:p>
          <a:p>
            <a:pPr lvl="1"/>
            <a:r>
              <a:rPr lang="en-US" dirty="0"/>
              <a:t>Out of the 4 models we tried the </a:t>
            </a:r>
            <a:r>
              <a:rPr lang="en-US" b="1" dirty="0"/>
              <a:t>XGBoost</a:t>
            </a:r>
            <a:r>
              <a:rPr lang="en-US" dirty="0"/>
              <a:t> model is </a:t>
            </a:r>
            <a:r>
              <a:rPr lang="en-US" b="1" dirty="0"/>
              <a:t>performing good </a:t>
            </a:r>
            <a:r>
              <a:rPr lang="en-US" dirty="0"/>
              <a:t>with both the datasets as </a:t>
            </a:r>
            <a:r>
              <a:rPr lang="en-US" b="1" dirty="0"/>
              <a:t>expected</a:t>
            </a:r>
            <a:r>
              <a:rPr lang="en-US" dirty="0"/>
              <a:t>.</a:t>
            </a:r>
          </a:p>
          <a:p>
            <a:pPr lvl="1"/>
            <a:r>
              <a:rPr lang="en-US" b="1" dirty="0"/>
              <a:t>Regularization</a:t>
            </a:r>
            <a:r>
              <a:rPr lang="en-US" dirty="0"/>
              <a:t> parameters played an important role in controlling the </a:t>
            </a:r>
            <a:r>
              <a:rPr lang="en-US" b="1" dirty="0"/>
              <a:t>model complexity </a:t>
            </a:r>
            <a:r>
              <a:rPr lang="en-US" dirty="0"/>
              <a:t>and helped a lot in </a:t>
            </a:r>
            <a:r>
              <a:rPr lang="en-US" b="1" dirty="0"/>
              <a:t>reducing</a:t>
            </a:r>
            <a:r>
              <a:rPr lang="en-US" dirty="0"/>
              <a:t> the </a:t>
            </a:r>
            <a:r>
              <a:rPr lang="en-US" b="1" dirty="0"/>
              <a:t>overfitting</a:t>
            </a:r>
            <a:r>
              <a:rPr lang="en-US" dirty="0"/>
              <a:t>.</a:t>
            </a:r>
          </a:p>
          <a:p>
            <a:pPr marL="0" lvl="1" indent="0">
              <a:buNone/>
            </a:pPr>
            <a:endParaRPr lang="en-US" dirty="0"/>
          </a:p>
          <a:p>
            <a:endParaRPr lang="en-US" dirty="0"/>
          </a:p>
        </p:txBody>
      </p:sp>
      <p:sp>
        <p:nvSpPr>
          <p:cNvPr id="14" name="Text Placeholder 13">
            <a:extLst>
              <a:ext uri="{FF2B5EF4-FFF2-40B4-BE49-F238E27FC236}">
                <a16:creationId xmlns:a16="http://schemas.microsoft.com/office/drawing/2014/main" id="{CB9F9E8B-42CD-AC26-AFC9-F1F66695693B}"/>
              </a:ext>
            </a:extLst>
          </p:cNvPr>
          <p:cNvSpPr>
            <a:spLocks noGrp="1"/>
          </p:cNvSpPr>
          <p:nvPr>
            <p:ph type="body" sz="quarter" idx="3"/>
          </p:nvPr>
        </p:nvSpPr>
        <p:spPr>
          <a:xfrm>
            <a:off x="7410173" y="2797255"/>
            <a:ext cx="3943627" cy="464499"/>
          </a:xfrm>
        </p:spPr>
        <p:txBody>
          <a:bodyPr/>
          <a:lstStyle/>
          <a:p>
            <a:r>
              <a:rPr lang="en-US" dirty="0"/>
              <a:t>Continue Improving</a:t>
            </a:r>
          </a:p>
        </p:txBody>
      </p:sp>
      <p:sp>
        <p:nvSpPr>
          <p:cNvPr id="50" name="Content Placeholder 49">
            <a:extLst>
              <a:ext uri="{FF2B5EF4-FFF2-40B4-BE49-F238E27FC236}">
                <a16:creationId xmlns:a16="http://schemas.microsoft.com/office/drawing/2014/main" id="{8F6B2AE9-DDE4-FD99-A235-3B39EEE21481}"/>
              </a:ext>
            </a:extLst>
          </p:cNvPr>
          <p:cNvSpPr>
            <a:spLocks noGrp="1"/>
          </p:cNvSpPr>
          <p:nvPr>
            <p:ph sz="half" idx="14"/>
          </p:nvPr>
        </p:nvSpPr>
        <p:spPr>
          <a:xfrm>
            <a:off x="7410173" y="3251595"/>
            <a:ext cx="3943627" cy="3234264"/>
          </a:xfrm>
        </p:spPr>
        <p:txBody>
          <a:bodyPr>
            <a:normAutofit/>
          </a:bodyPr>
          <a:lstStyle/>
          <a:p>
            <a:pPr lvl="1"/>
            <a:r>
              <a:rPr lang="en-US" dirty="0"/>
              <a:t>We will still fine tune the models with different parameter values to see if we can improve the accuracies.</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03458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6991350" y="406400"/>
            <a:ext cx="4179570" cy="3457971"/>
          </a:xfrm>
        </p:spPr>
        <p:txBody>
          <a:bodyPr/>
          <a:lstStyle/>
          <a:p>
            <a:r>
              <a:rPr lang="en-US" dirty="0"/>
              <a:t>Selecting Visual Aids</a:t>
            </a:r>
          </a:p>
        </p:txBody>
      </p:sp>
    </p:spTree>
    <p:extLst>
      <p:ext uri="{BB962C8B-B14F-4D97-AF65-F5344CB8AC3E}">
        <p14:creationId xmlns:p14="http://schemas.microsoft.com/office/powerpoint/2010/main" val="334696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4179570" cy="3377354"/>
          </a:xfrm>
        </p:spPr>
        <p:txBody>
          <a:bodyPr/>
          <a:lstStyle/>
          <a:p>
            <a:r>
              <a:rPr lang="en-US" dirty="0"/>
              <a:t>The Power of Communication</a:t>
            </a:r>
          </a:p>
        </p:txBody>
      </p:sp>
    </p:spTree>
    <p:extLst>
      <p:ext uri="{BB962C8B-B14F-4D97-AF65-F5344CB8AC3E}">
        <p14:creationId xmlns:p14="http://schemas.microsoft.com/office/powerpoint/2010/main" val="608796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6991350" y="487680"/>
            <a:ext cx="4179570" cy="3376691"/>
          </a:xfrm>
        </p:spPr>
        <p:txBody>
          <a:bodyPr/>
          <a:lstStyle/>
          <a:p>
            <a:r>
              <a:rPr lang="en-US" dirty="0"/>
              <a:t>Overcoming nervousness</a:t>
            </a:r>
          </a:p>
        </p:txBody>
      </p:sp>
      <p:pic>
        <p:nvPicPr>
          <p:cNvPr id="16" name="Picture Placeholder 15" descr="A person stretching in a gym">
            <a:extLst>
              <a:ext uri="{FF2B5EF4-FFF2-40B4-BE49-F238E27FC236}">
                <a16:creationId xmlns:a16="http://schemas.microsoft.com/office/drawing/2014/main" id="{448EF356-1822-E2AE-2794-322870D4C222}"/>
              </a:ext>
            </a:extLst>
          </p:cNvPr>
          <p:cNvPicPr>
            <a:picLocks noGrp="1" noChangeAspect="1"/>
          </p:cNvPicPr>
          <p:nvPr>
            <p:ph type="pic" sz="quarter" idx="10"/>
          </p:nvPr>
        </p:nvPicPr>
        <p:blipFill>
          <a:blip r:embed="rId3"/>
          <a:srcRect l="44" r="44"/>
          <a:stretch/>
        </p:blipFill>
        <p:spPr>
          <a:xfrm>
            <a:off x="0" y="-5080"/>
            <a:ext cx="6576291" cy="6872605"/>
          </a:xfrm>
        </p:spPr>
      </p:pic>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459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1780860"/>
          </a:xfrm>
        </p:spPr>
        <p:txBody>
          <a:bodyPr/>
          <a:lstStyle/>
          <a:p>
            <a:r>
              <a:rPr lang="en-US" dirty="0"/>
              <a:t>Navigating Q&amp;A Sessions</a:t>
            </a:r>
          </a:p>
        </p:txBody>
      </p:sp>
      <p:sp>
        <p:nvSpPr>
          <p:cNvPr id="13" name="Text Placeholder 12">
            <a:extLst>
              <a:ext uri="{FF2B5EF4-FFF2-40B4-BE49-F238E27FC236}">
                <a16:creationId xmlns:a16="http://schemas.microsoft.com/office/drawing/2014/main" id="{7E5B6E40-3A7D-ACF7-AA38-25977D322D81}"/>
              </a:ext>
            </a:extLst>
          </p:cNvPr>
          <p:cNvSpPr>
            <a:spLocks noGrp="1"/>
          </p:cNvSpPr>
          <p:nvPr>
            <p:ph type="body" idx="1"/>
          </p:nvPr>
        </p:nvSpPr>
        <p:spPr>
          <a:xfrm>
            <a:off x="1341120" y="2960877"/>
            <a:ext cx="2722880" cy="351284"/>
          </a:xfrm>
        </p:spPr>
        <p:txBody>
          <a:bodyPr/>
          <a:lstStyle/>
          <a:p>
            <a:r>
              <a:rPr lang="en-US" dirty="0"/>
              <a:t>Preparing for questions</a:t>
            </a:r>
          </a:p>
        </p:txBody>
      </p:sp>
      <p:sp>
        <p:nvSpPr>
          <p:cNvPr id="36" name="Content Placeholder 35">
            <a:extLst>
              <a:ext uri="{FF2B5EF4-FFF2-40B4-BE49-F238E27FC236}">
                <a16:creationId xmlns:a16="http://schemas.microsoft.com/office/drawing/2014/main" id="{E71298F0-74F1-FECA-0F02-495F9A2EBA7B}"/>
              </a:ext>
            </a:extLst>
          </p:cNvPr>
          <p:cNvSpPr>
            <a:spLocks noGrp="1"/>
          </p:cNvSpPr>
          <p:nvPr>
            <p:ph sz="half" idx="15"/>
          </p:nvPr>
        </p:nvSpPr>
        <p:spPr>
          <a:xfrm>
            <a:off x="1341120" y="3392035"/>
            <a:ext cx="2722880" cy="2907164"/>
          </a:xfrm>
        </p:spPr>
        <p:txBody>
          <a:bodyPr>
            <a:normAutofit/>
          </a:bodyPr>
          <a:lstStyle/>
          <a:p>
            <a:r>
              <a:rPr lang="en-US" dirty="0"/>
              <a:t>Know your material in advance</a:t>
            </a:r>
          </a:p>
          <a:p>
            <a:r>
              <a:rPr lang="en-US" dirty="0"/>
              <a:t>Anticipate common questions</a:t>
            </a:r>
          </a:p>
          <a:p>
            <a:r>
              <a:rPr lang="en-US" dirty="0"/>
              <a:t>Rehearse your responses</a:t>
            </a:r>
          </a:p>
        </p:txBody>
      </p:sp>
      <p:sp>
        <p:nvSpPr>
          <p:cNvPr id="15" name="Text Placeholder 14">
            <a:extLst>
              <a:ext uri="{FF2B5EF4-FFF2-40B4-BE49-F238E27FC236}">
                <a16:creationId xmlns:a16="http://schemas.microsoft.com/office/drawing/2014/main" id="{A536BD54-EFA1-25A2-9F04-4F22C36E2A5D}"/>
              </a:ext>
            </a:extLst>
          </p:cNvPr>
          <p:cNvSpPr>
            <a:spLocks noGrp="1"/>
          </p:cNvSpPr>
          <p:nvPr>
            <p:ph type="body" idx="10"/>
          </p:nvPr>
        </p:nvSpPr>
        <p:spPr>
          <a:xfrm>
            <a:off x="4754881" y="2960877"/>
            <a:ext cx="5516880" cy="351284"/>
          </a:xfrm>
        </p:spPr>
        <p:txBody>
          <a:bodyPr/>
          <a:lstStyle/>
          <a:p>
            <a:r>
              <a:rPr lang="en-US" dirty="0"/>
              <a:t>Maintaining composure</a:t>
            </a:r>
          </a:p>
          <a:p>
            <a:endParaRPr lang="en-US" dirty="0"/>
          </a:p>
        </p:txBody>
      </p:sp>
      <p:sp>
        <p:nvSpPr>
          <p:cNvPr id="14" name="Content Placeholder 13">
            <a:extLst>
              <a:ext uri="{FF2B5EF4-FFF2-40B4-BE49-F238E27FC236}">
                <a16:creationId xmlns:a16="http://schemas.microsoft.com/office/drawing/2014/main" id="{5112969F-EB84-49D5-7100-1FB28870FB30}"/>
              </a:ext>
            </a:extLst>
          </p:cNvPr>
          <p:cNvSpPr>
            <a:spLocks noGrp="1"/>
          </p:cNvSpPr>
          <p:nvPr>
            <p:ph sz="half" idx="14"/>
          </p:nvPr>
        </p:nvSpPr>
        <p:spPr>
          <a:xfrm>
            <a:off x="4754881" y="3324859"/>
            <a:ext cx="5506720" cy="3031489"/>
          </a:xfrm>
        </p:spPr>
        <p:txBody>
          <a:bodyPr>
            <a:normAutofit/>
          </a:bodyPr>
          <a:lstStyle/>
          <a:p>
            <a:r>
              <a:rPr lang="en-US" dirty="0"/>
              <a:t>Maintaining composure during the Q&amp;A session is essential for projecting confidence and authority. Consider the following tips for staying composed:</a:t>
            </a:r>
          </a:p>
          <a:p>
            <a:pPr lvl="1"/>
            <a:r>
              <a:rPr lang="en-US" dirty="0"/>
              <a:t>Stay calm</a:t>
            </a:r>
          </a:p>
          <a:p>
            <a:pPr lvl="1"/>
            <a:r>
              <a:rPr lang="en-US" dirty="0"/>
              <a:t>Actively listen</a:t>
            </a:r>
          </a:p>
          <a:p>
            <a:pPr lvl="1"/>
            <a:r>
              <a:rPr lang="en-US" dirty="0"/>
              <a:t>Pause and reflect</a:t>
            </a:r>
          </a:p>
          <a:p>
            <a:pPr lvl="1"/>
            <a:r>
              <a:rPr lang="en-US" dirty="0"/>
              <a:t>Maintain eye contact</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18</a:t>
            </a:fld>
            <a:endParaRPr lang="en-US" dirty="0"/>
          </a:p>
        </p:txBody>
      </p:sp>
    </p:spTree>
    <p:extLst>
      <p:ext uri="{BB962C8B-B14F-4D97-AF65-F5344CB8AC3E}">
        <p14:creationId xmlns:p14="http://schemas.microsoft.com/office/powerpoint/2010/main" val="636929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4" y="1671639"/>
            <a:ext cx="5884027" cy="1204912"/>
          </a:xfrm>
        </p:spPr>
        <p:txBody>
          <a:bodyPr/>
          <a:lstStyle/>
          <a:p>
            <a:r>
              <a:rPr lang="en-US" dirty="0"/>
              <a:t>Speaking Impact</a:t>
            </a:r>
          </a:p>
        </p:txBody>
      </p:sp>
      <p:pic>
        <p:nvPicPr>
          <p:cNvPr id="47" name="Picture Placeholder 46" descr="A person smiling with a shadow on the wall">
            <a:extLst>
              <a:ext uri="{FF2B5EF4-FFF2-40B4-BE49-F238E27FC236}">
                <a16:creationId xmlns:a16="http://schemas.microsoft.com/office/drawing/2014/main" id="{F55BC7A4-EE4B-7EFC-C325-408D66C3CBA7}"/>
              </a:ext>
            </a:extLst>
          </p:cNvPr>
          <p:cNvPicPr>
            <a:picLocks noGrp="1" noChangeAspect="1"/>
          </p:cNvPicPr>
          <p:nvPr>
            <p:ph type="pic" sz="quarter" idx="13"/>
          </p:nvPr>
        </p:nvPicPr>
        <p:blipFill>
          <a:blip r:embed="rId3"/>
          <a:srcRect l="112" r="112"/>
          <a:stretch/>
        </p:blipFill>
        <p:spPr>
          <a:xfrm>
            <a:off x="-28230" y="-9144"/>
            <a:ext cx="5481955" cy="6876288"/>
          </a:xfrm>
        </p:spPr>
      </p:pic>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19</a:t>
            </a:fld>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sz="half" idx="14"/>
          </p:nvPr>
        </p:nvSpPr>
        <p:spPr>
          <a:xfrm>
            <a:off x="5453725" y="3660774"/>
            <a:ext cx="5907176" cy="2536826"/>
          </a:xfrm>
        </p:spPr>
        <p:txBody>
          <a:bodyPr>
            <a:noAutofit/>
          </a:bodyPr>
          <a:lstStyle/>
          <a:p>
            <a:r>
              <a:rPr lang="en-US" dirty="0"/>
              <a:t>Your ability to communicate effectively will leave a lasting impact on your audience</a:t>
            </a:r>
          </a:p>
          <a:p>
            <a:r>
              <a:rPr lang="en-US" dirty="0"/>
              <a:t>Effectively communicating involves not only delivering a message but also resonating with the experiences, values, and emotions of those listening </a:t>
            </a:r>
          </a:p>
        </p:txBody>
      </p:sp>
      <p:cxnSp>
        <p:nvCxnSpPr>
          <p:cNvPr id="23" name="Straight Connector 22">
            <a:extLst>
              <a:ext uri="{FF2B5EF4-FFF2-40B4-BE49-F238E27FC236}">
                <a16:creationId xmlns:a16="http://schemas.microsoft.com/office/drawing/2014/main" id="{D87F08D6-2CA7-4A5A-BE34-07113DCA535D}"/>
              </a:ext>
              <a:ext uri="{C183D7F6-B498-43B3-948B-1728B52AA6E4}">
                <adec:decorative xmlns:adec="http://schemas.microsoft.com/office/drawing/2017/decorative" val="1"/>
              </a:ext>
            </a:extLst>
          </p:cNvPr>
          <p:cNvCxnSpPr>
            <a:cxnSpLocks/>
          </p:cNvCxnSpPr>
          <p:nvPr userDrawn="1"/>
        </p:nvCxnSpPr>
        <p:spPr>
          <a:xfrm flipH="1" flipV="1">
            <a:off x="0" y="876300"/>
            <a:ext cx="5246255" cy="17098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861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674013"/>
            <a:ext cx="2895600" cy="3269589"/>
          </a:xfrm>
        </p:spPr>
        <p:txBody>
          <a:bodyPr>
            <a:normAutofit/>
          </a:bodyPr>
          <a:lstStyle/>
          <a:p>
            <a:r>
              <a:rPr lang="en-US" dirty="0"/>
              <a:t>Introduction</a:t>
            </a:r>
          </a:p>
          <a:p>
            <a:r>
              <a:rPr lang="en-US" dirty="0"/>
              <a:t>Datasets</a:t>
            </a:r>
          </a:p>
          <a:p>
            <a:r>
              <a:rPr lang="en-US" dirty="0"/>
              <a:t>Models</a:t>
            </a:r>
          </a:p>
          <a:p>
            <a:r>
              <a:rPr lang="en-US" dirty="0"/>
              <a:t>Results</a:t>
            </a:r>
          </a:p>
          <a:p>
            <a:r>
              <a:rPr lang="en-US" dirty="0"/>
              <a:t>Conclusions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21055C-5E33-5D21-2A6E-21827FA88ED3}"/>
              </a:ext>
            </a:extLst>
          </p:cNvPr>
          <p:cNvSpPr>
            <a:spLocks noGrp="1"/>
          </p:cNvSpPr>
          <p:nvPr>
            <p:ph type="title"/>
          </p:nvPr>
        </p:nvSpPr>
        <p:spPr>
          <a:xfrm>
            <a:off x="838201" y="895350"/>
            <a:ext cx="3247662" cy="1917700"/>
          </a:xfrm>
        </p:spPr>
        <p:txBody>
          <a:bodyPr>
            <a:normAutofit/>
          </a:bodyPr>
          <a:lstStyle/>
          <a:p>
            <a:r>
              <a:rPr lang="en-US" dirty="0"/>
              <a:t>Dynamic </a:t>
            </a:r>
            <a:br>
              <a:rPr lang="en-US" dirty="0"/>
            </a:br>
            <a:r>
              <a:rPr lang="en-US" dirty="0"/>
              <a:t>delivery</a:t>
            </a:r>
          </a:p>
        </p:txBody>
      </p:sp>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838200" y="2813049"/>
            <a:ext cx="3247662" cy="3238499"/>
          </a:xfrm>
        </p:spPr>
        <p:txBody>
          <a:bodyPr>
            <a:normAutofit/>
          </a:bodyPr>
          <a:lstStyle/>
          <a:p>
            <a:r>
              <a:rPr lang="en-US"/>
              <a:t>Learn to infuse energy into your delivery to leave a lasting impression</a:t>
            </a:r>
          </a:p>
          <a:p>
            <a:r>
              <a:rPr lang="en-US"/>
              <a:t>One of the goals of effective communication is to motivate your audience</a:t>
            </a:r>
            <a:endParaRPr lang="en-US" dirty="0"/>
          </a:p>
        </p:txBody>
      </p:sp>
      <p:graphicFrame>
        <p:nvGraphicFramePr>
          <p:cNvPr id="10" name="Table Placeholder 2">
            <a:extLst>
              <a:ext uri="{FF2B5EF4-FFF2-40B4-BE49-F238E27FC236}">
                <a16:creationId xmlns:a16="http://schemas.microsoft.com/office/drawing/2014/main" id="{98ED67AF-B48B-F5F8-E2FD-1C98C42C4D54}"/>
              </a:ext>
            </a:extLst>
          </p:cNvPr>
          <p:cNvGraphicFramePr>
            <a:graphicFrameLocks noGrp="1"/>
          </p:cNvGraphicFramePr>
          <p:nvPr>
            <p:ph type="tbl" sz="quarter" idx="14"/>
            <p:extLst>
              <p:ext uri="{D42A27DB-BD31-4B8C-83A1-F6EECF244321}">
                <p14:modId xmlns:p14="http://schemas.microsoft.com/office/powerpoint/2010/main" val="774504910"/>
              </p:ext>
            </p:extLst>
          </p:nvPr>
        </p:nvGraphicFramePr>
        <p:xfrm>
          <a:off x="4216400" y="895350"/>
          <a:ext cx="7137404" cy="5115889"/>
        </p:xfrm>
        <a:graphic>
          <a:graphicData uri="http://schemas.openxmlformats.org/drawingml/2006/table">
            <a:tbl>
              <a:tblPr firstRow="1" bandRow="1">
                <a:tableStyleId>{7E9639D4-E3E2-4D34-9284-5A2195B3D0D7}</a:tableStyleId>
              </a:tblPr>
              <a:tblGrid>
                <a:gridCol w="1784351">
                  <a:extLst>
                    <a:ext uri="{9D8B030D-6E8A-4147-A177-3AD203B41FA5}">
                      <a16:colId xmlns:a16="http://schemas.microsoft.com/office/drawing/2014/main" val="127040821"/>
                    </a:ext>
                  </a:extLst>
                </a:gridCol>
                <a:gridCol w="1784351">
                  <a:extLst>
                    <a:ext uri="{9D8B030D-6E8A-4147-A177-3AD203B41FA5}">
                      <a16:colId xmlns:a16="http://schemas.microsoft.com/office/drawing/2014/main" val="149845700"/>
                    </a:ext>
                  </a:extLst>
                </a:gridCol>
                <a:gridCol w="1784351">
                  <a:extLst>
                    <a:ext uri="{9D8B030D-6E8A-4147-A177-3AD203B41FA5}">
                      <a16:colId xmlns:a16="http://schemas.microsoft.com/office/drawing/2014/main" val="3119692462"/>
                    </a:ext>
                  </a:extLst>
                </a:gridCol>
                <a:gridCol w="1784351">
                  <a:extLst>
                    <a:ext uri="{9D8B030D-6E8A-4147-A177-3AD203B41FA5}">
                      <a16:colId xmlns:a16="http://schemas.microsoft.com/office/drawing/2014/main" val="3472639139"/>
                    </a:ext>
                  </a:extLst>
                </a:gridCol>
              </a:tblGrid>
              <a:tr h="810285">
                <a:tc>
                  <a:txBody>
                    <a:bodyPr/>
                    <a:lstStyle/>
                    <a:p>
                      <a:pPr algn="ctr"/>
                      <a:r>
                        <a:rPr lang="en-US" b="0" dirty="0"/>
                        <a:t>METRIC</a:t>
                      </a:r>
                    </a:p>
                  </a:txBody>
                  <a:tcPr anchor="ctr"/>
                </a:tc>
                <a:tc>
                  <a:txBody>
                    <a:bodyPr/>
                    <a:lstStyle/>
                    <a:p>
                      <a:pPr algn="ctr"/>
                      <a:r>
                        <a:rPr lang="en-US" b="0" dirty="0"/>
                        <a:t>MEASUREMENT</a:t>
                      </a:r>
                    </a:p>
                  </a:txBody>
                  <a:tcPr anchor="ctr"/>
                </a:tc>
                <a:tc>
                  <a:txBody>
                    <a:bodyPr/>
                    <a:lstStyle/>
                    <a:p>
                      <a:pPr algn="ctr"/>
                      <a:r>
                        <a:rPr lang="en-US" b="0" dirty="0"/>
                        <a:t>TARGET</a:t>
                      </a:r>
                    </a:p>
                  </a:txBody>
                  <a:tcPr anchor="ctr"/>
                </a:tc>
                <a:tc>
                  <a:txBody>
                    <a:bodyPr/>
                    <a:lstStyle/>
                    <a:p>
                      <a:pPr algn="ctr"/>
                      <a:r>
                        <a:rPr lang="en-US" b="0" dirty="0"/>
                        <a:t>ACTUAL</a:t>
                      </a:r>
                    </a:p>
                  </a:txBody>
                  <a:tcPr anchor="ctr"/>
                </a:tc>
                <a:extLst>
                  <a:ext uri="{0D108BD9-81ED-4DB2-BD59-A6C34878D82A}">
                    <a16:rowId xmlns:a16="http://schemas.microsoft.com/office/drawing/2014/main" val="3298013591"/>
                  </a:ext>
                </a:extLst>
              </a:tr>
              <a:tr h="839540">
                <a:tc>
                  <a:txBody>
                    <a:bodyPr/>
                    <a:lstStyle/>
                    <a:p>
                      <a:pPr algn="ctr"/>
                      <a:r>
                        <a:rPr lang="en-US" dirty="0"/>
                        <a:t>Audience attendance</a:t>
                      </a:r>
                    </a:p>
                  </a:txBody>
                  <a:tcPr anchor="ctr"/>
                </a:tc>
                <a:tc>
                  <a:txBody>
                    <a:bodyPr/>
                    <a:lstStyle/>
                    <a:p>
                      <a:pPr algn="ctr"/>
                      <a:r>
                        <a:rPr lang="en-US" dirty="0"/>
                        <a:t># of attendees</a:t>
                      </a:r>
                    </a:p>
                  </a:txBody>
                  <a:tcPr anchor="ctr"/>
                </a:tc>
                <a:tc>
                  <a:txBody>
                    <a:bodyPr/>
                    <a:lstStyle/>
                    <a:p>
                      <a:pPr algn="ctr"/>
                      <a:r>
                        <a:rPr lang="en-US" dirty="0"/>
                        <a:t>150</a:t>
                      </a:r>
                    </a:p>
                  </a:txBody>
                  <a:tcPr anchor="ctr"/>
                </a:tc>
                <a:tc>
                  <a:txBody>
                    <a:bodyPr/>
                    <a:lstStyle/>
                    <a:p>
                      <a:pPr algn="ctr"/>
                      <a:r>
                        <a:rPr lang="en-US" dirty="0"/>
                        <a:t>120</a:t>
                      </a:r>
                    </a:p>
                  </a:txBody>
                  <a:tcPr anchor="ctr"/>
                </a:tc>
                <a:extLst>
                  <a:ext uri="{0D108BD9-81ED-4DB2-BD59-A6C34878D82A}">
                    <a16:rowId xmlns:a16="http://schemas.microsoft.com/office/drawing/2014/main" val="3873867931"/>
                  </a:ext>
                </a:extLst>
              </a:tr>
              <a:tr h="839540">
                <a:tc>
                  <a:txBody>
                    <a:bodyPr/>
                    <a:lstStyle/>
                    <a:p>
                      <a:pPr algn="ctr"/>
                      <a:r>
                        <a:rPr lang="en-US" dirty="0"/>
                        <a:t>Engagement duration</a:t>
                      </a:r>
                    </a:p>
                  </a:txBody>
                  <a:tcPr anchor="ctr"/>
                </a:tc>
                <a:tc>
                  <a:txBody>
                    <a:bodyPr/>
                    <a:lstStyle/>
                    <a:p>
                      <a:pPr algn="ctr"/>
                      <a:r>
                        <a:rPr lang="en-US" dirty="0"/>
                        <a:t>Minutes</a:t>
                      </a:r>
                    </a:p>
                  </a:txBody>
                  <a:tcPr anchor="ctr"/>
                </a:tc>
                <a:tc>
                  <a:txBody>
                    <a:bodyPr/>
                    <a:lstStyle/>
                    <a:p>
                      <a:pPr algn="ctr"/>
                      <a:r>
                        <a:rPr lang="en-US" dirty="0"/>
                        <a:t>60</a:t>
                      </a:r>
                    </a:p>
                  </a:txBody>
                  <a:tcPr anchor="ctr"/>
                </a:tc>
                <a:tc>
                  <a:txBody>
                    <a:bodyPr/>
                    <a:lstStyle/>
                    <a:p>
                      <a:pPr algn="ctr"/>
                      <a:r>
                        <a:rPr lang="en-US" dirty="0"/>
                        <a:t>75</a:t>
                      </a:r>
                    </a:p>
                  </a:txBody>
                  <a:tcPr anchor="ctr"/>
                </a:tc>
                <a:extLst>
                  <a:ext uri="{0D108BD9-81ED-4DB2-BD59-A6C34878D82A}">
                    <a16:rowId xmlns:a16="http://schemas.microsoft.com/office/drawing/2014/main" val="85209771"/>
                  </a:ext>
                </a:extLst>
              </a:tr>
              <a:tr h="587640">
                <a:tc>
                  <a:txBody>
                    <a:bodyPr/>
                    <a:lstStyle/>
                    <a:p>
                      <a:pPr algn="ctr"/>
                      <a:r>
                        <a:rPr lang="en-US" dirty="0"/>
                        <a:t>Q&amp;A interaction</a:t>
                      </a:r>
                    </a:p>
                  </a:txBody>
                  <a:tcPr anchor="ctr"/>
                </a:tc>
                <a:tc>
                  <a:txBody>
                    <a:bodyPr/>
                    <a:lstStyle/>
                    <a:p>
                      <a:pPr algn="ctr"/>
                      <a:r>
                        <a:rPr lang="en-US" dirty="0"/>
                        <a:t># of questions</a:t>
                      </a:r>
                    </a:p>
                  </a:txBody>
                  <a:tcPr anchor="ctr"/>
                </a:tc>
                <a:tc>
                  <a:txBody>
                    <a:bodyPr/>
                    <a:lstStyle/>
                    <a:p>
                      <a:pPr algn="ctr"/>
                      <a:r>
                        <a:rPr lang="en-US" dirty="0"/>
                        <a:t>10</a:t>
                      </a:r>
                    </a:p>
                  </a:txBody>
                  <a:tcPr anchor="ctr"/>
                </a:tc>
                <a:tc>
                  <a:txBody>
                    <a:bodyPr/>
                    <a:lstStyle/>
                    <a:p>
                      <a:pPr algn="ctr"/>
                      <a:r>
                        <a:rPr lang="en-US" dirty="0"/>
                        <a:t>15</a:t>
                      </a:r>
                    </a:p>
                  </a:txBody>
                  <a:tcPr anchor="ctr"/>
                </a:tc>
                <a:extLst>
                  <a:ext uri="{0D108BD9-81ED-4DB2-BD59-A6C34878D82A}">
                    <a16:rowId xmlns:a16="http://schemas.microsoft.com/office/drawing/2014/main" val="4061031278"/>
                  </a:ext>
                </a:extLst>
              </a:tr>
              <a:tr h="839540">
                <a:tc>
                  <a:txBody>
                    <a:bodyPr/>
                    <a:lstStyle/>
                    <a:p>
                      <a:pPr algn="ctr"/>
                      <a:r>
                        <a:rPr lang="en-US" dirty="0"/>
                        <a:t>Positive feedback</a:t>
                      </a:r>
                    </a:p>
                  </a:txBody>
                  <a:tcPr anchor="ctr"/>
                </a:tc>
                <a:tc>
                  <a:txBody>
                    <a:bodyPr/>
                    <a:lstStyle/>
                    <a:p>
                      <a:pPr algn="ctr"/>
                      <a:r>
                        <a:rPr lang="en-US" dirty="0"/>
                        <a:t>Percentage (%)</a:t>
                      </a:r>
                    </a:p>
                  </a:txBody>
                  <a:tcPr anchor="ctr"/>
                </a:tc>
                <a:tc>
                  <a:txBody>
                    <a:bodyPr/>
                    <a:lstStyle/>
                    <a:p>
                      <a:pPr algn="ctr"/>
                      <a:r>
                        <a:rPr lang="en-US" dirty="0"/>
                        <a:t>90</a:t>
                      </a:r>
                    </a:p>
                  </a:txBody>
                  <a:tcPr anchor="ctr"/>
                </a:tc>
                <a:tc>
                  <a:txBody>
                    <a:bodyPr/>
                    <a:lstStyle/>
                    <a:p>
                      <a:pPr algn="ctr"/>
                      <a:r>
                        <a:rPr lang="en-US" dirty="0"/>
                        <a:t>95</a:t>
                      </a:r>
                    </a:p>
                  </a:txBody>
                  <a:tcPr anchor="ctr"/>
                </a:tc>
                <a:extLst>
                  <a:ext uri="{0D108BD9-81ED-4DB2-BD59-A6C34878D82A}">
                    <a16:rowId xmlns:a16="http://schemas.microsoft.com/office/drawing/2014/main" val="3591840781"/>
                  </a:ext>
                </a:extLst>
              </a:tr>
              <a:tr h="1199344">
                <a:tc>
                  <a:txBody>
                    <a:bodyPr/>
                    <a:lstStyle/>
                    <a:p>
                      <a:pPr algn="ctr"/>
                      <a:r>
                        <a:rPr lang="en-US" dirty="0"/>
                        <a:t>Rate of information retention</a:t>
                      </a:r>
                    </a:p>
                  </a:txBody>
                  <a:tcPr anchor="ctr"/>
                </a:tc>
                <a:tc>
                  <a:txBody>
                    <a:bodyPr/>
                    <a:lstStyle/>
                    <a:p>
                      <a:pPr algn="ctr"/>
                      <a:r>
                        <a:rPr lang="en-US" dirty="0"/>
                        <a:t>Percentage (%)</a:t>
                      </a:r>
                    </a:p>
                  </a:txBody>
                  <a:tcPr anchor="ctr"/>
                </a:tc>
                <a:tc>
                  <a:txBody>
                    <a:bodyPr/>
                    <a:lstStyle/>
                    <a:p>
                      <a:pPr algn="ctr"/>
                      <a:r>
                        <a:rPr lang="en-US" dirty="0"/>
                        <a:t>80</a:t>
                      </a:r>
                    </a:p>
                  </a:txBody>
                  <a:tcPr anchor="ctr"/>
                </a:tc>
                <a:tc>
                  <a:txBody>
                    <a:bodyPr/>
                    <a:lstStyle/>
                    <a:p>
                      <a:pPr algn="ctr"/>
                      <a:r>
                        <a:rPr lang="en-US" dirty="0"/>
                        <a:t>85</a:t>
                      </a:r>
                    </a:p>
                  </a:txBody>
                  <a:tcPr anchor="ctr"/>
                </a:tc>
                <a:extLst>
                  <a:ext uri="{0D108BD9-81ED-4DB2-BD59-A6C34878D82A}">
                    <a16:rowId xmlns:a16="http://schemas.microsoft.com/office/drawing/2014/main" val="335389741"/>
                  </a:ext>
                </a:extLst>
              </a:tr>
            </a:tbl>
          </a:graphicData>
        </a:graphic>
      </p:graphicFrame>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20</a:t>
            </a:fld>
            <a:endParaRPr lang="en-US" dirty="0"/>
          </a:p>
        </p:txBody>
      </p:sp>
    </p:spTree>
    <p:extLst>
      <p:ext uri="{BB962C8B-B14F-4D97-AF65-F5344CB8AC3E}">
        <p14:creationId xmlns:p14="http://schemas.microsoft.com/office/powerpoint/2010/main" val="1658164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200" y="337192"/>
            <a:ext cx="5655197" cy="1997867"/>
          </a:xfrm>
        </p:spPr>
        <p:txBody>
          <a:bodyPr anchor="b"/>
          <a:lstStyle/>
          <a:p>
            <a:r>
              <a:rPr lang="en-US" dirty="0"/>
              <a:t>Final tips &amp; takeaways</a:t>
            </a:r>
          </a:p>
        </p:txBody>
      </p:sp>
      <p:sp>
        <p:nvSpPr>
          <p:cNvPr id="6" name="Text Placeholder 5">
            <a:extLst>
              <a:ext uri="{FF2B5EF4-FFF2-40B4-BE49-F238E27FC236}">
                <a16:creationId xmlns:a16="http://schemas.microsoft.com/office/drawing/2014/main" id="{D2E1CF79-4FDC-8CAF-CC16-E309A2C49758}"/>
              </a:ext>
            </a:extLst>
          </p:cNvPr>
          <p:cNvSpPr>
            <a:spLocks noGrp="1"/>
          </p:cNvSpPr>
          <p:nvPr>
            <p:ph type="body" idx="1"/>
          </p:nvPr>
        </p:nvSpPr>
        <p:spPr>
          <a:xfrm>
            <a:off x="838200" y="2705177"/>
            <a:ext cx="5733772" cy="448990"/>
          </a:xfrm>
        </p:spPr>
        <p:txBody>
          <a:bodyPr/>
          <a:lstStyle/>
          <a:p>
            <a:r>
              <a:rPr lang="en-US" dirty="0"/>
              <a:t>Practice makes perfect</a:t>
            </a:r>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838199" y="3154166"/>
            <a:ext cx="5733773" cy="3032733"/>
          </a:xfrm>
        </p:spPr>
        <p:txBody>
          <a:bodyPr>
            <a:noAutofit/>
          </a:bodyPr>
          <a:lstStyle/>
          <a:p>
            <a:r>
              <a:rPr lang="en-US" dirty="0"/>
              <a:t>Consistent rehearsal</a:t>
            </a:r>
          </a:p>
          <a:p>
            <a:pPr lvl="1"/>
            <a:r>
              <a:rPr lang="en-US" dirty="0"/>
              <a:t>Strengthen your familiarity</a:t>
            </a:r>
          </a:p>
          <a:p>
            <a:r>
              <a:rPr lang="en-US" dirty="0"/>
              <a:t>Refine delivery style</a:t>
            </a:r>
          </a:p>
          <a:p>
            <a:pPr lvl="1"/>
            <a:r>
              <a:rPr lang="en-US" dirty="0"/>
              <a:t>Pacing, tone, and emphasis</a:t>
            </a:r>
          </a:p>
          <a:p>
            <a:r>
              <a:rPr lang="en-US" dirty="0"/>
              <a:t>Timing and transitions</a:t>
            </a:r>
          </a:p>
          <a:p>
            <a:pPr lvl="1"/>
            <a:r>
              <a:rPr lang="en-US" dirty="0"/>
              <a:t>Aim for seamless, professional delivery</a:t>
            </a:r>
          </a:p>
          <a:p>
            <a:r>
              <a:rPr lang="en-US" dirty="0"/>
              <a:t>Practice audience</a:t>
            </a:r>
          </a:p>
          <a:p>
            <a:pPr lvl="1"/>
            <a:r>
              <a:rPr lang="en-US" dirty="0"/>
              <a:t>Enlist colleagues to listen &amp; provide feedback</a:t>
            </a:r>
          </a:p>
          <a:p>
            <a:endParaRPr lang="en-US" dirty="0"/>
          </a:p>
        </p:txBody>
      </p:sp>
      <p:sp>
        <p:nvSpPr>
          <p:cNvPr id="34" name="Text Placeholder 33">
            <a:extLst>
              <a:ext uri="{FF2B5EF4-FFF2-40B4-BE49-F238E27FC236}">
                <a16:creationId xmlns:a16="http://schemas.microsoft.com/office/drawing/2014/main" id="{AE07A905-8B37-D13F-25D3-1D3BCDB86B0B}"/>
              </a:ext>
            </a:extLst>
          </p:cNvPr>
          <p:cNvSpPr>
            <a:spLocks noGrp="1"/>
          </p:cNvSpPr>
          <p:nvPr>
            <p:ph type="body" sz="quarter" idx="3"/>
          </p:nvPr>
        </p:nvSpPr>
        <p:spPr>
          <a:xfrm>
            <a:off x="7887108" y="2705177"/>
            <a:ext cx="3943627" cy="448989"/>
          </a:xfrm>
        </p:spPr>
        <p:txBody>
          <a:bodyPr/>
          <a:lstStyle/>
          <a:p>
            <a:r>
              <a:rPr lang="en-US" dirty="0"/>
              <a:t>Continue improving</a:t>
            </a:r>
          </a:p>
        </p:txBody>
      </p:sp>
      <p:sp>
        <p:nvSpPr>
          <p:cNvPr id="35" name="Content Placeholder 34">
            <a:extLst>
              <a:ext uri="{FF2B5EF4-FFF2-40B4-BE49-F238E27FC236}">
                <a16:creationId xmlns:a16="http://schemas.microsoft.com/office/drawing/2014/main" id="{4E9A764F-6B65-050E-E561-82F77339D164}"/>
              </a:ext>
            </a:extLst>
          </p:cNvPr>
          <p:cNvSpPr>
            <a:spLocks noGrp="1"/>
          </p:cNvSpPr>
          <p:nvPr>
            <p:ph sz="half" idx="14"/>
          </p:nvPr>
        </p:nvSpPr>
        <p:spPr>
          <a:xfrm>
            <a:off x="7887107" y="3164867"/>
            <a:ext cx="3943627" cy="3032733"/>
          </a:xfrm>
        </p:spPr>
        <p:txBody>
          <a:bodyPr>
            <a:normAutofit/>
          </a:bodyPr>
          <a:lstStyle/>
          <a:p>
            <a:r>
              <a:rPr lang="en-US" dirty="0"/>
              <a:t>Seek feedback</a:t>
            </a:r>
          </a:p>
          <a:p>
            <a:r>
              <a:rPr lang="en-US" dirty="0"/>
              <a:t>Reflect on performance</a:t>
            </a:r>
          </a:p>
          <a:p>
            <a:r>
              <a:rPr lang="en-US" dirty="0"/>
              <a:t>Explore new techniques</a:t>
            </a:r>
          </a:p>
          <a:p>
            <a:r>
              <a:rPr lang="en-US" dirty="0"/>
              <a:t>Set personal goals</a:t>
            </a:r>
          </a:p>
          <a:p>
            <a:r>
              <a:rPr lang="en-US" dirty="0"/>
              <a:t>Iterate and adapt</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spTree>
    <p:extLst>
      <p:ext uri="{BB962C8B-B14F-4D97-AF65-F5344CB8AC3E}">
        <p14:creationId xmlns:p14="http://schemas.microsoft.com/office/powerpoint/2010/main" val="2403577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2516794" y="1404737"/>
            <a:ext cx="9254100" cy="3200400"/>
          </a:xfrm>
        </p:spPr>
        <p:txBody>
          <a:bodyPr anchor="ctr"/>
          <a:lstStyle/>
          <a:p>
            <a:pPr algn="l"/>
            <a:r>
              <a:rPr lang="en-US" b="0" i="0" dirty="0">
                <a:solidFill>
                  <a:srgbClr val="000000"/>
                </a:solidFill>
                <a:effectLst/>
                <a:highlight>
                  <a:srgbClr val="FFFFFF"/>
                </a:highlight>
                <a:latin typeface="Arial" panose="020B0604020202020204" pitchFamily="34" charset="0"/>
              </a:rPr>
              <a:t>Predictive Real Estate: Empowering Insights Through </a:t>
            </a:r>
            <a:br>
              <a:rPr lang="en-US" b="0" i="0" dirty="0">
                <a:solidFill>
                  <a:srgbClr val="000000"/>
                </a:solidFill>
                <a:effectLst/>
                <a:highlight>
                  <a:srgbClr val="FFFFFF"/>
                </a:highlight>
                <a:latin typeface="Arial" panose="020B0604020202020204" pitchFamily="34" charset="0"/>
              </a:rPr>
            </a:br>
            <a:r>
              <a:rPr lang="en-US" b="0" i="0" dirty="0">
                <a:solidFill>
                  <a:srgbClr val="000000"/>
                </a:solidFill>
                <a:effectLst/>
                <a:highlight>
                  <a:srgbClr val="FFFFFF"/>
                </a:highlight>
                <a:latin typeface="Arial" panose="020B0604020202020204" pitchFamily="34" charset="0"/>
              </a:rPr>
              <a:t>Machine Learning Algorithms</a:t>
            </a:r>
          </a:p>
        </p:txBody>
      </p:sp>
    </p:spTree>
    <p:extLst>
      <p:ext uri="{BB962C8B-B14F-4D97-AF65-F5344CB8AC3E}">
        <p14:creationId xmlns:p14="http://schemas.microsoft.com/office/powerpoint/2010/main" val="2586058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033561" y="136527"/>
            <a:ext cx="7288282" cy="475488"/>
          </a:xfrm>
        </p:spPr>
        <p:txBody>
          <a:bodyPr/>
          <a:lstStyle/>
          <a:p>
            <a:r>
              <a:rPr lang="en-US" dirty="0"/>
              <a:t>Introduction</a:t>
            </a:r>
            <a:endParaRPr lang="en-US" dirty="0">
              <a:solidFill>
                <a:schemeClr val="bg2">
                  <a:lumMod val="75000"/>
                </a:schemeClr>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033561" y="821809"/>
            <a:ext cx="9205314" cy="4840885"/>
          </a:xfrm>
        </p:spPr>
        <p:txBody>
          <a:bodyPr>
            <a:normAutofit lnSpcReduction="10000"/>
          </a:bodyPr>
          <a:lstStyle/>
          <a:p>
            <a:pPr lvl="1"/>
            <a:r>
              <a:rPr lang="en-US" dirty="0">
                <a:solidFill>
                  <a:schemeClr val="tx1">
                    <a:lumMod val="95000"/>
                    <a:lumOff val="5000"/>
                  </a:schemeClr>
                </a:solidFill>
              </a:rPr>
              <a:t>Our project aims to enhance house price prediction in Florida by leveraging geospatial and census data. </a:t>
            </a:r>
          </a:p>
          <a:p>
            <a:pPr lvl="1"/>
            <a:r>
              <a:rPr lang="en-US" dirty="0">
                <a:solidFill>
                  <a:schemeClr val="tx1">
                    <a:lumMod val="95000"/>
                    <a:lumOff val="5000"/>
                  </a:schemeClr>
                </a:solidFill>
              </a:rPr>
              <a:t>We initiated our analysis by exploring a housing dataset. Since this is a regression problem, we started with linear regression. </a:t>
            </a:r>
          </a:p>
          <a:p>
            <a:pPr lvl="1"/>
            <a:r>
              <a:rPr lang="en-US" dirty="0">
                <a:solidFill>
                  <a:schemeClr val="tx1">
                    <a:lumMod val="95000"/>
                    <a:lumOff val="5000"/>
                  </a:schemeClr>
                </a:solidFill>
              </a:rPr>
              <a:t>To address non-linearity, we employed decision trees and random forests. </a:t>
            </a:r>
          </a:p>
          <a:p>
            <a:pPr lvl="1"/>
            <a:r>
              <a:rPr lang="en-US" dirty="0">
                <a:solidFill>
                  <a:schemeClr val="tx1">
                    <a:lumMod val="95000"/>
                    <a:lumOff val="5000"/>
                  </a:schemeClr>
                </a:solidFill>
              </a:rPr>
              <a:t>To ensure robustness, we applied regularization techniques. To further optimize our models, we utilized XGBoost, a state-of-the-art gradient boosting framework known for its ability to handle large datasets with high-dimensional features.</a:t>
            </a:r>
          </a:p>
          <a:p>
            <a:pPr lvl="1"/>
            <a:r>
              <a:rPr lang="en-US" dirty="0">
                <a:solidFill>
                  <a:schemeClr val="tx1">
                    <a:lumMod val="95000"/>
                    <a:lumOff val="5000"/>
                  </a:schemeClr>
                </a:solidFill>
              </a:rPr>
              <a:t>By employing gradient descent within XGBoost, we aimed to iteratively improve model performance and achieve superior predictive accuracy. </a:t>
            </a:r>
          </a:p>
          <a:p>
            <a:pPr lvl="1"/>
            <a:r>
              <a:rPr lang="en-US" dirty="0">
                <a:solidFill>
                  <a:schemeClr val="tx1">
                    <a:lumMod val="95000"/>
                    <a:lumOff val="5000"/>
                  </a:schemeClr>
                </a:solidFill>
              </a:rPr>
              <a:t>Additionally, we integrated geospatial data on healthcare centers, hospitals, schools, transport hubs, parks, police stations, and fire stations, alongside census data on age and salary distributions. </a:t>
            </a:r>
          </a:p>
          <a:p>
            <a:pPr lvl="1"/>
            <a:r>
              <a:rPr lang="en-US" dirty="0">
                <a:solidFill>
                  <a:schemeClr val="tx1">
                    <a:lumMod val="95000"/>
                    <a:lumOff val="5000"/>
                  </a:schemeClr>
                </a:solidFill>
              </a:rPr>
              <a:t>By enriching our predictive models with these datasets, we aim to provide more accurate forecasts, enabling informed decision-making in the real estate domain.</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033561" y="136527"/>
            <a:ext cx="7288282" cy="475488"/>
          </a:xfrm>
        </p:spPr>
        <p:txBody>
          <a:bodyPr/>
          <a:lstStyle/>
          <a:p>
            <a:r>
              <a:rPr lang="en-US" dirty="0"/>
              <a:t>Dataset with census data</a:t>
            </a:r>
            <a:endParaRPr lang="en-US" dirty="0">
              <a:solidFill>
                <a:schemeClr val="bg2">
                  <a:lumMod val="75000"/>
                </a:schemeClr>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033561" y="821809"/>
            <a:ext cx="9205314" cy="5534540"/>
          </a:xfrm>
        </p:spPr>
        <p:txBody>
          <a:bodyPr>
            <a:normAutofit fontScale="92500"/>
          </a:bodyPr>
          <a:lstStyle/>
          <a:p>
            <a:pPr lvl="1"/>
            <a:r>
              <a:rPr lang="en-US" dirty="0">
                <a:solidFill>
                  <a:schemeClr val="tx1">
                    <a:lumMod val="95000"/>
                    <a:lumOff val="5000"/>
                  </a:schemeClr>
                </a:solidFill>
              </a:rPr>
              <a:t>Housing Dataset contains information on properties in Florida, including price, size, number of bedrooms and bathrooms, acreage, city, street, house size and zip codes. </a:t>
            </a:r>
          </a:p>
          <a:p>
            <a:pPr lvl="1"/>
            <a:r>
              <a:rPr lang="en-US" dirty="0">
                <a:solidFill>
                  <a:schemeClr val="tx1">
                    <a:lumMod val="95000"/>
                    <a:lumOff val="5000"/>
                  </a:schemeClr>
                </a:solidFill>
              </a:rPr>
              <a:t>Geospatial Datasets contains a wide range of essential amenities and services across Florida, including healthcare centers (hospitals and specialty clinics), schools, transport hubs, parks, police stations, and fire stations. Each dataset provides key details such as names, addresses, phone numbers, types, zip codes and county.</a:t>
            </a:r>
          </a:p>
          <a:p>
            <a:pPr lvl="1"/>
            <a:r>
              <a:rPr lang="en-US" dirty="0">
                <a:solidFill>
                  <a:schemeClr val="tx1">
                    <a:lumMod val="95000"/>
                    <a:lumOff val="5000"/>
                  </a:schemeClr>
                </a:solidFill>
              </a:rPr>
              <a:t>Census Data: Offers demographic insights into Florida's population, including age distributions, gender ratios, racial compositions, and housing unit estimates.</a:t>
            </a:r>
          </a:p>
          <a:p>
            <a:pPr lvl="1"/>
            <a:r>
              <a:rPr lang="en-US" dirty="0">
                <a:solidFill>
                  <a:schemeClr val="tx1">
                    <a:lumMod val="95000"/>
                    <a:lumOff val="5000"/>
                  </a:schemeClr>
                </a:solidFill>
              </a:rPr>
              <a:t>Zip codes play a key role because they help us connect all this information. Each zip code helps us understand the unique characteristics of an area, making our predictions much more precise and useful.</a:t>
            </a:r>
          </a:p>
          <a:p>
            <a:pPr lvl="1"/>
            <a:r>
              <a:rPr lang="en-US" dirty="0">
                <a:solidFill>
                  <a:schemeClr val="tx1">
                    <a:lumMod val="95000"/>
                    <a:lumOff val="5000"/>
                  </a:schemeClr>
                </a:solidFill>
              </a:rPr>
              <a:t>In our project, we utilized the USA Real Estate Dataset from Kaggle to obtain comprehensive real estate data, focusing specifically on Florida. For geographic and demographic insights, we sourced our geospatial data from FGDL and census data from </a:t>
            </a:r>
            <a:r>
              <a:rPr lang="en-US" dirty="0" err="1">
                <a:solidFill>
                  <a:schemeClr val="tx1">
                    <a:lumMod val="95000"/>
                    <a:lumOff val="5000"/>
                  </a:schemeClr>
                </a:solidFill>
              </a:rPr>
              <a:t>data.census.gov.USA</a:t>
            </a:r>
            <a:r>
              <a:rPr lang="en-US" dirty="0">
                <a:solidFill>
                  <a:schemeClr val="tx1">
                    <a:lumMod val="95000"/>
                    <a:lumOff val="5000"/>
                  </a:schemeClr>
                </a:solidFill>
              </a:rPr>
              <a:t> </a:t>
            </a:r>
            <a:br>
              <a:rPr lang="en-US" dirty="0">
                <a:solidFill>
                  <a:schemeClr val="tx1">
                    <a:lumMod val="95000"/>
                    <a:lumOff val="5000"/>
                  </a:schemeClr>
                </a:solidFill>
              </a:rPr>
            </a:br>
            <a:r>
              <a:rPr lang="en-US" dirty="0">
                <a:solidFill>
                  <a:schemeClr val="tx1">
                    <a:lumMod val="95000"/>
                    <a:lumOff val="5000"/>
                  </a:schemeClr>
                </a:solidFill>
              </a:rPr>
              <a:t>Real Estate Dataset: </a:t>
            </a:r>
            <a:r>
              <a:rPr lang="en-US" dirty="0">
                <a:solidFill>
                  <a:schemeClr val="tx1">
                    <a:lumMod val="95000"/>
                    <a:lumOff val="5000"/>
                  </a:schemeClr>
                </a:solidFill>
                <a:hlinkClick r:id="rId3">
                  <a:extLst>
                    <a:ext uri="{A12FA001-AC4F-418D-AE19-62706E023703}">
                      <ahyp:hlinkClr xmlns:ahyp="http://schemas.microsoft.com/office/drawing/2018/hyperlinkcolor" val="tx"/>
                    </a:ext>
                  </a:extLst>
                </a:hlinkClick>
              </a:rPr>
              <a:t>https://www.kaggle.com/datasets/ahmedshahriarsakib/usa-real-estate-dataset</a:t>
            </a:r>
            <a:br>
              <a:rPr lang="en-US" dirty="0">
                <a:solidFill>
                  <a:schemeClr val="tx1">
                    <a:lumMod val="95000"/>
                    <a:lumOff val="5000"/>
                  </a:schemeClr>
                </a:solidFill>
              </a:rPr>
            </a:br>
            <a:r>
              <a:rPr lang="en-US" dirty="0">
                <a:solidFill>
                  <a:schemeClr val="tx1">
                    <a:lumMod val="95000"/>
                    <a:lumOff val="5000"/>
                  </a:schemeClr>
                </a:solidFill>
              </a:rPr>
              <a:t>Geospatial Dataset: https://fgdl.org/fgdlmap/ </a:t>
            </a:r>
            <a:br>
              <a:rPr lang="en-US" dirty="0">
                <a:solidFill>
                  <a:schemeClr val="tx1">
                    <a:lumMod val="95000"/>
                    <a:lumOff val="5000"/>
                  </a:schemeClr>
                </a:solidFill>
              </a:rPr>
            </a:br>
            <a:r>
              <a:rPr lang="en-US" dirty="0">
                <a:solidFill>
                  <a:schemeClr val="tx1">
                    <a:lumMod val="95000"/>
                    <a:lumOff val="5000"/>
                  </a:schemeClr>
                </a:solidFill>
              </a:rPr>
              <a:t>Census Dataset: data.census.gov </a:t>
            </a:r>
          </a:p>
          <a:p>
            <a:pPr lvl="1"/>
            <a:endParaRPr lang="en-US" dirty="0">
              <a:solidFill>
                <a:schemeClr val="accent5">
                  <a:lumMod val="50000"/>
                </a:schemeClr>
              </a:solidFill>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178637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033561" y="-538784"/>
            <a:ext cx="7288282" cy="2121177"/>
          </a:xfrm>
        </p:spPr>
        <p:txBody>
          <a:bodyPr/>
          <a:lstStyle/>
          <a:p>
            <a:r>
              <a:rPr lang="en-US" dirty="0"/>
              <a:t>Model : Linear Regression (Ridge)</a:t>
            </a:r>
            <a:endParaRPr lang="en-US" dirty="0">
              <a:solidFill>
                <a:schemeClr val="bg2">
                  <a:lumMod val="75000"/>
                </a:schemeClr>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033561" y="1880589"/>
            <a:ext cx="9205314" cy="3846444"/>
          </a:xfrm>
        </p:spPr>
        <p:txBody>
          <a:bodyPr>
            <a:normAutofit lnSpcReduction="10000"/>
          </a:bodyPr>
          <a:lstStyle/>
          <a:p>
            <a:pPr lvl="1"/>
            <a:r>
              <a:rPr lang="en-US" dirty="0"/>
              <a:t>Feature Scaling standardize the feature variables to ensure uniform application of the penalty.</a:t>
            </a:r>
          </a:p>
          <a:p>
            <a:pPr lvl="1"/>
            <a:r>
              <a:rPr lang="en-US" dirty="0"/>
              <a:t>Model Formulation - Minimize: </a:t>
            </a:r>
          </a:p>
          <a:p>
            <a:pPr lvl="1"/>
            <a:endParaRPr lang="en-US" dirty="0">
              <a:solidFill>
                <a:schemeClr val="accent5">
                  <a:lumMod val="50000"/>
                </a:schemeClr>
              </a:solidFill>
            </a:endParaRPr>
          </a:p>
          <a:p>
            <a:pPr lvl="1"/>
            <a:r>
              <a:rPr lang="en-US" dirty="0"/>
              <a:t>Penalty Term - Controls the extent of regularization, with λ increasing the bias at the cost of reducing variance.</a:t>
            </a:r>
          </a:p>
          <a:p>
            <a:pPr lvl="1"/>
            <a:r>
              <a:rPr lang="en-US" dirty="0"/>
              <a:t>Solve for Coefficients - Using the Ridge equation: </a:t>
            </a:r>
          </a:p>
          <a:p>
            <a:pPr lvl="1"/>
            <a:r>
              <a:rPr lang="en-US" dirty="0"/>
              <a:t>Model Assessment - Evaluate using cross-validation or metrics like R-squared and Mean Squared Error.</a:t>
            </a:r>
          </a:p>
          <a:p>
            <a:pPr lvl="1"/>
            <a:r>
              <a:rPr lang="en-US" dirty="0"/>
              <a:t>Parameter Tuning - Optimize λ using cross-validation to balance bias and variance.</a:t>
            </a:r>
          </a:p>
          <a:p>
            <a:pPr lvl="1"/>
            <a:endParaRPr lang="en-US" baseline="-25000" dirty="0">
              <a:solidFill>
                <a:schemeClr val="accent5">
                  <a:lumMod val="50000"/>
                </a:schemeClr>
              </a:solidFill>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pic>
        <p:nvPicPr>
          <p:cNvPr id="5" name="Picture 4">
            <a:extLst>
              <a:ext uri="{FF2B5EF4-FFF2-40B4-BE49-F238E27FC236}">
                <a16:creationId xmlns:a16="http://schemas.microsoft.com/office/drawing/2014/main" id="{49694C53-65C4-E0CA-7502-EB17BB4557C3}"/>
              </a:ext>
            </a:extLst>
          </p:cNvPr>
          <p:cNvPicPr>
            <a:picLocks noChangeAspect="1"/>
          </p:cNvPicPr>
          <p:nvPr/>
        </p:nvPicPr>
        <p:blipFill>
          <a:blip r:embed="rId3"/>
          <a:stretch>
            <a:fillRect/>
          </a:stretch>
        </p:blipFill>
        <p:spPr>
          <a:xfrm>
            <a:off x="2829594" y="2752694"/>
            <a:ext cx="3696216" cy="438211"/>
          </a:xfrm>
          <a:prstGeom prst="rect">
            <a:avLst/>
          </a:prstGeom>
        </p:spPr>
      </p:pic>
      <p:pic>
        <p:nvPicPr>
          <p:cNvPr id="7" name="Picture 6">
            <a:extLst>
              <a:ext uri="{FF2B5EF4-FFF2-40B4-BE49-F238E27FC236}">
                <a16:creationId xmlns:a16="http://schemas.microsoft.com/office/drawing/2014/main" id="{1095234B-EA3B-08C8-704A-FD15EE919139}"/>
              </a:ext>
            </a:extLst>
          </p:cNvPr>
          <p:cNvPicPr>
            <a:picLocks noChangeAspect="1"/>
          </p:cNvPicPr>
          <p:nvPr/>
        </p:nvPicPr>
        <p:blipFill>
          <a:blip r:embed="rId4"/>
          <a:stretch>
            <a:fillRect/>
          </a:stretch>
        </p:blipFill>
        <p:spPr>
          <a:xfrm>
            <a:off x="6746287" y="3803811"/>
            <a:ext cx="2429214" cy="352474"/>
          </a:xfrm>
          <a:prstGeom prst="rect">
            <a:avLst/>
          </a:prstGeom>
        </p:spPr>
      </p:pic>
    </p:spTree>
    <p:extLst>
      <p:ext uri="{BB962C8B-B14F-4D97-AF65-F5344CB8AC3E}">
        <p14:creationId xmlns:p14="http://schemas.microsoft.com/office/powerpoint/2010/main" val="3459295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033561" y="-538784"/>
            <a:ext cx="7288282" cy="2121177"/>
          </a:xfrm>
        </p:spPr>
        <p:txBody>
          <a:bodyPr/>
          <a:lstStyle/>
          <a:p>
            <a:r>
              <a:rPr lang="en-US" dirty="0"/>
              <a:t>Model : Decision Trees</a:t>
            </a:r>
            <a:endParaRPr lang="en-US" dirty="0">
              <a:solidFill>
                <a:schemeClr val="bg2">
                  <a:lumMod val="75000"/>
                </a:schemeClr>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033561" y="1880589"/>
            <a:ext cx="9205314" cy="3846444"/>
          </a:xfrm>
        </p:spPr>
        <p:txBody>
          <a:bodyPr>
            <a:normAutofit/>
          </a:bodyPr>
          <a:lstStyle/>
          <a:p>
            <a:pPr lvl="1"/>
            <a:r>
              <a:rPr lang="en-US" dirty="0">
                <a:solidFill>
                  <a:schemeClr val="accent5">
                    <a:lumMod val="50000"/>
                  </a:schemeClr>
                </a:solidFill>
              </a:rPr>
              <a:t>Decision trees are very popular for predictive modeling and perform both, classification and regression. </a:t>
            </a:r>
          </a:p>
          <a:p>
            <a:pPr lvl="1"/>
            <a:r>
              <a:rPr lang="en-US" dirty="0">
                <a:solidFill>
                  <a:schemeClr val="accent5">
                    <a:lumMod val="50000"/>
                  </a:schemeClr>
                </a:solidFill>
              </a:rPr>
              <a:t>Decision tree is a Directed Acyclic Graph </a:t>
            </a:r>
          </a:p>
          <a:p>
            <a:pPr lvl="1"/>
            <a:r>
              <a:rPr lang="en-US" dirty="0">
                <a:solidFill>
                  <a:schemeClr val="accent5">
                    <a:lumMod val="50000"/>
                  </a:schemeClr>
                </a:solidFill>
              </a:rPr>
              <a:t>The algorithm recursively splits the data into subsets based on feature conditions, assigning the average target value to each leaf node.</a:t>
            </a:r>
          </a:p>
          <a:p>
            <a:pPr lvl="1"/>
            <a:r>
              <a:rPr lang="en-US" dirty="0">
                <a:solidFill>
                  <a:schemeClr val="accent5">
                    <a:lumMod val="50000"/>
                  </a:schemeClr>
                </a:solidFill>
              </a:rPr>
              <a:t>CART: It searches for every distinct values for your predictors and chooses to the split based on what minimize the sum of squared errors (SSE) for two groups of dependent variables. </a:t>
            </a:r>
          </a:p>
          <a:p>
            <a:pPr lvl="1"/>
            <a:r>
              <a:rPr lang="en-US" dirty="0">
                <a:solidFill>
                  <a:schemeClr val="accent5">
                    <a:lumMod val="50000"/>
                  </a:schemeClr>
                </a:solidFill>
              </a:rPr>
              <a:t>This method stops when a certain sample size threshold is met. The node with the lowest SSE becomes the root node.</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3927752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4A29A2E5-92CC-EEFD-895C-9C324DFC4E7A}"/>
              </a:ext>
            </a:extLst>
          </p:cNvPr>
          <p:cNvSpPr>
            <a:spLocks noGrp="1"/>
          </p:cNvSpPr>
          <p:nvPr>
            <p:ph type="title"/>
          </p:nvPr>
        </p:nvSpPr>
        <p:spPr/>
        <p:txBody>
          <a:bodyPr/>
          <a:lstStyle/>
          <a:p>
            <a:r>
              <a:rPr lang="en-US" dirty="0"/>
              <a:t>Performance Enhancements</a:t>
            </a:r>
          </a:p>
        </p:txBody>
      </p:sp>
      <p:sp>
        <p:nvSpPr>
          <p:cNvPr id="17" name="Table Placeholder 16">
            <a:extLst>
              <a:ext uri="{FF2B5EF4-FFF2-40B4-BE49-F238E27FC236}">
                <a16:creationId xmlns:a16="http://schemas.microsoft.com/office/drawing/2014/main" id="{501B757C-7488-DDF2-1F99-34C3AD31F48E}"/>
              </a:ext>
            </a:extLst>
          </p:cNvPr>
          <p:cNvSpPr>
            <a:spLocks noGrp="1"/>
          </p:cNvSpPr>
          <p:nvPr>
            <p:ph type="tbl" sz="quarter" idx="14"/>
          </p:nvPr>
        </p:nvSpPr>
        <p:spPr/>
        <p:txBody>
          <a:bodyPr/>
          <a:lstStyle/>
          <a:p>
            <a:pPr marL="342900" indent="-342900" algn="l">
              <a:buFont typeface="Arial" panose="020B0604020202020204" pitchFamily="34" charset="0"/>
              <a:buChar char="•"/>
            </a:pPr>
            <a:r>
              <a:rPr lang="en-US" dirty="0"/>
              <a:t>Cost-complexity pruning: This technique removes nodes using a threshold on the cost-complexity measure, which is a combination of the number of splits and the error at each node.</a:t>
            </a:r>
          </a:p>
          <a:p>
            <a:pPr marL="342900" indent="-342900" algn="l">
              <a:buFont typeface="Arial" panose="020B0604020202020204" pitchFamily="34" charset="0"/>
              <a:buChar char="•"/>
            </a:pPr>
            <a:r>
              <a:rPr lang="en-US" dirty="0"/>
              <a:t>Weakest link pruning: This technique removes the weakest link (i.e. the node with the lowest impurity) until the tree is fully pruned. Weakest link pruning involves repeatedly pruning the node with the lowest impurity until all nodes have an impurity of 0 or the root node is reached. This can be an effective technique for reducing the complexity of the tree and improving accuracy.</a:t>
            </a:r>
          </a:p>
          <a:p>
            <a:pPr marL="342900" indent="-342900" algn="l">
              <a:buFont typeface="Arial" panose="020B0604020202020204" pitchFamily="34" charset="0"/>
              <a:buChar char="•"/>
            </a:pPr>
            <a:r>
              <a:rPr lang="en-US" dirty="0"/>
              <a:t>Cross validation and Hyperparameter tuning.</a:t>
            </a:r>
          </a:p>
        </p:txBody>
      </p:sp>
      <p:sp>
        <p:nvSpPr>
          <p:cNvPr id="4" name="Slide Number Placeholder 3">
            <a:extLst>
              <a:ext uri="{FF2B5EF4-FFF2-40B4-BE49-F238E27FC236}">
                <a16:creationId xmlns:a16="http://schemas.microsoft.com/office/drawing/2014/main" id="{F9CBC4E1-EF5F-3F4D-ED7D-A935E3EC82AE}"/>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4002987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033561" y="-538784"/>
            <a:ext cx="7288282" cy="2121177"/>
          </a:xfrm>
        </p:spPr>
        <p:txBody>
          <a:bodyPr/>
          <a:lstStyle/>
          <a:p>
            <a:r>
              <a:rPr lang="en-US" dirty="0"/>
              <a:t>Model : Random Forest Regression</a:t>
            </a:r>
            <a:endParaRPr lang="en-US" dirty="0">
              <a:solidFill>
                <a:schemeClr val="bg2">
                  <a:lumMod val="75000"/>
                </a:schemeClr>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033561" y="1880589"/>
            <a:ext cx="9205314" cy="3846444"/>
          </a:xfrm>
        </p:spPr>
        <p:txBody>
          <a:bodyPr>
            <a:normAutofit/>
          </a:bodyPr>
          <a:lstStyle/>
          <a:p>
            <a:pPr lvl="1"/>
            <a:r>
              <a:rPr lang="en-US" dirty="0">
                <a:solidFill>
                  <a:schemeClr val="accent5">
                    <a:lumMod val="50000"/>
                  </a:schemeClr>
                </a:solidFill>
              </a:rPr>
              <a:t>A Random forest regression model combines multiple decision trees to create a single model. Each tree in the forest builds from a different subset of the data and makes its independent prediction. </a:t>
            </a:r>
          </a:p>
          <a:p>
            <a:pPr lvl="1"/>
            <a:r>
              <a:rPr lang="en-US" dirty="0">
                <a:solidFill>
                  <a:schemeClr val="accent5">
                    <a:lumMod val="50000"/>
                  </a:schemeClr>
                </a:solidFill>
              </a:rPr>
              <a:t>The final prediction for input is based on the average or weighted average of all the individual trees’ predictions.</a:t>
            </a:r>
          </a:p>
          <a:p>
            <a:pPr lvl="1"/>
            <a:r>
              <a:rPr lang="en-US" dirty="0">
                <a:solidFill>
                  <a:schemeClr val="accent5">
                    <a:lumMod val="50000"/>
                  </a:schemeClr>
                </a:solidFill>
              </a:rPr>
              <a:t>Decision trees are highly interpretable and provide a foundation for more complex algorithms, e.g., random forest.</a:t>
            </a:r>
          </a:p>
          <a:p>
            <a:pPr lvl="1"/>
            <a:r>
              <a:rPr lang="en-US" dirty="0">
                <a:solidFill>
                  <a:schemeClr val="accent5">
                    <a:lumMod val="50000"/>
                  </a:schemeClr>
                </a:solidFill>
              </a:rPr>
              <a:t>Performance Enhancements</a:t>
            </a:r>
          </a:p>
          <a:p>
            <a:pPr lvl="2"/>
            <a:r>
              <a:rPr lang="en-US" dirty="0">
                <a:solidFill>
                  <a:schemeClr val="accent5">
                    <a:lumMod val="50000"/>
                  </a:schemeClr>
                </a:solidFill>
              </a:rPr>
              <a:t>Pruning individual decision trees and ensemble.</a:t>
            </a:r>
          </a:p>
          <a:p>
            <a:pPr lvl="2"/>
            <a:r>
              <a:rPr lang="en-US" dirty="0">
                <a:solidFill>
                  <a:schemeClr val="accent5">
                    <a:lumMod val="50000"/>
                  </a:schemeClr>
                </a:solidFill>
              </a:rPr>
              <a:t>Hyperparameter tuning.</a:t>
            </a:r>
          </a:p>
          <a:p>
            <a:pPr lvl="1"/>
            <a:endParaRPr lang="en-US" dirty="0">
              <a:solidFill>
                <a:schemeClr val="accent5">
                  <a:lumMod val="50000"/>
                </a:schemeClr>
              </a:solidFill>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2770150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033561" y="-538784"/>
            <a:ext cx="7288282" cy="2121177"/>
          </a:xfrm>
        </p:spPr>
        <p:txBody>
          <a:bodyPr/>
          <a:lstStyle/>
          <a:p>
            <a:r>
              <a:rPr lang="en-US" dirty="0"/>
              <a:t>Model : </a:t>
            </a:r>
            <a:r>
              <a:rPr lang="en-US" dirty="0">
                <a:solidFill>
                  <a:schemeClr val="bg2">
                    <a:lumMod val="75000"/>
                  </a:schemeClr>
                </a:solidFill>
              </a:rPr>
              <a:t>E</a:t>
            </a:r>
            <a:r>
              <a:rPr lang="en-US" dirty="0"/>
              <a:t>x</a:t>
            </a:r>
            <a:r>
              <a:rPr lang="en-US" dirty="0">
                <a:solidFill>
                  <a:schemeClr val="bg2">
                    <a:lumMod val="75000"/>
                  </a:schemeClr>
                </a:solidFill>
              </a:rPr>
              <a:t>treme</a:t>
            </a:r>
            <a:r>
              <a:rPr lang="en-US" dirty="0"/>
              <a:t> G</a:t>
            </a:r>
            <a:r>
              <a:rPr lang="en-US" dirty="0">
                <a:solidFill>
                  <a:schemeClr val="bg2">
                    <a:lumMod val="75000"/>
                  </a:schemeClr>
                </a:solidFill>
              </a:rPr>
              <a:t>radient</a:t>
            </a:r>
            <a:r>
              <a:rPr lang="en-US" dirty="0"/>
              <a:t> Boost</a:t>
            </a:r>
            <a:r>
              <a:rPr lang="en-US" dirty="0">
                <a:solidFill>
                  <a:schemeClr val="bg2">
                    <a:lumMod val="75000"/>
                  </a:schemeClr>
                </a:solidFill>
              </a:rPr>
              <a:t>ing</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033561" y="1880589"/>
            <a:ext cx="9205314" cy="3846444"/>
          </a:xfrm>
        </p:spPr>
        <p:txBody>
          <a:bodyPr>
            <a:normAutofit/>
          </a:bodyPr>
          <a:lstStyle/>
          <a:p>
            <a:r>
              <a:rPr lang="en-US" b="1" i="0" dirty="0">
                <a:solidFill>
                  <a:srgbClr val="0D0D0D"/>
                </a:solidFill>
                <a:effectLst/>
                <a:highlight>
                  <a:srgbClr val="FFFFFF"/>
                </a:highlight>
                <a:latin typeface="Söhne"/>
              </a:rPr>
              <a:t>XGBoost Algorithm: Step-by-Step Process</a:t>
            </a:r>
            <a:r>
              <a:rPr lang="en-US" dirty="0"/>
              <a:t>  </a:t>
            </a:r>
          </a:p>
          <a:p>
            <a:pPr lvl="1"/>
            <a:r>
              <a:rPr lang="en-US" dirty="0">
                <a:solidFill>
                  <a:schemeClr val="accent5">
                    <a:lumMod val="50000"/>
                  </a:schemeClr>
                </a:solidFill>
              </a:rPr>
              <a:t>Initialize the Model</a:t>
            </a:r>
            <a:r>
              <a:rPr lang="en-US" dirty="0"/>
              <a:t> with </a:t>
            </a:r>
            <a:r>
              <a:rPr lang="en-US" b="0" i="0" dirty="0">
                <a:solidFill>
                  <a:srgbClr val="0D0D0D"/>
                </a:solidFill>
                <a:effectLst/>
                <a:highlight>
                  <a:srgbClr val="FFFFFF"/>
                </a:highlight>
                <a:latin typeface="Söhne"/>
              </a:rPr>
              <a:t>average of the target variable (classification log(odds)).</a:t>
            </a:r>
          </a:p>
          <a:p>
            <a:pPr lvl="1"/>
            <a:r>
              <a:rPr lang="en-US" dirty="0">
                <a:solidFill>
                  <a:schemeClr val="accent5">
                    <a:lumMod val="50000"/>
                  </a:schemeClr>
                </a:solidFill>
              </a:rPr>
              <a:t>Compute Gradients and Hessians </a:t>
            </a:r>
            <a:r>
              <a:rPr lang="en-US" dirty="0">
                <a:solidFill>
                  <a:schemeClr val="accent1">
                    <a:lumMod val="10000"/>
                  </a:schemeClr>
                </a:solidFill>
              </a:rPr>
              <a:t>of the loss functions with </a:t>
            </a:r>
            <a:r>
              <a:rPr lang="en-US" b="0" i="0" dirty="0">
                <a:solidFill>
                  <a:srgbClr val="0D0D0D"/>
                </a:solidFill>
                <a:effectLst/>
                <a:highlight>
                  <a:srgbClr val="FFFFFF"/>
                </a:highlight>
                <a:latin typeface="Söhne"/>
              </a:rPr>
              <a:t>respect to the prediction made by the current model (direction, curvature)</a:t>
            </a:r>
            <a:r>
              <a:rPr lang="en-US" b="0" i="0" dirty="0">
                <a:solidFill>
                  <a:schemeClr val="accent1">
                    <a:lumMod val="10000"/>
                  </a:schemeClr>
                </a:solidFill>
                <a:effectLst/>
                <a:highlight>
                  <a:srgbClr val="FFFFFF"/>
                </a:highlight>
                <a:latin typeface="Söhne"/>
              </a:rPr>
              <a:t>.</a:t>
            </a:r>
          </a:p>
          <a:p>
            <a:pPr lvl="1"/>
            <a:r>
              <a:rPr lang="en-US" dirty="0">
                <a:solidFill>
                  <a:schemeClr val="accent5">
                    <a:lumMod val="50000"/>
                  </a:schemeClr>
                </a:solidFill>
              </a:rPr>
              <a:t>Build a Tree </a:t>
            </a:r>
            <a:r>
              <a:rPr lang="en-US" dirty="0">
                <a:solidFill>
                  <a:schemeClr val="accent1">
                    <a:lumMod val="10000"/>
                  </a:schemeClr>
                </a:solidFill>
              </a:rPr>
              <a:t>with feature and split selection and selects the optimal split.</a:t>
            </a:r>
          </a:p>
          <a:p>
            <a:pPr lvl="1"/>
            <a:r>
              <a:rPr lang="en-US" dirty="0">
                <a:solidFill>
                  <a:schemeClr val="accent5">
                    <a:lumMod val="50000"/>
                  </a:schemeClr>
                </a:solidFill>
              </a:rPr>
              <a:t>Prune the Tree </a:t>
            </a:r>
            <a:r>
              <a:rPr lang="en-US" dirty="0">
                <a:solidFill>
                  <a:srgbClr val="0D0D0D"/>
                </a:solidFill>
                <a:highlight>
                  <a:srgbClr val="FFFFFF"/>
                </a:highlight>
                <a:latin typeface="Söhne"/>
              </a:rPr>
              <a:t>by using the regularization parameters </a:t>
            </a:r>
            <a:r>
              <a:rPr lang="el-GR" b="0" i="1" dirty="0">
                <a:solidFill>
                  <a:srgbClr val="0D0D0D"/>
                </a:solidFill>
                <a:effectLst/>
                <a:highlight>
                  <a:srgbClr val="FFFFFF"/>
                </a:highlight>
                <a:latin typeface="KaTeX_Math"/>
              </a:rPr>
              <a:t>λ</a:t>
            </a:r>
            <a:r>
              <a:rPr lang="en-US" b="0" i="1" dirty="0">
                <a:solidFill>
                  <a:srgbClr val="0D0D0D"/>
                </a:solidFill>
                <a:effectLst/>
                <a:highlight>
                  <a:srgbClr val="FFFFFF"/>
                </a:highlight>
                <a:latin typeface="KaTeX_Math"/>
              </a:rPr>
              <a:t>(weights) and </a:t>
            </a:r>
            <a:r>
              <a:rPr lang="el-GR" b="0" i="1" dirty="0">
                <a:solidFill>
                  <a:srgbClr val="0D0D0D"/>
                </a:solidFill>
                <a:effectLst/>
                <a:highlight>
                  <a:srgbClr val="FFFFFF"/>
                </a:highlight>
                <a:latin typeface="KaTeX_Math"/>
              </a:rPr>
              <a:t>γ</a:t>
            </a:r>
            <a:r>
              <a:rPr lang="en-US" b="0" i="1" dirty="0">
                <a:solidFill>
                  <a:srgbClr val="0D0D0D"/>
                </a:solidFill>
                <a:effectLst/>
                <a:highlight>
                  <a:srgbClr val="FFFFFF"/>
                </a:highlight>
                <a:latin typeface="KaTeX_Math"/>
              </a:rPr>
              <a:t>(gains).</a:t>
            </a:r>
          </a:p>
          <a:p>
            <a:pPr lvl="1"/>
            <a:r>
              <a:rPr lang="en-US" dirty="0">
                <a:solidFill>
                  <a:schemeClr val="accent5">
                    <a:lumMod val="50000"/>
                  </a:schemeClr>
                </a:solidFill>
              </a:rPr>
              <a:t>Update the Model </a:t>
            </a:r>
            <a:r>
              <a:rPr lang="en-US" dirty="0">
                <a:solidFill>
                  <a:srgbClr val="0D0D0D"/>
                </a:solidFill>
                <a:highlight>
                  <a:srgbClr val="FFFFFF"/>
                </a:highlight>
                <a:latin typeface="Söhne"/>
              </a:rPr>
              <a:t>by adding the newly created model to the model ensemble with a learning rate which scales down the contribution of each tree to prevent overfitting.</a:t>
            </a:r>
          </a:p>
          <a:p>
            <a:pPr lvl="1"/>
            <a:r>
              <a:rPr lang="en-US" dirty="0">
                <a:solidFill>
                  <a:schemeClr val="accent5">
                    <a:lumMod val="50000"/>
                  </a:schemeClr>
                </a:solidFill>
              </a:rPr>
              <a:t>Repeat the process </a:t>
            </a:r>
            <a:r>
              <a:rPr lang="en-US" dirty="0">
                <a:solidFill>
                  <a:srgbClr val="0D0D0D"/>
                </a:solidFill>
                <a:highlight>
                  <a:srgbClr val="FFFFFF"/>
                </a:highlight>
                <a:latin typeface="Söhne"/>
              </a:rPr>
              <a:t>until it reaches a threshold (number of trees, min loss reduction).</a:t>
            </a:r>
          </a:p>
          <a:p>
            <a:pPr lvl="1"/>
            <a:r>
              <a:rPr lang="en-US" dirty="0">
                <a:solidFill>
                  <a:schemeClr val="accent5">
                    <a:lumMod val="50000"/>
                  </a:schemeClr>
                </a:solidFill>
              </a:rPr>
              <a:t>Output the Final Model </a:t>
            </a:r>
            <a:r>
              <a:rPr lang="en-US" dirty="0">
                <a:solidFill>
                  <a:srgbClr val="0D0D0D"/>
                </a:solidFill>
                <a:highlight>
                  <a:srgbClr val="FFFFFF"/>
                </a:highlight>
                <a:latin typeface="Söhne"/>
              </a:rPr>
              <a:t>and makes the predictions on new data.</a:t>
            </a:r>
            <a:endParaRPr lang="en-US" dirty="0">
              <a:solidFill>
                <a:schemeClr val="accent5">
                  <a:lumMod val="50000"/>
                </a:schemeClr>
              </a:solidFill>
            </a:endParaRPr>
          </a:p>
          <a:p>
            <a:pPr lvl="1"/>
            <a:endParaRPr lang="en-US" dirty="0">
              <a:solidFill>
                <a:schemeClr val="accent5">
                  <a:lumMod val="50000"/>
                </a:schemeClr>
              </a:solidFill>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3202839741"/>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{215213BC-9C73-4E76-A8DF-175B55123EDC}tf67328976_win32</Template>
  <TotalTime>266</TotalTime>
  <Words>1426</Words>
  <Application>Microsoft Office PowerPoint</Application>
  <PresentationFormat>Widescreen</PresentationFormat>
  <Paragraphs>207</Paragraphs>
  <Slides>22</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Bahnschrift Light</vt:lpstr>
      <vt:lpstr>Calibri</vt:lpstr>
      <vt:lpstr>KaTeX_Math</vt:lpstr>
      <vt:lpstr>Söhne</vt:lpstr>
      <vt:lpstr>Tenorite</vt:lpstr>
      <vt:lpstr>Custom</vt:lpstr>
      <vt:lpstr>PowerPoint Presentation</vt:lpstr>
      <vt:lpstr>AGENDA</vt:lpstr>
      <vt:lpstr>Introduction</vt:lpstr>
      <vt:lpstr>Dataset with census data</vt:lpstr>
      <vt:lpstr>Model : Linear Regression (Ridge)</vt:lpstr>
      <vt:lpstr>Model : Decision Trees</vt:lpstr>
      <vt:lpstr>Performance Enhancements</vt:lpstr>
      <vt:lpstr>Model : Random Forest Regression</vt:lpstr>
      <vt:lpstr>Model : Extreme Gradient Boosting</vt:lpstr>
      <vt:lpstr>Key Formulas in XGBoost – Part 1</vt:lpstr>
      <vt:lpstr>Key Formulas in XGBoost – Part 2</vt:lpstr>
      <vt:lpstr>Results</vt:lpstr>
      <vt:lpstr>Conclusion</vt:lpstr>
      <vt:lpstr>THANK YOU</vt:lpstr>
      <vt:lpstr>Selecting Visual Aids</vt:lpstr>
      <vt:lpstr>The Power of Communication</vt:lpstr>
      <vt:lpstr>Overcoming nervousness</vt:lpstr>
      <vt:lpstr>Navigating Q&amp;A Sessions</vt:lpstr>
      <vt:lpstr>Speaking Impact</vt:lpstr>
      <vt:lpstr>Dynamic  delivery</vt:lpstr>
      <vt:lpstr>Final tips &amp; takeaways</vt:lpstr>
      <vt:lpstr>Predictive Real Estate: Empowering Insights Through  Machine Learning Algorithms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goutham m</dc:creator>
  <cp:lastModifiedBy>goutham m</cp:lastModifiedBy>
  <cp:revision>2</cp:revision>
  <dcterms:created xsi:type="dcterms:W3CDTF">2024-04-24T14:19:14Z</dcterms:created>
  <dcterms:modified xsi:type="dcterms:W3CDTF">2024-04-24T18:45:56Z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