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CB95-A794-0589-E37A-BE4F92ED3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9DA5A-D0A6-8657-C595-E4DA809E8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D4B69B-26CC-E787-21A6-C5EF060279F9}"/>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5" name="Footer Placeholder 4">
            <a:extLst>
              <a:ext uri="{FF2B5EF4-FFF2-40B4-BE49-F238E27FC236}">
                <a16:creationId xmlns:a16="http://schemas.microsoft.com/office/drawing/2014/main" id="{6198FF24-79B0-CD16-2587-A8B79DE2C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665B6-BBEE-8815-9240-AD340C4FD3F0}"/>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297355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F664-8136-06F0-BF61-F7262B36B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51C341-BFF7-0F45-2DF0-691D1EEC7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41C0E-7EB3-3F28-A930-56428330C209}"/>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5" name="Footer Placeholder 4">
            <a:extLst>
              <a:ext uri="{FF2B5EF4-FFF2-40B4-BE49-F238E27FC236}">
                <a16:creationId xmlns:a16="http://schemas.microsoft.com/office/drawing/2014/main" id="{F13004BC-2541-FCD6-5483-AB567CD14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18806-0AC6-5A16-928B-F52804D1830D}"/>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390740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B013C-DF86-F918-C749-0328B2664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3BC8C6-87C7-D9A6-7DF1-1626431D34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35310-A0E8-4249-0791-F64D3DA0323B}"/>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5" name="Footer Placeholder 4">
            <a:extLst>
              <a:ext uri="{FF2B5EF4-FFF2-40B4-BE49-F238E27FC236}">
                <a16:creationId xmlns:a16="http://schemas.microsoft.com/office/drawing/2014/main" id="{4055AFE4-14F2-ADEF-A3E9-357654238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E5E95-A2E0-48E1-AEEA-4055E64A4BD4}"/>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370559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740A-2427-1B93-5057-B2E16ABE1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82BFD-94EF-1DE5-D3B9-61E73829D8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ACE32-47D3-0539-2167-6E4FEC180AE4}"/>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5" name="Footer Placeholder 4">
            <a:extLst>
              <a:ext uri="{FF2B5EF4-FFF2-40B4-BE49-F238E27FC236}">
                <a16:creationId xmlns:a16="http://schemas.microsoft.com/office/drawing/2014/main" id="{6E686470-06E8-0853-6EC8-AF64525B1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68B70-448B-6394-F6DF-CC336D46CEBE}"/>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288817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7D19-C8CE-3872-9152-D62692240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3896E9-6BC5-2D2E-9872-F8A0367F6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33CE8-D669-791F-56B2-786F390F9AD3}"/>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5" name="Footer Placeholder 4">
            <a:extLst>
              <a:ext uri="{FF2B5EF4-FFF2-40B4-BE49-F238E27FC236}">
                <a16:creationId xmlns:a16="http://schemas.microsoft.com/office/drawing/2014/main" id="{341FBB1F-C43C-55E4-A584-AEBBEEF84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0438C-7EE3-AE44-BF1B-4EE10C630634}"/>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220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CC6A-38AB-5EAA-26D8-3AEC5BDE5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62717-332A-C3D0-3B38-5A0D919F88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7F56FA-88CF-63CA-55DB-40B7F66A22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460A7D-EAF8-3D8F-C967-16C64FD01871}"/>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6" name="Footer Placeholder 5">
            <a:extLst>
              <a:ext uri="{FF2B5EF4-FFF2-40B4-BE49-F238E27FC236}">
                <a16:creationId xmlns:a16="http://schemas.microsoft.com/office/drawing/2014/main" id="{8A4AB933-66B1-2E8F-5212-40270FD89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FFFFF-88B5-9EC9-6823-5E859DAB5ECE}"/>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330042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5A35-8CD6-A9C2-DA2C-39667CECE0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0E211-D9E4-BEA3-B627-F135335C3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7618F-F58C-B0D7-5DD2-CCB010C1F4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8AB199-F334-7DE9-73C5-02434D25CF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6C0202-1DF0-C0AB-9424-156B221754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5D74E-EAEA-F35C-08BD-0B15363679C9}"/>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8" name="Footer Placeholder 7">
            <a:extLst>
              <a:ext uri="{FF2B5EF4-FFF2-40B4-BE49-F238E27FC236}">
                <a16:creationId xmlns:a16="http://schemas.microsoft.com/office/drawing/2014/main" id="{E748AA70-4FB6-C134-2831-CCECC63C90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1C8240-C6F2-C7AE-37FA-6C3A0AAE4246}"/>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43705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A5B5-4FA1-BADB-D8E6-E62CD26EDA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215CFA-6908-9EB5-2523-48B5911C8A8E}"/>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4" name="Footer Placeholder 3">
            <a:extLst>
              <a:ext uri="{FF2B5EF4-FFF2-40B4-BE49-F238E27FC236}">
                <a16:creationId xmlns:a16="http://schemas.microsoft.com/office/drawing/2014/main" id="{1192AAE3-1606-5BFC-58F8-C7E510C560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5BEA7A-9DAF-252A-FA1E-EC4532D32859}"/>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117322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16790F-9078-E1F8-0F97-3B47BBA10C39}"/>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3" name="Footer Placeholder 2">
            <a:extLst>
              <a:ext uri="{FF2B5EF4-FFF2-40B4-BE49-F238E27FC236}">
                <a16:creationId xmlns:a16="http://schemas.microsoft.com/office/drawing/2014/main" id="{6FB85067-7350-9F85-F0F8-034337A6FC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75228C-3FEF-5405-F17E-68C1D689520A}"/>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88008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0BB6-1B96-4BDD-7BDA-980D1DA3B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04C3A9-FF41-263D-E435-FA9288076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EB0DDC-D4B3-3D2F-94DA-667FD3D4A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59279-6513-2549-F076-DB54B7A51721}"/>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6" name="Footer Placeholder 5">
            <a:extLst>
              <a:ext uri="{FF2B5EF4-FFF2-40B4-BE49-F238E27FC236}">
                <a16:creationId xmlns:a16="http://schemas.microsoft.com/office/drawing/2014/main" id="{98654838-516C-C728-B97A-86CEBDCC4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A7F60-34D1-904F-0826-9AA3294DE085}"/>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236500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76FF-306C-7A91-D6D4-E2F90329D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4F95F3-8B7B-5666-DFAF-5CEDF36C6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10936F-1F06-AF6A-95F3-1222F4A17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BE76F-B636-8E22-C798-39D0D54C29AC}"/>
              </a:ext>
            </a:extLst>
          </p:cNvPr>
          <p:cNvSpPr>
            <a:spLocks noGrp="1"/>
          </p:cNvSpPr>
          <p:nvPr>
            <p:ph type="dt" sz="half" idx="10"/>
          </p:nvPr>
        </p:nvSpPr>
        <p:spPr/>
        <p:txBody>
          <a:bodyPr/>
          <a:lstStyle/>
          <a:p>
            <a:fld id="{693E9F82-241F-4DEE-9AAD-5020005BD988}" type="datetimeFigureOut">
              <a:rPr lang="en-US" smtClean="0"/>
              <a:t>1/10/2025</a:t>
            </a:fld>
            <a:endParaRPr lang="en-US"/>
          </a:p>
        </p:txBody>
      </p:sp>
      <p:sp>
        <p:nvSpPr>
          <p:cNvPr id="6" name="Footer Placeholder 5">
            <a:extLst>
              <a:ext uri="{FF2B5EF4-FFF2-40B4-BE49-F238E27FC236}">
                <a16:creationId xmlns:a16="http://schemas.microsoft.com/office/drawing/2014/main" id="{E52774E4-AB62-2AF1-DC9B-1EE1CFEE1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94640-D828-B1DE-67C0-C6425C11CFD2}"/>
              </a:ext>
            </a:extLst>
          </p:cNvPr>
          <p:cNvSpPr>
            <a:spLocks noGrp="1"/>
          </p:cNvSpPr>
          <p:nvPr>
            <p:ph type="sldNum" sz="quarter" idx="12"/>
          </p:nvPr>
        </p:nvSpPr>
        <p:spPr/>
        <p:txBody>
          <a:bodyPr/>
          <a:lstStyle/>
          <a:p>
            <a:fld id="{343C9EE8-B588-4518-BF38-EFE2EFD269FC}" type="slidenum">
              <a:rPr lang="en-US" smtClean="0"/>
              <a:t>‹#›</a:t>
            </a:fld>
            <a:endParaRPr lang="en-US"/>
          </a:p>
        </p:txBody>
      </p:sp>
    </p:spTree>
    <p:extLst>
      <p:ext uri="{BB962C8B-B14F-4D97-AF65-F5344CB8AC3E}">
        <p14:creationId xmlns:p14="http://schemas.microsoft.com/office/powerpoint/2010/main" val="179164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BF6F6-DCAC-FDD6-1FA0-FD973DCE9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31A45C-4A11-D76C-7C2E-4AA8C35A0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70805-2EB2-4829-27EB-BDA2E7EA6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E9F82-241F-4DEE-9AAD-5020005BD988}" type="datetimeFigureOut">
              <a:rPr lang="en-US" smtClean="0"/>
              <a:t>1/10/2025</a:t>
            </a:fld>
            <a:endParaRPr lang="en-US"/>
          </a:p>
        </p:txBody>
      </p:sp>
      <p:sp>
        <p:nvSpPr>
          <p:cNvPr id="5" name="Footer Placeholder 4">
            <a:extLst>
              <a:ext uri="{FF2B5EF4-FFF2-40B4-BE49-F238E27FC236}">
                <a16:creationId xmlns:a16="http://schemas.microsoft.com/office/drawing/2014/main" id="{A666C6CE-E27A-93D5-F34B-84E54C988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2BE5B9-705B-F08C-35E0-A23B50556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C9EE8-B588-4518-BF38-EFE2EFD269FC}" type="slidenum">
              <a:rPr lang="en-US" smtClean="0"/>
              <a:t>‹#›</a:t>
            </a:fld>
            <a:endParaRPr lang="en-US"/>
          </a:p>
        </p:txBody>
      </p:sp>
    </p:spTree>
    <p:extLst>
      <p:ext uri="{BB962C8B-B14F-4D97-AF65-F5344CB8AC3E}">
        <p14:creationId xmlns:p14="http://schemas.microsoft.com/office/powerpoint/2010/main" val="206334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wahabmoversuae.com/"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30131-E583-8FFF-FFFB-5204B620E0D0}"/>
              </a:ext>
            </a:extLst>
          </p:cNvPr>
          <p:cNvSpPr/>
          <p:nvPr/>
        </p:nvSpPr>
        <p:spPr>
          <a:xfrm>
            <a:off x="2449008" y="454473"/>
            <a:ext cx="7293984" cy="707886"/>
          </a:xfrm>
          <a:prstGeom prst="rect">
            <a:avLst/>
          </a:prstGeom>
          <a:noFill/>
        </p:spPr>
        <p:txBody>
          <a:bodyPr wrap="none" lIns="91440" tIns="45720" rIns="91440" bIns="45720">
            <a:spAutoFit/>
          </a:bodyPr>
          <a:lstStyle/>
          <a:p>
            <a:r>
              <a:rPr lang="en-US" sz="4000" dirty="0">
                <a:latin typeface="Google Sans Medium" panose="020B0603030502040204" pitchFamily="34" charset="0"/>
              </a:rPr>
              <a:t>Website </a:t>
            </a:r>
            <a:r>
              <a:rPr lang="en-US" sz="4000" dirty="0">
                <a:solidFill>
                  <a:srgbClr val="7030A0"/>
                </a:solidFill>
                <a:latin typeface="Google Sans Medium" panose="020B0603030502040204" pitchFamily="34" charset="0"/>
              </a:rPr>
              <a:t>Development Report</a:t>
            </a:r>
          </a:p>
        </p:txBody>
      </p:sp>
      <p:sp>
        <p:nvSpPr>
          <p:cNvPr id="14" name="TextBox 13">
            <a:extLst>
              <a:ext uri="{FF2B5EF4-FFF2-40B4-BE49-F238E27FC236}">
                <a16:creationId xmlns:a16="http://schemas.microsoft.com/office/drawing/2014/main" id="{39261B31-3BDC-7D77-A43C-0EBABCFF8EC9}"/>
              </a:ext>
            </a:extLst>
          </p:cNvPr>
          <p:cNvSpPr txBox="1"/>
          <p:nvPr/>
        </p:nvSpPr>
        <p:spPr>
          <a:xfrm>
            <a:off x="1284667" y="1471904"/>
            <a:ext cx="6098146" cy="369332"/>
          </a:xfrm>
          <a:prstGeom prst="rect">
            <a:avLst/>
          </a:prstGeom>
          <a:noFill/>
        </p:spPr>
        <p:txBody>
          <a:bodyPr wrap="square">
            <a:spAutoFit/>
          </a:bodyPr>
          <a:lstStyle/>
          <a:p>
            <a:r>
              <a:rPr lang="en-US" b="1" dirty="0">
                <a:latin typeface="Google Sans" panose="020B0503030502040204" pitchFamily="34" charset="0"/>
              </a:rPr>
              <a:t>Website URL</a:t>
            </a:r>
            <a:r>
              <a:rPr lang="en-US" dirty="0">
                <a:latin typeface="Google Sans" panose="020B0503030502040204" pitchFamily="34" charset="0"/>
              </a:rPr>
              <a:t>: </a:t>
            </a:r>
            <a:r>
              <a:rPr lang="en-US" dirty="0">
                <a:latin typeface="Google Sans" panose="020B0503030502040204" pitchFamily="34" charset="0"/>
                <a:hlinkClick r:id="rId2"/>
              </a:rPr>
              <a:t>https://rwahabmoversuae.com/</a:t>
            </a:r>
            <a:endParaRPr lang="en-US" dirty="0">
              <a:latin typeface="Google Sans" panose="020B0503030502040204" pitchFamily="34" charset="0"/>
            </a:endParaRPr>
          </a:p>
        </p:txBody>
      </p:sp>
      <p:sp>
        <p:nvSpPr>
          <p:cNvPr id="17" name="Rectangle 16">
            <a:extLst>
              <a:ext uri="{FF2B5EF4-FFF2-40B4-BE49-F238E27FC236}">
                <a16:creationId xmlns:a16="http://schemas.microsoft.com/office/drawing/2014/main" id="{5F14BFCA-1528-7945-1565-8A3A607E15F1}"/>
              </a:ext>
            </a:extLst>
          </p:cNvPr>
          <p:cNvSpPr/>
          <p:nvPr/>
        </p:nvSpPr>
        <p:spPr>
          <a:xfrm>
            <a:off x="1284667" y="2660382"/>
            <a:ext cx="9301768" cy="1077218"/>
          </a:xfrm>
          <a:prstGeom prst="rect">
            <a:avLst/>
          </a:prstGeom>
          <a:noFill/>
        </p:spPr>
        <p:txBody>
          <a:bodyPr wrap="square" lIns="91440" tIns="45720" rIns="91440" bIns="45720">
            <a:spAutoFit/>
          </a:bodyPr>
          <a:lstStyle/>
          <a:p>
            <a:pPr algn="just"/>
            <a:r>
              <a:rPr lang="en-US" sz="1600" dirty="0">
                <a:latin typeface="Google Sans" panose="020B0503030502040204" pitchFamily="34" charset="0"/>
              </a:rPr>
              <a:t>This report provides an easy-to-understand summary of the completed website for </a:t>
            </a:r>
            <a:r>
              <a:rPr lang="en-US" sz="1600" dirty="0" err="1">
                <a:latin typeface="Google Sans" panose="020B0503030502040204" pitchFamily="34" charset="0"/>
              </a:rPr>
              <a:t>Rwahab</a:t>
            </a:r>
            <a:r>
              <a:rPr lang="en-US" sz="1600" dirty="0">
                <a:latin typeface="Google Sans" panose="020B0503030502040204" pitchFamily="34" charset="0"/>
              </a:rPr>
              <a:t> Movers UAE. The main goal of the website is to help people find moving and packing services in different parts of the UAE quickly and easily. The website is professional, simple to use, and designed to show up in Google searches.</a:t>
            </a:r>
            <a:endParaRPr lang="en-US" dirty="0">
              <a:latin typeface="Google Sans" panose="020B0503030502040204" pitchFamily="34" charset="0"/>
            </a:endParaRPr>
          </a:p>
        </p:txBody>
      </p:sp>
      <p:sp>
        <p:nvSpPr>
          <p:cNvPr id="18" name="Rectangle 17">
            <a:extLst>
              <a:ext uri="{FF2B5EF4-FFF2-40B4-BE49-F238E27FC236}">
                <a16:creationId xmlns:a16="http://schemas.microsoft.com/office/drawing/2014/main" id="{2556C1A5-90C3-6AA1-F6E4-A8894C89D382}"/>
              </a:ext>
            </a:extLst>
          </p:cNvPr>
          <p:cNvSpPr/>
          <p:nvPr/>
        </p:nvSpPr>
        <p:spPr>
          <a:xfrm>
            <a:off x="1284667" y="2086386"/>
            <a:ext cx="2452916" cy="461665"/>
          </a:xfrm>
          <a:prstGeom prst="rect">
            <a:avLst/>
          </a:prstGeom>
          <a:noFill/>
        </p:spPr>
        <p:txBody>
          <a:bodyPr wrap="none" lIns="91440" tIns="45720" rIns="91440" bIns="45720">
            <a:spAutoFit/>
          </a:bodyPr>
          <a:lstStyle/>
          <a:p>
            <a:pPr marL="457200" indent="-457200" algn="just">
              <a:buAutoNum type="arabicPeriod"/>
            </a:pPr>
            <a:r>
              <a:rPr lang="en-US" sz="2400" dirty="0">
                <a:latin typeface="Google Sans Medium" panose="020B0603030502040204" pitchFamily="34" charset="0"/>
              </a:rPr>
              <a:t>Introduction</a:t>
            </a:r>
          </a:p>
        </p:txBody>
      </p:sp>
      <p:grpSp>
        <p:nvGrpSpPr>
          <p:cNvPr id="28" name="Group 27">
            <a:extLst>
              <a:ext uri="{FF2B5EF4-FFF2-40B4-BE49-F238E27FC236}">
                <a16:creationId xmlns:a16="http://schemas.microsoft.com/office/drawing/2014/main" id="{8E30A033-98FE-7CA7-0AED-62BB6E01FF69}"/>
              </a:ext>
            </a:extLst>
          </p:cNvPr>
          <p:cNvGrpSpPr/>
          <p:nvPr/>
        </p:nvGrpSpPr>
        <p:grpSpPr>
          <a:xfrm>
            <a:off x="2733501" y="3757320"/>
            <a:ext cx="6724999" cy="2903148"/>
            <a:chOff x="2089086" y="3757320"/>
            <a:chExt cx="6724999" cy="2903148"/>
          </a:xfrm>
        </p:grpSpPr>
        <p:pic>
          <p:nvPicPr>
            <p:cNvPr id="24" name="Picture 23">
              <a:extLst>
                <a:ext uri="{FF2B5EF4-FFF2-40B4-BE49-F238E27FC236}">
                  <a16:creationId xmlns:a16="http://schemas.microsoft.com/office/drawing/2014/main" id="{55B722EA-B171-FEC7-DDBB-5EC532951704}"/>
                </a:ext>
              </a:extLst>
            </p:cNvPr>
            <p:cNvPicPr>
              <a:picLocks noChangeAspect="1"/>
            </p:cNvPicPr>
            <p:nvPr/>
          </p:nvPicPr>
          <p:blipFill>
            <a:blip r:embed="rId3"/>
            <a:stretch>
              <a:fillRect/>
            </a:stretch>
          </p:blipFill>
          <p:spPr>
            <a:xfrm>
              <a:off x="7382813" y="3757320"/>
              <a:ext cx="1431272" cy="2903148"/>
            </a:xfrm>
            <a:prstGeom prst="rect">
              <a:avLst/>
            </a:prstGeom>
          </p:spPr>
        </p:pic>
        <p:pic>
          <p:nvPicPr>
            <p:cNvPr id="27" name="Picture 26">
              <a:extLst>
                <a:ext uri="{FF2B5EF4-FFF2-40B4-BE49-F238E27FC236}">
                  <a16:creationId xmlns:a16="http://schemas.microsoft.com/office/drawing/2014/main" id="{70FE7575-4D57-19F9-3D43-DDF28274678D}"/>
                </a:ext>
              </a:extLst>
            </p:cNvPr>
            <p:cNvPicPr>
              <a:picLocks noChangeAspect="1"/>
            </p:cNvPicPr>
            <p:nvPr/>
          </p:nvPicPr>
          <p:blipFill>
            <a:blip r:embed="rId4"/>
            <a:stretch>
              <a:fillRect/>
            </a:stretch>
          </p:blipFill>
          <p:spPr>
            <a:xfrm>
              <a:off x="2089086" y="3819707"/>
              <a:ext cx="4839747" cy="2778374"/>
            </a:xfrm>
            <a:prstGeom prst="rect">
              <a:avLst/>
            </a:prstGeom>
          </p:spPr>
        </p:pic>
      </p:grpSp>
    </p:spTree>
    <p:extLst>
      <p:ext uri="{BB962C8B-B14F-4D97-AF65-F5344CB8AC3E}">
        <p14:creationId xmlns:p14="http://schemas.microsoft.com/office/powerpoint/2010/main" val="345326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83B9CF-B3CF-B262-658A-7A8226C34533}"/>
              </a:ext>
            </a:extLst>
          </p:cNvPr>
          <p:cNvSpPr/>
          <p:nvPr/>
        </p:nvSpPr>
        <p:spPr>
          <a:xfrm>
            <a:off x="888643" y="474293"/>
            <a:ext cx="4620176" cy="461665"/>
          </a:xfrm>
          <a:prstGeom prst="rect">
            <a:avLst/>
          </a:prstGeom>
          <a:noFill/>
        </p:spPr>
        <p:txBody>
          <a:bodyPr wrap="none" lIns="91440" tIns="45720" rIns="91440" bIns="45720">
            <a:spAutoFit/>
          </a:bodyPr>
          <a:lstStyle/>
          <a:p>
            <a:pPr algn="just"/>
            <a:r>
              <a:rPr lang="en-US" sz="2400" dirty="0">
                <a:latin typeface="Google Sans Medium" panose="020B0603030502040204" pitchFamily="34" charset="0"/>
              </a:rPr>
              <a:t>2. Website Structure (Sitemap)</a:t>
            </a:r>
          </a:p>
        </p:txBody>
      </p:sp>
      <p:sp>
        <p:nvSpPr>
          <p:cNvPr id="4" name="TextBox 3">
            <a:extLst>
              <a:ext uri="{FF2B5EF4-FFF2-40B4-BE49-F238E27FC236}">
                <a16:creationId xmlns:a16="http://schemas.microsoft.com/office/drawing/2014/main" id="{B24593D4-BB47-811B-B305-851B7CCA1175}"/>
              </a:ext>
            </a:extLst>
          </p:cNvPr>
          <p:cNvSpPr txBox="1"/>
          <p:nvPr/>
        </p:nvSpPr>
        <p:spPr>
          <a:xfrm>
            <a:off x="888643" y="1142079"/>
            <a:ext cx="10625069" cy="5355312"/>
          </a:xfrm>
          <a:prstGeom prst="rect">
            <a:avLst/>
          </a:prstGeom>
          <a:noFill/>
        </p:spPr>
        <p:txBody>
          <a:bodyPr wrap="square">
            <a:spAutoFit/>
          </a:bodyPr>
          <a:lstStyle/>
          <a:p>
            <a:r>
              <a:rPr lang="en-US" dirty="0">
                <a:solidFill>
                  <a:schemeClr val="tx1">
                    <a:lumMod val="65000"/>
                    <a:lumOff val="35000"/>
                  </a:schemeClr>
                </a:solidFill>
                <a:latin typeface="Google Sans" panose="020B0503030502040204" pitchFamily="34" charset="0"/>
              </a:rPr>
              <a:t>Think of the website like a map with all the important pages listed. Here’s how it’s organized:</a:t>
            </a:r>
          </a:p>
          <a:p>
            <a:pPr>
              <a:buFont typeface="Arial" panose="020B0604020202020204" pitchFamily="34" charset="0"/>
              <a:buChar char="•"/>
            </a:pPr>
            <a:r>
              <a:rPr lang="en-US" b="1" dirty="0">
                <a:latin typeface="Google Sans" panose="020B0503030502040204" pitchFamily="34" charset="0"/>
              </a:rPr>
              <a:t>Home Page</a:t>
            </a:r>
            <a:r>
              <a:rPr lang="en-US" dirty="0">
                <a:latin typeface="Google Sans" panose="020B0503030502040204" pitchFamily="34" charset="0"/>
              </a:rPr>
              <a:t>: </a:t>
            </a:r>
            <a:r>
              <a:rPr lang="en-US" dirty="0">
                <a:solidFill>
                  <a:schemeClr val="bg2">
                    <a:lumMod val="25000"/>
                  </a:schemeClr>
                </a:solidFill>
                <a:latin typeface="Google Sans" panose="020B0503030502040204" pitchFamily="34" charset="0"/>
              </a:rPr>
              <a:t>The main page where users start.</a:t>
            </a:r>
          </a:p>
          <a:p>
            <a:pPr>
              <a:buFont typeface="Arial" panose="020B0604020202020204" pitchFamily="34" charset="0"/>
              <a:buChar char="•"/>
            </a:pPr>
            <a:r>
              <a:rPr lang="en-US" b="1" dirty="0">
                <a:latin typeface="Google Sans" panose="020B0503030502040204" pitchFamily="34" charset="0"/>
              </a:rPr>
              <a:t>Locations</a:t>
            </a:r>
            <a:r>
              <a:rPr lang="en-US" dirty="0">
                <a:latin typeface="Google Sans" panose="020B0503030502040204" pitchFamily="34" charset="0"/>
              </a:rPr>
              <a:t>:</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Movers and Packers in Dubai</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Movers and Packers in Abu Dhabi</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Movers and Packers in Sharjah</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Movers and Packers in Ajman</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Movers and Packers in Ras Al Khaimah</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Movers and Packers in Umm Al Quwain</a:t>
            </a:r>
          </a:p>
          <a:p>
            <a:pPr>
              <a:buFont typeface="Arial" panose="020B0604020202020204" pitchFamily="34" charset="0"/>
              <a:buChar char="•"/>
            </a:pPr>
            <a:r>
              <a:rPr lang="en-US" b="1" dirty="0">
                <a:latin typeface="Google Sans" panose="020B0503030502040204" pitchFamily="34" charset="0"/>
              </a:rPr>
              <a:t>Services</a:t>
            </a:r>
            <a:r>
              <a:rPr lang="en-US" dirty="0">
                <a:latin typeface="Google Sans" panose="020B0503030502040204" pitchFamily="34" charset="0"/>
              </a:rPr>
              <a:t>:</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Apartment Moving</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Home Moving</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Office Moving</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Heavy Goods Moving</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Small Furniture Moving</a:t>
            </a:r>
          </a:p>
          <a:p>
            <a:pPr marL="742950" lvl="1" indent="-285750">
              <a:buFont typeface="Arial" panose="020B0604020202020204" pitchFamily="34" charset="0"/>
              <a:buChar char="•"/>
            </a:pPr>
            <a:r>
              <a:rPr lang="en-US" dirty="0">
                <a:solidFill>
                  <a:schemeClr val="bg2">
                    <a:lumMod val="25000"/>
                  </a:schemeClr>
                </a:solidFill>
                <a:latin typeface="Google Sans" panose="020B0503030502040204" pitchFamily="34" charset="0"/>
              </a:rPr>
              <a:t>Appliances Moving</a:t>
            </a:r>
          </a:p>
          <a:p>
            <a:pPr>
              <a:buFont typeface="Arial" panose="020B0604020202020204" pitchFamily="34" charset="0"/>
              <a:buChar char="•"/>
            </a:pPr>
            <a:r>
              <a:rPr lang="en-US" b="1" dirty="0">
                <a:latin typeface="Google Sans" panose="020B0503030502040204" pitchFamily="34" charset="0"/>
              </a:rPr>
              <a:t>Buy/Sell Used Furniture</a:t>
            </a:r>
            <a:r>
              <a:rPr lang="en-US" dirty="0">
                <a:latin typeface="Google Sans" panose="020B0503030502040204" pitchFamily="34" charset="0"/>
              </a:rPr>
              <a:t>: </a:t>
            </a:r>
            <a:r>
              <a:rPr lang="en-US" dirty="0">
                <a:solidFill>
                  <a:schemeClr val="bg2">
                    <a:lumMod val="25000"/>
                  </a:schemeClr>
                </a:solidFill>
                <a:latin typeface="Google Sans" panose="020B0503030502040204" pitchFamily="34" charset="0"/>
              </a:rPr>
              <a:t>For people buying or selling furniture in Dubai, Abu Dhabi, and other cities.</a:t>
            </a:r>
          </a:p>
          <a:p>
            <a:pPr>
              <a:buFont typeface="Arial" panose="020B0604020202020204" pitchFamily="34" charset="0"/>
              <a:buChar char="•"/>
            </a:pPr>
            <a:r>
              <a:rPr lang="en-US" b="1" dirty="0">
                <a:latin typeface="Google Sans" panose="020B0503030502040204" pitchFamily="34" charset="0"/>
              </a:rPr>
              <a:t>About Us</a:t>
            </a:r>
            <a:r>
              <a:rPr lang="en-US" dirty="0">
                <a:latin typeface="Google Sans" panose="020B0503030502040204" pitchFamily="34" charset="0"/>
              </a:rPr>
              <a:t>:</a:t>
            </a:r>
            <a:r>
              <a:rPr lang="en-US" dirty="0">
                <a:solidFill>
                  <a:schemeClr val="bg2">
                    <a:lumMod val="50000"/>
                  </a:schemeClr>
                </a:solidFill>
                <a:latin typeface="Google Sans" panose="020B0503030502040204" pitchFamily="34" charset="0"/>
              </a:rPr>
              <a:t> </a:t>
            </a:r>
            <a:r>
              <a:rPr lang="en-US" dirty="0">
                <a:solidFill>
                  <a:schemeClr val="bg2">
                    <a:lumMod val="25000"/>
                  </a:schemeClr>
                </a:solidFill>
                <a:latin typeface="Google Sans" panose="020B0503030502040204" pitchFamily="34" charset="0"/>
              </a:rPr>
              <a:t>Information about the company.</a:t>
            </a:r>
          </a:p>
          <a:p>
            <a:pPr>
              <a:buFont typeface="Arial" panose="020B0604020202020204" pitchFamily="34" charset="0"/>
              <a:buChar char="•"/>
            </a:pPr>
            <a:r>
              <a:rPr lang="en-US" b="1" dirty="0">
                <a:latin typeface="Google Sans" panose="020B0503030502040204" pitchFamily="34" charset="0"/>
              </a:rPr>
              <a:t>Contact Us</a:t>
            </a:r>
            <a:r>
              <a:rPr lang="en-US" dirty="0">
                <a:latin typeface="Google Sans" panose="020B0503030502040204" pitchFamily="34" charset="0"/>
              </a:rPr>
              <a:t>: </a:t>
            </a:r>
            <a:r>
              <a:rPr lang="en-US" dirty="0">
                <a:solidFill>
                  <a:schemeClr val="bg2">
                    <a:lumMod val="25000"/>
                  </a:schemeClr>
                </a:solidFill>
                <a:latin typeface="Google Sans" panose="020B0503030502040204" pitchFamily="34" charset="0"/>
              </a:rPr>
              <a:t>A page where users can get in touch with the company.</a:t>
            </a:r>
          </a:p>
        </p:txBody>
      </p:sp>
      <p:pic>
        <p:nvPicPr>
          <p:cNvPr id="6" name="Picture 5">
            <a:extLst>
              <a:ext uri="{FF2B5EF4-FFF2-40B4-BE49-F238E27FC236}">
                <a16:creationId xmlns:a16="http://schemas.microsoft.com/office/drawing/2014/main" id="{063135D4-1265-73EA-78B0-2183CB8374C9}"/>
              </a:ext>
            </a:extLst>
          </p:cNvPr>
          <p:cNvPicPr>
            <a:picLocks noChangeAspect="1"/>
          </p:cNvPicPr>
          <p:nvPr/>
        </p:nvPicPr>
        <p:blipFill>
          <a:blip r:embed="rId2"/>
          <a:stretch>
            <a:fillRect/>
          </a:stretch>
        </p:blipFill>
        <p:spPr>
          <a:xfrm>
            <a:off x="7743179" y="1893194"/>
            <a:ext cx="1531581" cy="3300447"/>
          </a:xfrm>
          <a:prstGeom prst="rect">
            <a:avLst/>
          </a:prstGeom>
        </p:spPr>
      </p:pic>
      <p:pic>
        <p:nvPicPr>
          <p:cNvPr id="8" name="Picture 7">
            <a:extLst>
              <a:ext uri="{FF2B5EF4-FFF2-40B4-BE49-F238E27FC236}">
                <a16:creationId xmlns:a16="http://schemas.microsoft.com/office/drawing/2014/main" id="{68484B44-797A-9760-3241-C2978D40F7E1}"/>
              </a:ext>
            </a:extLst>
          </p:cNvPr>
          <p:cNvPicPr>
            <a:picLocks noChangeAspect="1"/>
          </p:cNvPicPr>
          <p:nvPr/>
        </p:nvPicPr>
        <p:blipFill>
          <a:blip r:embed="rId3"/>
          <a:stretch>
            <a:fillRect/>
          </a:stretch>
        </p:blipFill>
        <p:spPr>
          <a:xfrm>
            <a:off x="5963285" y="1893194"/>
            <a:ext cx="1531581" cy="3300448"/>
          </a:xfrm>
          <a:prstGeom prst="rect">
            <a:avLst/>
          </a:prstGeom>
        </p:spPr>
      </p:pic>
      <p:pic>
        <p:nvPicPr>
          <p:cNvPr id="10" name="Picture 9">
            <a:extLst>
              <a:ext uri="{FF2B5EF4-FFF2-40B4-BE49-F238E27FC236}">
                <a16:creationId xmlns:a16="http://schemas.microsoft.com/office/drawing/2014/main" id="{33DE2DA6-A68D-A247-1C79-F316DC0F1B3A}"/>
              </a:ext>
            </a:extLst>
          </p:cNvPr>
          <p:cNvPicPr>
            <a:picLocks noChangeAspect="1"/>
          </p:cNvPicPr>
          <p:nvPr/>
        </p:nvPicPr>
        <p:blipFill>
          <a:blip r:embed="rId4"/>
          <a:stretch>
            <a:fillRect/>
          </a:stretch>
        </p:blipFill>
        <p:spPr>
          <a:xfrm>
            <a:off x="9523073" y="1893194"/>
            <a:ext cx="1531581" cy="3300450"/>
          </a:xfrm>
          <a:prstGeom prst="rect">
            <a:avLst/>
          </a:prstGeom>
        </p:spPr>
      </p:pic>
    </p:spTree>
    <p:extLst>
      <p:ext uri="{BB962C8B-B14F-4D97-AF65-F5344CB8AC3E}">
        <p14:creationId xmlns:p14="http://schemas.microsoft.com/office/powerpoint/2010/main" val="231332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77BF7D-EB09-400C-94C6-43AE1D3C741D}"/>
              </a:ext>
            </a:extLst>
          </p:cNvPr>
          <p:cNvSpPr/>
          <p:nvPr/>
        </p:nvSpPr>
        <p:spPr>
          <a:xfrm>
            <a:off x="1120462" y="474293"/>
            <a:ext cx="3786614" cy="477054"/>
          </a:xfrm>
          <a:prstGeom prst="rect">
            <a:avLst/>
          </a:prstGeom>
          <a:noFill/>
        </p:spPr>
        <p:txBody>
          <a:bodyPr wrap="none" lIns="91440" tIns="45720" rIns="91440" bIns="45720">
            <a:spAutoFit/>
          </a:bodyPr>
          <a:lstStyle/>
          <a:p>
            <a:pPr algn="just"/>
            <a:r>
              <a:rPr lang="en-US" sz="2500" dirty="0">
                <a:latin typeface="Google Sans Medium" panose="020B0603030502040204" pitchFamily="34" charset="0"/>
              </a:rPr>
              <a:t>3. What Each Page Does</a:t>
            </a:r>
          </a:p>
        </p:txBody>
      </p:sp>
      <p:sp>
        <p:nvSpPr>
          <p:cNvPr id="6" name="TextBox 5">
            <a:extLst>
              <a:ext uri="{FF2B5EF4-FFF2-40B4-BE49-F238E27FC236}">
                <a16:creationId xmlns:a16="http://schemas.microsoft.com/office/drawing/2014/main" id="{0B9E1B89-7B84-B137-3EC4-5F96B4696BC3}"/>
              </a:ext>
            </a:extLst>
          </p:cNvPr>
          <p:cNvSpPr txBox="1"/>
          <p:nvPr/>
        </p:nvSpPr>
        <p:spPr>
          <a:xfrm>
            <a:off x="1120462" y="1166842"/>
            <a:ext cx="9375820" cy="5555367"/>
          </a:xfrm>
          <a:prstGeom prst="rect">
            <a:avLst/>
          </a:prstGeom>
          <a:noFill/>
        </p:spPr>
        <p:txBody>
          <a:bodyPr wrap="square">
            <a:spAutoFit/>
          </a:bodyPr>
          <a:lstStyle/>
          <a:p>
            <a:pPr algn="just">
              <a:spcAft>
                <a:spcPts val="600"/>
              </a:spcAft>
            </a:pPr>
            <a:r>
              <a:rPr lang="en-US" sz="2000" dirty="0">
                <a:latin typeface="Google Sans Medium" panose="020B0603030502040204" pitchFamily="34" charset="0"/>
              </a:rPr>
              <a:t>Home Page</a:t>
            </a:r>
            <a:endParaRPr lang="en-US" dirty="0">
              <a:latin typeface="Google Sans Medium" panose="020B0603030502040204" pitchFamily="34" charset="0"/>
            </a:endParaRPr>
          </a:p>
          <a:p>
            <a:pPr algn="just">
              <a:spcAft>
                <a:spcPts val="600"/>
              </a:spcAft>
            </a:pPr>
            <a:r>
              <a:rPr lang="en-US" sz="1700" dirty="0">
                <a:latin typeface="Google Sans" panose="020B0503030502040204" pitchFamily="34" charset="0"/>
              </a:rPr>
              <a:t>This is the main page where visitors land. It introduces the company and gives quick access to services and contact options.</a:t>
            </a:r>
          </a:p>
          <a:p>
            <a:pPr algn="just">
              <a:spcAft>
                <a:spcPts val="600"/>
              </a:spcAft>
            </a:pPr>
            <a:r>
              <a:rPr lang="en-US" sz="2000" dirty="0">
                <a:latin typeface="Google Sans Medium" panose="020B0603030502040204" pitchFamily="34" charset="0"/>
              </a:rPr>
              <a:t>Location Pages</a:t>
            </a:r>
            <a:endParaRPr lang="en-US" dirty="0">
              <a:latin typeface="Google Sans Medium" panose="020B0603030502040204" pitchFamily="34" charset="0"/>
            </a:endParaRPr>
          </a:p>
          <a:p>
            <a:pPr algn="just">
              <a:spcAft>
                <a:spcPts val="600"/>
              </a:spcAft>
            </a:pPr>
            <a:r>
              <a:rPr lang="en-US" sz="1700" dirty="0">
                <a:latin typeface="Google Sans" panose="020B0503030502040204" pitchFamily="34" charset="0"/>
              </a:rPr>
              <a:t>Each page is dedicated to a city in the UAE (e.g., Dubai or Abu Dhabi). These pages make it easy for customers in those areas to find relevant moving services.</a:t>
            </a:r>
          </a:p>
          <a:p>
            <a:pPr algn="just">
              <a:spcAft>
                <a:spcPts val="600"/>
              </a:spcAft>
            </a:pPr>
            <a:r>
              <a:rPr lang="en-US" sz="2000" dirty="0">
                <a:latin typeface="Google Sans Medium" panose="020B0603030502040204" pitchFamily="34" charset="0"/>
              </a:rPr>
              <a:t>Service Pages</a:t>
            </a:r>
          </a:p>
          <a:p>
            <a:pPr algn="just">
              <a:spcAft>
                <a:spcPts val="600"/>
              </a:spcAft>
            </a:pPr>
            <a:r>
              <a:rPr lang="en-US" sz="1700" dirty="0">
                <a:latin typeface="Google Sans" panose="020B0503030502040204" pitchFamily="34" charset="0"/>
              </a:rPr>
              <a:t>These pages explain the different services offered, like moving apartments or offices, or transporting heavy goods.</a:t>
            </a:r>
          </a:p>
          <a:p>
            <a:pPr algn="just">
              <a:spcAft>
                <a:spcPts val="600"/>
              </a:spcAft>
            </a:pPr>
            <a:r>
              <a:rPr lang="en-US" sz="2000" dirty="0">
                <a:latin typeface="Google Sans Medium" panose="020B0603030502040204" pitchFamily="34" charset="0"/>
              </a:rPr>
              <a:t>Buy/Sell Furniture Pages</a:t>
            </a:r>
          </a:p>
          <a:p>
            <a:pPr algn="just">
              <a:spcAft>
                <a:spcPts val="600"/>
              </a:spcAft>
            </a:pPr>
            <a:r>
              <a:rPr lang="en-US" sz="1700" dirty="0">
                <a:latin typeface="Google Sans" panose="020B0503030502040204" pitchFamily="34" charset="0"/>
              </a:rPr>
              <a:t>These pages allow users to buy or sell second-hand furniture in their city. It’s a useful feature for people moving homes.</a:t>
            </a:r>
          </a:p>
          <a:p>
            <a:pPr algn="just">
              <a:spcAft>
                <a:spcPts val="600"/>
              </a:spcAft>
            </a:pPr>
            <a:r>
              <a:rPr lang="en-US" sz="2000" dirty="0">
                <a:latin typeface="Google Sans Medium" panose="020B0603030502040204" pitchFamily="34" charset="0"/>
              </a:rPr>
              <a:t>About Us</a:t>
            </a:r>
          </a:p>
          <a:p>
            <a:pPr algn="just">
              <a:spcAft>
                <a:spcPts val="600"/>
              </a:spcAft>
            </a:pPr>
            <a:r>
              <a:rPr lang="en-US" sz="1700" dirty="0">
                <a:latin typeface="Google Sans" panose="020B0503030502040204" pitchFamily="34" charset="0"/>
              </a:rPr>
              <a:t>This page tells visitors more about the company’s history, values, and mission.</a:t>
            </a:r>
          </a:p>
          <a:p>
            <a:pPr algn="just">
              <a:spcAft>
                <a:spcPts val="600"/>
              </a:spcAft>
            </a:pPr>
            <a:r>
              <a:rPr lang="en-US" sz="2000" dirty="0">
                <a:latin typeface="Google Sans Medium" panose="020B0603030502040204" pitchFamily="34" charset="0"/>
              </a:rPr>
              <a:t>Contact Us</a:t>
            </a:r>
          </a:p>
          <a:p>
            <a:pPr algn="just">
              <a:spcAft>
                <a:spcPts val="600"/>
              </a:spcAft>
            </a:pPr>
            <a:r>
              <a:rPr lang="en-US" sz="1700" dirty="0">
                <a:latin typeface="Google Sans" panose="020B0503030502040204" pitchFamily="34" charset="0"/>
              </a:rPr>
              <a:t>A simple page where customers can fill out a form or find the company’s contact details.</a:t>
            </a:r>
          </a:p>
        </p:txBody>
      </p:sp>
    </p:spTree>
    <p:extLst>
      <p:ext uri="{BB962C8B-B14F-4D97-AF65-F5344CB8AC3E}">
        <p14:creationId xmlns:p14="http://schemas.microsoft.com/office/powerpoint/2010/main" val="82050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31879-795C-AB60-4A75-659D64BCF875}"/>
              </a:ext>
            </a:extLst>
          </p:cNvPr>
          <p:cNvSpPr/>
          <p:nvPr/>
        </p:nvSpPr>
        <p:spPr>
          <a:xfrm>
            <a:off x="1068946" y="493879"/>
            <a:ext cx="4793300" cy="477054"/>
          </a:xfrm>
          <a:prstGeom prst="rect">
            <a:avLst/>
          </a:prstGeom>
          <a:noFill/>
        </p:spPr>
        <p:txBody>
          <a:bodyPr wrap="none" lIns="91440" tIns="45720" rIns="91440" bIns="45720">
            <a:spAutoFit/>
          </a:bodyPr>
          <a:lstStyle/>
          <a:p>
            <a:pPr algn="just"/>
            <a:r>
              <a:rPr lang="en-US" sz="2500" dirty="0">
                <a:latin typeface="Google Sans Medium" panose="020B0603030502040204" pitchFamily="34" charset="0"/>
              </a:rPr>
              <a:t>4. Key Features of the Website</a:t>
            </a:r>
          </a:p>
        </p:txBody>
      </p:sp>
      <p:sp>
        <p:nvSpPr>
          <p:cNvPr id="5" name="TextBox 4">
            <a:extLst>
              <a:ext uri="{FF2B5EF4-FFF2-40B4-BE49-F238E27FC236}">
                <a16:creationId xmlns:a16="http://schemas.microsoft.com/office/drawing/2014/main" id="{28661145-F469-CD87-AE4F-B449447D3790}"/>
              </a:ext>
            </a:extLst>
          </p:cNvPr>
          <p:cNvSpPr txBox="1"/>
          <p:nvPr/>
        </p:nvSpPr>
        <p:spPr>
          <a:xfrm>
            <a:off x="1068947" y="1173436"/>
            <a:ext cx="4932608" cy="5078313"/>
          </a:xfrm>
          <a:prstGeom prst="rect">
            <a:avLst/>
          </a:prstGeom>
          <a:noFill/>
        </p:spPr>
        <p:txBody>
          <a:bodyPr wrap="square">
            <a:spAutoFit/>
          </a:bodyPr>
          <a:lstStyle/>
          <a:p>
            <a:r>
              <a:rPr lang="en-US" b="1" dirty="0">
                <a:latin typeface="Google Sans" panose="020B0503030502040204" pitchFamily="34" charset="0"/>
              </a:rPr>
              <a:t>Easy to Use</a:t>
            </a:r>
          </a:p>
          <a:p>
            <a:pPr marL="285750" indent="-285750">
              <a:buFont typeface="Wingdings" panose="05000000000000000000" pitchFamily="2" charset="2"/>
              <a:buChar char="§"/>
            </a:pPr>
            <a:r>
              <a:rPr lang="en-US" dirty="0">
                <a:latin typeface="Google Sans" panose="020B0503030502040204" pitchFamily="34" charset="0"/>
              </a:rPr>
              <a:t>The design is simple and works well on phones, tablets, and computers.</a:t>
            </a:r>
          </a:p>
          <a:p>
            <a:pPr marL="285750" indent="-285750">
              <a:buFont typeface="Wingdings" panose="05000000000000000000" pitchFamily="2" charset="2"/>
              <a:buChar char="§"/>
            </a:pPr>
            <a:r>
              <a:rPr lang="en-US" dirty="0">
                <a:latin typeface="Google Sans" panose="020B0503030502040204" pitchFamily="34" charset="0"/>
              </a:rPr>
              <a:t>Clear navigation so users can quickly find what they need.</a:t>
            </a:r>
          </a:p>
          <a:p>
            <a:endParaRPr lang="en-US" dirty="0">
              <a:latin typeface="Google Sans" panose="020B0503030502040204" pitchFamily="34" charset="0"/>
            </a:endParaRPr>
          </a:p>
          <a:p>
            <a:r>
              <a:rPr lang="en-US" b="1" dirty="0">
                <a:latin typeface="Google Sans" panose="020B0503030502040204" pitchFamily="34" charset="0"/>
              </a:rPr>
              <a:t>Fast and Reliable</a:t>
            </a:r>
          </a:p>
          <a:p>
            <a:pPr marL="285750" indent="-285750">
              <a:buFont typeface="Wingdings" panose="05000000000000000000" pitchFamily="2" charset="2"/>
              <a:buChar char="§"/>
            </a:pPr>
            <a:r>
              <a:rPr lang="en-US" dirty="0">
                <a:latin typeface="Google Sans" panose="020B0503030502040204" pitchFamily="34" charset="0"/>
              </a:rPr>
              <a:t>Pages load quickly because of optimized images and smart coding.</a:t>
            </a:r>
          </a:p>
          <a:p>
            <a:endParaRPr lang="en-US" dirty="0">
              <a:latin typeface="Google Sans" panose="020B0503030502040204" pitchFamily="34" charset="0"/>
            </a:endParaRPr>
          </a:p>
          <a:p>
            <a:r>
              <a:rPr lang="en-US" b="1" dirty="0">
                <a:latin typeface="Google Sans" panose="020B0503030502040204" pitchFamily="34" charset="0"/>
              </a:rPr>
              <a:t>Visible on Google</a:t>
            </a:r>
          </a:p>
          <a:p>
            <a:pPr marL="285750" indent="-285750">
              <a:buFont typeface="Wingdings" panose="05000000000000000000" pitchFamily="2" charset="2"/>
              <a:buChar char="§"/>
            </a:pPr>
            <a:r>
              <a:rPr lang="en-US" dirty="0">
                <a:latin typeface="Google Sans" panose="020B0503030502040204" pitchFamily="34" charset="0"/>
              </a:rPr>
              <a:t>The website is set up to rank well on Google searches, helping more people find it online.</a:t>
            </a:r>
          </a:p>
          <a:p>
            <a:endParaRPr lang="en-US" dirty="0">
              <a:latin typeface="Google Sans" panose="020B0503030502040204" pitchFamily="34" charset="0"/>
            </a:endParaRPr>
          </a:p>
          <a:p>
            <a:r>
              <a:rPr lang="en-US" b="1" dirty="0">
                <a:latin typeface="Google Sans" panose="020B0503030502040204" pitchFamily="34" charset="0"/>
              </a:rPr>
              <a:t>Interactive Forms</a:t>
            </a:r>
          </a:p>
          <a:p>
            <a:pPr marL="285750" indent="-285750">
              <a:buFont typeface="Wingdings" panose="05000000000000000000" pitchFamily="2" charset="2"/>
              <a:buChar char="§"/>
            </a:pPr>
            <a:r>
              <a:rPr lang="en-US" dirty="0">
                <a:latin typeface="Google Sans" panose="020B0503030502040204" pitchFamily="34" charset="0"/>
              </a:rPr>
              <a:t>Visitors can easily contact the company using forms on the website.</a:t>
            </a:r>
          </a:p>
        </p:txBody>
      </p:sp>
      <p:pic>
        <p:nvPicPr>
          <p:cNvPr id="7" name="Picture 6">
            <a:extLst>
              <a:ext uri="{FF2B5EF4-FFF2-40B4-BE49-F238E27FC236}">
                <a16:creationId xmlns:a16="http://schemas.microsoft.com/office/drawing/2014/main" id="{F6DE5172-74B8-A12B-0AB9-0E12E8AB3EED}"/>
              </a:ext>
            </a:extLst>
          </p:cNvPr>
          <p:cNvPicPr>
            <a:picLocks noChangeAspect="1"/>
          </p:cNvPicPr>
          <p:nvPr/>
        </p:nvPicPr>
        <p:blipFill>
          <a:blip r:embed="rId2"/>
          <a:stretch>
            <a:fillRect/>
          </a:stretch>
        </p:blipFill>
        <p:spPr>
          <a:xfrm>
            <a:off x="6278229" y="214492"/>
            <a:ext cx="4914406" cy="3128227"/>
          </a:xfrm>
          <a:prstGeom prst="rect">
            <a:avLst/>
          </a:prstGeom>
        </p:spPr>
      </p:pic>
      <p:sp>
        <p:nvSpPr>
          <p:cNvPr id="8" name="Rectangle: Rounded Corners 7">
            <a:extLst>
              <a:ext uri="{FF2B5EF4-FFF2-40B4-BE49-F238E27FC236}">
                <a16:creationId xmlns:a16="http://schemas.microsoft.com/office/drawing/2014/main" id="{D9813FEC-3EF9-AE26-0A18-D8051C79F116}"/>
              </a:ext>
            </a:extLst>
          </p:cNvPr>
          <p:cNvSpPr/>
          <p:nvPr/>
        </p:nvSpPr>
        <p:spPr>
          <a:xfrm>
            <a:off x="6399684" y="810891"/>
            <a:ext cx="1430659" cy="320084"/>
          </a:xfrm>
          <a:prstGeom prst="roundRect">
            <a:avLst>
              <a:gd name="adj" fmla="val 23809"/>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BF0E109-A50F-4446-3FE9-921E129B3AFD}"/>
              </a:ext>
            </a:extLst>
          </p:cNvPr>
          <p:cNvSpPr/>
          <p:nvPr/>
        </p:nvSpPr>
        <p:spPr>
          <a:xfrm>
            <a:off x="7504472" y="2079465"/>
            <a:ext cx="2461920" cy="563924"/>
          </a:xfrm>
          <a:prstGeom prst="roundRect">
            <a:avLst>
              <a:gd name="adj" fmla="val 23809"/>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89C40DE-B5D2-C03F-B953-A7A5DC7885DF}"/>
              </a:ext>
            </a:extLst>
          </p:cNvPr>
          <p:cNvPicPr>
            <a:picLocks noChangeAspect="1"/>
          </p:cNvPicPr>
          <p:nvPr/>
        </p:nvPicPr>
        <p:blipFill>
          <a:blip r:embed="rId3"/>
          <a:stretch>
            <a:fillRect/>
          </a:stretch>
        </p:blipFill>
        <p:spPr>
          <a:xfrm>
            <a:off x="6435211" y="3515282"/>
            <a:ext cx="1430659" cy="2902853"/>
          </a:xfrm>
          <a:prstGeom prst="rect">
            <a:avLst/>
          </a:prstGeom>
        </p:spPr>
      </p:pic>
      <p:pic>
        <p:nvPicPr>
          <p:cNvPr id="13" name="Picture 12">
            <a:extLst>
              <a:ext uri="{FF2B5EF4-FFF2-40B4-BE49-F238E27FC236}">
                <a16:creationId xmlns:a16="http://schemas.microsoft.com/office/drawing/2014/main" id="{C7D4939F-2691-F58F-87A0-4E68C12AAE39}"/>
              </a:ext>
            </a:extLst>
          </p:cNvPr>
          <p:cNvPicPr>
            <a:picLocks noChangeAspect="1"/>
          </p:cNvPicPr>
          <p:nvPr/>
        </p:nvPicPr>
        <p:blipFill>
          <a:blip r:embed="rId4"/>
          <a:stretch>
            <a:fillRect/>
          </a:stretch>
        </p:blipFill>
        <p:spPr>
          <a:xfrm>
            <a:off x="8020102" y="3515281"/>
            <a:ext cx="1430659" cy="2902853"/>
          </a:xfrm>
          <a:prstGeom prst="rect">
            <a:avLst/>
          </a:prstGeom>
        </p:spPr>
      </p:pic>
      <p:pic>
        <p:nvPicPr>
          <p:cNvPr id="15" name="Picture 14">
            <a:extLst>
              <a:ext uri="{FF2B5EF4-FFF2-40B4-BE49-F238E27FC236}">
                <a16:creationId xmlns:a16="http://schemas.microsoft.com/office/drawing/2014/main" id="{E5A00F72-C456-F56F-0C25-C4856C3B024D}"/>
              </a:ext>
            </a:extLst>
          </p:cNvPr>
          <p:cNvPicPr>
            <a:picLocks noChangeAspect="1"/>
          </p:cNvPicPr>
          <p:nvPr/>
        </p:nvPicPr>
        <p:blipFill>
          <a:blip r:embed="rId5"/>
          <a:stretch>
            <a:fillRect/>
          </a:stretch>
        </p:blipFill>
        <p:spPr>
          <a:xfrm>
            <a:off x="9604993" y="3515281"/>
            <a:ext cx="1431695" cy="2904956"/>
          </a:xfrm>
          <a:prstGeom prst="rect">
            <a:avLst/>
          </a:prstGeom>
        </p:spPr>
      </p:pic>
    </p:spTree>
    <p:extLst>
      <p:ext uri="{BB962C8B-B14F-4D97-AF65-F5344CB8AC3E}">
        <p14:creationId xmlns:p14="http://schemas.microsoft.com/office/powerpoint/2010/main" val="316068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8A60D31-1060-7889-983C-55031703C9C7}"/>
              </a:ext>
            </a:extLst>
          </p:cNvPr>
          <p:cNvGrpSpPr/>
          <p:nvPr/>
        </p:nvGrpSpPr>
        <p:grpSpPr>
          <a:xfrm>
            <a:off x="1068946" y="1872275"/>
            <a:ext cx="9775065" cy="3113451"/>
            <a:chOff x="1068946" y="493879"/>
            <a:chExt cx="9775065" cy="3113451"/>
          </a:xfrm>
        </p:grpSpPr>
        <p:sp>
          <p:nvSpPr>
            <p:cNvPr id="4" name="Rectangle 3">
              <a:extLst>
                <a:ext uri="{FF2B5EF4-FFF2-40B4-BE49-F238E27FC236}">
                  <a16:creationId xmlns:a16="http://schemas.microsoft.com/office/drawing/2014/main" id="{CAE09346-F287-D2E1-BF98-6DC43A62DB06}"/>
                </a:ext>
              </a:extLst>
            </p:cNvPr>
            <p:cNvSpPr/>
            <p:nvPr/>
          </p:nvSpPr>
          <p:spPr>
            <a:xfrm>
              <a:off x="1068946" y="493879"/>
              <a:ext cx="3575018" cy="477054"/>
            </a:xfrm>
            <a:prstGeom prst="rect">
              <a:avLst/>
            </a:prstGeom>
            <a:noFill/>
          </p:spPr>
          <p:txBody>
            <a:bodyPr wrap="none" lIns="91440" tIns="45720" rIns="91440" bIns="45720">
              <a:spAutoFit/>
            </a:bodyPr>
            <a:lstStyle/>
            <a:p>
              <a:r>
                <a:rPr lang="en-US" sz="2500" dirty="0">
                  <a:latin typeface="Google Sans Medium" panose="020B0603030502040204" pitchFamily="34" charset="0"/>
                </a:rPr>
                <a:t>Additional Information</a:t>
              </a:r>
            </a:p>
          </p:txBody>
        </p:sp>
        <p:sp>
          <p:nvSpPr>
            <p:cNvPr id="5" name="TextBox 4">
              <a:extLst>
                <a:ext uri="{FF2B5EF4-FFF2-40B4-BE49-F238E27FC236}">
                  <a16:creationId xmlns:a16="http://schemas.microsoft.com/office/drawing/2014/main" id="{6040B7D5-33AC-4A8F-2B6D-D20A6C75DF70}"/>
                </a:ext>
              </a:extLst>
            </p:cNvPr>
            <p:cNvSpPr txBox="1"/>
            <p:nvPr/>
          </p:nvSpPr>
          <p:spPr>
            <a:xfrm>
              <a:off x="1068946" y="1146220"/>
              <a:ext cx="9775065" cy="1200329"/>
            </a:xfrm>
            <a:prstGeom prst="rect">
              <a:avLst/>
            </a:prstGeom>
            <a:noFill/>
          </p:spPr>
          <p:txBody>
            <a:bodyPr wrap="square" rtlCol="0">
              <a:spAutoFit/>
            </a:bodyPr>
            <a:lstStyle/>
            <a:p>
              <a:pPr algn="just"/>
              <a:r>
                <a:rPr lang="en-US" dirty="0">
                  <a:solidFill>
                    <a:schemeClr val="tx1">
                      <a:lumMod val="65000"/>
                      <a:lumOff val="35000"/>
                    </a:schemeClr>
                  </a:solidFill>
                  <a:latin typeface="Google Sans" panose="020B0503030502040204" pitchFamily="34" charset="0"/>
                </a:rPr>
                <a:t>The domain name has been registered for </a:t>
              </a:r>
              <a:r>
                <a:rPr lang="en-US" dirty="0">
                  <a:latin typeface="Google Sans" panose="020B0503030502040204" pitchFamily="34" charset="0"/>
                </a:rPr>
                <a:t>2 years</a:t>
              </a:r>
              <a:r>
                <a:rPr lang="en-US" dirty="0">
                  <a:solidFill>
                    <a:schemeClr val="tx1">
                      <a:lumMod val="65000"/>
                      <a:lumOff val="35000"/>
                    </a:schemeClr>
                  </a:solidFill>
                  <a:latin typeface="Google Sans" panose="020B0503030502040204" pitchFamily="34" charset="0"/>
                </a:rPr>
                <a:t> at a cost of </a:t>
              </a:r>
              <a:r>
                <a:rPr lang="en-US" dirty="0">
                  <a:latin typeface="Google Sans" panose="020B0503030502040204" pitchFamily="34" charset="0"/>
                </a:rPr>
                <a:t>PKR 5818</a:t>
              </a:r>
              <a:r>
                <a:rPr lang="en-US" dirty="0">
                  <a:solidFill>
                    <a:schemeClr val="tx1">
                      <a:lumMod val="65000"/>
                      <a:lumOff val="35000"/>
                    </a:schemeClr>
                  </a:solidFill>
                  <a:latin typeface="Google Sans" panose="020B0503030502040204" pitchFamily="34" charset="0"/>
                </a:rPr>
                <a:t>. For future management, maintenance, and ongoing SEO optimization of the website, I propose a one-time payment of </a:t>
              </a:r>
              <a:r>
                <a:rPr lang="en-US" dirty="0">
                  <a:latin typeface="Google Sans" panose="020B0503030502040204" pitchFamily="34" charset="0"/>
                </a:rPr>
                <a:t>200 AED.</a:t>
              </a:r>
              <a:r>
                <a:rPr lang="en-US" dirty="0">
                  <a:solidFill>
                    <a:schemeClr val="tx1">
                      <a:lumMod val="65000"/>
                      <a:lumOff val="35000"/>
                    </a:schemeClr>
                  </a:solidFill>
                  <a:latin typeface="Google Sans" panose="020B0503030502040204" pitchFamily="34" charset="0"/>
                </a:rPr>
                <a:t> This will ensure the website stays updated, secure, and competitive in search rankings.</a:t>
              </a:r>
            </a:p>
          </p:txBody>
        </p:sp>
        <p:sp>
          <p:nvSpPr>
            <p:cNvPr id="7" name="TextBox 6">
              <a:extLst>
                <a:ext uri="{FF2B5EF4-FFF2-40B4-BE49-F238E27FC236}">
                  <a16:creationId xmlns:a16="http://schemas.microsoft.com/office/drawing/2014/main" id="{9F254504-3830-C960-06BF-A994325F588A}"/>
                </a:ext>
              </a:extLst>
            </p:cNvPr>
            <p:cNvSpPr txBox="1"/>
            <p:nvPr/>
          </p:nvSpPr>
          <p:spPr>
            <a:xfrm>
              <a:off x="1068946" y="2684000"/>
              <a:ext cx="6098146" cy="923330"/>
            </a:xfrm>
            <a:prstGeom prst="rect">
              <a:avLst/>
            </a:prstGeom>
            <a:noFill/>
          </p:spPr>
          <p:txBody>
            <a:bodyPr wrap="square">
              <a:spAutoFit/>
            </a:bodyPr>
            <a:lstStyle/>
            <a:p>
              <a:r>
                <a:rPr lang="en-US" b="1" dirty="0">
                  <a:latin typeface="Google Sans" panose="020B0503030502040204" pitchFamily="34" charset="0"/>
                </a:rPr>
                <a:t>Prepared by:</a:t>
              </a:r>
              <a:br>
                <a:rPr lang="en-US" dirty="0">
                  <a:latin typeface="Google Sans" panose="020B0503030502040204" pitchFamily="34" charset="0"/>
                </a:rPr>
              </a:br>
              <a:r>
                <a:rPr lang="en-US" dirty="0">
                  <a:latin typeface="Google Sans" panose="020B0503030502040204" pitchFamily="34" charset="0"/>
                </a:rPr>
                <a:t>Mashal Huraira</a:t>
              </a:r>
              <a:br>
                <a:rPr lang="en-US" dirty="0">
                  <a:latin typeface="Google Sans" panose="020B0503030502040204" pitchFamily="34" charset="0"/>
                </a:rPr>
              </a:br>
              <a:r>
                <a:rPr lang="en-US" b="1" dirty="0">
                  <a:latin typeface="Google Sans" panose="020B0503030502040204" pitchFamily="34" charset="0"/>
                </a:rPr>
                <a:t>Date:</a:t>
              </a:r>
              <a:r>
                <a:rPr lang="en-US" dirty="0">
                  <a:latin typeface="Google Sans" panose="020B0503030502040204" pitchFamily="34" charset="0"/>
                </a:rPr>
                <a:t> Friday, 10 January 2025</a:t>
              </a:r>
            </a:p>
          </p:txBody>
        </p:sp>
      </p:grpSp>
    </p:spTree>
    <p:extLst>
      <p:ext uri="{BB962C8B-B14F-4D97-AF65-F5344CB8AC3E}">
        <p14:creationId xmlns:p14="http://schemas.microsoft.com/office/powerpoint/2010/main" val="1191882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516</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Google Sans</vt:lpstr>
      <vt:lpstr>Google Sans Medium</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MASHAL HORARA</dc:creator>
  <cp:lastModifiedBy>MASHAL HORARA</cp:lastModifiedBy>
  <cp:revision>2</cp:revision>
  <dcterms:created xsi:type="dcterms:W3CDTF">2025-01-10T16:49:04Z</dcterms:created>
  <dcterms:modified xsi:type="dcterms:W3CDTF">2025-01-10T17:43:39Z</dcterms:modified>
</cp:coreProperties>
</file>