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3">
  <p:sldMasterIdLst>
    <p:sldMasterId id="2147483661" r:id="rId1"/>
  </p:sldMasterIdLst>
  <p:notesMasterIdLst>
    <p:notesMasterId r:id="rId39"/>
  </p:notesMasterIdLst>
  <p:sldIdLst>
    <p:sldId id="256" r:id="rId2"/>
    <p:sldId id="257" r:id="rId3"/>
    <p:sldId id="258" r:id="rId4"/>
    <p:sldId id="259" r:id="rId5"/>
    <p:sldId id="260" r:id="rId6"/>
    <p:sldId id="261" r:id="rId7"/>
    <p:sldId id="284" r:id="rId8"/>
    <p:sldId id="285" r:id="rId9"/>
    <p:sldId id="286" r:id="rId10"/>
    <p:sldId id="287" r:id="rId11"/>
    <p:sldId id="288" r:id="rId12"/>
    <p:sldId id="289" r:id="rId13"/>
    <p:sldId id="290" r:id="rId14"/>
    <p:sldId id="291" r:id="rId15"/>
    <p:sldId id="292" r:id="rId16"/>
    <p:sldId id="293" r:id="rId17"/>
    <p:sldId id="295" r:id="rId18"/>
    <p:sldId id="296" r:id="rId19"/>
    <p:sldId id="297" r:id="rId20"/>
    <p:sldId id="298" r:id="rId21"/>
    <p:sldId id="299" r:id="rId22"/>
    <p:sldId id="300" r:id="rId23"/>
    <p:sldId id="301" r:id="rId24"/>
    <p:sldId id="302" r:id="rId25"/>
    <p:sldId id="303" r:id="rId26"/>
    <p:sldId id="304" r:id="rId27"/>
    <p:sldId id="305" r:id="rId28"/>
    <p:sldId id="308" r:id="rId29"/>
    <p:sldId id="306" r:id="rId30"/>
    <p:sldId id="263" r:id="rId31"/>
    <p:sldId id="311" r:id="rId32"/>
    <p:sldId id="313" r:id="rId33"/>
    <p:sldId id="309" r:id="rId34"/>
    <p:sldId id="312" r:id="rId35"/>
    <p:sldId id="314" r:id="rId36"/>
    <p:sldId id="266" r:id="rId37"/>
    <p:sldId id="279" r:id="rId38"/>
  </p:sldIdLst>
  <p:sldSz cx="9144000" cy="5143500" type="screen16x9"/>
  <p:notesSz cx="6858000" cy="9144000"/>
  <p:embeddedFontLst>
    <p:embeddedFont>
      <p:font typeface="Lato Light" panose="020F0302020204030203" charset="0"/>
      <p:regular r:id="rId40"/>
      <p:bold r:id="rId41"/>
      <p:italic r:id="rId42"/>
      <p:boldItalic r:id="rId43"/>
    </p:embeddedFont>
    <p:embeddedFont>
      <p:font typeface="Roboto Slab Light" panose="020B060402020202020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13C61F-8647-4B65-9B9B-17777E8E8F8C}">
  <a:tblStyle styleId="{6813C61F-8647-4B65-9B9B-17777E8E8F8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543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404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03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417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506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27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1829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82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336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3832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2065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181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792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198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537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860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25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22030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041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18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05329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35234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8877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83635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0710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734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106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229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lstStyle>
            <a:lvl1pPr lvl="0" algn="ctr" rtl="0">
              <a:spcBef>
                <a:spcPts val="0"/>
              </a:spcBef>
              <a:spcAft>
                <a:spcPts val="0"/>
              </a:spcAft>
              <a:buClr>
                <a:srgbClr val="02BDC7"/>
              </a:buClr>
              <a:buSzPts val="3000"/>
              <a:buNone/>
              <a:defRPr sz="3000">
                <a:solidFill>
                  <a:srgbClr val="02BDC7"/>
                </a:solidFill>
              </a:defRPr>
            </a:lvl1pPr>
            <a:lvl2pPr lvl="1" algn="ctr" rtl="0">
              <a:spcBef>
                <a:spcPts val="0"/>
              </a:spcBef>
              <a:spcAft>
                <a:spcPts val="0"/>
              </a:spcAft>
              <a:buClr>
                <a:srgbClr val="02BDC7"/>
              </a:buClr>
              <a:buSzPts val="3000"/>
              <a:buNone/>
              <a:defRPr sz="3000">
                <a:solidFill>
                  <a:srgbClr val="02BDC7"/>
                </a:solidFill>
              </a:defRPr>
            </a:lvl2pPr>
            <a:lvl3pPr lvl="2" algn="ctr" rtl="0">
              <a:spcBef>
                <a:spcPts val="0"/>
              </a:spcBef>
              <a:spcAft>
                <a:spcPts val="0"/>
              </a:spcAft>
              <a:buClr>
                <a:srgbClr val="02BDC7"/>
              </a:buClr>
              <a:buSzPts val="3000"/>
              <a:buNone/>
              <a:defRPr sz="3000">
                <a:solidFill>
                  <a:srgbClr val="02BDC7"/>
                </a:solidFill>
              </a:defRPr>
            </a:lvl3pPr>
            <a:lvl4pPr lvl="3" algn="ctr" rtl="0">
              <a:spcBef>
                <a:spcPts val="0"/>
              </a:spcBef>
              <a:spcAft>
                <a:spcPts val="0"/>
              </a:spcAft>
              <a:buClr>
                <a:srgbClr val="02BDC7"/>
              </a:buClr>
              <a:buSzPts val="3000"/>
              <a:buNone/>
              <a:defRPr sz="3000">
                <a:solidFill>
                  <a:srgbClr val="02BDC7"/>
                </a:solidFill>
              </a:defRPr>
            </a:lvl4pPr>
            <a:lvl5pPr lvl="4" algn="ctr" rtl="0">
              <a:spcBef>
                <a:spcPts val="0"/>
              </a:spcBef>
              <a:spcAft>
                <a:spcPts val="0"/>
              </a:spcAft>
              <a:buClr>
                <a:srgbClr val="02BDC7"/>
              </a:buClr>
              <a:buSzPts val="3000"/>
              <a:buNone/>
              <a:defRPr sz="3000">
                <a:solidFill>
                  <a:srgbClr val="02BDC7"/>
                </a:solidFill>
              </a:defRPr>
            </a:lvl5pPr>
            <a:lvl6pPr lvl="5" algn="ctr" rtl="0">
              <a:spcBef>
                <a:spcPts val="0"/>
              </a:spcBef>
              <a:spcAft>
                <a:spcPts val="0"/>
              </a:spcAft>
              <a:buClr>
                <a:srgbClr val="02BDC7"/>
              </a:buClr>
              <a:buSzPts val="3000"/>
              <a:buNone/>
              <a:defRPr sz="3000">
                <a:solidFill>
                  <a:srgbClr val="02BDC7"/>
                </a:solidFill>
              </a:defRPr>
            </a:lvl6pPr>
            <a:lvl7pPr lvl="6" algn="ctr" rtl="0">
              <a:spcBef>
                <a:spcPts val="0"/>
              </a:spcBef>
              <a:spcAft>
                <a:spcPts val="0"/>
              </a:spcAft>
              <a:buClr>
                <a:srgbClr val="02BDC7"/>
              </a:buClr>
              <a:buSzPts val="3000"/>
              <a:buNone/>
              <a:defRPr sz="3000">
                <a:solidFill>
                  <a:srgbClr val="02BDC7"/>
                </a:solidFill>
              </a:defRPr>
            </a:lvl7pPr>
            <a:lvl8pPr lvl="7" algn="ctr" rtl="0">
              <a:spcBef>
                <a:spcPts val="0"/>
              </a:spcBef>
              <a:spcAft>
                <a:spcPts val="0"/>
              </a:spcAft>
              <a:buClr>
                <a:srgbClr val="02BDC7"/>
              </a:buClr>
              <a:buSzPts val="3000"/>
              <a:buNone/>
              <a:defRPr sz="3000">
                <a:solidFill>
                  <a:srgbClr val="02BDC7"/>
                </a:solidFill>
              </a:defRPr>
            </a:lvl8pPr>
            <a:lvl9pPr lvl="8" algn="ctr" rtl="0">
              <a:spcBef>
                <a:spcPts val="0"/>
              </a:spcBef>
              <a:spcAft>
                <a:spcPts val="0"/>
              </a:spcAft>
              <a:buClr>
                <a:srgbClr val="02BDC7"/>
              </a:buClr>
              <a:buSzPts val="3000"/>
              <a:buNone/>
              <a:defRPr sz="3000">
                <a:solidFill>
                  <a:srgbClr val="02BDC7"/>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B600"/>
              </a:buClr>
              <a:buSzPts val="2000"/>
              <a:buNone/>
              <a:defRPr>
                <a:solidFill>
                  <a:srgbClr val="FFB600"/>
                </a:solidFill>
              </a:defRPr>
            </a:lvl1pPr>
            <a:lvl2pPr lvl="1" algn="ctr" rtl="0">
              <a:spcBef>
                <a:spcPts val="1000"/>
              </a:spcBef>
              <a:spcAft>
                <a:spcPts val="0"/>
              </a:spcAft>
              <a:buClr>
                <a:srgbClr val="FFB600"/>
              </a:buClr>
              <a:buSzPts val="3000"/>
              <a:buNone/>
              <a:defRPr sz="3000">
                <a:solidFill>
                  <a:srgbClr val="FFB600"/>
                </a:solidFill>
              </a:defRPr>
            </a:lvl2pPr>
            <a:lvl3pPr lvl="2" algn="ctr" rtl="0">
              <a:spcBef>
                <a:spcPts val="1000"/>
              </a:spcBef>
              <a:spcAft>
                <a:spcPts val="0"/>
              </a:spcAft>
              <a:buClr>
                <a:srgbClr val="FFB600"/>
              </a:buClr>
              <a:buSzPts val="3000"/>
              <a:buNone/>
              <a:defRPr sz="3000">
                <a:solidFill>
                  <a:srgbClr val="FFB600"/>
                </a:solidFill>
              </a:defRPr>
            </a:lvl3pPr>
            <a:lvl4pPr lvl="3" algn="ctr" rtl="0">
              <a:spcBef>
                <a:spcPts val="1000"/>
              </a:spcBef>
              <a:spcAft>
                <a:spcPts val="0"/>
              </a:spcAft>
              <a:buClr>
                <a:srgbClr val="FFB600"/>
              </a:buClr>
              <a:buSzPts val="3000"/>
              <a:buNone/>
              <a:defRPr sz="3000">
                <a:solidFill>
                  <a:srgbClr val="FFB600"/>
                </a:solidFill>
              </a:defRPr>
            </a:lvl4pPr>
            <a:lvl5pPr lvl="4" algn="ctr" rtl="0">
              <a:spcBef>
                <a:spcPts val="1000"/>
              </a:spcBef>
              <a:spcAft>
                <a:spcPts val="0"/>
              </a:spcAft>
              <a:buClr>
                <a:srgbClr val="FFB600"/>
              </a:buClr>
              <a:buSzPts val="3000"/>
              <a:buNone/>
              <a:defRPr sz="3000">
                <a:solidFill>
                  <a:srgbClr val="FFB600"/>
                </a:solidFill>
              </a:defRPr>
            </a:lvl5pPr>
            <a:lvl6pPr lvl="5" algn="ctr" rtl="0">
              <a:spcBef>
                <a:spcPts val="1000"/>
              </a:spcBef>
              <a:spcAft>
                <a:spcPts val="0"/>
              </a:spcAft>
              <a:buClr>
                <a:srgbClr val="FFB600"/>
              </a:buClr>
              <a:buSzPts val="3000"/>
              <a:buNone/>
              <a:defRPr sz="3000">
                <a:solidFill>
                  <a:srgbClr val="FFB600"/>
                </a:solidFill>
              </a:defRPr>
            </a:lvl6pPr>
            <a:lvl7pPr lvl="6" algn="ctr" rtl="0">
              <a:spcBef>
                <a:spcPts val="1000"/>
              </a:spcBef>
              <a:spcAft>
                <a:spcPts val="0"/>
              </a:spcAft>
              <a:buClr>
                <a:srgbClr val="FFB600"/>
              </a:buClr>
              <a:buSzPts val="3000"/>
              <a:buNone/>
              <a:defRPr sz="3000">
                <a:solidFill>
                  <a:srgbClr val="FFB600"/>
                </a:solidFill>
              </a:defRPr>
            </a:lvl7pPr>
            <a:lvl8pPr lvl="7" algn="ctr" rtl="0">
              <a:spcBef>
                <a:spcPts val="1000"/>
              </a:spcBef>
              <a:spcAft>
                <a:spcPts val="0"/>
              </a:spcAft>
              <a:buClr>
                <a:srgbClr val="FFB600"/>
              </a:buClr>
              <a:buSzPts val="3000"/>
              <a:buNone/>
              <a:defRPr sz="3000">
                <a:solidFill>
                  <a:srgbClr val="FFB600"/>
                </a:solidFill>
              </a:defRPr>
            </a:lvl8pPr>
            <a:lvl9pPr lvl="8" algn="ctr" rtl="0">
              <a:spcBef>
                <a:spcPts val="1000"/>
              </a:spcBef>
              <a:spcAft>
                <a:spcPts val="1000"/>
              </a:spcAft>
              <a:buClr>
                <a:srgbClr val="FFB600"/>
              </a:buClr>
              <a:buSzPts val="3000"/>
              <a:buNone/>
              <a:defRPr sz="3000">
                <a:solidFill>
                  <a:srgbClr val="FFB6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4"/>
          <p:cNvSpPr txBox="1">
            <a:spLocks noGrp="1"/>
          </p:cNvSpPr>
          <p:nvPr>
            <p:ph type="body" idx="1"/>
          </p:nvPr>
        </p:nvSpPr>
        <p:spPr>
          <a:xfrm>
            <a:off x="1242275" y="1704600"/>
            <a:ext cx="6659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Clr>
                <a:srgbClr val="4A5C65"/>
              </a:buClr>
              <a:buSzPts val="3000"/>
              <a:buChar char="○"/>
              <a:defRPr sz="3000" i="1">
                <a:solidFill>
                  <a:srgbClr val="4A5C65"/>
                </a:solidFill>
              </a:defRPr>
            </a:lvl1pPr>
            <a:lvl2pPr marL="914400" lvl="1" indent="-419100" algn="ctr" rtl="0">
              <a:spcBef>
                <a:spcPts val="1000"/>
              </a:spcBef>
              <a:spcAft>
                <a:spcPts val="0"/>
              </a:spcAft>
              <a:buClr>
                <a:srgbClr val="4A5C65"/>
              </a:buClr>
              <a:buSzPts val="3000"/>
              <a:buChar char="◦"/>
              <a:defRPr sz="3000" i="1">
                <a:solidFill>
                  <a:srgbClr val="4A5C65"/>
                </a:solidFill>
              </a:defRPr>
            </a:lvl2pPr>
            <a:lvl3pPr marL="1371600" lvl="2" indent="-419100" algn="ctr" rtl="0">
              <a:spcBef>
                <a:spcPts val="1000"/>
              </a:spcBef>
              <a:spcAft>
                <a:spcPts val="0"/>
              </a:spcAft>
              <a:buClr>
                <a:srgbClr val="4A5C65"/>
              </a:buClr>
              <a:buSzPts val="3000"/>
              <a:buChar char="◦"/>
              <a:defRPr sz="3000" i="1">
                <a:solidFill>
                  <a:srgbClr val="4A5C65"/>
                </a:solidFill>
              </a:defRPr>
            </a:lvl3pPr>
            <a:lvl4pPr marL="1828800" lvl="3" indent="-419100" algn="ctr" rtl="0">
              <a:spcBef>
                <a:spcPts val="1000"/>
              </a:spcBef>
              <a:spcAft>
                <a:spcPts val="0"/>
              </a:spcAft>
              <a:buClr>
                <a:srgbClr val="4A5C65"/>
              </a:buClr>
              <a:buSzPts val="3000"/>
              <a:buChar char="◦"/>
              <a:defRPr sz="3000" i="1">
                <a:solidFill>
                  <a:srgbClr val="4A5C65"/>
                </a:solidFill>
              </a:defRPr>
            </a:lvl4pPr>
            <a:lvl5pPr marL="2286000" lvl="4" indent="-419100" algn="ctr" rtl="0">
              <a:spcBef>
                <a:spcPts val="1000"/>
              </a:spcBef>
              <a:spcAft>
                <a:spcPts val="0"/>
              </a:spcAft>
              <a:buClr>
                <a:srgbClr val="4A5C65"/>
              </a:buClr>
              <a:buSzPts val="3000"/>
              <a:buChar char="◦"/>
              <a:defRPr sz="3000" i="1">
                <a:solidFill>
                  <a:srgbClr val="4A5C65"/>
                </a:solidFill>
              </a:defRPr>
            </a:lvl5pPr>
            <a:lvl6pPr marL="2743200" lvl="5" indent="-419100" algn="ctr" rtl="0">
              <a:spcBef>
                <a:spcPts val="1000"/>
              </a:spcBef>
              <a:spcAft>
                <a:spcPts val="0"/>
              </a:spcAft>
              <a:buClr>
                <a:srgbClr val="4A5C65"/>
              </a:buClr>
              <a:buSzPts val="3000"/>
              <a:buChar char="◦"/>
              <a:defRPr sz="3000" i="1">
                <a:solidFill>
                  <a:srgbClr val="4A5C65"/>
                </a:solidFill>
              </a:defRPr>
            </a:lvl6pPr>
            <a:lvl7pPr marL="3200400" lvl="6" indent="-419100" algn="ctr" rtl="0">
              <a:spcBef>
                <a:spcPts val="1000"/>
              </a:spcBef>
              <a:spcAft>
                <a:spcPts val="0"/>
              </a:spcAft>
              <a:buClr>
                <a:srgbClr val="4A5C65"/>
              </a:buClr>
              <a:buSzPts val="3000"/>
              <a:buChar char="◦"/>
              <a:defRPr sz="3000" i="1">
                <a:solidFill>
                  <a:srgbClr val="4A5C65"/>
                </a:solidFill>
              </a:defRPr>
            </a:lvl7pPr>
            <a:lvl8pPr marL="3657600" lvl="7" indent="-419100" algn="ctr" rtl="0">
              <a:spcBef>
                <a:spcPts val="1000"/>
              </a:spcBef>
              <a:spcAft>
                <a:spcPts val="0"/>
              </a:spcAft>
              <a:buClr>
                <a:srgbClr val="4A5C65"/>
              </a:buClr>
              <a:buSzPts val="3000"/>
              <a:buChar char="◦"/>
              <a:defRPr sz="3000" i="1">
                <a:solidFill>
                  <a:srgbClr val="4A5C65"/>
                </a:solidFill>
              </a:defRPr>
            </a:lvl8pPr>
            <a:lvl9pPr marL="4114800" lvl="8" indent="-419100" algn="ctr">
              <a:spcBef>
                <a:spcPts val="1000"/>
              </a:spcBef>
              <a:spcAft>
                <a:spcPts val="1000"/>
              </a:spcAft>
              <a:buClr>
                <a:srgbClr val="4A5C65"/>
              </a:buClr>
              <a:buSzPts val="3000"/>
              <a:buChar char="◦"/>
              <a:defRPr sz="3000" i="1">
                <a:solidFill>
                  <a:srgbClr val="4A5C65"/>
                </a:solidFill>
              </a:defRPr>
            </a:lvl9pPr>
          </a:lstStyle>
          <a:p>
            <a:endParaRPr/>
          </a:p>
        </p:txBody>
      </p:sp>
      <p:sp>
        <p:nvSpPr>
          <p:cNvPr id="95" name="Google Shape;95;p4"/>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rPr>
              <a:t>“</a:t>
            </a:r>
            <a:endParaRPr sz="9600" b="1">
              <a:solidFill>
                <a:srgbClr val="FFFFFF"/>
              </a:solidFill>
            </a:endParaRPr>
          </a:p>
        </p:txBody>
      </p:sp>
      <p:sp>
        <p:nvSpPr>
          <p:cNvPr id="96" name="Google Shape;96;p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5"/>
        <p:cNvGrpSpPr/>
        <p:nvPr/>
      </p:nvGrpSpPr>
      <p:grpSpPr>
        <a:xfrm>
          <a:off x="0" y="0"/>
          <a:ext cx="0" cy="0"/>
          <a:chOff x="0" y="0"/>
          <a:chExt cx="0" cy="0"/>
        </a:xfrm>
      </p:grpSpPr>
      <p:sp>
        <p:nvSpPr>
          <p:cNvPr id="246" name="Google Shape;246;p10"/>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0"/>
          <p:cNvGrpSpPr/>
          <p:nvPr/>
        </p:nvGrpSpPr>
        <p:grpSpPr>
          <a:xfrm>
            <a:off x="8142375" y="4477573"/>
            <a:ext cx="508851" cy="478711"/>
            <a:chOff x="5972700" y="2330200"/>
            <a:chExt cx="411625" cy="387275"/>
          </a:xfrm>
        </p:grpSpPr>
        <p:sp>
          <p:nvSpPr>
            <p:cNvPr id="261" name="Google Shape;261;p1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0"/>
          <p:cNvGrpSpPr/>
          <p:nvPr/>
        </p:nvGrpSpPr>
        <p:grpSpPr>
          <a:xfrm>
            <a:off x="545621" y="382390"/>
            <a:ext cx="398658" cy="631920"/>
            <a:chOff x="6718575" y="2318625"/>
            <a:chExt cx="256950" cy="407375"/>
          </a:xfrm>
        </p:grpSpPr>
        <p:sp>
          <p:nvSpPr>
            <p:cNvPr id="264" name="Google Shape;264;p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1pPr>
            <a:lvl2pPr marL="914400" lvl="1"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2pPr>
            <a:lvl3pPr marL="1371600" lvl="2"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3pPr>
            <a:lvl4pPr marL="1828800" lvl="3"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4pPr>
            <a:lvl5pPr marL="2286000" lvl="4"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5pPr>
            <a:lvl6pPr marL="2743200" lvl="5"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6pPr>
            <a:lvl7pPr marL="3200400" lvl="6"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7pPr>
            <a:lvl8pPr marL="3657600" lvl="7"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8pPr>
            <a:lvl9pPr marL="4114800" lvl="8" indent="-355600">
              <a:spcBef>
                <a:spcPts val="1000"/>
              </a:spcBef>
              <a:spcAft>
                <a:spcPts val="1000"/>
              </a:spcAft>
              <a:buClr>
                <a:srgbClr val="A6BCC9"/>
              </a:buClr>
              <a:buSzPts val="2000"/>
              <a:buFont typeface="Lato Light"/>
              <a:buChar char="◦"/>
              <a:defRPr sz="2000">
                <a:solidFill>
                  <a:srgbClr val="4A5C65"/>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1pPr>
            <a:lvl2pPr lvl="1">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2pPr>
            <a:lvl3pPr lvl="2">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3pPr>
            <a:lvl4pPr lvl="3">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4pPr>
            <a:lvl5pPr lvl="4">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5pPr>
            <a:lvl6pPr lvl="5">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6pPr>
            <a:lvl7pPr lvl="6">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7pPr>
            <a:lvl8pPr lvl="7">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8pPr>
            <a:lvl9pPr lvl="8">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rgbClr val="A6BCC9"/>
                </a:solidFill>
                <a:latin typeface="Lato Light"/>
                <a:ea typeface="Lato Light"/>
                <a:cs typeface="Lato Light"/>
                <a:sym typeface="Lato Light"/>
              </a:defRPr>
            </a:lvl1pPr>
            <a:lvl2pPr lvl="1" algn="r">
              <a:buNone/>
              <a:defRPr sz="1200">
                <a:solidFill>
                  <a:srgbClr val="A6BCC9"/>
                </a:solidFill>
                <a:latin typeface="Lato Light"/>
                <a:ea typeface="Lato Light"/>
                <a:cs typeface="Lato Light"/>
                <a:sym typeface="Lato Light"/>
              </a:defRPr>
            </a:lvl2pPr>
            <a:lvl3pPr lvl="2" algn="r">
              <a:buNone/>
              <a:defRPr sz="1200">
                <a:solidFill>
                  <a:srgbClr val="A6BCC9"/>
                </a:solidFill>
                <a:latin typeface="Lato Light"/>
                <a:ea typeface="Lato Light"/>
                <a:cs typeface="Lato Light"/>
                <a:sym typeface="Lato Light"/>
              </a:defRPr>
            </a:lvl3pPr>
            <a:lvl4pPr lvl="3" algn="r">
              <a:buNone/>
              <a:defRPr sz="1200">
                <a:solidFill>
                  <a:srgbClr val="A6BCC9"/>
                </a:solidFill>
                <a:latin typeface="Lato Light"/>
                <a:ea typeface="Lato Light"/>
                <a:cs typeface="Lato Light"/>
                <a:sym typeface="Lato Light"/>
              </a:defRPr>
            </a:lvl4pPr>
            <a:lvl5pPr lvl="4" algn="r">
              <a:buNone/>
              <a:defRPr sz="1200">
                <a:solidFill>
                  <a:srgbClr val="A6BCC9"/>
                </a:solidFill>
                <a:latin typeface="Lato Light"/>
                <a:ea typeface="Lato Light"/>
                <a:cs typeface="Lato Light"/>
                <a:sym typeface="Lato Light"/>
              </a:defRPr>
            </a:lvl5pPr>
            <a:lvl6pPr lvl="5" algn="r">
              <a:buNone/>
              <a:defRPr sz="1200">
                <a:solidFill>
                  <a:srgbClr val="A6BCC9"/>
                </a:solidFill>
                <a:latin typeface="Lato Light"/>
                <a:ea typeface="Lato Light"/>
                <a:cs typeface="Lato Light"/>
                <a:sym typeface="Lato Light"/>
              </a:defRPr>
            </a:lvl6pPr>
            <a:lvl7pPr lvl="6" algn="r">
              <a:buNone/>
              <a:defRPr sz="1200">
                <a:solidFill>
                  <a:srgbClr val="A6BCC9"/>
                </a:solidFill>
                <a:latin typeface="Lato Light"/>
                <a:ea typeface="Lato Light"/>
                <a:cs typeface="Lato Light"/>
                <a:sym typeface="Lato Light"/>
              </a:defRPr>
            </a:lvl7pPr>
            <a:lvl8pPr lvl="7" algn="r">
              <a:buNone/>
              <a:defRPr sz="1200">
                <a:solidFill>
                  <a:srgbClr val="A6BCC9"/>
                </a:solidFill>
                <a:latin typeface="Lato Light"/>
                <a:ea typeface="Lato Light"/>
                <a:cs typeface="Lato Light"/>
                <a:sym typeface="Lato Light"/>
              </a:defRPr>
            </a:lvl8pPr>
            <a:lvl9pPr lvl="8" algn="r">
              <a:buNone/>
              <a:defRPr sz="1200">
                <a:solidFill>
                  <a:srgbClr val="A6BCC9"/>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7" r:id="rId7"/>
    <p:sldLayoutId id="2147483659" r:id="rId8"/>
    <p:sldLayoutId id="214748366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lvl="0"/>
            <a:r>
              <a:rPr lang="fr-FR" dirty="0"/>
              <a:t>Système de gestion de transport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242275" y="1704598"/>
            <a:ext cx="6659700" cy="2605131"/>
          </a:xfrm>
          <a:prstGeom prst="rect">
            <a:avLst/>
          </a:prstGeom>
        </p:spPr>
        <p:txBody>
          <a:bodyPr spcFirstLastPara="1" wrap="square" lIns="91425" tIns="91425" rIns="91425" bIns="91425" anchor="t" anchorCtr="0">
            <a:noAutofit/>
          </a:bodyPr>
          <a:lstStyle/>
          <a:p>
            <a:pPr marL="38100" lvl="0" indent="0">
              <a:buNone/>
            </a:pPr>
            <a:r>
              <a:rPr lang="fr-FR" dirty="0"/>
              <a:t>Afficher à chaque étudiant le temps approximer de l’arrive de bus.</a:t>
            </a:r>
            <a:endParaRPr lang="en-US" dirty="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28877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242275" y="1704598"/>
            <a:ext cx="6659700" cy="2605131"/>
          </a:xfrm>
          <a:prstGeom prst="rect">
            <a:avLst/>
          </a:prstGeom>
        </p:spPr>
        <p:txBody>
          <a:bodyPr spcFirstLastPara="1" wrap="square" lIns="91425" tIns="91425" rIns="91425" bIns="91425" anchor="t" anchorCtr="0">
            <a:noAutofit/>
          </a:bodyPr>
          <a:lstStyle/>
          <a:p>
            <a:pPr marL="38100" lvl="0" indent="0">
              <a:buNone/>
            </a:pPr>
            <a:r>
              <a:rPr lang="fr-FR" dirty="0"/>
              <a:t>Au retour : afficher la location du bus pour chaque étudiant et afficher le temps de retour.</a:t>
            </a:r>
            <a:endParaRPr lang="en-US" dirty="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33249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242275" y="1704598"/>
            <a:ext cx="6659700" cy="2605131"/>
          </a:xfrm>
          <a:prstGeom prst="rect">
            <a:avLst/>
          </a:prstGeom>
        </p:spPr>
        <p:txBody>
          <a:bodyPr spcFirstLastPara="1" wrap="square" lIns="91425" tIns="91425" rIns="91425" bIns="91425" anchor="t" anchorCtr="0">
            <a:noAutofit/>
          </a:bodyPr>
          <a:lstStyle/>
          <a:p>
            <a:pPr marL="38100" lvl="0" indent="0">
              <a:buNone/>
            </a:pPr>
            <a:r>
              <a:rPr lang="fr-FR" dirty="0"/>
              <a:t>Collection des programmes des étudiant (à quel heurs chaque étudiant fini) et les diviser en groups (pour organiser l’horaire de retours des étudiant qui finissent tôt et tard.</a:t>
            </a:r>
            <a:endParaRPr lang="en-US" dirty="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4206478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242275" y="1704598"/>
            <a:ext cx="6659700" cy="2605131"/>
          </a:xfrm>
          <a:prstGeom prst="rect">
            <a:avLst/>
          </a:prstGeom>
        </p:spPr>
        <p:txBody>
          <a:bodyPr spcFirstLastPara="1" wrap="square" lIns="91425" tIns="91425" rIns="91425" bIns="91425" anchor="t" anchorCtr="0">
            <a:noAutofit/>
          </a:bodyPr>
          <a:lstStyle/>
          <a:p>
            <a:pPr marL="38100" indent="0">
              <a:buNone/>
            </a:pPr>
            <a:r>
              <a:rPr lang="fr-FR" dirty="0"/>
              <a:t>L’heure de retour est modifiable (si l’étudiant fini tôt ou s’il a fini en retard) et notifier le chauffeur. </a:t>
            </a:r>
            <a:endParaRPr lang="en-US" dirty="0"/>
          </a:p>
          <a:p>
            <a:pPr marL="38100" lvl="0" indent="0">
              <a:buNone/>
            </a:pPr>
            <a:endParaRPr lang="en-US" dirty="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213216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242150" y="1382233"/>
            <a:ext cx="6659700" cy="2970027"/>
          </a:xfrm>
          <a:prstGeom prst="rect">
            <a:avLst/>
          </a:prstGeom>
        </p:spPr>
        <p:txBody>
          <a:bodyPr spcFirstLastPara="1" wrap="square" lIns="91425" tIns="91425" rIns="91425" bIns="91425" anchor="t" anchorCtr="0">
            <a:noAutofit/>
          </a:bodyPr>
          <a:lstStyle/>
          <a:p>
            <a:pPr marL="38100" indent="0">
              <a:buNone/>
            </a:pPr>
            <a:r>
              <a:rPr lang="fr-FR" dirty="0"/>
              <a:t>Propose à chaque chauffeur de remplacer les étudiants entre eux</a:t>
            </a:r>
            <a:endParaRPr lang="en-US" dirty="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559192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242275" y="1704598"/>
            <a:ext cx="6659700" cy="2605131"/>
          </a:xfrm>
          <a:prstGeom prst="rect">
            <a:avLst/>
          </a:prstGeom>
        </p:spPr>
        <p:txBody>
          <a:bodyPr spcFirstLastPara="1" wrap="square" lIns="91425" tIns="91425" rIns="91425" bIns="91425" anchor="t" anchorCtr="0">
            <a:noAutofit/>
          </a:bodyPr>
          <a:lstStyle/>
          <a:p>
            <a:pPr marL="38100" lvl="0" indent="0">
              <a:buNone/>
            </a:pPr>
            <a:r>
              <a:rPr lang="fr-FR" dirty="0"/>
              <a:t>Faire des contraint sur le bus (s’il vient en retard ou oublie un étudiant   on débit du montant payer et en même temps si l’étudiant vient en retard on crédit au montant payer.</a:t>
            </a:r>
            <a:endParaRPr lang="en-US" dirty="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643846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242275" y="1704598"/>
            <a:ext cx="6659700" cy="2605131"/>
          </a:xfrm>
          <a:prstGeom prst="rect">
            <a:avLst/>
          </a:prstGeom>
        </p:spPr>
        <p:txBody>
          <a:bodyPr spcFirstLastPara="1" wrap="square" lIns="91425" tIns="91425" rIns="91425" bIns="91425" anchor="t" anchorCtr="0">
            <a:noAutofit/>
          </a:bodyPr>
          <a:lstStyle/>
          <a:p>
            <a:pPr marL="38100" indent="0">
              <a:buNone/>
            </a:pPr>
            <a:r>
              <a:rPr lang="fr-FR" dirty="0"/>
              <a:t>Chaque nouveau étudiant doit être associe au bus le plus convenable.</a:t>
            </a:r>
            <a:endParaRPr lang="en-US" dirty="0"/>
          </a:p>
          <a:p>
            <a:pPr marL="38100" lvl="0" indent="0">
              <a:buNone/>
            </a:pPr>
            <a:endParaRPr lang="en-US" dirty="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142466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242275" y="1704598"/>
            <a:ext cx="6659700" cy="2605131"/>
          </a:xfrm>
          <a:prstGeom prst="rect">
            <a:avLst/>
          </a:prstGeom>
        </p:spPr>
        <p:txBody>
          <a:bodyPr spcFirstLastPara="1" wrap="square" lIns="91425" tIns="91425" rIns="91425" bIns="91425" anchor="t" anchorCtr="0">
            <a:noAutofit/>
          </a:bodyPr>
          <a:lstStyle/>
          <a:p>
            <a:pPr marL="38100" lvl="0" indent="0">
              <a:buNone/>
            </a:pPr>
            <a:r>
              <a:rPr lang="fr-FR"/>
              <a:t>Groupement des étudiants qui fini au même temp pour aller dans le même bus.</a:t>
            </a:r>
            <a:endParaRPr lang="en-US"/>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351041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242275" y="1704598"/>
            <a:ext cx="6659700" cy="2605131"/>
          </a:xfrm>
          <a:prstGeom prst="rect">
            <a:avLst/>
          </a:prstGeom>
        </p:spPr>
        <p:txBody>
          <a:bodyPr spcFirstLastPara="1" wrap="square" lIns="91425" tIns="91425" rIns="91425" bIns="91425" anchor="t" anchorCtr="0">
            <a:noAutofit/>
          </a:bodyPr>
          <a:lstStyle/>
          <a:p>
            <a:pPr marL="38100" indent="0">
              <a:buNone/>
            </a:pPr>
            <a:r>
              <a:rPr lang="fr-FR" dirty="0"/>
              <a:t>Détermination par le chauffeur le montant a payé pour les étudiants.</a:t>
            </a:r>
            <a:endParaRPr lang="en-US" dirty="0"/>
          </a:p>
          <a:p>
            <a:pPr marL="38100" lvl="0" indent="0">
              <a:buNone/>
            </a:pPr>
            <a:endParaRPr lang="en-US" dirty="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403461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86100" y="1902327"/>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4A5C65"/>
                </a:solidFill>
              </a:rPr>
              <a:t>B</a:t>
            </a:r>
            <a:r>
              <a:rPr lang="en" dirty="0">
                <a:solidFill>
                  <a:srgbClr val="4A5C65"/>
                </a:solidFill>
              </a:rPr>
              <a:t>.</a:t>
            </a:r>
            <a:endParaRPr dirty="0">
              <a:solidFill>
                <a:srgbClr val="4A5C65"/>
              </a:solidFill>
            </a:endParaRPr>
          </a:p>
          <a:p>
            <a:r>
              <a:rPr lang="fr-FR" dirty="0"/>
              <a:t>Application :</a:t>
            </a:r>
            <a:br>
              <a:rPr lang="en-US" b="1" dirty="0"/>
            </a:br>
            <a:r>
              <a:rPr lang="fr-FR" dirty="0"/>
              <a:t> </a:t>
            </a:r>
            <a:endParaRPr dirty="0"/>
          </a:p>
        </p:txBody>
      </p:sp>
      <p:sp>
        <p:nvSpPr>
          <p:cNvPr id="412" name="Google Shape;412;p18"/>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endParaRPr dirty="0"/>
          </a:p>
        </p:txBody>
      </p:sp>
    </p:spTree>
    <p:extLst>
      <p:ext uri="{BB962C8B-B14F-4D97-AF65-F5344CB8AC3E}">
        <p14:creationId xmlns:p14="http://schemas.microsoft.com/office/powerpoint/2010/main" val="310207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94457" y="509857"/>
            <a:ext cx="2142000" cy="2630400"/>
          </a:xfrm>
          <a:prstGeom prst="rect">
            <a:avLst/>
          </a:prstGeom>
        </p:spPr>
        <p:txBody>
          <a:bodyPr spcFirstLastPara="1" wrap="square" lIns="91425" tIns="91425" rIns="91425" bIns="91425" anchor="ctr" anchorCtr="0">
            <a:noAutofit/>
          </a:bodyPr>
          <a:lstStyle/>
          <a:p>
            <a:pPr lvl="0"/>
            <a:r>
              <a:rPr lang="fr-FR" sz="3000" dirty="0">
                <a:latin typeface="Roboto Slab Light" panose="020B0604020202020204" charset="0"/>
                <a:ea typeface="Roboto Slab Light" panose="020B0604020202020204" charset="0"/>
              </a:rPr>
              <a:t>Sommaire</a:t>
            </a:r>
            <a:r>
              <a:rPr lang="en-US" sz="3000" dirty="0"/>
              <a:t>:</a:t>
            </a:r>
            <a:endParaRPr sz="3000" dirty="0"/>
          </a:p>
        </p:txBody>
      </p:sp>
      <p:sp>
        <p:nvSpPr>
          <p:cNvPr id="396" name="Google Shape;396;p16"/>
          <p:cNvSpPr txBox="1">
            <a:spLocks noGrp="1"/>
          </p:cNvSpPr>
          <p:nvPr>
            <p:ph type="body" idx="1"/>
          </p:nvPr>
        </p:nvSpPr>
        <p:spPr>
          <a:xfrm>
            <a:off x="2809659" y="1256550"/>
            <a:ext cx="5143494" cy="3357980"/>
          </a:xfrm>
          <a:prstGeom prst="rect">
            <a:avLst/>
          </a:prstGeom>
        </p:spPr>
        <p:txBody>
          <a:bodyPr spcFirstLastPara="1" wrap="square" lIns="91425" tIns="91425" rIns="91425" bIns="91425" anchor="t" anchorCtr="0">
            <a:noAutofit/>
          </a:bodyPr>
          <a:lstStyle/>
          <a:p>
            <a:pPr marL="0" indent="0">
              <a:buClr>
                <a:schemeClr val="dk1"/>
              </a:buClr>
              <a:buSzPts val="1100"/>
              <a:buNone/>
            </a:pPr>
            <a:r>
              <a:rPr lang="fr-FR" sz="1200" dirty="0">
                <a:latin typeface="Roboto Slab Light" panose="020B0604020202020204" charset="0"/>
                <a:ea typeface="Roboto Slab Light" panose="020B0604020202020204" charset="0"/>
              </a:rPr>
              <a:t>A - Introduction</a:t>
            </a:r>
            <a:endParaRPr lang="fr-FR" sz="1000" dirty="0">
              <a:latin typeface="Roboto Slab Light" panose="020B0604020202020204" charset="0"/>
              <a:ea typeface="Roboto Slab Light" panose="020B0604020202020204" charset="0"/>
            </a:endParaRPr>
          </a:p>
          <a:p>
            <a:pPr marL="0" indent="0">
              <a:buClr>
                <a:schemeClr val="dk1"/>
              </a:buClr>
              <a:buSzPts val="1100"/>
              <a:buNone/>
            </a:pPr>
            <a:endParaRPr lang="fr-FR" sz="1000" dirty="0">
              <a:latin typeface="Roboto Slab Light" panose="020B0604020202020204" charset="0"/>
              <a:ea typeface="Roboto Slab Light" panose="020B0604020202020204" charset="0"/>
            </a:endParaRPr>
          </a:p>
          <a:p>
            <a:pPr marL="0" indent="0">
              <a:spcAft>
                <a:spcPts val="1333"/>
              </a:spcAft>
              <a:buNone/>
            </a:pPr>
            <a:r>
              <a:rPr lang="fr-FR" sz="1200" dirty="0">
                <a:latin typeface="Roboto Slab Light" panose="020B0604020202020204" charset="0"/>
                <a:ea typeface="Roboto Slab Light" panose="020B0604020202020204" charset="0"/>
              </a:rPr>
              <a:t>B - Application</a:t>
            </a:r>
          </a:p>
          <a:p>
            <a:pPr marL="0" indent="0">
              <a:spcAft>
                <a:spcPts val="1333"/>
              </a:spcAft>
              <a:buNone/>
            </a:pPr>
            <a:r>
              <a:rPr lang="fr-FR" sz="1200" dirty="0">
                <a:latin typeface="Roboto Slab Light" panose="020B0604020202020204" charset="0"/>
                <a:ea typeface="Roboto Slab Light" panose="020B0604020202020204" charset="0"/>
              </a:rPr>
              <a:t>C - Use case</a:t>
            </a:r>
          </a:p>
          <a:p>
            <a:pPr marL="0" indent="0">
              <a:spcAft>
                <a:spcPts val="1333"/>
              </a:spcAft>
              <a:buNone/>
            </a:pPr>
            <a:r>
              <a:rPr lang="fr-FR" sz="1200" dirty="0">
                <a:latin typeface="Roboto Slab Light" panose="020B0604020202020204" charset="0"/>
                <a:ea typeface="Roboto Slab Light" panose="020B0604020202020204" charset="0"/>
              </a:rPr>
              <a:t>D - Diagramme d’activité</a:t>
            </a:r>
          </a:p>
          <a:p>
            <a:pPr marL="0" indent="0">
              <a:spcAft>
                <a:spcPts val="1333"/>
              </a:spcAft>
              <a:buNone/>
            </a:pPr>
            <a:r>
              <a:rPr lang="fr-FR" sz="1200" dirty="0">
                <a:latin typeface="Roboto Slab Light" panose="020B0604020202020204" charset="0"/>
                <a:ea typeface="Roboto Slab Light" panose="020B0604020202020204" charset="0"/>
              </a:rPr>
              <a:t>E - Base des données</a:t>
            </a:r>
          </a:p>
          <a:p>
            <a:pPr marL="0" indent="0">
              <a:spcAft>
                <a:spcPts val="1333"/>
              </a:spcAft>
              <a:buNone/>
            </a:pPr>
            <a:r>
              <a:rPr lang="fr-FR" sz="1200" dirty="0">
                <a:latin typeface="Roboto Slab Light" panose="020B0604020202020204" charset="0"/>
                <a:ea typeface="Roboto Slab Light" panose="020B0604020202020204" charset="0"/>
              </a:rPr>
              <a:t>F - Diagram des classes</a:t>
            </a:r>
          </a:p>
          <a:p>
            <a:pPr marL="0" indent="0">
              <a:spcAft>
                <a:spcPts val="1333"/>
              </a:spcAft>
              <a:buNone/>
            </a:pPr>
            <a:r>
              <a:rPr lang="fr-FR" sz="1200" dirty="0">
                <a:latin typeface="Roboto Slab Light" panose="020B0604020202020204" charset="0"/>
                <a:ea typeface="Roboto Slab Light" panose="020B0604020202020204" charset="0"/>
              </a:rPr>
              <a:t>G-Diagram de </a:t>
            </a:r>
            <a:r>
              <a:rPr lang="fr-FR" sz="1200" dirty="0" err="1">
                <a:latin typeface="Roboto Slab Light" panose="020B0604020202020204" charset="0"/>
                <a:ea typeface="Roboto Slab Light" panose="020B0604020202020204" charset="0"/>
              </a:rPr>
              <a:t>sequence</a:t>
            </a:r>
            <a:endParaRPr lang="fr-FR" sz="1200" dirty="0">
              <a:latin typeface="Roboto Slab Light" panose="020B0604020202020204" charset="0"/>
              <a:ea typeface="Roboto Slab Light" panose="020B0604020202020204" charset="0"/>
            </a:endParaRPr>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1000"/>
              </a:spcAft>
              <a:buNone/>
            </a:pPr>
            <a:endParaRPr dirty="0">
              <a:solidFill>
                <a:srgbClr val="4A5C65"/>
              </a:solidFill>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4572000" y="1071112"/>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txBox="1">
            <a:spLocks noGrp="1"/>
          </p:cNvSpPr>
          <p:nvPr>
            <p:ph type="body" idx="4294967295"/>
          </p:nvPr>
        </p:nvSpPr>
        <p:spPr>
          <a:xfrm>
            <a:off x="440235" y="1679943"/>
            <a:ext cx="3303353" cy="2792819"/>
          </a:xfrm>
          <a:prstGeom prst="rect">
            <a:avLst/>
          </a:prstGeom>
        </p:spPr>
        <p:txBody>
          <a:bodyPr spcFirstLastPara="1" wrap="square" lIns="91425" tIns="91425" rIns="91425" bIns="91425" anchor="ctr" anchorCtr="0">
            <a:noAutofit/>
          </a:bodyPr>
          <a:lstStyle/>
          <a:p>
            <a:pPr marL="0" lvl="0" indent="0">
              <a:buNone/>
            </a:pPr>
            <a:r>
              <a:rPr lang="en-US" sz="1800" dirty="0">
                <a:solidFill>
                  <a:srgbClr val="02BDC7"/>
                </a:solidFill>
                <a:latin typeface="Roboto Slab Light"/>
                <a:ea typeface="Roboto Slab Light"/>
                <a:cs typeface="Roboto Slab Light"/>
                <a:sym typeface="Roboto Slab Light"/>
              </a:rPr>
              <a:t>S’identifier</a:t>
            </a:r>
          </a:p>
          <a:p>
            <a:pPr marL="0" lvl="0" indent="0">
              <a:buNone/>
            </a:pPr>
            <a:r>
              <a:rPr lang="fr-FR" sz="1800" dirty="0"/>
              <a:t>Si l’utilisateur a déjà créé un compte il suffit de se connecter en entrant le Username et le Password et le site prend soin de reconnaitre si le compte appartient à un étudiant ou un chauffeur et ensuite ouvre le profil.</a:t>
            </a:r>
            <a:endParaRPr sz="1800" dirty="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2" name="Picture 1">
            <a:extLst>
              <a:ext uri="{FF2B5EF4-FFF2-40B4-BE49-F238E27FC236}">
                <a16:creationId xmlns:a16="http://schemas.microsoft.com/office/drawing/2014/main" id="{267C6FB2-F0F8-46AA-BBAC-423ED9E904EB}"/>
              </a:ext>
            </a:extLst>
          </p:cNvPr>
          <p:cNvPicPr>
            <a:picLocks noChangeAspect="1"/>
          </p:cNvPicPr>
          <p:nvPr/>
        </p:nvPicPr>
        <p:blipFill>
          <a:blip r:embed="rId3"/>
          <a:stretch>
            <a:fillRect/>
          </a:stretch>
        </p:blipFill>
        <p:spPr>
          <a:xfrm>
            <a:off x="4720391" y="1233378"/>
            <a:ext cx="3558363" cy="2296631"/>
          </a:xfrm>
          <a:prstGeom prst="rect">
            <a:avLst/>
          </a:prstGeom>
        </p:spPr>
      </p:pic>
    </p:spTree>
    <p:extLst>
      <p:ext uri="{BB962C8B-B14F-4D97-AF65-F5344CB8AC3E}">
        <p14:creationId xmlns:p14="http://schemas.microsoft.com/office/powerpoint/2010/main" val="1507748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4572000" y="1071112"/>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4054525" y="1286800"/>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A6BCC9"/>
                </a:solidFill>
                <a:latin typeface="Roboto Slab Light"/>
                <a:ea typeface="Roboto Slab Light"/>
                <a:cs typeface="Roboto Slab Light"/>
                <a:sym typeface="Roboto Slab Light"/>
              </a:rPr>
              <a:t>Place your screenshot here</a:t>
            </a:r>
            <a:endParaRPr sz="1000" dirty="0">
              <a:solidFill>
                <a:srgbClr val="A6BCC9"/>
              </a:solidFill>
              <a:latin typeface="Roboto Slab Light"/>
              <a:ea typeface="Roboto Slab Light"/>
              <a:cs typeface="Roboto Slab Light"/>
              <a:sym typeface="Roboto Slab Light"/>
            </a:endParaRPr>
          </a:p>
        </p:txBody>
      </p:sp>
      <p:sp>
        <p:nvSpPr>
          <p:cNvPr id="587" name="Google Shape;587;p37"/>
          <p:cNvSpPr txBox="1">
            <a:spLocks noGrp="1"/>
          </p:cNvSpPr>
          <p:nvPr>
            <p:ph type="body" idx="4294967295"/>
          </p:nvPr>
        </p:nvSpPr>
        <p:spPr>
          <a:xfrm>
            <a:off x="447956" y="1453165"/>
            <a:ext cx="3365588" cy="2828211"/>
          </a:xfrm>
          <a:prstGeom prst="rect">
            <a:avLst/>
          </a:prstGeom>
        </p:spPr>
        <p:txBody>
          <a:bodyPr spcFirstLastPara="1" wrap="square" lIns="91425" tIns="91425" rIns="91425" bIns="91425" anchor="t" anchorCtr="0">
            <a:noAutofit/>
          </a:bodyPr>
          <a:lstStyle/>
          <a:p>
            <a:pPr marL="0" lvl="0" indent="0">
              <a:buNone/>
            </a:pPr>
            <a:r>
              <a:rPr lang="fr-FR" sz="1800" dirty="0">
                <a:solidFill>
                  <a:srgbClr val="02BDC7"/>
                </a:solidFill>
                <a:latin typeface="Roboto Slab Light"/>
                <a:ea typeface="Roboto Slab Light"/>
                <a:cs typeface="Roboto Slab Light"/>
                <a:sym typeface="Roboto Slab Light"/>
              </a:rPr>
              <a:t>Préciser le propriétaire du compte :</a:t>
            </a:r>
          </a:p>
          <a:p>
            <a:pPr marL="0" lvl="0" indent="0">
              <a:buNone/>
            </a:pPr>
            <a:r>
              <a:rPr lang="fr-FR" sz="1800" dirty="0"/>
              <a:t>Une autre page s’ouvre pour préciser le propriétaire du compte s’il est un étudiant ou bien un chauffeur.</a:t>
            </a:r>
            <a:endParaRPr sz="1800" dirty="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6" name="Picture 5">
            <a:extLst>
              <a:ext uri="{FF2B5EF4-FFF2-40B4-BE49-F238E27FC236}">
                <a16:creationId xmlns:a16="http://schemas.microsoft.com/office/drawing/2014/main" id="{D35A7F41-6309-4F7E-A2EE-DDCFD61F6A2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733323" y="1242720"/>
            <a:ext cx="3532499" cy="2255699"/>
          </a:xfrm>
          <a:prstGeom prst="rect">
            <a:avLst/>
          </a:prstGeom>
        </p:spPr>
      </p:pic>
    </p:spTree>
    <p:extLst>
      <p:ext uri="{BB962C8B-B14F-4D97-AF65-F5344CB8AC3E}">
        <p14:creationId xmlns:p14="http://schemas.microsoft.com/office/powerpoint/2010/main" val="363071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4572000" y="1071112"/>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txBox="1">
            <a:spLocks noGrp="1"/>
          </p:cNvSpPr>
          <p:nvPr>
            <p:ph type="body" idx="4294967295"/>
          </p:nvPr>
        </p:nvSpPr>
        <p:spPr>
          <a:xfrm>
            <a:off x="1000849" y="811663"/>
            <a:ext cx="3365588" cy="3260725"/>
          </a:xfrm>
          <a:prstGeom prst="rect">
            <a:avLst/>
          </a:prstGeom>
        </p:spPr>
        <p:txBody>
          <a:bodyPr spcFirstLastPara="1" wrap="square" lIns="91425" tIns="91425" rIns="91425" bIns="91425" anchor="t" anchorCtr="0">
            <a:noAutofit/>
          </a:bodyPr>
          <a:lstStyle/>
          <a:p>
            <a:pPr marL="0" lvl="0" indent="0" algn="ctr">
              <a:buNone/>
            </a:pPr>
            <a:r>
              <a:rPr lang="fr-FR" sz="1800" dirty="0">
                <a:solidFill>
                  <a:srgbClr val="02BDC7"/>
                </a:solidFill>
                <a:latin typeface="Roboto Slab Light"/>
                <a:ea typeface="Roboto Slab Light"/>
                <a:cs typeface="Roboto Slab Light"/>
                <a:sym typeface="Roboto Slab Light"/>
              </a:rPr>
              <a:t>Entrer les informations personnelles (Etudiant) :</a:t>
            </a:r>
          </a:p>
          <a:p>
            <a:pPr marL="101600" indent="0">
              <a:buNone/>
            </a:pPr>
            <a:r>
              <a:rPr lang="fr-FR" sz="1300" dirty="0"/>
              <a:t>S’il a choisi de s’enregistrer sous un compte d’étudiant il doit entrer ses informations personnelles. Il doit tout d’abord choisit un </a:t>
            </a:r>
            <a:r>
              <a:rPr lang="fr-FR" sz="1300" b="1" dirty="0"/>
              <a:t>User Name </a:t>
            </a:r>
            <a:r>
              <a:rPr lang="fr-FR" sz="1300" dirty="0"/>
              <a:t>c’est un mot unique qui identifie l’utilisateur puis entrer son nom </a:t>
            </a:r>
            <a:r>
              <a:rPr lang="fr-FR" sz="1300" b="1" dirty="0"/>
              <a:t>First Name </a:t>
            </a:r>
            <a:r>
              <a:rPr lang="fr-FR" sz="1300" dirty="0"/>
              <a:t>et le nom de sa famille </a:t>
            </a:r>
            <a:r>
              <a:rPr lang="fr-FR" sz="1300" b="1" dirty="0"/>
              <a:t>Last Name </a:t>
            </a:r>
            <a:r>
              <a:rPr lang="fr-FR" sz="1300" dirty="0"/>
              <a:t>et entrer un mot de passe </a:t>
            </a:r>
            <a:r>
              <a:rPr lang="fr-FR" sz="1300" b="1" dirty="0"/>
              <a:t>Password </a:t>
            </a:r>
            <a:r>
              <a:rPr lang="fr-FR" sz="1300" dirty="0"/>
              <a:t>puis le confirmer </a:t>
            </a:r>
            <a:r>
              <a:rPr lang="fr-FR" sz="1300" b="1" dirty="0"/>
              <a:t>Confirm Password </a:t>
            </a:r>
            <a:r>
              <a:rPr lang="fr-FR" sz="1300" dirty="0"/>
              <a:t>ensuite il doit entrer le numéro du téléphone </a:t>
            </a:r>
            <a:r>
              <a:rPr lang="fr-FR" sz="1300" b="1" dirty="0"/>
              <a:t>Phone Number</a:t>
            </a:r>
            <a:r>
              <a:rPr lang="fr-FR" sz="1300" dirty="0"/>
              <a:t> et enfin i doit choisir une </a:t>
            </a:r>
            <a:r>
              <a:rPr lang="fr-FR" sz="1300" b="1" dirty="0"/>
              <a:t>Location </a:t>
            </a:r>
            <a:r>
              <a:rPr lang="fr-FR" sz="1300" dirty="0"/>
              <a:t>des options disponible, Puis appuyer le bouton Next.</a:t>
            </a:r>
            <a:endParaRPr lang="en-US" sz="1300" dirty="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7" name="Picture 6">
            <a:extLst>
              <a:ext uri="{FF2B5EF4-FFF2-40B4-BE49-F238E27FC236}">
                <a16:creationId xmlns:a16="http://schemas.microsoft.com/office/drawing/2014/main" id="{31D9A154-BE77-4095-A846-ED2F2AE0EAC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726756" y="1229064"/>
            <a:ext cx="3573728" cy="2279679"/>
          </a:xfrm>
          <a:prstGeom prst="rect">
            <a:avLst/>
          </a:prstGeom>
        </p:spPr>
      </p:pic>
    </p:spTree>
    <p:extLst>
      <p:ext uri="{BB962C8B-B14F-4D97-AF65-F5344CB8AC3E}">
        <p14:creationId xmlns:p14="http://schemas.microsoft.com/office/powerpoint/2010/main" val="3868128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4572000" y="1071112"/>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txBox="1">
            <a:spLocks noGrp="1"/>
          </p:cNvSpPr>
          <p:nvPr>
            <p:ph type="body" idx="4294967295"/>
          </p:nvPr>
        </p:nvSpPr>
        <p:spPr>
          <a:xfrm>
            <a:off x="958318" y="1071112"/>
            <a:ext cx="3365588" cy="2828211"/>
          </a:xfrm>
          <a:prstGeom prst="rect">
            <a:avLst/>
          </a:prstGeom>
        </p:spPr>
        <p:txBody>
          <a:bodyPr spcFirstLastPara="1" wrap="square" lIns="91425" tIns="91425" rIns="91425" bIns="91425" anchor="t" anchorCtr="0">
            <a:noAutofit/>
          </a:bodyPr>
          <a:lstStyle/>
          <a:p>
            <a:pPr marL="0" lvl="0" indent="0" algn="ctr">
              <a:buNone/>
            </a:pPr>
            <a:r>
              <a:rPr lang="fr-FR" sz="1800" dirty="0">
                <a:solidFill>
                  <a:srgbClr val="02BDC7"/>
                </a:solidFill>
                <a:latin typeface="Roboto Slab Light"/>
                <a:ea typeface="Roboto Slab Light"/>
                <a:cs typeface="Roboto Slab Light"/>
                <a:sym typeface="Roboto Slab Light"/>
              </a:rPr>
              <a:t>Entrer son programme :</a:t>
            </a:r>
          </a:p>
          <a:p>
            <a:pPr marL="0" lvl="0" indent="0" algn="ctr">
              <a:buNone/>
            </a:pPr>
            <a:r>
              <a:rPr lang="fr-FR" sz="1800" dirty="0"/>
              <a:t>Après avoir remplir ses informations personnelles il doit entrer son programme hebdomadaire (de quelle heure à quel heure). Enfin il appuie sur OK. </a:t>
            </a:r>
            <a:endParaRPr sz="1800" dirty="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7" name="Picture 6">
            <a:extLst>
              <a:ext uri="{FF2B5EF4-FFF2-40B4-BE49-F238E27FC236}">
                <a16:creationId xmlns:a16="http://schemas.microsoft.com/office/drawing/2014/main" id="{2B51DF90-D9B8-4854-B957-95800A11F0E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719564" y="1226288"/>
            <a:ext cx="3580920" cy="2261191"/>
          </a:xfrm>
          <a:prstGeom prst="rect">
            <a:avLst/>
          </a:prstGeom>
        </p:spPr>
      </p:pic>
    </p:spTree>
    <p:extLst>
      <p:ext uri="{BB962C8B-B14F-4D97-AF65-F5344CB8AC3E}">
        <p14:creationId xmlns:p14="http://schemas.microsoft.com/office/powerpoint/2010/main" val="1608590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4572000" y="1071112"/>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txBox="1">
            <a:spLocks noGrp="1"/>
          </p:cNvSpPr>
          <p:nvPr>
            <p:ph type="body" idx="4294967295"/>
          </p:nvPr>
        </p:nvSpPr>
        <p:spPr>
          <a:xfrm>
            <a:off x="958318" y="1071112"/>
            <a:ext cx="3365588" cy="3515065"/>
          </a:xfrm>
          <a:prstGeom prst="rect">
            <a:avLst/>
          </a:prstGeom>
        </p:spPr>
        <p:txBody>
          <a:bodyPr spcFirstLastPara="1" wrap="square" lIns="91425" tIns="91425" rIns="91425" bIns="91425" anchor="t" anchorCtr="0">
            <a:noAutofit/>
          </a:bodyPr>
          <a:lstStyle/>
          <a:p>
            <a:pPr marL="0" lvl="0" indent="0" algn="ctr">
              <a:buNone/>
            </a:pPr>
            <a:r>
              <a:rPr lang="fr-FR" sz="1800" dirty="0">
                <a:solidFill>
                  <a:srgbClr val="02BDC7"/>
                </a:solidFill>
                <a:latin typeface="Roboto Slab Light"/>
                <a:ea typeface="Roboto Slab Light"/>
                <a:cs typeface="Roboto Slab Light"/>
                <a:sym typeface="Roboto Slab Light"/>
              </a:rPr>
              <a:t>Confirmation de l’enregistrement : </a:t>
            </a:r>
          </a:p>
          <a:p>
            <a:pPr marL="0" lvl="0" indent="0" algn="ctr">
              <a:buNone/>
            </a:pPr>
            <a:r>
              <a:rPr lang="fr-FR" sz="1800" dirty="0"/>
              <a:t>Après avoir entré son programme une page de Confirmation de l’enregistrement apparait avec le User Name de l’utilisateur. Cette page assure que le processus de l’enregistrement est complet, Enfin on appuie sur Go to </a:t>
            </a:r>
            <a:r>
              <a:rPr lang="fr-FR" sz="1800" dirty="0" err="1"/>
              <a:t>your</a:t>
            </a:r>
            <a:r>
              <a:rPr lang="fr-FR" sz="1800" dirty="0"/>
              <a:t> profile. </a:t>
            </a:r>
            <a:endParaRPr sz="1800" dirty="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6" name="Picture 5">
            <a:extLst>
              <a:ext uri="{FF2B5EF4-FFF2-40B4-BE49-F238E27FC236}">
                <a16:creationId xmlns:a16="http://schemas.microsoft.com/office/drawing/2014/main" id="{7B563883-052D-48BF-8FAE-BFF3937791F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736495" y="1217584"/>
            <a:ext cx="3542724" cy="2276983"/>
          </a:xfrm>
          <a:prstGeom prst="rect">
            <a:avLst/>
          </a:prstGeom>
        </p:spPr>
      </p:pic>
    </p:spTree>
    <p:extLst>
      <p:ext uri="{BB962C8B-B14F-4D97-AF65-F5344CB8AC3E}">
        <p14:creationId xmlns:p14="http://schemas.microsoft.com/office/powerpoint/2010/main" val="170869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4572000" y="1071112"/>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txBox="1">
            <a:spLocks noGrp="1"/>
          </p:cNvSpPr>
          <p:nvPr>
            <p:ph type="body" idx="4294967295"/>
          </p:nvPr>
        </p:nvSpPr>
        <p:spPr>
          <a:xfrm>
            <a:off x="958318" y="1071112"/>
            <a:ext cx="3365588" cy="3671009"/>
          </a:xfrm>
          <a:prstGeom prst="rect">
            <a:avLst/>
          </a:prstGeom>
        </p:spPr>
        <p:txBody>
          <a:bodyPr spcFirstLastPara="1" wrap="square" lIns="91425" tIns="91425" rIns="91425" bIns="91425" anchor="t" anchorCtr="0">
            <a:noAutofit/>
          </a:bodyPr>
          <a:lstStyle/>
          <a:p>
            <a:pPr marL="0" lvl="0" indent="0" algn="ctr">
              <a:buNone/>
            </a:pPr>
            <a:r>
              <a:rPr lang="fr-FR" sz="1800" dirty="0">
                <a:solidFill>
                  <a:srgbClr val="02BDC7"/>
                </a:solidFill>
                <a:latin typeface="Roboto Slab Light"/>
                <a:ea typeface="Roboto Slab Light"/>
                <a:cs typeface="Roboto Slab Light"/>
                <a:sym typeface="Roboto Slab Light"/>
              </a:rPr>
              <a:t>Profil d	e l’étudiant :</a:t>
            </a:r>
          </a:p>
          <a:p>
            <a:pPr marL="0" lvl="0" indent="0" algn="ctr">
              <a:buNone/>
            </a:pPr>
            <a:r>
              <a:rPr lang="fr-FR" sz="1800" dirty="0"/>
              <a:t>Et Enfin le profil de l’étudiant apparait. A droit il voit ses informations personnelles et à gauche il voit la carte, et son programme et l’heure de retour et avec quel chauffeur, et il peut appuyer sur UPDATE pour le changer   et il peut appuyer sur la photo du profil pour se déconnecter. </a:t>
            </a:r>
            <a:endParaRPr sz="1800" dirty="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pic>
        <p:nvPicPr>
          <p:cNvPr id="9" name="Picture 8">
            <a:extLst>
              <a:ext uri="{FF2B5EF4-FFF2-40B4-BE49-F238E27FC236}">
                <a16:creationId xmlns:a16="http://schemas.microsoft.com/office/drawing/2014/main" id="{2534BE80-FDB4-4026-AB0C-59FCF101F8A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720855" y="1226289"/>
            <a:ext cx="3572540" cy="2261190"/>
          </a:xfrm>
          <a:prstGeom prst="rect">
            <a:avLst/>
          </a:prstGeom>
        </p:spPr>
      </p:pic>
    </p:spTree>
    <p:extLst>
      <p:ext uri="{BB962C8B-B14F-4D97-AF65-F5344CB8AC3E}">
        <p14:creationId xmlns:p14="http://schemas.microsoft.com/office/powerpoint/2010/main" val="1644164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4572000" y="1071112"/>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txBox="1">
            <a:spLocks noGrp="1"/>
          </p:cNvSpPr>
          <p:nvPr>
            <p:ph type="body" idx="4294967295"/>
          </p:nvPr>
        </p:nvSpPr>
        <p:spPr>
          <a:xfrm>
            <a:off x="958318" y="1071112"/>
            <a:ext cx="3365588" cy="3323679"/>
          </a:xfrm>
          <a:prstGeom prst="rect">
            <a:avLst/>
          </a:prstGeom>
        </p:spPr>
        <p:txBody>
          <a:bodyPr spcFirstLastPara="1" wrap="square" lIns="91425" tIns="91425" rIns="91425" bIns="91425" anchor="t" anchorCtr="0">
            <a:noAutofit/>
          </a:bodyPr>
          <a:lstStyle/>
          <a:p>
            <a:pPr marL="0" lvl="0" indent="0" algn="ctr">
              <a:buNone/>
            </a:pPr>
            <a:r>
              <a:rPr lang="fr-FR" sz="1800" dirty="0">
                <a:solidFill>
                  <a:srgbClr val="02BDC7"/>
                </a:solidFill>
                <a:latin typeface="Roboto Slab Light"/>
                <a:ea typeface="Roboto Slab Light"/>
                <a:cs typeface="Roboto Slab Light"/>
                <a:sym typeface="Roboto Slab Light"/>
              </a:rPr>
              <a:t>Entrer les informations personnelles (Chauffeur) :</a:t>
            </a:r>
          </a:p>
          <a:p>
            <a:pPr marL="101600" indent="0">
              <a:buNone/>
            </a:pPr>
            <a:r>
              <a:rPr lang="fr-FR" sz="1300" dirty="0"/>
              <a:t>S’il a choisi de s’enregistrer sous un compte de chauffeur il doit entrer ses informations personnelles (STEP1). Il doit tout d’abord choisit un </a:t>
            </a:r>
            <a:r>
              <a:rPr lang="fr-FR" sz="1300" b="1" dirty="0"/>
              <a:t>User Name </a:t>
            </a:r>
            <a:r>
              <a:rPr lang="fr-FR" sz="1300" dirty="0"/>
              <a:t>c’est un mot unique qui identifie l’utilisateur puis entrer son nom </a:t>
            </a:r>
            <a:r>
              <a:rPr lang="fr-FR" sz="1300" b="1" dirty="0"/>
              <a:t>First Name </a:t>
            </a:r>
            <a:r>
              <a:rPr lang="fr-FR" sz="1300" dirty="0"/>
              <a:t>et le nom de sa famille </a:t>
            </a:r>
            <a:r>
              <a:rPr lang="fr-FR" sz="1300" b="1" dirty="0"/>
              <a:t>Last Name </a:t>
            </a:r>
            <a:r>
              <a:rPr lang="fr-FR" sz="1300" dirty="0"/>
              <a:t>et entrer un mot de passe </a:t>
            </a:r>
            <a:r>
              <a:rPr lang="fr-FR" sz="1300" b="1" dirty="0"/>
              <a:t>Password </a:t>
            </a:r>
            <a:r>
              <a:rPr lang="fr-FR" sz="1300" dirty="0"/>
              <a:t>puis le confirmer </a:t>
            </a:r>
            <a:r>
              <a:rPr lang="fr-FR" sz="1300" b="1" dirty="0"/>
              <a:t>Confirm Password </a:t>
            </a:r>
            <a:r>
              <a:rPr lang="fr-FR" sz="1300" dirty="0"/>
              <a:t>ensuite il doit entrer le numéro du téléphone </a:t>
            </a:r>
            <a:r>
              <a:rPr lang="fr-FR" sz="1300" b="1" dirty="0"/>
              <a:t>Phone Number</a:t>
            </a:r>
            <a:r>
              <a:rPr lang="fr-FR" sz="1300" dirty="0"/>
              <a:t> et le mode de payement </a:t>
            </a:r>
            <a:r>
              <a:rPr lang="fr-FR" sz="1300" b="1" dirty="0" err="1"/>
              <a:t>Payment</a:t>
            </a:r>
            <a:r>
              <a:rPr lang="fr-FR" sz="1300" b="1" dirty="0"/>
              <a:t> Mode (</a:t>
            </a:r>
            <a:r>
              <a:rPr lang="fr-FR" sz="1300" b="1" cap="all" dirty="0"/>
              <a:t>PER MONTH ou PER YEAR</a:t>
            </a:r>
            <a:r>
              <a:rPr lang="fr-FR" sz="1300" b="1" dirty="0"/>
              <a:t>) </a:t>
            </a:r>
            <a:r>
              <a:rPr lang="fr-FR" sz="1300" dirty="0"/>
              <a:t>et enfin le </a:t>
            </a:r>
            <a:r>
              <a:rPr lang="fr-FR" sz="1300" b="1" dirty="0"/>
              <a:t>Montant</a:t>
            </a:r>
            <a:r>
              <a:rPr lang="fr-FR" sz="1300" dirty="0"/>
              <a:t>.</a:t>
            </a:r>
            <a:endParaRPr lang="en-US" sz="1300" dirty="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6" name="Picture 5">
            <a:extLst>
              <a:ext uri="{FF2B5EF4-FFF2-40B4-BE49-F238E27FC236}">
                <a16:creationId xmlns:a16="http://schemas.microsoft.com/office/drawing/2014/main" id="{F1CE6A24-7DCC-497B-B78D-0475A073663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731089" y="1228947"/>
            <a:ext cx="3548129" cy="2258532"/>
          </a:xfrm>
          <a:prstGeom prst="rect">
            <a:avLst/>
          </a:prstGeom>
        </p:spPr>
      </p:pic>
    </p:spTree>
    <p:extLst>
      <p:ext uri="{BB962C8B-B14F-4D97-AF65-F5344CB8AC3E}">
        <p14:creationId xmlns:p14="http://schemas.microsoft.com/office/powerpoint/2010/main" val="1661354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4572000" y="1071112"/>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txBox="1">
            <a:spLocks noGrp="1"/>
          </p:cNvSpPr>
          <p:nvPr>
            <p:ph type="body" idx="4294967295"/>
          </p:nvPr>
        </p:nvSpPr>
        <p:spPr>
          <a:xfrm>
            <a:off x="958318" y="1071112"/>
            <a:ext cx="3365588" cy="3536330"/>
          </a:xfrm>
          <a:prstGeom prst="rect">
            <a:avLst/>
          </a:prstGeom>
        </p:spPr>
        <p:txBody>
          <a:bodyPr spcFirstLastPara="1" wrap="square" lIns="91425" tIns="91425" rIns="91425" bIns="91425" anchor="t" anchorCtr="0">
            <a:noAutofit/>
          </a:bodyPr>
          <a:lstStyle/>
          <a:p>
            <a:pPr marL="0" lvl="0" indent="0" algn="ctr">
              <a:buNone/>
            </a:pPr>
            <a:r>
              <a:rPr lang="fr-FR" sz="1800" dirty="0">
                <a:solidFill>
                  <a:srgbClr val="02BDC7"/>
                </a:solidFill>
                <a:latin typeface="Roboto Slab Light"/>
                <a:ea typeface="Roboto Slab Light"/>
                <a:cs typeface="Roboto Slab Light"/>
                <a:sym typeface="Roboto Slab Light"/>
              </a:rPr>
              <a:t>Entrer les informations du bus :</a:t>
            </a:r>
          </a:p>
          <a:p>
            <a:pPr marL="101600" indent="0">
              <a:buNone/>
            </a:pPr>
            <a:r>
              <a:rPr lang="fr-FR" sz="1500" dirty="0"/>
              <a:t>Après avoir remplir ses informations personnelles il doit entrer les informations du bus qu’il possède le NUMERO, MODEL et LA CAPACITE DU VEHICULE et la LOCATION où il veut collecter les étudiant, il peut ajouter plusieurs locations en appuyant sur le bouton ADD et chacune des LOCATION sera ajouter dans le tableau en bas. Enfin il appuie sur OK.  </a:t>
            </a:r>
            <a:endParaRPr lang="en-US" sz="1500" dirty="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5" name="Picture 4">
            <a:extLst>
              <a:ext uri="{FF2B5EF4-FFF2-40B4-BE49-F238E27FC236}">
                <a16:creationId xmlns:a16="http://schemas.microsoft.com/office/drawing/2014/main" id="{0B72E069-EF16-4518-A08A-BED46D593906}"/>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726955" y="1218786"/>
            <a:ext cx="3552264" cy="2282870"/>
          </a:xfrm>
          <a:prstGeom prst="rect">
            <a:avLst/>
          </a:prstGeom>
        </p:spPr>
      </p:pic>
    </p:spTree>
    <p:extLst>
      <p:ext uri="{BB962C8B-B14F-4D97-AF65-F5344CB8AC3E}">
        <p14:creationId xmlns:p14="http://schemas.microsoft.com/office/powerpoint/2010/main" val="342862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4572000" y="1071112"/>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txBox="1">
            <a:spLocks noGrp="1"/>
          </p:cNvSpPr>
          <p:nvPr>
            <p:ph type="body" idx="4294967295"/>
          </p:nvPr>
        </p:nvSpPr>
        <p:spPr>
          <a:xfrm>
            <a:off x="958318" y="1071112"/>
            <a:ext cx="3365588" cy="3515065"/>
          </a:xfrm>
          <a:prstGeom prst="rect">
            <a:avLst/>
          </a:prstGeom>
        </p:spPr>
        <p:txBody>
          <a:bodyPr spcFirstLastPara="1" wrap="square" lIns="91425" tIns="91425" rIns="91425" bIns="91425" anchor="t" anchorCtr="0">
            <a:noAutofit/>
          </a:bodyPr>
          <a:lstStyle/>
          <a:p>
            <a:pPr marL="0" lvl="0" indent="0" algn="ctr">
              <a:buNone/>
            </a:pPr>
            <a:r>
              <a:rPr lang="fr-FR" sz="1800" dirty="0">
                <a:solidFill>
                  <a:srgbClr val="02BDC7"/>
                </a:solidFill>
                <a:latin typeface="Roboto Slab Light"/>
                <a:ea typeface="Roboto Slab Light"/>
                <a:cs typeface="Roboto Slab Light"/>
                <a:sym typeface="Roboto Slab Light"/>
              </a:rPr>
              <a:t>Confirmation de l’enregistrement : </a:t>
            </a:r>
          </a:p>
          <a:p>
            <a:pPr marL="101600" indent="0">
              <a:buNone/>
            </a:pPr>
            <a:r>
              <a:rPr lang="fr-FR" sz="1800" dirty="0"/>
              <a:t>Après avoir entré tous les information du bus  une page de Confirmation de l’enregistrement apparait avec le </a:t>
            </a:r>
            <a:r>
              <a:rPr lang="fr-FR" sz="1800" b="1" dirty="0"/>
              <a:t>User Name </a:t>
            </a:r>
            <a:r>
              <a:rPr lang="fr-FR" sz="1800" dirty="0"/>
              <a:t>de l’utilisateur. Cette page assure que le processus de l’enregistrement est complet, Enfin on appuie sur Go to </a:t>
            </a:r>
            <a:r>
              <a:rPr lang="fr-FR" sz="1800" dirty="0" err="1"/>
              <a:t>your</a:t>
            </a:r>
            <a:r>
              <a:rPr lang="fr-FR" sz="1800" dirty="0"/>
              <a:t> profile. </a:t>
            </a:r>
            <a:endParaRPr lang="en-US" sz="1800" dirty="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pic>
        <p:nvPicPr>
          <p:cNvPr id="6" name="Picture 5">
            <a:extLst>
              <a:ext uri="{FF2B5EF4-FFF2-40B4-BE49-F238E27FC236}">
                <a16:creationId xmlns:a16="http://schemas.microsoft.com/office/drawing/2014/main" id="{7B563883-052D-48BF-8FAE-BFF3937791F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736495" y="1217584"/>
            <a:ext cx="3542724" cy="2276983"/>
          </a:xfrm>
          <a:prstGeom prst="rect">
            <a:avLst/>
          </a:prstGeom>
        </p:spPr>
      </p:pic>
    </p:spTree>
    <p:extLst>
      <p:ext uri="{BB962C8B-B14F-4D97-AF65-F5344CB8AC3E}">
        <p14:creationId xmlns:p14="http://schemas.microsoft.com/office/powerpoint/2010/main" val="3987804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p:nvPr/>
        </p:nvSpPr>
        <p:spPr>
          <a:xfrm>
            <a:off x="4572000" y="1071112"/>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A6BCC9"/>
          </a:solidFill>
          <a:ln w="9525" cap="flat" cmpd="sng">
            <a:solidFill>
              <a:srgbClr val="DEE9F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txBox="1">
            <a:spLocks noGrp="1"/>
          </p:cNvSpPr>
          <p:nvPr>
            <p:ph type="body" idx="4294967295"/>
          </p:nvPr>
        </p:nvSpPr>
        <p:spPr>
          <a:xfrm>
            <a:off x="958318" y="1071112"/>
            <a:ext cx="3365588" cy="2828211"/>
          </a:xfrm>
          <a:prstGeom prst="rect">
            <a:avLst/>
          </a:prstGeom>
        </p:spPr>
        <p:txBody>
          <a:bodyPr spcFirstLastPara="1" wrap="square" lIns="91425" tIns="91425" rIns="91425" bIns="91425" anchor="t" anchorCtr="0">
            <a:noAutofit/>
          </a:bodyPr>
          <a:lstStyle/>
          <a:p>
            <a:pPr marL="0" lvl="0" indent="0" algn="ctr">
              <a:buNone/>
            </a:pPr>
            <a:r>
              <a:rPr lang="fr-FR" sz="1800" dirty="0">
                <a:solidFill>
                  <a:srgbClr val="02BDC7"/>
                </a:solidFill>
                <a:latin typeface="Roboto Slab Light"/>
                <a:ea typeface="Roboto Slab Light"/>
                <a:cs typeface="Roboto Slab Light"/>
                <a:sym typeface="Roboto Slab Light"/>
              </a:rPr>
              <a:t>Profil du chauffeur :</a:t>
            </a:r>
          </a:p>
          <a:p>
            <a:pPr marL="0" lvl="0" indent="0" algn="ctr">
              <a:buNone/>
            </a:pPr>
            <a:r>
              <a:rPr lang="fr-FR" sz="1800" dirty="0"/>
              <a:t>Et Enfin le profil du chauffeur apparait. A droit il voit ses informations personnelles et à gauche il voit la carte, et son programme et les étudiant enregistrer dans son bus, et il peut appuyer sur la photo du profil pour se déconnecter. </a:t>
            </a:r>
            <a:endParaRPr sz="1800" dirty="0"/>
          </a:p>
        </p:txBody>
      </p:sp>
      <p:sp>
        <p:nvSpPr>
          <p:cNvPr id="588" name="Google Shape;588;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pic>
        <p:nvPicPr>
          <p:cNvPr id="5" name="Picture 4">
            <a:extLst>
              <a:ext uri="{FF2B5EF4-FFF2-40B4-BE49-F238E27FC236}">
                <a16:creationId xmlns:a16="http://schemas.microsoft.com/office/drawing/2014/main" id="{1688F069-685D-4B27-A794-2B0165152BF9}"/>
              </a:ext>
            </a:extLst>
          </p:cNvPr>
          <p:cNvPicPr/>
          <p:nvPr/>
        </p:nvPicPr>
        <p:blipFill>
          <a:blip r:embed="rId3"/>
          <a:stretch>
            <a:fillRect/>
          </a:stretch>
        </p:blipFill>
        <p:spPr>
          <a:xfrm>
            <a:off x="4713768" y="1212111"/>
            <a:ext cx="3586716" cy="2303721"/>
          </a:xfrm>
          <a:prstGeom prst="rect">
            <a:avLst/>
          </a:prstGeom>
        </p:spPr>
      </p:pic>
    </p:spTree>
    <p:extLst>
      <p:ext uri="{BB962C8B-B14F-4D97-AF65-F5344CB8AC3E}">
        <p14:creationId xmlns:p14="http://schemas.microsoft.com/office/powerpoint/2010/main" val="265231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lvl="0"/>
            <a:r>
              <a:rPr lang="en-US" sz="4000" dirty="0">
                <a:solidFill>
                  <a:srgbClr val="FFB600"/>
                </a:solidFill>
              </a:rPr>
              <a:t>Object du document :</a:t>
            </a:r>
            <a:endParaRPr sz="4000" dirty="0">
              <a:solidFill>
                <a:srgbClr val="FFB600"/>
              </a:solidFill>
            </a:endParaRPr>
          </a:p>
        </p:txBody>
      </p:sp>
      <p:sp>
        <p:nvSpPr>
          <p:cNvPr id="404" name="Google Shape;404;p17"/>
          <p:cNvSpPr txBox="1">
            <a:spLocks noGrp="1"/>
          </p:cNvSpPr>
          <p:nvPr>
            <p:ph type="subTitle" idx="4294967295"/>
          </p:nvPr>
        </p:nvSpPr>
        <p:spPr>
          <a:xfrm>
            <a:off x="685800" y="2401970"/>
            <a:ext cx="4918526" cy="17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fr-FR" dirty="0">
                <a:solidFill>
                  <a:srgbClr val="FFFFFF"/>
                </a:solidFill>
              </a:rPr>
              <a:t>Ce site sert à résoudre les difficultés rencontrées par les étudiants à l’université au niveau de choisir le bus et connaitre l’horaire des bus et la gestion du processus du payement.</a:t>
            </a:r>
            <a:endParaRPr dirty="0">
              <a:solidFill>
                <a:srgbClr val="FFFFFF"/>
              </a:solidFill>
            </a:endParaRPr>
          </a:p>
        </p:txBody>
      </p:sp>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6" name="Picture 5">
            <a:extLst>
              <a:ext uri="{FF2B5EF4-FFF2-40B4-BE49-F238E27FC236}">
                <a16:creationId xmlns:a16="http://schemas.microsoft.com/office/drawing/2014/main" id="{E6A0E0C6-5537-4885-9D17-072ED21D34C3}"/>
              </a:ext>
            </a:extLst>
          </p:cNvPr>
          <p:cNvPicPr/>
          <p:nvPr/>
        </p:nvPicPr>
        <p:blipFill>
          <a:blip r:embed="rId3">
            <a:extLst>
              <a:ext uri="{28A0092B-C50C-407E-A947-70E740481C1C}">
                <a14:useLocalDpi xmlns:a14="http://schemas.microsoft.com/office/drawing/2010/main" val="0"/>
              </a:ext>
            </a:extLst>
          </a:blip>
          <a:stretch>
            <a:fillRect/>
          </a:stretch>
        </p:blipFill>
        <p:spPr>
          <a:xfrm>
            <a:off x="5604326" y="1812084"/>
            <a:ext cx="2853874" cy="147473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22"/>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lvl="0" algn="ctr"/>
            <a:r>
              <a:rPr lang="fr-FR" b="1" dirty="0"/>
              <a:t>Use case</a:t>
            </a:r>
            <a:endParaRPr lang="en-US" b="1" dirty="0"/>
          </a:p>
        </p:txBody>
      </p:sp>
      <p:sp>
        <p:nvSpPr>
          <p:cNvPr id="453" name="Google Shape;453;p2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pic>
        <p:nvPicPr>
          <p:cNvPr id="10" name="Picture 9">
            <a:extLst>
              <a:ext uri="{FF2B5EF4-FFF2-40B4-BE49-F238E27FC236}">
                <a16:creationId xmlns:a16="http://schemas.microsoft.com/office/drawing/2014/main" id="{9B8DEDE2-7FBA-425A-A2EB-3D7E917CF004}"/>
              </a:ext>
            </a:extLst>
          </p:cNvPr>
          <p:cNvPicPr/>
          <p:nvPr/>
        </p:nvPicPr>
        <p:blipFill>
          <a:blip r:embed="rId3"/>
          <a:stretch>
            <a:fillRect/>
          </a:stretch>
        </p:blipFill>
        <p:spPr>
          <a:xfrm>
            <a:off x="2660824" y="1253172"/>
            <a:ext cx="5731510" cy="263715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22"/>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lvl="0" algn="ctr"/>
            <a:r>
              <a:rPr lang="fr-FR" dirty="0"/>
              <a:t>Diagramme d’activité </a:t>
            </a:r>
            <a:endParaRPr lang="en-US" b="1" dirty="0"/>
          </a:p>
        </p:txBody>
      </p:sp>
      <p:sp>
        <p:nvSpPr>
          <p:cNvPr id="453" name="Google Shape;453;p2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pic>
        <p:nvPicPr>
          <p:cNvPr id="4" name="Picture 3">
            <a:extLst>
              <a:ext uri="{FF2B5EF4-FFF2-40B4-BE49-F238E27FC236}">
                <a16:creationId xmlns:a16="http://schemas.microsoft.com/office/drawing/2014/main" id="{C9475F0B-9F92-42D5-AB29-4F394EA6303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98381" y="559475"/>
            <a:ext cx="4827181" cy="3991260"/>
          </a:xfrm>
          <a:prstGeom prst="rect">
            <a:avLst/>
          </a:prstGeom>
          <a:noFill/>
          <a:ln>
            <a:noFill/>
          </a:ln>
        </p:spPr>
      </p:pic>
    </p:spTree>
    <p:extLst>
      <p:ext uri="{BB962C8B-B14F-4D97-AF65-F5344CB8AC3E}">
        <p14:creationId xmlns:p14="http://schemas.microsoft.com/office/powerpoint/2010/main" val="71147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22"/>
          <p:cNvSpPr txBox="1">
            <a:spLocks noGrp="1"/>
          </p:cNvSpPr>
          <p:nvPr>
            <p:ph type="title"/>
          </p:nvPr>
        </p:nvSpPr>
        <p:spPr>
          <a:xfrm>
            <a:off x="51926" y="679978"/>
            <a:ext cx="2142000" cy="2630400"/>
          </a:xfrm>
          <a:prstGeom prst="rect">
            <a:avLst/>
          </a:prstGeom>
        </p:spPr>
        <p:txBody>
          <a:bodyPr spcFirstLastPara="1" wrap="square" lIns="91425" tIns="91425" rIns="91425" bIns="91425" anchor="ctr" anchorCtr="0">
            <a:noAutofit/>
          </a:bodyPr>
          <a:lstStyle/>
          <a:p>
            <a:pPr lvl="0" algn="ctr"/>
            <a:r>
              <a:rPr lang="fr-FR" dirty="0"/>
              <a:t>ER model</a:t>
            </a:r>
            <a:br>
              <a:rPr lang="fr-FR" dirty="0"/>
            </a:br>
            <a:r>
              <a:rPr lang="fr-FR" dirty="0"/>
              <a:t> </a:t>
            </a:r>
            <a:endParaRPr lang="en-US" b="1" dirty="0"/>
          </a:p>
        </p:txBody>
      </p:sp>
      <p:sp>
        <p:nvSpPr>
          <p:cNvPr id="453" name="Google Shape;453;p2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5" name="Google Shape;431;p21">
            <a:extLst>
              <a:ext uri="{FF2B5EF4-FFF2-40B4-BE49-F238E27FC236}">
                <a16:creationId xmlns:a16="http://schemas.microsoft.com/office/drawing/2014/main" id="{535C8D91-A92A-44A7-B52F-C36F51AFE178}"/>
              </a:ext>
            </a:extLst>
          </p:cNvPr>
          <p:cNvSpPr txBox="1">
            <a:spLocks/>
          </p:cNvSpPr>
          <p:nvPr/>
        </p:nvSpPr>
        <p:spPr>
          <a:xfrm>
            <a:off x="2623639" y="231763"/>
            <a:ext cx="5329514"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9pPr>
          </a:lstStyle>
          <a:p>
            <a:pPr algn="ctr"/>
            <a:r>
              <a:rPr lang="fr-FR" sz="1600" dirty="0"/>
              <a:t>Modèle Entité association.</a:t>
            </a:r>
            <a:endParaRPr lang="en-US" sz="1600" dirty="0"/>
          </a:p>
        </p:txBody>
      </p:sp>
      <p:pic>
        <p:nvPicPr>
          <p:cNvPr id="6" name="Picture 5">
            <a:extLst>
              <a:ext uri="{FF2B5EF4-FFF2-40B4-BE49-F238E27FC236}">
                <a16:creationId xmlns:a16="http://schemas.microsoft.com/office/drawing/2014/main" id="{1262707D-0FAE-4CA5-8B2E-447C8BF58135}"/>
              </a:ext>
            </a:extLst>
          </p:cNvPr>
          <p:cNvPicPr/>
          <p:nvPr/>
        </p:nvPicPr>
        <p:blipFill>
          <a:blip r:embed="rId3"/>
          <a:stretch>
            <a:fillRect/>
          </a:stretch>
        </p:blipFill>
        <p:spPr>
          <a:xfrm>
            <a:off x="3182124" y="997963"/>
            <a:ext cx="4607998" cy="3574037"/>
          </a:xfrm>
          <a:prstGeom prst="rect">
            <a:avLst/>
          </a:prstGeom>
        </p:spPr>
      </p:pic>
    </p:spTree>
    <p:extLst>
      <p:ext uri="{BB962C8B-B14F-4D97-AF65-F5344CB8AC3E}">
        <p14:creationId xmlns:p14="http://schemas.microsoft.com/office/powerpoint/2010/main" val="603027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22"/>
          <p:cNvSpPr txBox="1">
            <a:spLocks noGrp="1"/>
          </p:cNvSpPr>
          <p:nvPr>
            <p:ph type="title"/>
          </p:nvPr>
        </p:nvSpPr>
        <p:spPr>
          <a:xfrm>
            <a:off x="51926" y="679978"/>
            <a:ext cx="2142000" cy="2630400"/>
          </a:xfrm>
          <a:prstGeom prst="rect">
            <a:avLst/>
          </a:prstGeom>
        </p:spPr>
        <p:txBody>
          <a:bodyPr spcFirstLastPara="1" wrap="square" lIns="91425" tIns="91425" rIns="91425" bIns="91425" anchor="ctr" anchorCtr="0">
            <a:noAutofit/>
          </a:bodyPr>
          <a:lstStyle/>
          <a:p>
            <a:pPr lvl="0" algn="ctr"/>
            <a:r>
              <a:rPr lang="fr-FR" dirty="0"/>
              <a:t>Base des données</a:t>
            </a:r>
            <a:br>
              <a:rPr lang="fr-FR" dirty="0"/>
            </a:br>
            <a:r>
              <a:rPr lang="fr-FR" dirty="0"/>
              <a:t> </a:t>
            </a:r>
            <a:endParaRPr lang="en-US" b="1" dirty="0"/>
          </a:p>
        </p:txBody>
      </p:sp>
      <p:sp>
        <p:nvSpPr>
          <p:cNvPr id="453" name="Google Shape;453;p2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5" name="Google Shape;431;p21">
            <a:extLst>
              <a:ext uri="{FF2B5EF4-FFF2-40B4-BE49-F238E27FC236}">
                <a16:creationId xmlns:a16="http://schemas.microsoft.com/office/drawing/2014/main" id="{535C8D91-A92A-44A7-B52F-C36F51AFE178}"/>
              </a:ext>
            </a:extLst>
          </p:cNvPr>
          <p:cNvSpPr txBox="1">
            <a:spLocks/>
          </p:cNvSpPr>
          <p:nvPr/>
        </p:nvSpPr>
        <p:spPr>
          <a:xfrm>
            <a:off x="3034765" y="231763"/>
            <a:ext cx="5329514"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9pPr>
          </a:lstStyle>
          <a:p>
            <a:pPr algn="ctr"/>
            <a:r>
              <a:rPr lang="fr-FR" sz="1600" dirty="0"/>
              <a:t>Modèle de donnée physique (Physical data model)</a:t>
            </a:r>
            <a:endParaRPr lang="en-US" sz="1600" dirty="0"/>
          </a:p>
        </p:txBody>
      </p:sp>
      <p:pic>
        <p:nvPicPr>
          <p:cNvPr id="2" name="Picture 1">
            <a:extLst>
              <a:ext uri="{FF2B5EF4-FFF2-40B4-BE49-F238E27FC236}">
                <a16:creationId xmlns:a16="http://schemas.microsoft.com/office/drawing/2014/main" id="{BBDFDD4D-2B51-4761-AA82-5C843191611E}"/>
              </a:ext>
            </a:extLst>
          </p:cNvPr>
          <p:cNvPicPr>
            <a:picLocks noChangeAspect="1"/>
          </p:cNvPicPr>
          <p:nvPr/>
        </p:nvPicPr>
        <p:blipFill>
          <a:blip r:embed="rId3"/>
          <a:stretch>
            <a:fillRect/>
          </a:stretch>
        </p:blipFill>
        <p:spPr>
          <a:xfrm>
            <a:off x="3034765" y="1006549"/>
            <a:ext cx="4741179" cy="3626588"/>
          </a:xfrm>
          <a:prstGeom prst="rect">
            <a:avLst/>
          </a:prstGeom>
        </p:spPr>
      </p:pic>
    </p:spTree>
    <p:extLst>
      <p:ext uri="{BB962C8B-B14F-4D97-AF65-F5344CB8AC3E}">
        <p14:creationId xmlns:p14="http://schemas.microsoft.com/office/powerpoint/2010/main" val="3713179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22"/>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lvl="0" algn="ctr"/>
            <a:r>
              <a:rPr lang="en-US" dirty="0"/>
              <a:t>Diagram des classes</a:t>
            </a:r>
            <a:br>
              <a:rPr lang="fr-FR" dirty="0"/>
            </a:br>
            <a:r>
              <a:rPr lang="fr-FR" dirty="0"/>
              <a:t> </a:t>
            </a:r>
            <a:endParaRPr lang="en-US" b="1" dirty="0"/>
          </a:p>
        </p:txBody>
      </p:sp>
      <p:sp>
        <p:nvSpPr>
          <p:cNvPr id="453" name="Google Shape;453;p2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pic>
        <p:nvPicPr>
          <p:cNvPr id="7" name="Picture 6">
            <a:extLst>
              <a:ext uri="{FF2B5EF4-FFF2-40B4-BE49-F238E27FC236}">
                <a16:creationId xmlns:a16="http://schemas.microsoft.com/office/drawing/2014/main" id="{BF405688-669A-4490-8E98-99CB41C1F562}"/>
              </a:ext>
            </a:extLst>
          </p:cNvPr>
          <p:cNvPicPr/>
          <p:nvPr/>
        </p:nvPicPr>
        <p:blipFill>
          <a:blip r:embed="rId3"/>
          <a:stretch>
            <a:fillRect/>
          </a:stretch>
        </p:blipFill>
        <p:spPr>
          <a:xfrm>
            <a:off x="2970026" y="559475"/>
            <a:ext cx="4827183" cy="3998348"/>
          </a:xfrm>
          <a:prstGeom prst="rect">
            <a:avLst/>
          </a:prstGeom>
        </p:spPr>
      </p:pic>
    </p:spTree>
    <p:extLst>
      <p:ext uri="{BB962C8B-B14F-4D97-AF65-F5344CB8AC3E}">
        <p14:creationId xmlns:p14="http://schemas.microsoft.com/office/powerpoint/2010/main" val="584302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22"/>
          <p:cNvSpPr txBox="1">
            <a:spLocks noGrp="1"/>
          </p:cNvSpPr>
          <p:nvPr>
            <p:ph type="title"/>
          </p:nvPr>
        </p:nvSpPr>
        <p:spPr>
          <a:xfrm>
            <a:off x="73192" y="687065"/>
            <a:ext cx="2142000" cy="2630400"/>
          </a:xfrm>
          <a:prstGeom prst="rect">
            <a:avLst/>
          </a:prstGeom>
        </p:spPr>
        <p:txBody>
          <a:bodyPr spcFirstLastPara="1" wrap="square" lIns="91425" tIns="91425" rIns="91425" bIns="91425" anchor="ctr" anchorCtr="0">
            <a:noAutofit/>
          </a:bodyPr>
          <a:lstStyle/>
          <a:p>
            <a:pPr lvl="0" algn="ctr"/>
            <a:r>
              <a:rPr lang="en-US" dirty="0"/>
              <a:t>Diagram de sequence</a:t>
            </a:r>
            <a:br>
              <a:rPr lang="fr-FR" dirty="0"/>
            </a:br>
            <a:r>
              <a:rPr lang="fr-FR" dirty="0"/>
              <a:t> </a:t>
            </a:r>
            <a:endParaRPr lang="en-US" b="1" dirty="0"/>
          </a:p>
        </p:txBody>
      </p:sp>
      <p:sp>
        <p:nvSpPr>
          <p:cNvPr id="453" name="Google Shape;453;p2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pic>
        <p:nvPicPr>
          <p:cNvPr id="2" name="Picture 1">
            <a:extLst>
              <a:ext uri="{FF2B5EF4-FFF2-40B4-BE49-F238E27FC236}">
                <a16:creationId xmlns:a16="http://schemas.microsoft.com/office/drawing/2014/main" id="{84E4ACB8-53BC-403D-B6D1-0D5CB9CC077D}"/>
              </a:ext>
            </a:extLst>
          </p:cNvPr>
          <p:cNvPicPr>
            <a:picLocks noChangeAspect="1"/>
          </p:cNvPicPr>
          <p:nvPr/>
        </p:nvPicPr>
        <p:blipFill>
          <a:blip r:embed="rId3"/>
          <a:stretch>
            <a:fillRect/>
          </a:stretch>
        </p:blipFill>
        <p:spPr>
          <a:xfrm>
            <a:off x="3790896" y="811663"/>
            <a:ext cx="3510127" cy="3765630"/>
          </a:xfrm>
          <a:prstGeom prst="rect">
            <a:avLst/>
          </a:prstGeom>
        </p:spPr>
      </p:pic>
    </p:spTree>
    <p:extLst>
      <p:ext uri="{BB962C8B-B14F-4D97-AF65-F5344CB8AC3E}">
        <p14:creationId xmlns:p14="http://schemas.microsoft.com/office/powerpoint/2010/main" val="25437879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4"/>
        <p:cNvGrpSpPr/>
        <p:nvPr/>
      </p:nvGrpSpPr>
      <p:grpSpPr>
        <a:xfrm>
          <a:off x="0" y="0"/>
          <a:ext cx="0" cy="0"/>
          <a:chOff x="0" y="0"/>
          <a:chExt cx="0" cy="0"/>
        </a:xfrm>
      </p:grpSpPr>
      <p:sp>
        <p:nvSpPr>
          <p:cNvPr id="475" name="Google Shape;475;p25"/>
          <p:cNvSpPr txBox="1">
            <a:spLocks noGrp="1"/>
          </p:cNvSpPr>
          <p:nvPr>
            <p:ph type="title" idx="4294967295"/>
          </p:nvPr>
        </p:nvSpPr>
        <p:spPr>
          <a:xfrm>
            <a:off x="2194950" y="1881750"/>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dirty="0"/>
              <a:t>Fin du presentation</a:t>
            </a:r>
          </a:p>
          <a:p>
            <a:pPr lvl="0" algn="ctr"/>
            <a:r>
              <a:rPr lang="fr-FR" dirty="0">
                <a:solidFill>
                  <a:srgbClr val="02BDC7"/>
                </a:solidFill>
              </a:rPr>
              <a:t>Système de gestion de transport</a:t>
            </a:r>
            <a:r>
              <a:rPr lang="en-US" dirty="0">
                <a:solidFill>
                  <a:srgbClr val="02BDC7"/>
                </a:solidFill>
              </a:rPr>
              <a:t>.</a:t>
            </a:r>
          </a:p>
        </p:txBody>
      </p:sp>
      <p:sp>
        <p:nvSpPr>
          <p:cNvPr id="476" name="Google Shape;476;p2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8"/>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rgbClr val="FFFFFF"/>
                </a:solidFill>
              </a:rPr>
              <a:t>Thanks!</a:t>
            </a:r>
            <a:endParaRPr sz="6000" dirty="0">
              <a:solidFill>
                <a:srgbClr val="FFFFFF"/>
              </a:solidFill>
            </a:endParaRPr>
          </a:p>
        </p:txBody>
      </p:sp>
      <p:sp>
        <p:nvSpPr>
          <p:cNvPr id="594" name="Google Shape;594;p38"/>
          <p:cNvSpPr txBox="1">
            <a:spLocks noGrp="1"/>
          </p:cNvSpPr>
          <p:nvPr>
            <p:ph type="subTitle" idx="4294967295"/>
          </p:nvPr>
        </p:nvSpPr>
        <p:spPr>
          <a:xfrm>
            <a:off x="685799" y="2401970"/>
            <a:ext cx="7834423" cy="17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dirty="0">
                <a:solidFill>
                  <a:srgbClr val="4A5C65"/>
                </a:solidFill>
              </a:rPr>
              <a:t>Any questions?</a:t>
            </a:r>
            <a:endParaRPr sz="3600" dirty="0">
              <a:solidFill>
                <a:srgbClr val="4A5C65"/>
              </a:solidFill>
            </a:endParaRPr>
          </a:p>
          <a:p>
            <a:pPr marL="0" lvl="0" indent="0" algn="l" rtl="0">
              <a:spcBef>
                <a:spcPts val="1000"/>
              </a:spcBef>
              <a:spcAft>
                <a:spcPts val="0"/>
              </a:spcAft>
              <a:buClr>
                <a:schemeClr val="dk1"/>
              </a:buClr>
              <a:buSzPts val="1100"/>
              <a:buFont typeface="Arial"/>
              <a:buNone/>
            </a:pPr>
            <a:r>
              <a:rPr lang="en" dirty="0">
                <a:solidFill>
                  <a:srgbClr val="4A5C65"/>
                </a:solidFill>
              </a:rPr>
              <a:t>You can find me at @</a:t>
            </a:r>
            <a:r>
              <a:rPr lang="en-US" dirty="0">
                <a:solidFill>
                  <a:srgbClr val="4A5C65"/>
                </a:solidFill>
              </a:rPr>
              <a:t>CHalHoub</a:t>
            </a:r>
            <a:r>
              <a:rPr lang="en" dirty="0">
                <a:solidFill>
                  <a:srgbClr val="4A5C65"/>
                </a:solidFill>
              </a:rPr>
              <a:t> &amp; </a:t>
            </a:r>
            <a:r>
              <a:rPr lang="en-US" dirty="0">
                <a:solidFill>
                  <a:srgbClr val="4A5C65"/>
                </a:solidFill>
              </a:rPr>
              <a:t>Mohamad.Chalhoub@st.edu.ul.lb</a:t>
            </a:r>
            <a:endParaRPr dirty="0">
              <a:solidFill>
                <a:srgbClr val="4A5C65"/>
              </a:solidFill>
            </a:endParaRPr>
          </a:p>
          <a:p>
            <a:pPr marL="0" lvl="0" indent="0" algn="l" rtl="0">
              <a:spcBef>
                <a:spcPts val="1000"/>
              </a:spcBef>
              <a:spcAft>
                <a:spcPts val="1000"/>
              </a:spcAft>
              <a:buClr>
                <a:schemeClr val="dk1"/>
              </a:buClr>
              <a:buSzPts val="1100"/>
              <a:buFont typeface="Arial"/>
              <a:buNone/>
            </a:pPr>
            <a:endParaRPr dirty="0">
              <a:solidFill>
                <a:srgbClr val="4A5C65"/>
              </a:solidFill>
            </a:endParaRPr>
          </a:p>
        </p:txBody>
      </p:sp>
      <p:sp>
        <p:nvSpPr>
          <p:cNvPr id="595" name="Google Shape;595;p3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rgbClr val="4A5C65"/>
                </a:solidFill>
              </a:rPr>
              <a:t>A</a:t>
            </a:r>
            <a:r>
              <a:rPr lang="en" dirty="0">
                <a:solidFill>
                  <a:srgbClr val="4A5C65"/>
                </a:solidFill>
              </a:rPr>
              <a:t>.</a:t>
            </a:r>
            <a:endParaRPr dirty="0">
              <a:solidFill>
                <a:srgbClr val="4A5C65"/>
              </a:solidFill>
            </a:endParaRPr>
          </a:p>
          <a:p>
            <a:pPr lvl="0"/>
            <a:r>
              <a:rPr lang="fr-FR" dirty="0"/>
              <a:t>Introduction </a:t>
            </a:r>
            <a:endParaRPr dirty="0"/>
          </a:p>
        </p:txBody>
      </p:sp>
      <p:sp>
        <p:nvSpPr>
          <p:cNvPr id="412" name="Google Shape;412;p18"/>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US" dirty="0"/>
              <a:t>Overview des fonctionalité du site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242275" y="1704599"/>
            <a:ext cx="6659700" cy="2052238"/>
          </a:xfrm>
          <a:prstGeom prst="rect">
            <a:avLst/>
          </a:prstGeom>
        </p:spPr>
        <p:txBody>
          <a:bodyPr spcFirstLastPara="1" wrap="square" lIns="91425" tIns="91425" rIns="91425" bIns="91425" anchor="t" anchorCtr="0">
            <a:noAutofit/>
          </a:bodyPr>
          <a:lstStyle/>
          <a:p>
            <a:pPr marL="0" indent="0">
              <a:spcAft>
                <a:spcPts val="1000"/>
              </a:spcAft>
              <a:buNone/>
            </a:pPr>
            <a:r>
              <a:rPr lang="fr-FR" dirty="0"/>
              <a:t>Ce site sert a remplacer la gestion traditionnelle des bus par les chauffeurs consiste à enregistrer sur une feuille les horaires de chaque étudiant chaque jour.</a:t>
            </a:r>
            <a:endParaRPr lang="en-US" dirty="0"/>
          </a:p>
          <a:p>
            <a:pPr marL="0" lvl="0" indent="0" algn="ctr" rtl="0">
              <a:spcBef>
                <a:spcPts val="600"/>
              </a:spcBef>
              <a:spcAft>
                <a:spcPts val="1000"/>
              </a:spcAft>
              <a:buNone/>
            </a:pPr>
            <a:endParaRPr dirty="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lvl="0"/>
            <a:r>
              <a:rPr lang="fr-FR" dirty="0"/>
              <a:t>Les fonctionnalités du site : </a:t>
            </a:r>
            <a:endParaRPr dirty="0"/>
          </a:p>
        </p:txBody>
      </p:sp>
      <p:sp>
        <p:nvSpPr>
          <p:cNvPr id="424" name="Google Shape;424;p20"/>
          <p:cNvSpPr txBox="1">
            <a:spLocks noGrp="1"/>
          </p:cNvSpPr>
          <p:nvPr>
            <p:ph type="body" idx="1"/>
          </p:nvPr>
        </p:nvSpPr>
        <p:spPr>
          <a:xfrm>
            <a:off x="2880610" y="1874675"/>
            <a:ext cx="5292300" cy="1405000"/>
          </a:xfrm>
          <a:prstGeom prst="rect">
            <a:avLst/>
          </a:prstGeom>
        </p:spPr>
        <p:txBody>
          <a:bodyPr spcFirstLastPara="1" wrap="square" lIns="91425" tIns="91425" rIns="91425" bIns="91425" anchor="t" anchorCtr="0">
            <a:noAutofit/>
          </a:bodyPr>
          <a:lstStyle/>
          <a:p>
            <a:pPr marL="101600" lvl="0" indent="0">
              <a:buNone/>
            </a:pPr>
            <a:r>
              <a:rPr lang="fr-FR" dirty="0"/>
              <a:t>Ce site est vu en deux perspective :</a:t>
            </a:r>
            <a:endParaRPr lang="en-US" dirty="0"/>
          </a:p>
          <a:p>
            <a:pPr lvl="0"/>
            <a:r>
              <a:rPr lang="fr-FR" dirty="0"/>
              <a:t>Le chauffeur (qui a 1 bus ou plusieurs).</a:t>
            </a:r>
            <a:endParaRPr lang="en-US" dirty="0"/>
          </a:p>
          <a:p>
            <a:pPr lvl="0"/>
            <a:r>
              <a:rPr lang="fr-FR" dirty="0"/>
              <a:t>L’étudiant de l’université.</a:t>
            </a:r>
            <a:endParaRPr lang="en-US" dirty="0"/>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242275" y="1704598"/>
            <a:ext cx="6659700" cy="2605131"/>
          </a:xfrm>
          <a:prstGeom prst="rect">
            <a:avLst/>
          </a:prstGeom>
        </p:spPr>
        <p:txBody>
          <a:bodyPr spcFirstLastPara="1" wrap="square" lIns="91425" tIns="91425" rIns="91425" bIns="91425" anchor="t" anchorCtr="0">
            <a:noAutofit/>
          </a:bodyPr>
          <a:lstStyle/>
          <a:p>
            <a:pPr marL="38100" indent="0">
              <a:buNone/>
            </a:pPr>
            <a:r>
              <a:rPr lang="fr-FR" dirty="0"/>
              <a:t>Organiser la manière de payement, par carte ou directe (si direct le payement doit être confirmer par le chauffeur), et déterminer le plan de payement mensuelle ou annuelle.</a:t>
            </a:r>
            <a:endParaRPr lang="en-US" dirty="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820878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242275" y="1704598"/>
            <a:ext cx="6659700" cy="2605131"/>
          </a:xfrm>
          <a:prstGeom prst="rect">
            <a:avLst/>
          </a:prstGeom>
        </p:spPr>
        <p:txBody>
          <a:bodyPr spcFirstLastPara="1" wrap="square" lIns="91425" tIns="91425" rIns="91425" bIns="91425" anchor="t" anchorCtr="0">
            <a:noAutofit/>
          </a:bodyPr>
          <a:lstStyle/>
          <a:p>
            <a:pPr marL="38100" lvl="0" indent="0">
              <a:buNone/>
            </a:pPr>
            <a:r>
              <a:rPr lang="fr-FR" dirty="0"/>
              <a:t>Afficher le trajet de bus sur la carte (aller et retour) et localiser le bus à des temps définie. </a:t>
            </a:r>
            <a:endParaRPr lang="en-US" dirty="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915942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242275" y="1704598"/>
            <a:ext cx="6659700" cy="2605131"/>
          </a:xfrm>
          <a:prstGeom prst="rect">
            <a:avLst/>
          </a:prstGeom>
        </p:spPr>
        <p:txBody>
          <a:bodyPr spcFirstLastPara="1" wrap="square" lIns="91425" tIns="91425" rIns="91425" bIns="91425" anchor="t" anchorCtr="0">
            <a:noAutofit/>
          </a:bodyPr>
          <a:lstStyle/>
          <a:p>
            <a:pPr marL="38100" lvl="0" indent="0">
              <a:buNone/>
            </a:pPr>
            <a:r>
              <a:rPr lang="fr-FR" dirty="0"/>
              <a:t>Localiser les maisons des étudiants sur la carte et les afficher pour le </a:t>
            </a:r>
            <a:r>
              <a:rPr lang="fr-FR"/>
              <a:t>chauffeur afin </a:t>
            </a:r>
            <a:r>
              <a:rPr lang="fr-FR" dirty="0"/>
              <a:t>de faciliter leurs collectes.</a:t>
            </a:r>
            <a:endParaRPr lang="en-US" dirty="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550714731"/>
      </p:ext>
    </p:extLst>
  </p:cSld>
  <p:clrMapOvr>
    <a:masterClrMapping/>
  </p:clrMapOvr>
</p:sld>
</file>

<file path=ppt/theme/theme1.xml><?xml version="1.0" encoding="utf-8"?>
<a:theme xmlns:a="http://schemas.openxmlformats.org/drawingml/2006/main" name="Ken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793</Words>
  <Application>Microsoft Office PowerPoint</Application>
  <PresentationFormat>On-screen Show (16:9)</PresentationFormat>
  <Paragraphs>103</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Roboto Slab Light</vt:lpstr>
      <vt:lpstr>Lato Light</vt:lpstr>
      <vt:lpstr>Arial</vt:lpstr>
      <vt:lpstr>Kent template</vt:lpstr>
      <vt:lpstr>Système de gestion de transport</vt:lpstr>
      <vt:lpstr>Sommaire:</vt:lpstr>
      <vt:lpstr>Object du document :</vt:lpstr>
      <vt:lpstr>A. Introduction </vt:lpstr>
      <vt:lpstr>PowerPoint Presentation</vt:lpstr>
      <vt:lpstr>Les fonctionnalités du site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 Application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vt:lpstr>
      <vt:lpstr>Diagramme d’activité </vt:lpstr>
      <vt:lpstr>ER model  </vt:lpstr>
      <vt:lpstr>Base des données  </vt:lpstr>
      <vt:lpstr>Diagram des classes  </vt:lpstr>
      <vt:lpstr>Diagram de sequence  </vt:lpstr>
      <vt:lpstr>Fin du presentation Système de gestion de transport.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de gestion de transport</dc:title>
  <cp:lastModifiedBy>Mohamad Chalhoub</cp:lastModifiedBy>
  <cp:revision>19</cp:revision>
  <dcterms:modified xsi:type="dcterms:W3CDTF">2019-01-11T07:28:35Z</dcterms:modified>
</cp:coreProperties>
</file>