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9" r:id="rId3"/>
    <p:sldId id="260" r:id="rId4"/>
    <p:sldId id="261" r:id="rId5"/>
    <p:sldId id="285" r:id="rId6"/>
    <p:sldId id="286" r:id="rId7"/>
    <p:sldId id="287" r:id="rId8"/>
    <p:sldId id="288" r:id="rId9"/>
    <p:sldId id="263" r:id="rId10"/>
    <p:sldId id="290" r:id="rId11"/>
    <p:sldId id="291" r:id="rId12"/>
    <p:sldId id="278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89" r:id="rId21"/>
  </p:sldIdLst>
  <p:sldSz cx="9144000" cy="5143500" type="screen16x9"/>
  <p:notesSz cx="6858000" cy="9144000"/>
  <p:embeddedFontLst>
    <p:embeddedFont>
      <p:font typeface="Barlow" panose="020B0604020202020204" charset="0"/>
      <p:regular r:id="rId23"/>
      <p:bold r:id="rId24"/>
      <p:italic r:id="rId25"/>
      <p:boldItalic r:id="rId26"/>
    </p:embeddedFont>
    <p:embeddedFont>
      <p:font typeface="Barlow Light" panose="020B0604020202020204" charset="0"/>
      <p:regular r:id="rId27"/>
      <p:bold r:id="rId28"/>
      <p:italic r:id="rId29"/>
      <p:boldItalic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Miriam Libre" panose="020B0604020202020204" charset="-79"/>
      <p:regular r:id="rId35"/>
      <p:bold r:id="rId36"/>
    </p:embeddedFont>
    <p:embeddedFont>
      <p:font typeface="Work Sans" panose="020B0604020202020204" charset="0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E7905D-7E5A-4421-92C2-B0A0539AD547}">
  <a:tblStyle styleId="{3EE7905D-7E5A-4421-92C2-B0A0539AD5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73424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56837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22944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80439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92226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04026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3114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49354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7944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3021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1408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5550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7012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9270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marL="914400" lvl="1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marL="1371600" lvl="2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marL="1828800" lvl="3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sz="7200" b="1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7" name="Google Shape;147;p7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8" name="Google Shape;148;p7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hird">
  <p:cSld name="BLANK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A5B0F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2122499" y="1221551"/>
            <a:ext cx="4899000" cy="21238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dirty="0"/>
              <a:t>Système de gestion du Verger</a:t>
            </a:r>
            <a:endParaRPr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52B3BD5-6296-47F8-9EFC-5D838803934B}"/>
              </a:ext>
            </a:extLst>
          </p:cNvPr>
          <p:cNvGrpSpPr/>
          <p:nvPr/>
        </p:nvGrpSpPr>
        <p:grpSpPr>
          <a:xfrm>
            <a:off x="2725478" y="3480151"/>
            <a:ext cx="3693042" cy="1271069"/>
            <a:chOff x="984799" y="0"/>
            <a:chExt cx="4581072" cy="189836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B7EB883-9FDB-494C-BA6A-11C406DED1F6}"/>
                </a:ext>
              </a:extLst>
            </p:cNvPr>
            <p:cNvCxnSpPr>
              <a:cxnSpLocks/>
            </p:cNvCxnSpPr>
            <p:nvPr/>
          </p:nvCxnSpPr>
          <p:spPr>
            <a:xfrm>
              <a:off x="984799" y="0"/>
              <a:ext cx="45810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50204D0-B177-4339-BEAE-E88EC9DC23FA}"/>
                </a:ext>
              </a:extLst>
            </p:cNvPr>
            <p:cNvCxnSpPr/>
            <p:nvPr/>
          </p:nvCxnSpPr>
          <p:spPr>
            <a:xfrm flipV="1">
              <a:off x="3295650" y="175608"/>
              <a:ext cx="0" cy="17227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4">
              <a:extLst>
                <a:ext uri="{FF2B5EF4-FFF2-40B4-BE49-F238E27FC236}">
                  <a16:creationId xmlns:a16="http://schemas.microsoft.com/office/drawing/2014/main" id="{152952C4-9B9C-4D71-BA2F-CED2B7B8B089}"/>
                </a:ext>
              </a:extLst>
            </p:cNvPr>
            <p:cNvSpPr txBox="1"/>
            <p:nvPr/>
          </p:nvSpPr>
          <p:spPr>
            <a:xfrm>
              <a:off x="1153268" y="393412"/>
              <a:ext cx="2122067" cy="1504950"/>
            </a:xfrm>
            <a:prstGeom prst="rect">
              <a:avLst/>
            </a:prstGeom>
            <a:noFill/>
          </p:spPr>
          <p:txBody>
            <a:bodyPr wrap="square" numCol="1" rtlCol="0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r-FR" kern="1200" dirty="0">
                  <a:solidFill>
                    <a:srgbClr val="000000"/>
                  </a:solidFill>
                  <a:effectLst/>
                  <a:latin typeface="Miriam Libre" panose="020B0604020202020204" charset="-79"/>
                  <a:ea typeface="Times New Roman" panose="02020603050405020304" pitchFamily="18" charset="0"/>
                  <a:cs typeface="Miriam Libre" panose="020B0604020202020204" charset="-79"/>
                </a:rPr>
                <a:t>Par</a:t>
              </a:r>
              <a:endParaRPr lang="en-US" dirty="0">
                <a:solidFill>
                  <a:srgbClr val="2F5496"/>
                </a:solidFill>
                <a:effectLst/>
                <a:latin typeface="Miriam Libre" panose="020B0604020202020204" charset="-79"/>
                <a:ea typeface="Times New Roman" panose="02020603050405020304" pitchFamily="18" charset="0"/>
                <a:cs typeface="Miriam Libre" panose="020B0604020202020204" charset="-79"/>
              </a:endParaRPr>
            </a:p>
            <a:p>
              <a:pPr marL="0" marR="0" algn="ctr">
                <a:lnSpc>
                  <a:spcPct val="107000"/>
                </a:lnSpc>
                <a:spcBef>
                  <a:spcPts val="1200"/>
                </a:spcBef>
                <a:spcAft>
                  <a:spcPts val="0"/>
                </a:spcAft>
              </a:pPr>
              <a:r>
                <a:rPr lang="fr-FR" b="1" kern="1200" dirty="0">
                  <a:solidFill>
                    <a:srgbClr val="000000"/>
                  </a:solidFill>
                  <a:effectLst/>
                  <a:latin typeface="Miriam Libre" panose="020B0604020202020204" charset="-79"/>
                  <a:ea typeface="Times New Roman" panose="02020603050405020304" pitchFamily="18" charset="0"/>
                  <a:cs typeface="Miriam Libre" panose="020B0604020202020204" charset="-79"/>
                </a:rPr>
                <a:t>Mohamad CHALHOUB</a:t>
              </a:r>
              <a:endParaRPr lang="en-US" dirty="0">
                <a:solidFill>
                  <a:srgbClr val="2F5496"/>
                </a:solidFill>
                <a:effectLst/>
                <a:latin typeface="Miriam Libre" panose="020B0604020202020204" charset="-79"/>
                <a:ea typeface="Times New Roman" panose="02020603050405020304" pitchFamily="18" charset="0"/>
                <a:cs typeface="Miriam Libre" panose="020B0604020202020204" charset="-79"/>
              </a:endParaRPr>
            </a:p>
          </p:txBody>
        </p:sp>
        <p:sp>
          <p:nvSpPr>
            <p:cNvPr id="14" name="TextBox 38">
              <a:extLst>
                <a:ext uri="{FF2B5EF4-FFF2-40B4-BE49-F238E27FC236}">
                  <a16:creationId xmlns:a16="http://schemas.microsoft.com/office/drawing/2014/main" id="{0BAA15F5-AA5E-46D7-91C4-0C695A48A860}"/>
                </a:ext>
              </a:extLst>
            </p:cNvPr>
            <p:cNvSpPr txBox="1"/>
            <p:nvPr/>
          </p:nvSpPr>
          <p:spPr>
            <a:xfrm>
              <a:off x="3553373" y="402619"/>
              <a:ext cx="1827682" cy="1486535"/>
            </a:xfrm>
            <a:prstGeom prst="rect">
              <a:avLst/>
            </a:prstGeom>
            <a:noFill/>
          </p:spPr>
          <p:txBody>
            <a:bodyPr wrap="square" numCol="1" rtlCol="0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r-FR" kern="1200" dirty="0">
                  <a:solidFill>
                    <a:srgbClr val="000000"/>
                  </a:solidFill>
                  <a:effectLst/>
                  <a:latin typeface="Miriam Libre" panose="020B0604020202020204" charset="-79"/>
                  <a:ea typeface="Times New Roman" panose="02020603050405020304" pitchFamily="18" charset="0"/>
                  <a:cs typeface="Miriam Libre" panose="020B0604020202020204" charset="-79"/>
                </a:rPr>
                <a:t>Sous-direction de</a:t>
              </a:r>
              <a:endParaRPr lang="en-US" dirty="0">
                <a:solidFill>
                  <a:srgbClr val="2F5496"/>
                </a:solidFill>
                <a:effectLst/>
                <a:latin typeface="Miriam Libre" panose="020B0604020202020204" charset="-79"/>
                <a:ea typeface="Times New Roman" panose="02020603050405020304" pitchFamily="18" charset="0"/>
                <a:cs typeface="Miriam Libre" panose="020B0604020202020204" charset="-79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r-FR" kern="1200" dirty="0">
                  <a:solidFill>
                    <a:srgbClr val="000000"/>
                  </a:solidFill>
                  <a:effectLst/>
                  <a:latin typeface="Miriam Libre" panose="020B0604020202020204" charset="-79"/>
                  <a:ea typeface="Times New Roman" panose="02020603050405020304" pitchFamily="18" charset="0"/>
                  <a:cs typeface="Miriam Libre" panose="020B0604020202020204" charset="-79"/>
                </a:rPr>
                <a:t>Dr </a:t>
              </a:r>
              <a:r>
                <a:rPr lang="fr-FR" b="1" kern="1200" dirty="0">
                  <a:solidFill>
                    <a:srgbClr val="000000"/>
                  </a:solidFill>
                  <a:effectLst/>
                  <a:latin typeface="Miriam Libre" panose="020B0604020202020204" charset="-79"/>
                  <a:ea typeface="Times New Roman" panose="02020603050405020304" pitchFamily="18" charset="0"/>
                  <a:cs typeface="Miriam Libre" panose="020B0604020202020204" charset="-79"/>
                </a:rPr>
                <a:t>Bilal </a:t>
              </a: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r-FR" b="1" kern="1200" dirty="0">
                  <a:solidFill>
                    <a:srgbClr val="000000"/>
                  </a:solidFill>
                  <a:effectLst/>
                  <a:latin typeface="Miriam Libre" panose="020B0604020202020204" charset="-79"/>
                  <a:ea typeface="Times New Roman" panose="02020603050405020304" pitchFamily="18" charset="0"/>
                  <a:cs typeface="Miriam Libre" panose="020B0604020202020204" charset="-79"/>
                </a:rPr>
                <a:t>KANSO</a:t>
              </a:r>
              <a:endParaRPr lang="en-US" dirty="0">
                <a:solidFill>
                  <a:srgbClr val="2F5496"/>
                </a:solidFill>
                <a:effectLst/>
                <a:latin typeface="Miriam Libre" panose="020B0604020202020204" charset="-79"/>
                <a:ea typeface="Times New Roman" panose="02020603050405020304" pitchFamily="18" charset="0"/>
                <a:cs typeface="Miriam Libre" panose="020B0604020202020204" charset="-79"/>
              </a:endParaRP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B7512FB8-9549-4EE4-BE55-1100DEF9B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059" y="268918"/>
            <a:ext cx="952633" cy="95263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0" y="85060"/>
            <a:ext cx="6414977" cy="5441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it-IT" sz="2400" dirty="0"/>
              <a:t>Model Relationnel(Physical data model) :</a:t>
            </a:r>
            <a:endParaRPr sz="2400" dirty="0"/>
          </a:p>
        </p:txBody>
      </p:sp>
      <p:sp>
        <p:nvSpPr>
          <p:cNvPr id="302" name="Google Shape;302;p2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95F4B8-856F-4DAF-9C30-AD1E2C08D0D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2149" y="714507"/>
            <a:ext cx="5862083" cy="425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953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626350" y="1275907"/>
            <a:ext cx="3891300" cy="19656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3.</a:t>
            </a:r>
            <a:br>
              <a:rPr lang="en-US" dirty="0"/>
            </a:br>
            <a:r>
              <a:rPr lang="en-US" dirty="0"/>
              <a:t>Interface Graphique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311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5"/>
          <p:cNvSpPr/>
          <p:nvPr/>
        </p:nvSpPr>
        <p:spPr>
          <a:xfrm>
            <a:off x="3693400" y="725225"/>
            <a:ext cx="4807549" cy="374273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5"/>
          <p:cNvSpPr/>
          <p:nvPr/>
        </p:nvSpPr>
        <p:spPr>
          <a:xfrm>
            <a:off x="3894425" y="923990"/>
            <a:ext cx="4405500" cy="28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 dirty="0">
              <a:solidFill>
                <a:srgbClr val="999999"/>
              </a:solidFill>
            </a:endParaRPr>
          </a:p>
        </p:txBody>
      </p:sp>
      <p:sp>
        <p:nvSpPr>
          <p:cNvPr id="477" name="Google Shape;477;p3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478" name="Google Shape;478;p35"/>
          <p:cNvSpPr txBox="1">
            <a:spLocks noGrp="1"/>
          </p:cNvSpPr>
          <p:nvPr>
            <p:ph type="body" idx="4294967295"/>
          </p:nvPr>
        </p:nvSpPr>
        <p:spPr>
          <a:xfrm>
            <a:off x="485850" y="1627668"/>
            <a:ext cx="2097900" cy="14057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fr-FR" dirty="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Fenêtre des Depence </a:t>
            </a:r>
          </a:p>
          <a:p>
            <a:pPr marL="0" lvl="0" indent="0">
              <a:buNone/>
            </a:pPr>
            <a:r>
              <a:rPr lang="en-US" sz="1800" dirty="0"/>
              <a:t>Sous fenêtre ADD.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7B0B2D-2E0B-48AC-B116-732A180A019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894424" y="923990"/>
            <a:ext cx="4405500" cy="28131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5"/>
          <p:cNvSpPr/>
          <p:nvPr/>
        </p:nvSpPr>
        <p:spPr>
          <a:xfrm>
            <a:off x="3693400" y="725225"/>
            <a:ext cx="4807549" cy="374273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5"/>
          <p:cNvSpPr/>
          <p:nvPr/>
        </p:nvSpPr>
        <p:spPr>
          <a:xfrm>
            <a:off x="3894425" y="923990"/>
            <a:ext cx="4405500" cy="28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 dirty="0">
              <a:solidFill>
                <a:srgbClr val="999999"/>
              </a:solidFill>
            </a:endParaRPr>
          </a:p>
        </p:txBody>
      </p:sp>
      <p:sp>
        <p:nvSpPr>
          <p:cNvPr id="477" name="Google Shape;477;p3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D85809-7C1A-4135-A110-D28D6A46695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894425" y="923991"/>
            <a:ext cx="4405500" cy="2813100"/>
          </a:xfrm>
          <a:prstGeom prst="rect">
            <a:avLst/>
          </a:prstGeom>
        </p:spPr>
      </p:pic>
      <p:sp>
        <p:nvSpPr>
          <p:cNvPr id="9" name="Google Shape;478;p35">
            <a:extLst>
              <a:ext uri="{FF2B5EF4-FFF2-40B4-BE49-F238E27FC236}">
                <a16:creationId xmlns:a16="http://schemas.microsoft.com/office/drawing/2014/main" id="{34AD83F6-492B-44F7-8863-E1687F78EE8D}"/>
              </a:ext>
            </a:extLst>
          </p:cNvPr>
          <p:cNvSpPr txBox="1">
            <a:spLocks/>
          </p:cNvSpPr>
          <p:nvPr/>
        </p:nvSpPr>
        <p:spPr>
          <a:xfrm>
            <a:off x="485850" y="1627668"/>
            <a:ext cx="2097900" cy="1405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fr-FR" dirty="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Fenêtre des Depence </a:t>
            </a:r>
          </a:p>
          <a:p>
            <a:pPr marL="0" indent="0">
              <a:buFont typeface="Barlow Light"/>
              <a:buNone/>
            </a:pPr>
            <a:r>
              <a:rPr lang="en-US" sz="1800" dirty="0"/>
              <a:t>Sous fenêtre Total.</a:t>
            </a:r>
          </a:p>
        </p:txBody>
      </p:sp>
    </p:spTree>
    <p:extLst>
      <p:ext uri="{BB962C8B-B14F-4D97-AF65-F5344CB8AC3E}">
        <p14:creationId xmlns:p14="http://schemas.microsoft.com/office/powerpoint/2010/main" val="760857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5"/>
          <p:cNvSpPr/>
          <p:nvPr/>
        </p:nvSpPr>
        <p:spPr>
          <a:xfrm>
            <a:off x="3693400" y="725225"/>
            <a:ext cx="4807549" cy="374273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5"/>
          <p:cNvSpPr/>
          <p:nvPr/>
        </p:nvSpPr>
        <p:spPr>
          <a:xfrm>
            <a:off x="3894425" y="923990"/>
            <a:ext cx="4405500" cy="28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 dirty="0">
              <a:solidFill>
                <a:srgbClr val="999999"/>
              </a:solidFill>
            </a:endParaRPr>
          </a:p>
        </p:txBody>
      </p:sp>
      <p:sp>
        <p:nvSpPr>
          <p:cNvPr id="477" name="Google Shape;477;p3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21E1E7-5A9A-4654-AAA7-03D6C71FA65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894425" y="923991"/>
            <a:ext cx="4405500" cy="2813100"/>
          </a:xfrm>
          <a:prstGeom prst="rect">
            <a:avLst/>
          </a:prstGeom>
        </p:spPr>
      </p:pic>
      <p:sp>
        <p:nvSpPr>
          <p:cNvPr id="7" name="Google Shape;478;p35">
            <a:extLst>
              <a:ext uri="{FF2B5EF4-FFF2-40B4-BE49-F238E27FC236}">
                <a16:creationId xmlns:a16="http://schemas.microsoft.com/office/drawing/2014/main" id="{CFD4F426-06F1-4277-AE27-E19D7A9DD04F}"/>
              </a:ext>
            </a:extLst>
          </p:cNvPr>
          <p:cNvSpPr txBox="1">
            <a:spLocks/>
          </p:cNvSpPr>
          <p:nvPr/>
        </p:nvSpPr>
        <p:spPr>
          <a:xfrm>
            <a:off x="485850" y="1627668"/>
            <a:ext cx="2097900" cy="1405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>
              <a:buNone/>
            </a:pPr>
            <a:r>
              <a:rPr lang="fr-FR" dirty="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Fenêtre des Entrées </a:t>
            </a:r>
          </a:p>
          <a:p>
            <a:pPr marL="0" indent="0">
              <a:buFont typeface="Barlow Light"/>
              <a:buNone/>
            </a:pPr>
            <a:r>
              <a:rPr lang="en-US" sz="1800" dirty="0"/>
              <a:t>Sous fenêtre ADD.</a:t>
            </a:r>
          </a:p>
        </p:txBody>
      </p:sp>
    </p:spTree>
    <p:extLst>
      <p:ext uri="{BB962C8B-B14F-4D97-AF65-F5344CB8AC3E}">
        <p14:creationId xmlns:p14="http://schemas.microsoft.com/office/powerpoint/2010/main" val="4032048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5"/>
          <p:cNvSpPr/>
          <p:nvPr/>
        </p:nvSpPr>
        <p:spPr>
          <a:xfrm>
            <a:off x="3693400" y="725225"/>
            <a:ext cx="4807549" cy="374273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5"/>
          <p:cNvSpPr/>
          <p:nvPr/>
        </p:nvSpPr>
        <p:spPr>
          <a:xfrm>
            <a:off x="3894425" y="923990"/>
            <a:ext cx="4405500" cy="28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 dirty="0">
              <a:solidFill>
                <a:srgbClr val="999999"/>
              </a:solidFill>
            </a:endParaRPr>
          </a:p>
        </p:txBody>
      </p:sp>
      <p:sp>
        <p:nvSpPr>
          <p:cNvPr id="477" name="Google Shape;477;p3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7A2730-8633-4B35-8924-6C8484E5665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894425" y="923991"/>
            <a:ext cx="4405500" cy="2813100"/>
          </a:xfrm>
          <a:prstGeom prst="rect">
            <a:avLst/>
          </a:prstGeom>
        </p:spPr>
      </p:pic>
      <p:sp>
        <p:nvSpPr>
          <p:cNvPr id="7" name="Google Shape;478;p35">
            <a:extLst>
              <a:ext uri="{FF2B5EF4-FFF2-40B4-BE49-F238E27FC236}">
                <a16:creationId xmlns:a16="http://schemas.microsoft.com/office/drawing/2014/main" id="{6B7806D7-DAFD-403E-9BF8-CDC56F99159B}"/>
              </a:ext>
            </a:extLst>
          </p:cNvPr>
          <p:cNvSpPr txBox="1">
            <a:spLocks/>
          </p:cNvSpPr>
          <p:nvPr/>
        </p:nvSpPr>
        <p:spPr>
          <a:xfrm>
            <a:off x="485850" y="1627668"/>
            <a:ext cx="2097900" cy="1732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>
              <a:buNone/>
            </a:pPr>
            <a:r>
              <a:rPr lang="fr-FR" dirty="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Fenêtre des Facture de Marché </a:t>
            </a:r>
          </a:p>
          <a:p>
            <a:pPr marL="0" indent="0">
              <a:buFont typeface="Barlow Light"/>
              <a:buNone/>
            </a:pPr>
            <a:r>
              <a:rPr lang="en-US" sz="1800" dirty="0"/>
              <a:t>Sous fenêtre ADD.</a:t>
            </a:r>
          </a:p>
        </p:txBody>
      </p:sp>
    </p:spTree>
    <p:extLst>
      <p:ext uri="{BB962C8B-B14F-4D97-AF65-F5344CB8AC3E}">
        <p14:creationId xmlns:p14="http://schemas.microsoft.com/office/powerpoint/2010/main" val="1095057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5"/>
          <p:cNvSpPr/>
          <p:nvPr/>
        </p:nvSpPr>
        <p:spPr>
          <a:xfrm>
            <a:off x="3693400" y="725225"/>
            <a:ext cx="4807549" cy="374273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5"/>
          <p:cNvSpPr/>
          <p:nvPr/>
        </p:nvSpPr>
        <p:spPr>
          <a:xfrm>
            <a:off x="3894425" y="923990"/>
            <a:ext cx="4405500" cy="28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 dirty="0">
              <a:solidFill>
                <a:srgbClr val="999999"/>
              </a:solidFill>
            </a:endParaRPr>
          </a:p>
        </p:txBody>
      </p:sp>
      <p:sp>
        <p:nvSpPr>
          <p:cNvPr id="477" name="Google Shape;477;p3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F507B6-2FD5-431E-AE9C-D194BF7F45E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894425" y="923991"/>
            <a:ext cx="4405500" cy="2813100"/>
          </a:xfrm>
          <a:prstGeom prst="rect">
            <a:avLst/>
          </a:prstGeom>
        </p:spPr>
      </p:pic>
      <p:sp>
        <p:nvSpPr>
          <p:cNvPr id="8" name="Google Shape;478;p35">
            <a:extLst>
              <a:ext uri="{FF2B5EF4-FFF2-40B4-BE49-F238E27FC236}">
                <a16:creationId xmlns:a16="http://schemas.microsoft.com/office/drawing/2014/main" id="{7BB45A6B-8E6A-411F-BE51-3E6E60753197}"/>
              </a:ext>
            </a:extLst>
          </p:cNvPr>
          <p:cNvSpPr txBox="1">
            <a:spLocks/>
          </p:cNvSpPr>
          <p:nvPr/>
        </p:nvSpPr>
        <p:spPr>
          <a:xfrm>
            <a:off x="485850" y="1627668"/>
            <a:ext cx="2097900" cy="1732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>
              <a:buNone/>
            </a:pPr>
            <a:r>
              <a:rPr lang="fr-FR" dirty="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Fenêtre des Travailleurs </a:t>
            </a:r>
            <a:r>
              <a:rPr lang="en-US" sz="1800" dirty="0"/>
              <a:t>Sous fenêtre </a:t>
            </a:r>
            <a:r>
              <a:rPr lang="en-US" sz="1800" dirty="0" err="1"/>
              <a:t>Employée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9316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5"/>
          <p:cNvSpPr/>
          <p:nvPr/>
        </p:nvSpPr>
        <p:spPr>
          <a:xfrm>
            <a:off x="3693400" y="725225"/>
            <a:ext cx="4807549" cy="374273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5"/>
          <p:cNvSpPr/>
          <p:nvPr/>
        </p:nvSpPr>
        <p:spPr>
          <a:xfrm>
            <a:off x="3894425" y="923990"/>
            <a:ext cx="4405500" cy="28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 dirty="0">
              <a:solidFill>
                <a:srgbClr val="999999"/>
              </a:solidFill>
            </a:endParaRPr>
          </a:p>
        </p:txBody>
      </p:sp>
      <p:sp>
        <p:nvSpPr>
          <p:cNvPr id="477" name="Google Shape;477;p3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C2A38B-6B76-4AE7-9C4A-EA6303A2084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894425" y="923991"/>
            <a:ext cx="4405500" cy="2813100"/>
          </a:xfrm>
          <a:prstGeom prst="rect">
            <a:avLst/>
          </a:prstGeom>
        </p:spPr>
      </p:pic>
      <p:sp>
        <p:nvSpPr>
          <p:cNvPr id="8" name="Google Shape;478;p35">
            <a:extLst>
              <a:ext uri="{FF2B5EF4-FFF2-40B4-BE49-F238E27FC236}">
                <a16:creationId xmlns:a16="http://schemas.microsoft.com/office/drawing/2014/main" id="{97A56077-8A84-4252-9BAA-54D277480636}"/>
              </a:ext>
            </a:extLst>
          </p:cNvPr>
          <p:cNvSpPr txBox="1">
            <a:spLocks/>
          </p:cNvSpPr>
          <p:nvPr/>
        </p:nvSpPr>
        <p:spPr>
          <a:xfrm>
            <a:off x="485850" y="1627668"/>
            <a:ext cx="2097900" cy="1640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>
              <a:buNone/>
            </a:pPr>
            <a:r>
              <a:rPr lang="fr-FR" dirty="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Fenêtre des Travailleurs </a:t>
            </a:r>
            <a:r>
              <a:rPr lang="en-US" sz="1800" dirty="0"/>
              <a:t>Sous fenêtre Payement.</a:t>
            </a:r>
          </a:p>
        </p:txBody>
      </p:sp>
    </p:spTree>
    <p:extLst>
      <p:ext uri="{BB962C8B-B14F-4D97-AF65-F5344CB8AC3E}">
        <p14:creationId xmlns:p14="http://schemas.microsoft.com/office/powerpoint/2010/main" val="1144626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5"/>
          <p:cNvSpPr/>
          <p:nvPr/>
        </p:nvSpPr>
        <p:spPr>
          <a:xfrm>
            <a:off x="3693400" y="725225"/>
            <a:ext cx="4807549" cy="374273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5"/>
          <p:cNvSpPr/>
          <p:nvPr/>
        </p:nvSpPr>
        <p:spPr>
          <a:xfrm>
            <a:off x="3894425" y="923990"/>
            <a:ext cx="4405500" cy="28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 dirty="0">
              <a:solidFill>
                <a:srgbClr val="999999"/>
              </a:solidFill>
            </a:endParaRPr>
          </a:p>
        </p:txBody>
      </p:sp>
      <p:sp>
        <p:nvSpPr>
          <p:cNvPr id="477" name="Google Shape;477;p3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D9B53A-CA7A-4336-AFD0-3A26C2BBAA1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894425" y="923991"/>
            <a:ext cx="4405500" cy="2813100"/>
          </a:xfrm>
          <a:prstGeom prst="rect">
            <a:avLst/>
          </a:prstGeom>
        </p:spPr>
      </p:pic>
      <p:sp>
        <p:nvSpPr>
          <p:cNvPr id="7" name="Google Shape;478;p35">
            <a:extLst>
              <a:ext uri="{FF2B5EF4-FFF2-40B4-BE49-F238E27FC236}">
                <a16:creationId xmlns:a16="http://schemas.microsoft.com/office/drawing/2014/main" id="{EDD01C0A-8986-46EC-ADD4-75C65843CF64}"/>
              </a:ext>
            </a:extLst>
          </p:cNvPr>
          <p:cNvSpPr txBox="1">
            <a:spLocks/>
          </p:cNvSpPr>
          <p:nvPr/>
        </p:nvSpPr>
        <p:spPr>
          <a:xfrm>
            <a:off x="485850" y="1627668"/>
            <a:ext cx="2097900" cy="1405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Fenêtre des Travailleurs </a:t>
            </a:r>
            <a:r>
              <a:rPr lang="en-US" sz="1800" dirty="0"/>
              <a:t>Sous fenêtre Total.</a:t>
            </a:r>
          </a:p>
        </p:txBody>
      </p:sp>
    </p:spTree>
    <p:extLst>
      <p:ext uri="{BB962C8B-B14F-4D97-AF65-F5344CB8AC3E}">
        <p14:creationId xmlns:p14="http://schemas.microsoft.com/office/powerpoint/2010/main" val="1910687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5"/>
          <p:cNvSpPr/>
          <p:nvPr/>
        </p:nvSpPr>
        <p:spPr>
          <a:xfrm>
            <a:off x="3693400" y="725225"/>
            <a:ext cx="4807549" cy="374273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5"/>
          <p:cNvSpPr/>
          <p:nvPr/>
        </p:nvSpPr>
        <p:spPr>
          <a:xfrm>
            <a:off x="3894425" y="923990"/>
            <a:ext cx="4405500" cy="28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 dirty="0">
              <a:solidFill>
                <a:srgbClr val="999999"/>
              </a:solidFill>
            </a:endParaRPr>
          </a:p>
        </p:txBody>
      </p:sp>
      <p:sp>
        <p:nvSpPr>
          <p:cNvPr id="477" name="Google Shape;477;p3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F30292-536F-4B0E-910E-283284AD647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894425" y="923991"/>
            <a:ext cx="4405500" cy="2813100"/>
          </a:xfrm>
          <a:prstGeom prst="rect">
            <a:avLst/>
          </a:prstGeom>
        </p:spPr>
      </p:pic>
      <p:sp>
        <p:nvSpPr>
          <p:cNvPr id="7" name="Google Shape;478;p35">
            <a:extLst>
              <a:ext uri="{FF2B5EF4-FFF2-40B4-BE49-F238E27FC236}">
                <a16:creationId xmlns:a16="http://schemas.microsoft.com/office/drawing/2014/main" id="{56BCC3E1-99B0-41B0-A187-D668D9E762CC}"/>
              </a:ext>
            </a:extLst>
          </p:cNvPr>
          <p:cNvSpPr txBox="1">
            <a:spLocks/>
          </p:cNvSpPr>
          <p:nvPr/>
        </p:nvSpPr>
        <p:spPr>
          <a:xfrm>
            <a:off x="485850" y="1627668"/>
            <a:ext cx="2097900" cy="1732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Fenêtre des Verger</a:t>
            </a:r>
          </a:p>
          <a:p>
            <a:pPr marL="0" lvl="0" indent="0">
              <a:buNone/>
            </a:pPr>
            <a:r>
              <a:rPr lang="en-US" sz="1800" dirty="0"/>
              <a:t>Sous fenêtre Verger.</a:t>
            </a:r>
          </a:p>
        </p:txBody>
      </p:sp>
    </p:spTree>
    <p:extLst>
      <p:ext uri="{BB962C8B-B14F-4D97-AF65-F5344CB8AC3E}">
        <p14:creationId xmlns:p14="http://schemas.microsoft.com/office/powerpoint/2010/main" val="2227444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>
            <a:spLocks noGrp="1"/>
          </p:cNvSpPr>
          <p:nvPr>
            <p:ph type="title"/>
          </p:nvPr>
        </p:nvSpPr>
        <p:spPr>
          <a:xfrm>
            <a:off x="435935" y="1288724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Plan</a:t>
            </a:r>
            <a:endParaRPr dirty="0"/>
          </a:p>
        </p:txBody>
      </p:sp>
      <p:sp>
        <p:nvSpPr>
          <p:cNvPr id="26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435935" y="2359099"/>
            <a:ext cx="5138700" cy="17096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Object du document</a:t>
            </a:r>
          </a:p>
          <a:p>
            <a:pPr lvl="0"/>
            <a:r>
              <a:rPr lang="en-US" dirty="0"/>
              <a:t>Modélisation</a:t>
            </a:r>
          </a:p>
          <a:p>
            <a:pPr lvl="0"/>
            <a:r>
              <a:rPr lang="en-US" dirty="0"/>
              <a:t>Interface Graphique</a:t>
            </a:r>
            <a:endParaRPr dirty="0"/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15" name="Google Shape;483;p36">
            <a:extLst>
              <a:ext uri="{FF2B5EF4-FFF2-40B4-BE49-F238E27FC236}">
                <a16:creationId xmlns:a16="http://schemas.microsoft.com/office/drawing/2014/main" id="{1072D43C-A1DA-4E35-A2A6-ECE105AC246E}"/>
              </a:ext>
            </a:extLst>
          </p:cNvPr>
          <p:cNvSpPr txBox="1">
            <a:spLocks/>
          </p:cNvSpPr>
          <p:nvPr/>
        </p:nvSpPr>
        <p:spPr>
          <a:xfrm>
            <a:off x="352399" y="1048325"/>
            <a:ext cx="5530702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en-US" sz="4400" dirty="0"/>
              <a:t>Fin Du Presentation</a:t>
            </a:r>
          </a:p>
        </p:txBody>
      </p:sp>
      <p:sp>
        <p:nvSpPr>
          <p:cNvPr id="16" name="Google Shape;484;p36">
            <a:extLst>
              <a:ext uri="{FF2B5EF4-FFF2-40B4-BE49-F238E27FC236}">
                <a16:creationId xmlns:a16="http://schemas.microsoft.com/office/drawing/2014/main" id="{A9C23E7B-FD44-40B9-B9B9-B75511258408}"/>
              </a:ext>
            </a:extLst>
          </p:cNvPr>
          <p:cNvSpPr txBox="1">
            <a:spLocks/>
          </p:cNvSpPr>
          <p:nvPr/>
        </p:nvSpPr>
        <p:spPr>
          <a:xfrm>
            <a:off x="352399" y="2935375"/>
            <a:ext cx="48639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dirty="0"/>
              <a:t>Any questions?</a:t>
            </a:r>
          </a:p>
        </p:txBody>
      </p:sp>
      <p:sp>
        <p:nvSpPr>
          <p:cNvPr id="17" name="Google Shape;485;p36">
            <a:extLst>
              <a:ext uri="{FF2B5EF4-FFF2-40B4-BE49-F238E27FC236}">
                <a16:creationId xmlns:a16="http://schemas.microsoft.com/office/drawing/2014/main" id="{98608993-4539-4100-86BD-49D58555AA5B}"/>
              </a:ext>
            </a:extLst>
          </p:cNvPr>
          <p:cNvSpPr txBox="1">
            <a:spLocks/>
          </p:cNvSpPr>
          <p:nvPr/>
        </p:nvSpPr>
        <p:spPr>
          <a:xfrm>
            <a:off x="409106" y="2464405"/>
            <a:ext cx="4863900" cy="24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320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626350" y="1552353"/>
            <a:ext cx="3891300" cy="19279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lvl="0"/>
            <a:r>
              <a:rPr lang="en-US" dirty="0"/>
              <a:t>Object du document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>
              <a:buNone/>
            </a:pPr>
            <a:r>
              <a:rPr lang="fr-FR" dirty="0"/>
              <a:t>La gestion traditionnelle de verger par le propriétaire de ce verger consiste à enregistrer sur des cahier les paiements, les recettes de chaque jour, et les employés et leurs payements.</a:t>
            </a:r>
            <a:endParaRPr lang="en-US" dirty="0"/>
          </a:p>
        </p:txBody>
      </p:sp>
      <p:sp>
        <p:nvSpPr>
          <p:cNvPr id="275" name="Google Shape;275;p18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>
            <a:spLocks noGrp="1"/>
          </p:cNvSpPr>
          <p:nvPr>
            <p:ph type="body" idx="1"/>
          </p:nvPr>
        </p:nvSpPr>
        <p:spPr>
          <a:xfrm>
            <a:off x="2848484" y="825424"/>
            <a:ext cx="3447000" cy="37891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>
              <a:buNone/>
            </a:pPr>
            <a:r>
              <a:rPr lang="fr-FR" dirty="0"/>
              <a:t>Ce programme sert a résoudre les difficultés rencontrées par le propriétaire du verger au niveau de mémoriser tous les paiements, les </a:t>
            </a:r>
            <a:r>
              <a:rPr lang="fr-FR" dirty="0" err="1"/>
              <a:t>entrers</a:t>
            </a:r>
            <a:r>
              <a:rPr lang="fr-FR" dirty="0"/>
              <a:t>, les employés et leurs payements et les facture du marché.</a:t>
            </a:r>
            <a:endParaRPr lang="en-US" dirty="0"/>
          </a:p>
        </p:txBody>
      </p:sp>
      <p:sp>
        <p:nvSpPr>
          <p:cNvPr id="275" name="Google Shape;275;p18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2225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>
            <a:spLocks noGrp="1"/>
          </p:cNvSpPr>
          <p:nvPr>
            <p:ph type="body" idx="1"/>
          </p:nvPr>
        </p:nvSpPr>
        <p:spPr>
          <a:xfrm>
            <a:off x="2848484" y="825424"/>
            <a:ext cx="3447000" cy="37891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>
              <a:buNone/>
            </a:pPr>
            <a:r>
              <a:rPr lang="fr-FR" dirty="0"/>
              <a:t>Ce programme est plus efficace et plus précise que la manière traditionnelle.  </a:t>
            </a:r>
            <a:endParaRPr lang="en-US" dirty="0"/>
          </a:p>
        </p:txBody>
      </p:sp>
      <p:sp>
        <p:nvSpPr>
          <p:cNvPr id="275" name="Google Shape;275;p18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385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>
            <a:spLocks noGrp="1"/>
          </p:cNvSpPr>
          <p:nvPr>
            <p:ph type="body" idx="1"/>
          </p:nvPr>
        </p:nvSpPr>
        <p:spPr>
          <a:xfrm>
            <a:off x="2848484" y="825424"/>
            <a:ext cx="3447000" cy="37891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>
              <a:buNone/>
            </a:pPr>
            <a:r>
              <a:rPr lang="fr-FR" dirty="0"/>
              <a:t>Ce programme aide à planifier pour le futur, en se basant sur les données collectées dans les années précédant qui aide à prédire la production des saisons prochaines.</a:t>
            </a:r>
            <a:endParaRPr lang="en-US" dirty="0"/>
          </a:p>
        </p:txBody>
      </p:sp>
      <p:sp>
        <p:nvSpPr>
          <p:cNvPr id="275" name="Google Shape;275;p18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5804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626350" y="1901924"/>
            <a:ext cx="3891300" cy="13396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2.</a:t>
            </a:r>
            <a:br>
              <a:rPr lang="en-US" dirty="0"/>
            </a:br>
            <a:r>
              <a:rPr lang="en-US" dirty="0"/>
              <a:t>Modélisation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342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92149" y="177209"/>
            <a:ext cx="5862083" cy="5441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2400" dirty="0"/>
              <a:t>Modèle entité-association (ER Model) :</a:t>
            </a:r>
            <a:endParaRPr sz="2400" dirty="0"/>
          </a:p>
        </p:txBody>
      </p:sp>
      <p:sp>
        <p:nvSpPr>
          <p:cNvPr id="302" name="Google Shape;302;p2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26619E-DA2D-42E0-A9B1-A375F97C7BF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5919" y="721361"/>
            <a:ext cx="5694899" cy="42449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237</Words>
  <Application>Microsoft Office PowerPoint</Application>
  <PresentationFormat>On-screen Show (16:9)</PresentationFormat>
  <Paragraphs>59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Miriam Libre</vt:lpstr>
      <vt:lpstr>Calibri</vt:lpstr>
      <vt:lpstr>Barlow Light</vt:lpstr>
      <vt:lpstr>Arial</vt:lpstr>
      <vt:lpstr>Work Sans</vt:lpstr>
      <vt:lpstr>Barlow</vt:lpstr>
      <vt:lpstr>Roderigo template</vt:lpstr>
      <vt:lpstr>Système de gestion du Verger</vt:lpstr>
      <vt:lpstr>Plan</vt:lpstr>
      <vt:lpstr>1. Object du document</vt:lpstr>
      <vt:lpstr>PowerPoint Presentation</vt:lpstr>
      <vt:lpstr>PowerPoint Presentation</vt:lpstr>
      <vt:lpstr>PowerPoint Presentation</vt:lpstr>
      <vt:lpstr>PowerPoint Presentation</vt:lpstr>
      <vt:lpstr>2. Modélisation</vt:lpstr>
      <vt:lpstr>Modèle entité-association (ER Model) :</vt:lpstr>
      <vt:lpstr>Model Relationnel(Physical data model) :</vt:lpstr>
      <vt:lpstr>3. Interface Graphique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Système de gestion du Verger</dc:title>
  <cp:lastModifiedBy>Mohamad Chalhoub</cp:lastModifiedBy>
  <cp:revision>12</cp:revision>
  <dcterms:modified xsi:type="dcterms:W3CDTF">2019-01-15T07:32:51Z</dcterms:modified>
</cp:coreProperties>
</file>