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29" r:id="rId3"/>
    <p:sldId id="282" r:id="rId4"/>
    <p:sldId id="292" r:id="rId5"/>
    <p:sldId id="314" r:id="rId6"/>
    <p:sldId id="315" r:id="rId7"/>
    <p:sldId id="316" r:id="rId8"/>
    <p:sldId id="317" r:id="rId9"/>
    <p:sldId id="31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0" r:id="rId19"/>
    <p:sldId id="319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风雨声" initials="方" lastIdx="1" clrIdx="0">
    <p:extLst>
      <p:ext uri="{19B8F6BF-5375-455C-9EA6-DF929625EA0E}">
        <p15:presenceInfo xmlns:p15="http://schemas.microsoft.com/office/powerpoint/2012/main" userId="ce0edaae22b30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A51"/>
    <a:srgbClr val="BF8714"/>
    <a:srgbClr val="E7EDD8"/>
    <a:srgbClr val="886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615" autoAdjust="0"/>
  </p:normalViewPr>
  <p:slideViewPr>
    <p:cSldViewPr snapToGrid="0" showGuides="1">
      <p:cViewPr varScale="1">
        <p:scale>
          <a:sx n="109" d="100"/>
          <a:sy n="109" d="100"/>
        </p:scale>
        <p:origin x="823" y="82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-3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48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7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9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4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98892" y="42167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D1A1-86D7-4E99-A29D-02587E070120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ilinxx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ilinxx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22" y="1008354"/>
            <a:ext cx="3726075" cy="36669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20237" y="1659630"/>
            <a:ext cx="483543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冬令营基础班</a:t>
            </a:r>
            <a:endParaRPr lang="en-US" altLang="zh-CN" sz="36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36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（一期）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72001" y="3121625"/>
            <a:ext cx="3885803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讲师：孟浩（淮北麒麟信息科技有限公司）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/>
          </p:nvPr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A6BFFA-1E5D-4D38-9453-1B2891B15346}"/>
              </a:ext>
            </a:extLst>
          </p:cNvPr>
          <p:cNvSpPr txBox="1"/>
          <p:nvPr/>
        </p:nvSpPr>
        <p:spPr>
          <a:xfrm>
            <a:off x="475735" y="483456"/>
            <a:ext cx="8056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如果大家看到界面上的字是英文的，则可以点击主菜单Tools &gt; Environment Options” （如图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），在弹出的对话框中选择第二个标签页” Environment Options”（如图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），在Language下拉列表中选择Chinese即可，将操作界面改为中文的。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B47A10-FE5C-4695-815B-67EF742364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04"/>
          <a:stretch/>
        </p:blipFill>
        <p:spPr>
          <a:xfrm>
            <a:off x="663908" y="1166936"/>
            <a:ext cx="7061269" cy="2842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76879C-5C27-4A2B-9418-0564C99AF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3745"/>
          <a:stretch/>
        </p:blipFill>
        <p:spPr>
          <a:xfrm>
            <a:off x="3385752" y="1644607"/>
            <a:ext cx="1895086" cy="13254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3762055" y="4229416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3"/>
            <a:ext cx="2308229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：中英文切换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44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/>
          </p:nvPr>
        </p:nvGraphicFramePr>
        <p:xfrm>
          <a:off x="416704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3916514" y="4570797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D8EAD-C7D9-4923-874C-06C2CDF0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3" y="30733"/>
            <a:ext cx="4448067" cy="4454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881271-4AC2-45BF-B915-EE73C555DC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7"/>
          <a:stretch/>
        </p:blipFill>
        <p:spPr>
          <a:xfrm>
            <a:off x="4830675" y="1804087"/>
            <a:ext cx="1466831" cy="208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3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3786769" y="4426869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3"/>
            <a:ext cx="1955725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：界面介绍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5BE416-813C-4820-AA10-8DB4F4D1E8D0}"/>
              </a:ext>
            </a:extLst>
          </p:cNvPr>
          <p:cNvSpPr txBox="1"/>
          <p:nvPr/>
        </p:nvSpPr>
        <p:spPr>
          <a:xfrm>
            <a:off x="2134627" y="374000"/>
            <a:ext cx="114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标题栏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146336-47B5-4336-9CF6-BDB8E53E7C82}"/>
              </a:ext>
            </a:extLst>
          </p:cNvPr>
          <p:cNvSpPr txBox="1"/>
          <p:nvPr/>
        </p:nvSpPr>
        <p:spPr>
          <a:xfrm>
            <a:off x="3456204" y="374000"/>
            <a:ext cx="114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菜单栏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BB5289-15C5-4EE5-8C03-0D7AC51E9EA3}"/>
              </a:ext>
            </a:extLst>
          </p:cNvPr>
          <p:cNvSpPr txBox="1"/>
          <p:nvPr/>
        </p:nvSpPr>
        <p:spPr>
          <a:xfrm>
            <a:off x="6174576" y="330851"/>
            <a:ext cx="114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工具栏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979385B-8387-4248-97BC-A5142C7F8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64" y="766900"/>
            <a:ext cx="5453085" cy="3374910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04507ED-1E5B-41C3-A359-F13362F61ACB}"/>
              </a:ext>
            </a:extLst>
          </p:cNvPr>
          <p:cNvCxnSpPr/>
          <p:nvPr/>
        </p:nvCxnSpPr>
        <p:spPr>
          <a:xfrm>
            <a:off x="2804984" y="527888"/>
            <a:ext cx="308919" cy="297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7D05EE7-1586-4B12-ACC5-F6774F2D23D0}"/>
              </a:ext>
            </a:extLst>
          </p:cNvPr>
          <p:cNvCxnSpPr>
            <a:stCxn id="26" idx="1"/>
          </p:cNvCxnSpPr>
          <p:nvPr/>
        </p:nvCxnSpPr>
        <p:spPr>
          <a:xfrm flipH="1">
            <a:off x="4947684" y="484740"/>
            <a:ext cx="1226892" cy="741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B1EA0AE-6F8F-446E-9E2F-FF41486D98CD}"/>
              </a:ext>
            </a:extLst>
          </p:cNvPr>
          <p:cNvCxnSpPr>
            <a:stCxn id="17" idx="2"/>
          </p:cNvCxnSpPr>
          <p:nvPr/>
        </p:nvCxnSpPr>
        <p:spPr>
          <a:xfrm flipH="1">
            <a:off x="3537098" y="681777"/>
            <a:ext cx="493696" cy="353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2621383-CCF3-45FE-8DE3-416FCB5C77F3}"/>
              </a:ext>
            </a:extLst>
          </p:cNvPr>
          <p:cNvCxnSpPr/>
          <p:nvPr/>
        </p:nvCxnSpPr>
        <p:spPr>
          <a:xfrm flipV="1">
            <a:off x="3783946" y="676796"/>
            <a:ext cx="972352" cy="811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2FF5433-B481-4371-8BB7-D6955BD33304}"/>
              </a:ext>
            </a:extLst>
          </p:cNvPr>
          <p:cNvSpPr txBox="1"/>
          <p:nvPr/>
        </p:nvSpPr>
        <p:spPr>
          <a:xfrm>
            <a:off x="4340795" y="366625"/>
            <a:ext cx="155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源程序的文件名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79CA370-4E91-4A3C-8B7C-1348BB35074B}"/>
              </a:ext>
            </a:extLst>
          </p:cNvPr>
          <p:cNvSpPr txBox="1"/>
          <p:nvPr/>
        </p:nvSpPr>
        <p:spPr>
          <a:xfrm>
            <a:off x="6825269" y="4372860"/>
            <a:ext cx="155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源程序编辑区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A46B6BB-3715-431E-AE62-BDDF4509BECF}"/>
              </a:ext>
            </a:extLst>
          </p:cNvPr>
          <p:cNvCxnSpPr>
            <a:endCxn id="52" idx="0"/>
          </p:cNvCxnSpPr>
          <p:nvPr/>
        </p:nvCxnSpPr>
        <p:spPr>
          <a:xfrm>
            <a:off x="5061098" y="2721935"/>
            <a:ext cx="2541378" cy="16509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A5B544A-1639-4E8B-BB59-3A9DD4A63D0B}"/>
              </a:ext>
            </a:extLst>
          </p:cNvPr>
          <p:cNvSpPr txBox="1"/>
          <p:nvPr/>
        </p:nvSpPr>
        <p:spPr>
          <a:xfrm>
            <a:off x="1074874" y="4372859"/>
            <a:ext cx="114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状态栏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BD8B98E-9EA6-4788-BD9B-025AAEDF46B7}"/>
              </a:ext>
            </a:extLst>
          </p:cNvPr>
          <p:cNvCxnSpPr>
            <a:stCxn id="55" idx="0"/>
          </p:cNvCxnSpPr>
          <p:nvPr/>
        </p:nvCxnSpPr>
        <p:spPr>
          <a:xfrm flipV="1">
            <a:off x="1649464" y="4075814"/>
            <a:ext cx="1155520" cy="297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97ACE46-F0B4-4E0B-849B-CA8884042F52}"/>
              </a:ext>
            </a:extLst>
          </p:cNvPr>
          <p:cNvSpPr txBox="1"/>
          <p:nvPr/>
        </p:nvSpPr>
        <p:spPr>
          <a:xfrm>
            <a:off x="2583891" y="4372859"/>
            <a:ext cx="114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状态栏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35F1E2F-4587-411E-9792-3638DD21AD5F}"/>
              </a:ext>
            </a:extLst>
          </p:cNvPr>
          <p:cNvCxnSpPr>
            <a:endCxn id="60" idx="0"/>
          </p:cNvCxnSpPr>
          <p:nvPr/>
        </p:nvCxnSpPr>
        <p:spPr>
          <a:xfrm>
            <a:off x="3158480" y="3884428"/>
            <a:ext cx="1" cy="4884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B780151-5C68-49AA-A5FC-8E426A287EEA}"/>
              </a:ext>
            </a:extLst>
          </p:cNvPr>
          <p:cNvSpPr txBox="1"/>
          <p:nvPr/>
        </p:nvSpPr>
        <p:spPr>
          <a:xfrm>
            <a:off x="229000" y="2452956"/>
            <a:ext cx="131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项目、类、调试的视图区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F1BE6B0-F0CA-49EC-874D-85C72ECF3692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5262" y="2161574"/>
            <a:ext cx="1468078" cy="291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0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A6BFFA-1E5D-4D38-9453-1B2891B15346}"/>
              </a:ext>
            </a:extLst>
          </p:cNvPr>
          <p:cNvSpPr txBox="1"/>
          <p:nvPr/>
        </p:nvSpPr>
        <p:spPr>
          <a:xfrm>
            <a:off x="475735" y="483456"/>
            <a:ext cx="8056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从主菜单选择“文件”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〉“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新建”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〉“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源代码”即可（如图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4071451" y="4026935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3"/>
            <a:ext cx="2192249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：新建源程序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B6DE50-FC11-42A3-8437-5EC310D0A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5"/>
          <a:stretch/>
        </p:blipFill>
        <p:spPr>
          <a:xfrm>
            <a:off x="750169" y="1017456"/>
            <a:ext cx="7081724" cy="21368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AB25686-12C1-4E4C-87D2-4C39F5EA1E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2" b="22894"/>
          <a:stretch/>
        </p:blipFill>
        <p:spPr>
          <a:xfrm>
            <a:off x="750168" y="1460244"/>
            <a:ext cx="1735285" cy="169405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8E06461-70AE-4F56-B995-B7F7523AE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40" y="1460244"/>
            <a:ext cx="1600711" cy="6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9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A6BFFA-1E5D-4D38-9453-1B2891B15346}"/>
              </a:ext>
            </a:extLst>
          </p:cNvPr>
          <p:cNvSpPr txBox="1"/>
          <p:nvPr/>
        </p:nvSpPr>
        <p:spPr>
          <a:xfrm>
            <a:off x="475735" y="483456"/>
            <a:ext cx="8056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好的习惯是创建了一个新程序后，在还未输入代码之前先将该程序保存到硬盘某个目录下，然后在程序的编辑过程中经常性地保存程序，以防止机器突然断电或者死机。要保存程序，只需从主菜单选择“文件”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—〉”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保存”就可以将文件保存到指定的硬盘目录。如图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3745384" y="4107440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4"/>
            <a:ext cx="2605940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：保存源程序到硬盘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92ED3-832C-4CD3-ACD8-5C65C6E56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62"/>
          <a:stretch/>
        </p:blipFill>
        <p:spPr>
          <a:xfrm>
            <a:off x="941242" y="1087722"/>
            <a:ext cx="6473259" cy="28179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8ABD9-5E4A-4FD5-8F9C-21434965E9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/>
          <a:stretch/>
        </p:blipFill>
        <p:spPr>
          <a:xfrm>
            <a:off x="941242" y="1488558"/>
            <a:ext cx="1383743" cy="18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5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16704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6641547" y="3306100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953ADC-538C-46F4-A444-EED48E4B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66" y="396216"/>
            <a:ext cx="4410576" cy="31801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AD769E-BEB9-435C-8FE9-E41453F8AE8A}"/>
              </a:ext>
            </a:extLst>
          </p:cNvPr>
          <p:cNvSpPr txBox="1"/>
          <p:nvPr/>
        </p:nvSpPr>
        <p:spPr>
          <a:xfrm>
            <a:off x="583436" y="3834574"/>
            <a:ext cx="80566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此时会弹出一个对话框。在此你需要指定文件要存放的磁盘目录（例如：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D:\temp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），自定文件名称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例如：程序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以及保存类型。在点击右下角的保存按钮后，在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盘上的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目录下将会出现一个名为程序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1.cpp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的源文件。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68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A6BFFA-1E5D-4D38-9453-1B2891B15346}"/>
              </a:ext>
            </a:extLst>
          </p:cNvPr>
          <p:cNvSpPr txBox="1"/>
          <p:nvPr/>
        </p:nvSpPr>
        <p:spPr>
          <a:xfrm>
            <a:off x="475735" y="483456"/>
            <a:ext cx="8056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一此时屏幕右下侧出现一片白色区域，称为“源程序编辑区域” ；可以在此输入程序。如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5541429" y="4386371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4"/>
            <a:ext cx="2605940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：编写源程序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62FF4F-2D81-49F6-96F9-189DA1E9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66" y="963114"/>
            <a:ext cx="5198375" cy="32172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04500B-EBC5-4A76-AADE-AEA474A976A8}"/>
              </a:ext>
            </a:extLst>
          </p:cNvPr>
          <p:cNvSpPr txBox="1"/>
          <p:nvPr/>
        </p:nvSpPr>
        <p:spPr>
          <a:xfrm>
            <a:off x="293204" y="1056008"/>
            <a:ext cx="28532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．必须在英文输入环境下编辑程序（如果你当前能在程序编辑区输入中文，说明你是在中文输入环境下。为了输入程序，你必须切换到英文输入环境下）。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以前的版本的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环境下，为了查看程序运行结果，需要在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语句前加上：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system("pause")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，这样程序运行到该语句时，结果显示屏幕将会停留，让大家有时间看程序的输出结果。否则结果显示屏幕将会一闪而过。在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4.99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之后的版本可不必加该语句，运行结束后结果显示屏幕将自动停留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62CCB6-344F-4875-807E-567AD9E53995}"/>
              </a:ext>
            </a:extLst>
          </p:cNvPr>
          <p:cNvSpPr txBox="1"/>
          <p:nvPr/>
        </p:nvSpPr>
        <p:spPr>
          <a:xfrm>
            <a:off x="6825269" y="4372860"/>
            <a:ext cx="155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源程序编辑区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048B84-0D15-4D9B-A005-AF8436AB32E6}"/>
              </a:ext>
            </a:extLst>
          </p:cNvPr>
          <p:cNvCxnSpPr>
            <a:endCxn id="14" idx="0"/>
          </p:cNvCxnSpPr>
          <p:nvPr/>
        </p:nvCxnSpPr>
        <p:spPr>
          <a:xfrm>
            <a:off x="7003312" y="3154326"/>
            <a:ext cx="599164" cy="1218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73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4092908" y="1356090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DA6BFFA-1E5D-4D38-9453-1B2891B15346}"/>
              </a:ext>
            </a:extLst>
          </p:cNvPr>
          <p:cNvSpPr txBox="1"/>
          <p:nvPr/>
        </p:nvSpPr>
        <p:spPr>
          <a:xfrm>
            <a:off x="475735" y="483456"/>
            <a:ext cx="8056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编译：从主菜单选“运行”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—〉“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编译运行”或快捷键“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F11”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如果程序中存在词法、语法等错误，则编译过程失败。编译器标签页中显示错误信息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如（图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）所示，并且将源程序相应的错误行标成红色底色。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A3C6DB-A31C-4577-954E-E9B26086F96F}"/>
              </a:ext>
            </a:extLst>
          </p:cNvPr>
          <p:cNvSpPr txBox="1"/>
          <p:nvPr/>
        </p:nvSpPr>
        <p:spPr>
          <a:xfrm>
            <a:off x="1709332" y="4451887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D4401F05-BBD8-4935-8CA7-23986A81BEC2}"/>
              </a:ext>
            </a:extLst>
          </p:cNvPr>
          <p:cNvSpPr txBox="1"/>
          <p:nvPr/>
        </p:nvSpPr>
        <p:spPr>
          <a:xfrm>
            <a:off x="293204" y="198764"/>
            <a:ext cx="2605940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：编译、运行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AE644-343B-4D14-9988-97EE08B1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8" y="1199375"/>
            <a:ext cx="4233472" cy="32031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256DA0D-8F4B-436B-B205-406A8576EBF7}"/>
              </a:ext>
            </a:extLst>
          </p:cNvPr>
          <p:cNvSpPr txBox="1"/>
          <p:nvPr/>
        </p:nvSpPr>
        <p:spPr>
          <a:xfrm>
            <a:off x="6313558" y="4451887"/>
            <a:ext cx="86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/>
              <a:t>图</a:t>
            </a:r>
            <a:r>
              <a:rPr lang="en-US" altLang="zh-CN" sz="1100" dirty="0"/>
              <a:t>9</a:t>
            </a:r>
            <a:endParaRPr lang="zh-CN" altLang="en-US" sz="11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3074C6-1615-4346-BC24-FF9A2911D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99375"/>
            <a:ext cx="4451088" cy="32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8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740996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剪去对角的矩形 8"/>
          <p:cNvSpPr/>
          <p:nvPr/>
        </p:nvSpPr>
        <p:spPr bwMode="auto">
          <a:xfrm>
            <a:off x="760218" y="1185848"/>
            <a:ext cx="269081" cy="172640"/>
          </a:xfrm>
          <a:prstGeom prst="snip2DiagRect">
            <a:avLst/>
          </a:prstGeom>
          <a:solidFill>
            <a:srgbClr val="886D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123705" y="1133669"/>
            <a:ext cx="1614136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rgbClr val="886D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b="1" dirty="0">
                <a:solidFill>
                  <a:srgbClr val="886D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1123705" y="1568444"/>
            <a:ext cx="518851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      //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cin,cout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，须调用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库，否则编译出错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   //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语言中要省略，例如在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                      //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语言可用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VC++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&lt;&lt;“Hello  World”;    //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"Hello World!"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                	     //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结束整个程序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49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/>
          </p:nvPr>
        </p:nvGraphicFramePr>
        <p:xfrm>
          <a:off x="4031124" y="921542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剪去对角的矩形 9">
            <a:extLst>
              <a:ext uri="{FF2B5EF4-FFF2-40B4-BE49-F238E27FC236}">
                <a16:creationId xmlns:a16="http://schemas.microsoft.com/office/drawing/2014/main" id="{42517EF9-AFB2-449A-BB2F-7DAF7F4AB95D}"/>
              </a:ext>
            </a:extLst>
          </p:cNvPr>
          <p:cNvSpPr/>
          <p:nvPr/>
        </p:nvSpPr>
        <p:spPr bwMode="auto">
          <a:xfrm>
            <a:off x="500726" y="322807"/>
            <a:ext cx="269081" cy="172640"/>
          </a:xfrm>
          <a:prstGeom prst="snip2DiagRect">
            <a:avLst/>
          </a:prstGeom>
          <a:solidFill>
            <a:srgbClr val="BF87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7BC9E183-FDA6-46EB-805D-B847192A8A98}"/>
              </a:ext>
            </a:extLst>
          </p:cNvPr>
          <p:cNvSpPr txBox="1"/>
          <p:nvPr/>
        </p:nvSpPr>
        <p:spPr>
          <a:xfrm>
            <a:off x="864213" y="264163"/>
            <a:ext cx="2504725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531DE7-D1DF-4F00-8C3D-A5FAC2FB2B08}"/>
              </a:ext>
            </a:extLst>
          </p:cNvPr>
          <p:cNvSpPr txBox="1"/>
          <p:nvPr/>
        </p:nvSpPr>
        <p:spPr>
          <a:xfrm>
            <a:off x="860117" y="541991"/>
            <a:ext cx="779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、以“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开头为注释行，“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//”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后的内容用以对语句进行说明，输入程序时可以不输入。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#include&lt;iostream&gt;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告诉编译器的预处理器将输入输出流的标准头文件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(iostream)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包括在本程序中。这个头文件包括了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中定义的基本标准输入输出程序库的声明。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	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std(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命名空间的意思。所谓的命名空间是标准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中的一种机制，用来</a:t>
            </a: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控制不同类库的冲突问题。使用它可以在不同的空间内使用相同名字的类或者函数。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 )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这一行为主函数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(main function)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的起始声明。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是所有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程序的运行的起始点。不管它是在代码的开头，结尾还是中间，此函数中的代码总是在程序开始运行时第一个被执行。所有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程序都必须有一个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main(),int main()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  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中可省略，　　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后面跟了一对圆括号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，表示它是一个函数。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中所有函数都跟有一对圆括号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，括号中可以有一些输入参数。注意，圆括号中即使什么都没有也不能省略。如例题中显示，主函数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中的内容，由一对花括号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括起来。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“Hello World!”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这个语句在本程序中最重要。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是一个输出语句，告诉计算机把引号之间的字符串送到标准的输出设备（屏幕）上。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的声明在头文件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中，所以要想使用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必须将头文件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包括在程序开始处。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语言的换行控制符，表示内容输出后换行显示后续的内容。</a:t>
            </a: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45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500" y="1567543"/>
            <a:ext cx="3328527" cy="3275693"/>
          </a:xfrm>
          <a:prstGeom prst="rect">
            <a:avLst/>
          </a:prstGeom>
        </p:spPr>
      </p:pic>
      <p:sp>
        <p:nvSpPr>
          <p:cNvPr id="22" name="TextBox 76"/>
          <p:cNvSpPr txBox="1"/>
          <p:nvPr/>
        </p:nvSpPr>
        <p:spPr>
          <a:xfrm>
            <a:off x="448070" y="1809450"/>
            <a:ext cx="1210331" cy="7001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1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116862" y="1658812"/>
            <a:ext cx="3696723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良好的开端</a:t>
            </a:r>
            <a:endParaRPr lang="en-US" altLang="zh-CN" sz="24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会变的箱子</a:t>
            </a:r>
            <a:endParaRPr lang="en-US" altLang="zh-CN" sz="24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要走哪条路？</a:t>
            </a:r>
            <a:endParaRPr lang="en-US" altLang="zh-CN" sz="24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811221" y="1754409"/>
            <a:ext cx="0" cy="1183328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1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34594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试试看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60218" y="1214652"/>
            <a:ext cx="8066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zh-CN" sz="1800" dirty="0"/>
              <a:t>、 如果去掉第一行的</a:t>
            </a:r>
            <a:r>
              <a:rPr lang="en-US" altLang="zh-CN" sz="1800" dirty="0"/>
              <a:t>#include&lt;iostream&gt;</a:t>
            </a:r>
            <a:r>
              <a:rPr lang="zh-CN" altLang="zh-CN" sz="1800" dirty="0"/>
              <a:t>，该程序能否正常运行？</a:t>
            </a:r>
          </a:p>
          <a:p>
            <a:r>
              <a:rPr lang="zh-CN" altLang="zh-CN" sz="1800" dirty="0"/>
              <a:t>结论：去掉预处理头文件将影响某些功能的实现。</a:t>
            </a:r>
          </a:p>
          <a:p>
            <a:r>
              <a:rPr lang="en-US" altLang="zh-CN" sz="1800" dirty="0"/>
              <a:t>2</a:t>
            </a:r>
            <a:r>
              <a:rPr lang="zh-CN" altLang="zh-CN" sz="1800" dirty="0"/>
              <a:t>、 如果去掉字符串两端的双引号，是否还能输出这些字符？</a:t>
            </a:r>
          </a:p>
          <a:p>
            <a:r>
              <a:rPr lang="zh-CN" altLang="zh-CN" sz="1800" dirty="0"/>
              <a:t>结论：输出字符串不能将两端的双引号丢掉。</a:t>
            </a:r>
          </a:p>
          <a:p>
            <a:r>
              <a:rPr lang="en-US" altLang="zh-CN" sz="1800" dirty="0"/>
              <a:t>3</a:t>
            </a:r>
            <a:r>
              <a:rPr lang="zh-CN" altLang="zh-CN" sz="1800" dirty="0"/>
              <a:t>、 如果去掉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</a:t>
            </a:r>
            <a:r>
              <a:rPr lang="zh-CN" altLang="zh-CN" sz="1800" dirty="0"/>
              <a:t>语句后的分号，编译时会出现什么错误提示？</a:t>
            </a:r>
          </a:p>
          <a:p>
            <a:r>
              <a:rPr lang="en-US" altLang="zh-CN" sz="1800" dirty="0"/>
              <a:t>4</a:t>
            </a:r>
            <a:r>
              <a:rPr lang="zh-CN" altLang="zh-CN" sz="1800" dirty="0"/>
              <a:t>、 试试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&lt;&lt;3+4</a:t>
            </a:r>
            <a:r>
              <a:rPr lang="zh-CN" altLang="zh-CN" sz="1800" dirty="0"/>
              <a:t>；会是什么结果。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1797E2-CC61-48BB-8D8D-B22DE3A787A5}"/>
              </a:ext>
            </a:extLst>
          </p:cNvPr>
          <p:cNvSpPr txBox="1"/>
          <p:nvPr/>
        </p:nvSpPr>
        <p:spPr>
          <a:xfrm>
            <a:off x="2506045" y="4832407"/>
            <a:ext cx="413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麒麟信息科技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www.qilinxx.com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NOIP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编程创新班</a:t>
            </a:r>
          </a:p>
          <a:p>
            <a:endParaRPr lang="zh-CN" altLang="en-US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873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433310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代码结构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60218" y="1214652"/>
            <a:ext cx="806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最后，我们通过这个程序总结出一个简单而完整的</a:t>
            </a:r>
            <a:r>
              <a:rPr lang="en-US" altLang="zh-CN" sz="1800" dirty="0"/>
              <a:t> C++</a:t>
            </a:r>
            <a:r>
              <a:rPr lang="zh-CN" altLang="zh-CN" sz="1800" dirty="0"/>
              <a:t>程序代码结构：</a:t>
            </a:r>
          </a:p>
          <a:p>
            <a:r>
              <a:rPr lang="zh-CN" altLang="zh-CN" sz="1800" b="1" dirty="0">
                <a:solidFill>
                  <a:srgbClr val="FF0000"/>
                </a:solidFill>
              </a:rPr>
              <a:t>预处理头文件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zh-CN" altLang="en-US" sz="1800" b="1" dirty="0">
                <a:solidFill>
                  <a:srgbClr val="FF0000"/>
                </a:solidFill>
              </a:rPr>
              <a:t>命名空间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r>
              <a:rPr lang="zh-CN" altLang="zh-CN" sz="1800" b="1" dirty="0">
                <a:solidFill>
                  <a:srgbClr val="FF0000"/>
                </a:solidFill>
              </a:rPr>
              <a:t>主函数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{ 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zh-CN" altLang="zh-CN" sz="1800" b="1" dirty="0">
                <a:solidFill>
                  <a:srgbClr val="FF0000"/>
                </a:solidFill>
              </a:rPr>
              <a:t>语句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zh-CN" sz="1800" b="1" dirty="0">
                <a:solidFill>
                  <a:srgbClr val="FF0000"/>
                </a:solidFill>
              </a:rPr>
              <a:t>；</a:t>
            </a:r>
            <a:r>
              <a:rPr lang="en-US" altLang="zh-CN" sz="1800" b="1" dirty="0">
                <a:solidFill>
                  <a:srgbClr val="FF0000"/>
                </a:solidFill>
              </a:rPr>
              <a:t>//</a:t>
            </a:r>
            <a:r>
              <a:rPr lang="zh-CN" altLang="zh-CN" sz="1800" b="1" dirty="0">
                <a:solidFill>
                  <a:srgbClr val="FF0000"/>
                </a:solidFill>
              </a:rPr>
              <a:t>注释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US" altLang="zh-CN" sz="1800" b="1" dirty="0">
                <a:solidFill>
                  <a:srgbClr val="FF0000"/>
                </a:solidFill>
              </a:rPr>
              <a:t>return  0;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} 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2462" y="443825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520672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输入与输出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843345" y="1711343"/>
            <a:ext cx="7708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我们已经学会如何用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语句输出字符串，那么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能否输出别的东西呢？如果你已</a:t>
            </a:r>
          </a:p>
          <a:p>
            <a:r>
              <a:rPr lang="zh-CN" altLang="zh-CN" dirty="0"/>
              <a:t>经做了上一节试试看的第四题，那么你会发现，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还能够输出运算的结果。</a:t>
            </a:r>
          </a:p>
          <a:p>
            <a:r>
              <a:rPr lang="zh-CN" altLang="zh-CN" dirty="0"/>
              <a:t>你有没有想过，用现在的知识，能否输出一个回车符或者一些键盘上没有的字符呢？事</a:t>
            </a:r>
          </a:p>
          <a:p>
            <a:r>
              <a:rPr lang="zh-CN" altLang="zh-CN" dirty="0"/>
              <a:t>实上还不能。在此，我们引入一个转义字符的概念，即用多个键盘上有的字符来表示一些</a:t>
            </a:r>
          </a:p>
          <a:p>
            <a:r>
              <a:rPr lang="zh-CN" altLang="zh-CN" dirty="0"/>
              <a:t>键盘上没有或者不方便输出的字符。转义字符仍作字符处理，加在字符串的双引号内。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35310"/>
              </p:ext>
            </p:extLst>
          </p:nvPr>
        </p:nvGraphicFramePr>
        <p:xfrm>
          <a:off x="983672" y="3009813"/>
          <a:ext cx="6096000" cy="16306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effectLst/>
                        </a:rPr>
                        <a:t>转义字符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effectLst/>
                        </a:rPr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effectLst/>
                        </a:rPr>
                        <a:t>转义字符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effectLst/>
                        </a:rPr>
                        <a:t>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响铃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换行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制表符（相当于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</a:t>
                      </a:r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\\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反斜杠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单引号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双引号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剪去对角的矩形 12"/>
          <p:cNvSpPr/>
          <p:nvPr/>
        </p:nvSpPr>
        <p:spPr bwMode="auto">
          <a:xfrm>
            <a:off x="725523" y="1275779"/>
            <a:ext cx="269081" cy="172640"/>
          </a:xfrm>
          <a:prstGeom prst="snip2DiagRect">
            <a:avLst/>
          </a:prstGeom>
          <a:solidFill>
            <a:srgbClr val="886D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7BC9E183-FDA6-46EB-805D-B847192A8A98}"/>
              </a:ext>
            </a:extLst>
          </p:cNvPr>
          <p:cNvSpPr txBox="1"/>
          <p:nvPr/>
        </p:nvSpPr>
        <p:spPr>
          <a:xfrm>
            <a:off x="1165696" y="1219752"/>
            <a:ext cx="2504725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66112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34594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试试看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60216" y="1323534"/>
            <a:ext cx="806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 C++</a:t>
            </a:r>
            <a:r>
              <a:rPr lang="zh-CN" altLang="zh-CN" sz="1800" dirty="0"/>
              <a:t>中</a:t>
            </a:r>
            <a:r>
              <a:rPr lang="en-US" altLang="zh-CN" sz="1800" dirty="0"/>
              <a:t>,</a:t>
            </a:r>
            <a:r>
              <a:rPr lang="zh-CN" altLang="zh-CN" sz="1800" dirty="0"/>
              <a:t>还有一种更为常用的输出换行的方法，为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  <a:r>
              <a:rPr lang="zh-CN" altLang="zh-CN" sz="1800" dirty="0"/>
              <a:t>，以后再程序中会经常遇到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1797E2-CC61-48BB-8D8D-B22DE3A787A5}"/>
              </a:ext>
            </a:extLst>
          </p:cNvPr>
          <p:cNvSpPr txBox="1"/>
          <p:nvPr/>
        </p:nvSpPr>
        <p:spPr>
          <a:xfrm>
            <a:off x="2506045" y="4832407"/>
            <a:ext cx="413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麒麟信息科技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www.qilinxx.com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NOIP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编程创新班</a:t>
            </a:r>
          </a:p>
          <a:p>
            <a:endParaRPr lang="zh-CN" altLang="en-US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60217" y="2476069"/>
            <a:ext cx="806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zh-CN" sz="1800" dirty="0"/>
              <a:t>、 试输出</a:t>
            </a:r>
            <a:r>
              <a:rPr lang="en-US" altLang="zh-CN" sz="1800" dirty="0"/>
              <a:t> My Own World</a:t>
            </a:r>
            <a:r>
              <a:rPr lang="zh-CN" altLang="zh-CN" sz="1800" dirty="0"/>
              <a:t>！后换行。</a:t>
            </a:r>
          </a:p>
          <a:p>
            <a:r>
              <a:rPr lang="en-US" altLang="zh-CN" sz="1800" dirty="0"/>
              <a:t>2</a:t>
            </a:r>
            <a:r>
              <a:rPr lang="zh-CN" altLang="zh-CN" sz="1800" dirty="0"/>
              <a:t>、 试输出</a:t>
            </a:r>
            <a:r>
              <a:rPr lang="en-US" altLang="zh-CN" sz="1800" dirty="0"/>
              <a:t>”My Own World</a:t>
            </a:r>
            <a:r>
              <a:rPr lang="zh-CN" altLang="zh-CN" sz="1800" dirty="0"/>
              <a:t>！</a:t>
            </a:r>
            <a:r>
              <a:rPr lang="en-US" altLang="zh-CN" sz="1800" dirty="0"/>
              <a:t>”</a:t>
            </a:r>
            <a:r>
              <a:rPr lang="zh-CN" altLang="zh-CN" sz="1800" dirty="0"/>
              <a:t>后换行。</a:t>
            </a:r>
          </a:p>
          <a:p>
            <a:r>
              <a:rPr lang="en-US" altLang="zh-CN" sz="1800" dirty="0"/>
              <a:t>3</a:t>
            </a:r>
            <a:r>
              <a:rPr lang="zh-CN" altLang="zh-CN" sz="1800" dirty="0"/>
              <a:t>、 试输出</a:t>
            </a:r>
            <a:r>
              <a:rPr lang="en-US" altLang="zh-CN" sz="1800" dirty="0"/>
              <a:t> My Own World</a:t>
            </a:r>
            <a:r>
              <a:rPr lang="zh-CN" altLang="zh-CN" sz="1800" dirty="0"/>
              <a:t>！的同时发出响铃。</a:t>
            </a:r>
          </a:p>
        </p:txBody>
      </p:sp>
    </p:spTree>
    <p:extLst>
      <p:ext uri="{BB962C8B-B14F-4D97-AF65-F5344CB8AC3E}">
        <p14:creationId xmlns:p14="http://schemas.microsoft.com/office/powerpoint/2010/main" val="352707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708804" y="748425"/>
            <a:ext cx="8254978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17813" y="1348162"/>
            <a:ext cx="7708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out </a:t>
            </a:r>
            <a:r>
              <a:rPr lang="zh-CN" altLang="zh-CN" sz="1800" dirty="0"/>
              <a:t>是出的意思，那么输入是不是</a:t>
            </a:r>
            <a:r>
              <a:rPr lang="en-US" altLang="zh-CN" sz="1800" dirty="0"/>
              <a:t> in </a:t>
            </a:r>
            <a:r>
              <a:rPr lang="zh-CN" altLang="zh-CN" sz="1800" dirty="0"/>
              <a:t>呢？没错，输入就是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cin</a:t>
            </a:r>
            <a:r>
              <a:rPr lang="zh-CN" altLang="zh-CN" sz="1800" dirty="0"/>
              <a:t>（念</a:t>
            </a:r>
            <a:r>
              <a:rPr lang="en-US" altLang="zh-CN" sz="1800" dirty="0"/>
              <a:t> C-In</a:t>
            </a:r>
            <a:r>
              <a:rPr lang="zh-CN" altLang="zh-CN" sz="1800" dirty="0"/>
              <a:t>）。它的语法格式</a:t>
            </a:r>
          </a:p>
          <a:p>
            <a:r>
              <a:rPr lang="zh-CN" altLang="zh-CN" sz="1800" dirty="0"/>
              <a:t>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</a:t>
            </a:r>
            <a:r>
              <a:rPr lang="zh-CN" altLang="zh-CN" sz="1800" dirty="0"/>
              <a:t>很类似：</a:t>
            </a:r>
            <a:endParaRPr lang="en-US" altLang="zh-CN" sz="1800" dirty="0"/>
          </a:p>
          <a:p>
            <a:r>
              <a:rPr lang="en-US" altLang="zh-CN" sz="1800" dirty="0" err="1">
                <a:solidFill>
                  <a:srgbClr val="FF0000"/>
                </a:solidFill>
              </a:rPr>
              <a:t>cout</a:t>
            </a:r>
            <a:r>
              <a:rPr lang="en-US" altLang="zh-CN" sz="1800" dirty="0">
                <a:solidFill>
                  <a:srgbClr val="FF0000"/>
                </a:solidFill>
              </a:rPr>
              <a:t>&lt;&lt;“hello world”;</a:t>
            </a:r>
            <a:endParaRPr lang="zh-CN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 err="1">
                <a:solidFill>
                  <a:srgbClr val="FF0000"/>
                </a:solidFill>
              </a:rPr>
              <a:t>cin</a:t>
            </a:r>
            <a:r>
              <a:rPr lang="en-US" altLang="zh-CN" sz="1800" dirty="0">
                <a:solidFill>
                  <a:srgbClr val="FF0000"/>
                </a:solidFill>
              </a:rPr>
              <a:t> &gt;&gt;</a:t>
            </a:r>
            <a:r>
              <a:rPr lang="zh-CN" altLang="zh-CN" sz="1800" dirty="0">
                <a:solidFill>
                  <a:srgbClr val="FF0000"/>
                </a:solidFill>
              </a:rPr>
              <a:t>变量</a:t>
            </a:r>
            <a:r>
              <a:rPr lang="en-US" altLang="zh-CN" sz="1800" dirty="0">
                <a:solidFill>
                  <a:srgbClr val="FF0000"/>
                </a:solidFill>
              </a:rPr>
              <a:t>1 [&gt;&gt;</a:t>
            </a:r>
            <a:r>
              <a:rPr lang="zh-CN" altLang="zh-CN" sz="1800" dirty="0">
                <a:solidFill>
                  <a:srgbClr val="FF0000"/>
                </a:solidFill>
              </a:rPr>
              <a:t>变量</a:t>
            </a:r>
            <a:r>
              <a:rPr lang="en-US" altLang="zh-CN" sz="1800" dirty="0">
                <a:solidFill>
                  <a:srgbClr val="FF0000"/>
                </a:solidFill>
              </a:rPr>
              <a:t>2……&gt;&gt;</a:t>
            </a:r>
            <a:r>
              <a:rPr lang="zh-CN" altLang="zh-CN" sz="1800" dirty="0">
                <a:solidFill>
                  <a:srgbClr val="FF0000"/>
                </a:solidFill>
              </a:rPr>
              <a:t>变量</a:t>
            </a:r>
            <a:r>
              <a:rPr lang="en-US" altLang="zh-CN" sz="1800" dirty="0">
                <a:solidFill>
                  <a:srgbClr val="FF0000"/>
                </a:solidFill>
              </a:rPr>
              <a:t>n]</a:t>
            </a:r>
            <a:r>
              <a:rPr lang="zh-CN" altLang="zh-CN" sz="1800" dirty="0">
                <a:solidFill>
                  <a:srgbClr val="FF0000"/>
                </a:solidFill>
              </a:rPr>
              <a:t>；</a:t>
            </a:r>
          </a:p>
          <a:p>
            <a:r>
              <a:rPr lang="zh-CN" altLang="zh-CN" sz="1800" dirty="0"/>
              <a:t>我们发现，在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</a:t>
            </a:r>
            <a:r>
              <a:rPr lang="zh-CN" altLang="zh-CN" sz="1800" dirty="0"/>
              <a:t>语句中，双箭头的方向和插入操作符</a:t>
            </a:r>
            <a:r>
              <a:rPr lang="en-US" altLang="zh-CN" sz="1800" dirty="0"/>
              <a:t>(&lt;&lt;)</a:t>
            </a:r>
            <a:r>
              <a:rPr lang="zh-CN" altLang="zh-CN" sz="1800" dirty="0"/>
              <a:t>的方向相反。</a:t>
            </a:r>
            <a:r>
              <a:rPr lang="en-US" altLang="zh-CN" sz="1800" dirty="0"/>
              <a:t>“&gt;&gt;”</a:t>
            </a:r>
            <a:r>
              <a:rPr lang="zh-CN" altLang="zh-CN" sz="1800" dirty="0"/>
              <a:t>叫做抽取操作符。虽然这两个符号的名字都比较难记，但是它们的功能却很好理解。</a:t>
            </a:r>
            <a:r>
              <a:rPr lang="en-US" altLang="zh-CN" sz="1800" dirty="0"/>
              <a:t>“&lt;&lt;”</a:t>
            </a:r>
            <a:r>
              <a:rPr lang="zh-CN" altLang="zh-CN" sz="1800" dirty="0"/>
              <a:t>是箭头从字符串指向外面，好像把东西从字符串里拿出来，所以就是输出功能；而</a:t>
            </a:r>
            <a:r>
              <a:rPr lang="en-US" altLang="zh-CN" sz="1800" dirty="0"/>
              <a:t>“&gt;&gt;”</a:t>
            </a:r>
            <a:r>
              <a:rPr lang="zh-CN" altLang="zh-CN" sz="1800" dirty="0"/>
              <a:t>是箭头指向变量，好像是把东西放进去，所以就是输入功能。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剪去对角的矩形 12"/>
          <p:cNvSpPr/>
          <p:nvPr/>
        </p:nvSpPr>
        <p:spPr bwMode="auto">
          <a:xfrm>
            <a:off x="708804" y="753106"/>
            <a:ext cx="269081" cy="172640"/>
          </a:xfrm>
          <a:prstGeom prst="snip2DiagRect">
            <a:avLst/>
          </a:prstGeom>
          <a:solidFill>
            <a:srgbClr val="886D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7BC9E183-FDA6-46EB-805D-B847192A8A98}"/>
              </a:ext>
            </a:extLst>
          </p:cNvPr>
          <p:cNvSpPr txBox="1"/>
          <p:nvPr/>
        </p:nvSpPr>
        <p:spPr>
          <a:xfrm>
            <a:off x="1222105" y="701388"/>
            <a:ext cx="2504725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106119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708804" y="748425"/>
            <a:ext cx="8254978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708804" y="1139088"/>
            <a:ext cx="77083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现在大家要记住，输入的时候东西一定要放到变量里。关于变量的具体知识，我们会在下一章作详细的讲解。下面我们来试一段程序：</a:t>
            </a:r>
            <a:endParaRPr lang="en-US" altLang="zh-CN" sz="1800" dirty="0"/>
          </a:p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iostream</a:t>
            </a:r>
            <a:r>
              <a:rPr lang="en-US" altLang="zh-CN" sz="1800" dirty="0"/>
              <a:t>&gt;</a:t>
            </a:r>
          </a:p>
          <a:p>
            <a:r>
              <a:rPr lang="en-US" altLang="zh-CN" sz="1800" dirty="0"/>
              <a:t>using namespace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;</a:t>
            </a:r>
            <a:endParaRPr lang="zh-CN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 </a:t>
            </a:r>
            <a:endParaRPr lang="zh-CN" altLang="zh-CN" sz="1800" dirty="0"/>
          </a:p>
          <a:p>
            <a:r>
              <a:rPr lang="en-US" altLang="zh-CN" sz="1800" dirty="0"/>
              <a:t>{ </a:t>
            </a:r>
            <a:endParaRPr lang="zh-CN" altLang="zh-CN" sz="1800" dirty="0"/>
          </a:p>
          <a:p>
            <a:r>
              <a:rPr lang="en-US" altLang="zh-CN" sz="1800" dirty="0"/>
              <a:t>char a; //</a:t>
            </a:r>
            <a:r>
              <a:rPr lang="zh-CN" altLang="zh-CN" sz="1800" dirty="0"/>
              <a:t>创建一个字符变量</a:t>
            </a:r>
            <a:r>
              <a:rPr lang="en-US" altLang="zh-CN" sz="1800" dirty="0"/>
              <a:t> a</a:t>
            </a:r>
            <a:endParaRPr lang="zh-CN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</a:t>
            </a:r>
            <a:r>
              <a:rPr lang="zh-CN" altLang="zh-CN" sz="1800" dirty="0"/>
              <a:t>请输入字符：</a:t>
            </a:r>
            <a:r>
              <a:rPr lang="en-US" altLang="zh-CN" sz="1800" dirty="0"/>
              <a:t>"; //</a:t>
            </a:r>
            <a:r>
              <a:rPr lang="zh-CN" altLang="zh-CN" sz="1800" dirty="0"/>
              <a:t>输出提示消息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&gt;&gt;a; //</a:t>
            </a:r>
            <a:r>
              <a:rPr lang="zh-CN" altLang="zh-CN" sz="1800" dirty="0"/>
              <a:t>把键盘输入的字符放入变量</a:t>
            </a:r>
            <a:r>
              <a:rPr lang="en-US" altLang="zh-CN" sz="1800" dirty="0"/>
              <a:t> a</a:t>
            </a:r>
            <a:endParaRPr lang="zh-CN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</a:t>
            </a:r>
            <a:r>
              <a:rPr lang="zh-CN" altLang="zh-CN" sz="1800" dirty="0"/>
              <a:t>刚才输入的字符是</a:t>
            </a:r>
            <a:r>
              <a:rPr lang="en-US" altLang="zh-CN" sz="1800" dirty="0"/>
              <a:t>" &lt;&lt;a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//</a:t>
            </a:r>
            <a:r>
              <a:rPr lang="zh-CN" altLang="zh-CN" sz="1800" dirty="0"/>
              <a:t>输出提示消息并把变量</a:t>
            </a:r>
            <a:r>
              <a:rPr lang="en-US" altLang="zh-CN" sz="1800" dirty="0"/>
              <a:t> a </a:t>
            </a:r>
            <a:r>
              <a:rPr lang="zh-CN" altLang="zh-CN" sz="1800" dirty="0"/>
              <a:t>里的字符输出</a:t>
            </a:r>
          </a:p>
          <a:p>
            <a:r>
              <a:rPr lang="en-US" altLang="zh-CN" sz="1800" dirty="0"/>
              <a:t>return 0; </a:t>
            </a:r>
            <a:endParaRPr lang="zh-CN" altLang="zh-CN" sz="1800" dirty="0"/>
          </a:p>
          <a:p>
            <a:r>
              <a:rPr lang="en-US" altLang="zh-CN" sz="1800" dirty="0"/>
              <a:t>}  </a:t>
            </a:r>
            <a:endParaRPr lang="zh-CN" altLang="zh-CN" sz="1800" dirty="0"/>
          </a:p>
        </p:txBody>
      </p:sp>
      <p:sp>
        <p:nvSpPr>
          <p:cNvPr id="13" name="剪去对角的矩形 12"/>
          <p:cNvSpPr/>
          <p:nvPr/>
        </p:nvSpPr>
        <p:spPr bwMode="auto">
          <a:xfrm>
            <a:off x="708804" y="753106"/>
            <a:ext cx="269081" cy="172640"/>
          </a:xfrm>
          <a:prstGeom prst="snip2DiagRect">
            <a:avLst/>
          </a:prstGeom>
          <a:solidFill>
            <a:srgbClr val="886D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7BC9E183-FDA6-46EB-805D-B847192A8A98}"/>
              </a:ext>
            </a:extLst>
          </p:cNvPr>
          <p:cNvSpPr txBox="1"/>
          <p:nvPr/>
        </p:nvSpPr>
        <p:spPr>
          <a:xfrm>
            <a:off x="1222105" y="701388"/>
            <a:ext cx="2504725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输入实例</a:t>
            </a:r>
          </a:p>
        </p:txBody>
      </p:sp>
    </p:spTree>
    <p:extLst>
      <p:ext uri="{BB962C8B-B14F-4D97-AF65-F5344CB8AC3E}">
        <p14:creationId xmlns:p14="http://schemas.microsoft.com/office/powerpoint/2010/main" val="28576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34594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试试看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7157" y="1346410"/>
            <a:ext cx="806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zh-CN" sz="1800" dirty="0"/>
              <a:t>、 在上述程序中，如果输入了多个字符，那么最终输出的应该是哪个字符？</a:t>
            </a:r>
          </a:p>
          <a:p>
            <a:r>
              <a:rPr lang="en-US" altLang="zh-CN" sz="1800" dirty="0"/>
              <a:t>2</a:t>
            </a:r>
            <a:r>
              <a:rPr lang="zh-CN" altLang="zh-CN" sz="1800" dirty="0"/>
              <a:t>、 已知对于整数可以通过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a,b</a:t>
            </a:r>
            <a:r>
              <a:rPr lang="zh-CN" altLang="zh-CN" sz="1800" dirty="0"/>
              <a:t>；语句来创建一个名为</a:t>
            </a:r>
            <a:r>
              <a:rPr lang="en-US" altLang="zh-CN" sz="1800" dirty="0"/>
              <a:t> a </a:t>
            </a:r>
            <a:r>
              <a:rPr lang="zh-CN" altLang="zh-CN" sz="1800" dirty="0"/>
              <a:t>和</a:t>
            </a:r>
            <a:r>
              <a:rPr lang="en-US" altLang="zh-CN" sz="1800" dirty="0"/>
              <a:t> b </a:t>
            </a:r>
            <a:r>
              <a:rPr lang="zh-CN" altLang="zh-CN" sz="1800" dirty="0"/>
              <a:t>的整数变量，试用输入输出语句实现输出任意两个整数的和。</a:t>
            </a:r>
          </a:p>
          <a:p>
            <a:r>
              <a:rPr lang="en-US" altLang="zh-CN" sz="1800" dirty="0"/>
              <a:t>3</a:t>
            </a:r>
            <a:r>
              <a:rPr lang="zh-CN" altLang="zh-CN" sz="1800" dirty="0"/>
              <a:t>、 在执行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</a:t>
            </a:r>
            <a:r>
              <a:rPr lang="zh-CN" altLang="zh-CN" sz="1800" dirty="0"/>
              <a:t>语句时，输入１＋１等表达式电脑是否能够识别？</a:t>
            </a:r>
          </a:p>
          <a:p>
            <a:r>
              <a:rPr lang="zh-CN" altLang="zh-CN" sz="1800" dirty="0"/>
              <a:t>结论：</a:t>
            </a:r>
            <a:r>
              <a:rPr lang="en-US" altLang="zh-CN" sz="1800" dirty="0" err="1"/>
              <a:t>cin</a:t>
            </a:r>
            <a:r>
              <a:rPr lang="en-US" altLang="zh-CN" sz="1800" dirty="0"/>
              <a:t> </a:t>
            </a:r>
            <a:r>
              <a:rPr lang="zh-CN" altLang="zh-CN" sz="1800" dirty="0"/>
              <a:t>语句中，表达式不能被电脑识别。</a:t>
            </a:r>
          </a:p>
        </p:txBody>
      </p:sp>
    </p:spTree>
    <p:extLst>
      <p:ext uri="{BB962C8B-B14F-4D97-AF65-F5344CB8AC3E}">
        <p14:creationId xmlns:p14="http://schemas.microsoft.com/office/powerpoint/2010/main" val="80609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2462" y="443825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25858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9018" y="1083931"/>
            <a:ext cx="7708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、 请写出完整的</a:t>
            </a:r>
            <a:r>
              <a:rPr lang="en-US" altLang="zh-CN" dirty="0"/>
              <a:t> C++</a:t>
            </a:r>
            <a:r>
              <a:rPr lang="zh-CN" altLang="zh-CN" dirty="0"/>
              <a:t>代码结构。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 试用一句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语句输出以下图形：</a:t>
            </a:r>
          </a:p>
          <a:p>
            <a:r>
              <a:rPr lang="en-US" altLang="zh-CN" dirty="0"/>
              <a:t>**** </a:t>
            </a:r>
            <a:endParaRPr lang="zh-CN" altLang="zh-CN" dirty="0"/>
          </a:p>
          <a:p>
            <a:r>
              <a:rPr lang="en-US" altLang="zh-CN" dirty="0"/>
              <a:t>*** </a:t>
            </a:r>
            <a:endParaRPr lang="zh-CN" altLang="zh-CN" dirty="0"/>
          </a:p>
          <a:p>
            <a:r>
              <a:rPr lang="en-US" altLang="zh-CN" dirty="0"/>
              <a:t>** </a:t>
            </a:r>
            <a:endParaRPr lang="zh-CN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 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 判断下列使用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语句输出</a:t>
            </a:r>
            <a:r>
              <a:rPr lang="en-US" altLang="zh-CN" dirty="0"/>
              <a:t> </a:t>
            </a:r>
            <a:r>
              <a:rPr lang="en-US" altLang="zh-CN" dirty="0" err="1"/>
              <a:t>Hello,World</a:t>
            </a:r>
            <a:r>
              <a:rPr lang="en-US" altLang="zh-CN" dirty="0"/>
              <a:t> </a:t>
            </a:r>
            <a:r>
              <a:rPr lang="zh-CN" altLang="zh-CN" dirty="0"/>
              <a:t>的写法是否正确？如果不正确，请将其改正。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&lt;&lt;’</a:t>
            </a:r>
            <a:r>
              <a:rPr lang="en-US" altLang="zh-CN" dirty="0" err="1"/>
              <a:t>Hello,World</a:t>
            </a:r>
            <a:r>
              <a:rPr lang="en-US" altLang="zh-CN" dirty="0"/>
              <a:t>’;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&gt;&gt;“</a:t>
            </a:r>
            <a:r>
              <a:rPr lang="en-US" altLang="zh-CN" dirty="0" err="1"/>
              <a:t>Hello,World</a:t>
            </a:r>
            <a:r>
              <a:rPr lang="en-US" altLang="zh-CN" dirty="0"/>
              <a:t>”;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‘</a:t>
            </a:r>
            <a:r>
              <a:rPr lang="en-US" altLang="zh-CN" dirty="0" err="1"/>
              <a:t>Hello,World</a:t>
            </a:r>
            <a:r>
              <a:rPr lang="en-US" altLang="zh-CN" dirty="0"/>
              <a:t>”;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&lt;&lt;“</a:t>
            </a:r>
            <a:r>
              <a:rPr lang="en-US" altLang="zh-CN" dirty="0" err="1"/>
              <a:t>Hello,World</a:t>
            </a:r>
            <a:r>
              <a:rPr lang="en-US" altLang="zh-CN" dirty="0"/>
              <a:t>” 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044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92462" y="443825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25858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习题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92462" y="39139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47959" y="928573"/>
            <a:ext cx="77083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、 根据运行结果完善代码，并根据已有的代码补全运行结果。</a:t>
            </a:r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{ </a:t>
            </a:r>
            <a:endParaRPr lang="zh-CN" altLang="zh-CN" dirty="0"/>
          </a:p>
          <a:p>
            <a:r>
              <a:rPr lang="en-US" altLang="zh-CN" dirty="0"/>
              <a:t> char a;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&lt;&lt;”</a:t>
            </a:r>
            <a:r>
              <a:rPr lang="zh-CN" altLang="zh-CN" dirty="0"/>
              <a:t>欢迎光临！</a:t>
            </a:r>
            <a:r>
              <a:rPr lang="en-US" altLang="zh-CN" dirty="0"/>
              <a:t>”&lt;&lt;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cin</a:t>
            </a:r>
            <a:r>
              <a:rPr lang="en-US" altLang="zh-CN" dirty="0"/>
              <a:t> &gt;&gt;a; </a:t>
            </a:r>
            <a:endParaRPr lang="zh-CN" altLang="zh-CN" dirty="0"/>
          </a:p>
          <a:p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return 0; </a:t>
            </a:r>
            <a:endParaRPr lang="zh-CN" altLang="zh-CN" dirty="0"/>
          </a:p>
          <a:p>
            <a:r>
              <a:rPr lang="en-US" altLang="zh-CN" dirty="0"/>
              <a:t>} </a:t>
            </a:r>
          </a:p>
          <a:p>
            <a:endParaRPr lang="zh-CN" altLang="zh-CN" dirty="0"/>
          </a:p>
          <a:p>
            <a:r>
              <a:rPr lang="zh-CN" altLang="zh-CN" dirty="0"/>
              <a:t>运行结果：</a:t>
            </a:r>
          </a:p>
          <a:p>
            <a:r>
              <a:rPr lang="zh-CN" altLang="zh-CN" dirty="0"/>
              <a:t>请输入您的房间：</a:t>
            </a:r>
            <a:r>
              <a:rPr lang="en-US" altLang="zh-CN" dirty="0"/>
              <a:t>F </a:t>
            </a:r>
            <a:endParaRPr lang="zh-CN" altLang="zh-CN" dirty="0"/>
          </a:p>
          <a:p>
            <a:r>
              <a:rPr lang="zh-CN" altLang="zh-CN" dirty="0"/>
              <a:t>您的房间是</a:t>
            </a:r>
            <a:r>
              <a:rPr lang="en-US" altLang="zh-CN" dirty="0"/>
              <a:t> F 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296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22" y="1008354"/>
            <a:ext cx="3726075" cy="3666931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4833257" y="2290904"/>
            <a:ext cx="412546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9586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500" y="1567543"/>
            <a:ext cx="3328527" cy="3275693"/>
          </a:xfrm>
          <a:prstGeom prst="rect">
            <a:avLst/>
          </a:prstGeom>
        </p:spPr>
      </p:pic>
      <p:sp>
        <p:nvSpPr>
          <p:cNvPr id="22" name="TextBox 76"/>
          <p:cNvSpPr txBox="1"/>
          <p:nvPr/>
        </p:nvSpPr>
        <p:spPr>
          <a:xfrm>
            <a:off x="445899" y="2016408"/>
            <a:ext cx="754053" cy="7001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1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401764" y="2132263"/>
            <a:ext cx="3696723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 良好的开端</a:t>
            </a:r>
            <a:endParaRPr lang="en-US" altLang="zh-CN" sz="24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17856103639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300858" y="1770993"/>
            <a:ext cx="0" cy="1183328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3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520672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软件与程序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7157" y="44382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5297" y="824286"/>
            <a:ext cx="7739385" cy="412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dirty="0"/>
              <a:t>随着电脑的普及和科学技术的发展，无纸化办公、电脑辅助设计（</a:t>
            </a:r>
            <a:r>
              <a:rPr lang="en-US" altLang="zh-CN" dirty="0"/>
              <a:t>CAD——Computer Aid </a:t>
            </a:r>
            <a:endParaRPr lang="zh-CN" altLang="zh-CN" dirty="0"/>
          </a:p>
          <a:p>
            <a:r>
              <a:rPr lang="en-US" altLang="zh-CN" dirty="0"/>
              <a:t>Design</a:t>
            </a:r>
            <a:r>
              <a:rPr lang="zh-CN" altLang="zh-CN" dirty="0"/>
              <a:t>）和电脑辅助制造（</a:t>
            </a:r>
            <a:r>
              <a:rPr lang="en-US" altLang="zh-CN" dirty="0"/>
              <a:t>CAM——Computer Aid Manufacture</a:t>
            </a:r>
            <a:r>
              <a:rPr lang="zh-CN" altLang="zh-CN" dirty="0"/>
              <a:t>）已经渐渐走进我们的日常</a:t>
            </a:r>
          </a:p>
          <a:p>
            <a:r>
              <a:rPr lang="zh-CN" altLang="zh-CN" dirty="0"/>
              <a:t>工作中。有了电脑的帮助，我们的工作效率得到明显的提升。财务人员不必一天到晚扎在账</a:t>
            </a:r>
          </a:p>
          <a:p>
            <a:r>
              <a:rPr lang="zh-CN" altLang="zh-CN" dirty="0"/>
              <a:t>本堆里了；报社编辑点一下鼠标就能够发稿了；设计人员只需要把数据输入电脑，就能显示</a:t>
            </a:r>
          </a:p>
          <a:p>
            <a:r>
              <a:rPr lang="zh-CN" altLang="zh-CN" dirty="0"/>
              <a:t>出一个精确的三维立体模型了。当我们使用电脑的时候，有没有想过人类是如何教电脑学会</a:t>
            </a:r>
          </a:p>
          <a:p>
            <a:r>
              <a:rPr lang="zh-CN" altLang="zh-CN" dirty="0"/>
              <a:t>这些的呢？</a:t>
            </a:r>
          </a:p>
          <a:p>
            <a:r>
              <a:rPr lang="zh-CN" altLang="zh-CN" dirty="0"/>
              <a:t>其实我们平时对电脑进行的操作是在与电脑软件（</a:t>
            </a:r>
            <a:r>
              <a:rPr lang="en-US" altLang="zh-CN" dirty="0"/>
              <a:t>Software</a:t>
            </a:r>
            <a:r>
              <a:rPr lang="zh-CN" altLang="zh-CN" dirty="0"/>
              <a:t>）打交道。电脑之所以能够</a:t>
            </a:r>
          </a:p>
          <a:p>
            <a:r>
              <a:rPr lang="zh-CN" altLang="zh-CN" dirty="0"/>
              <a:t>帮助人类工作，离不开软件的支持。那么软件到底是什么？其实它是看不见摸不着，但却又</a:t>
            </a:r>
          </a:p>
          <a:p>
            <a:r>
              <a:rPr lang="zh-CN" altLang="zh-CN" dirty="0"/>
              <a:t>能够通过电脑为用户所用的一种东西。打一个比方，电脑的各种硬件（</a:t>
            </a:r>
            <a:r>
              <a:rPr lang="en-US" altLang="zh-CN" dirty="0"/>
              <a:t>Hardware</a:t>
            </a:r>
            <a:r>
              <a:rPr lang="zh-CN" altLang="zh-CN" dirty="0"/>
              <a:t>）设备就像</a:t>
            </a:r>
          </a:p>
          <a:p>
            <a:r>
              <a:rPr lang="zh-CN" altLang="zh-CN" dirty="0"/>
              <a:t>是人的肉身，而软件就像是人的灵魂。少了软件这个灵魂，那么电脑只能是一堆废铜烂铁。</a:t>
            </a:r>
          </a:p>
          <a:p>
            <a:r>
              <a:rPr lang="zh-CN" altLang="zh-CN" dirty="0"/>
              <a:t>人们通过编写一款软件，来教会电脑做一些事情。</a:t>
            </a:r>
            <a:r>
              <a:rPr lang="zh-CN" altLang="zh-CN" dirty="0">
                <a:solidFill>
                  <a:srgbClr val="FF0000"/>
                </a:solidFill>
              </a:rPr>
              <a:t>像我们用的</a:t>
            </a:r>
            <a:r>
              <a:rPr lang="en-US" altLang="zh-CN" dirty="0">
                <a:solidFill>
                  <a:srgbClr val="FF0000"/>
                </a:solidFill>
              </a:rPr>
              <a:t> Windows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QQ </a:t>
            </a:r>
            <a:r>
              <a:rPr lang="zh-CN" altLang="zh-CN" dirty="0">
                <a:solidFill>
                  <a:srgbClr val="FF0000"/>
                </a:solidFill>
              </a:rPr>
              <a:t>甚至游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戏都是软件。</a:t>
            </a:r>
          </a:p>
          <a:p>
            <a:r>
              <a:rPr lang="zh-CN" altLang="zh-CN" dirty="0"/>
              <a:t>那么，软件和我们说的程序（</a:t>
            </a:r>
            <a:r>
              <a:rPr lang="en-US" altLang="zh-CN" dirty="0"/>
              <a:t>Program</a:t>
            </a:r>
            <a:r>
              <a:rPr lang="zh-CN" altLang="zh-CN" dirty="0"/>
              <a:t>）又有着什么样的关系呢？首先，我们要弄清什</a:t>
            </a:r>
          </a:p>
          <a:p>
            <a:r>
              <a:rPr lang="zh-CN" altLang="zh-CN" dirty="0"/>
              <a:t>么是程序。从初学者比较容易理解的角度说，</a:t>
            </a:r>
            <a:r>
              <a:rPr lang="zh-CN" altLang="zh-CN" dirty="0">
                <a:solidFill>
                  <a:srgbClr val="FF0000"/>
                </a:solidFill>
              </a:rPr>
              <a:t>程序是电脑执行一系列有序的动作的集合</a:t>
            </a:r>
            <a:r>
              <a:rPr lang="zh-CN" altLang="zh-CN" dirty="0"/>
              <a:t>。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通过一个程序，可以使电脑完成某一类有着共同特点的工作</a:t>
            </a:r>
            <a:r>
              <a:rPr lang="zh-CN" altLang="zh-CN" dirty="0"/>
              <a:t>。如求解一个一元二次方程，或</a:t>
            </a:r>
          </a:p>
          <a:p>
            <a:r>
              <a:rPr lang="zh-CN" altLang="zh-CN" dirty="0"/>
              <a:t>是找出一组数里面最大的一个数。而一款软件，往往是由若干个相关的程序、运行这些程序</a:t>
            </a:r>
          </a:p>
          <a:p>
            <a:r>
              <a:rPr lang="zh-CN" altLang="zh-CN" dirty="0"/>
              <a:t>所需要的数据和一些额外的文档（如软件介绍或帮助文档）等文件组成的。因此，要设计出</a:t>
            </a:r>
          </a:p>
          <a:p>
            <a:r>
              <a:rPr lang="zh-CN" altLang="zh-CN" dirty="0"/>
              <a:t>一款软件，就必须从程序设计开始。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21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999701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程序设计到底要做什么</a:t>
              </a:r>
              <a:r>
                <a:rPr lang="en-US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7157" y="44382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7157" y="995683"/>
            <a:ext cx="72406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dirty="0"/>
              <a:t>很多初学者会不解：程序设计到底是要做什么呢？我们该如何教会电脑解决问题呢？</a:t>
            </a:r>
          </a:p>
          <a:p>
            <a:r>
              <a:rPr lang="zh-CN" altLang="zh-CN" dirty="0"/>
              <a:t>其实，要解决一些看似不同的问题，我们可以将其归结为一种确定的过程和方法。</a:t>
            </a:r>
            <a:r>
              <a:rPr lang="zh-CN" altLang="zh-CN" dirty="0">
                <a:solidFill>
                  <a:srgbClr val="FF0000"/>
                </a:solidFill>
              </a:rPr>
              <a:t>我们</a:t>
            </a:r>
          </a:p>
          <a:p>
            <a:r>
              <a:rPr lang="zh-CN" altLang="zh-CN" dirty="0">
                <a:solidFill>
                  <a:srgbClr val="FF0000"/>
                </a:solidFill>
              </a:rPr>
              <a:t>把这种能够解决一类问题的过程和方法称为算法（</a:t>
            </a:r>
            <a:r>
              <a:rPr lang="en-US" altLang="zh-CN" dirty="0">
                <a:solidFill>
                  <a:srgbClr val="FF0000"/>
                </a:solidFill>
              </a:rPr>
              <a:t>Algorithm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下面，我们以解一元二次方程为例，介绍求解的算法：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）输入二次项系数</a:t>
            </a:r>
            <a:r>
              <a:rPr lang="en-US" altLang="zh-CN" dirty="0"/>
              <a:t> a</a:t>
            </a:r>
            <a:r>
              <a:rPr lang="zh-CN" altLang="zh-CN" dirty="0"/>
              <a:t>，一次项系数</a:t>
            </a:r>
            <a:r>
              <a:rPr lang="en-US" altLang="zh-CN" dirty="0"/>
              <a:t> b </a:t>
            </a:r>
            <a:r>
              <a:rPr lang="zh-CN" altLang="zh-CN" dirty="0"/>
              <a:t>和常数项</a:t>
            </a:r>
            <a:r>
              <a:rPr lang="en-US" altLang="zh-CN" dirty="0"/>
              <a:t> c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）计算</a:t>
            </a:r>
            <a:r>
              <a:rPr lang="en-US" altLang="zh-CN" dirty="0"/>
              <a:t>△  =  b2-4ac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）判断</a:t>
            </a:r>
            <a:r>
              <a:rPr lang="en-US" altLang="zh-CN" dirty="0"/>
              <a:t>△ </a:t>
            </a:r>
            <a:r>
              <a:rPr lang="zh-CN" altLang="zh-CN" dirty="0"/>
              <a:t>的大小，如果</a:t>
            </a:r>
            <a:r>
              <a:rPr lang="en-US" altLang="zh-CN" dirty="0"/>
              <a:t>△  ≥ 0</a:t>
            </a:r>
            <a:r>
              <a:rPr lang="zh-CN" altLang="zh-CN" dirty="0"/>
              <a:t>，则有实数解，否则就没有实数解。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）如果有实数解，就利用求根公式求出两个解。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）输出方程的两个实数解，或告知无解。 </a:t>
            </a:r>
          </a:p>
          <a:p>
            <a:r>
              <a:rPr lang="zh-CN" altLang="zh-CN" dirty="0"/>
              <a:t>以上便是用自然语言描述的求解一元二次方程的算法。程序设计所要做的便是探求这</a:t>
            </a:r>
          </a:p>
          <a:p>
            <a:r>
              <a:rPr lang="zh-CN" altLang="zh-CN" dirty="0"/>
              <a:t>种能解决一类问题的算法，并且要将这种算法用计算机能够</a:t>
            </a:r>
            <a:r>
              <a:rPr lang="en-US" altLang="zh-CN" dirty="0"/>
              <a:t>“</a:t>
            </a:r>
            <a:r>
              <a:rPr lang="zh-CN" altLang="zh-CN" dirty="0"/>
              <a:t>看懂</a:t>
            </a:r>
            <a:r>
              <a:rPr lang="en-US" altLang="zh-CN" dirty="0"/>
              <a:t>”</a:t>
            </a:r>
            <a:r>
              <a:rPr lang="zh-CN" altLang="zh-CN" dirty="0"/>
              <a:t>的语言表达出来。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93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608032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选好一种语言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</a:p>
          <a:p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7157" y="44382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5297" y="824286"/>
            <a:ext cx="77393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dirty="0"/>
              <a:t>电脑是无法懂得人类的自然语言的。它有着它自己的语言。电脑中最原始的语言是机器</a:t>
            </a:r>
          </a:p>
          <a:p>
            <a:r>
              <a:rPr lang="zh-CN" altLang="zh-CN" dirty="0"/>
              <a:t>语言，它纯粹由一串数字</a:t>
            </a:r>
            <a:r>
              <a:rPr lang="en-US" altLang="zh-CN" dirty="0"/>
              <a:t>“0”</a:t>
            </a:r>
            <a:r>
              <a:rPr lang="zh-CN" altLang="zh-CN" dirty="0"/>
              <a:t>和</a:t>
            </a:r>
            <a:r>
              <a:rPr lang="en-US" altLang="zh-CN" dirty="0"/>
              <a:t>“1”</a:t>
            </a:r>
            <a:r>
              <a:rPr lang="zh-CN" altLang="zh-CN" dirty="0"/>
              <a:t>组成。这样的语言实在是冗长难记，对一般人来说实</a:t>
            </a:r>
          </a:p>
          <a:p>
            <a:r>
              <a:rPr lang="zh-CN" altLang="zh-CN" dirty="0"/>
              <a:t>在难以入门。接着又发明了汇编语言，机器语言指令被变成人类能够读懂的助记符，如</a:t>
            </a:r>
            <a:r>
              <a:rPr lang="en-US" altLang="zh-CN" dirty="0"/>
              <a:t> ADD</a:t>
            </a:r>
            <a:r>
              <a:rPr lang="zh-CN" altLang="zh-CN" dirty="0"/>
              <a:t>，</a:t>
            </a:r>
          </a:p>
          <a:p>
            <a:r>
              <a:rPr lang="en-US" altLang="zh-CN" dirty="0"/>
              <a:t>MOV</a:t>
            </a:r>
            <a:r>
              <a:rPr lang="zh-CN" altLang="zh-CN" dirty="0"/>
              <a:t>。然而，用汇编语言编一个复杂的程序仍然显得有些困难。为了能够让电脑的语言更</a:t>
            </a:r>
          </a:p>
          <a:p>
            <a:r>
              <a:rPr lang="zh-CN" altLang="zh-CN" dirty="0"/>
              <a:t>通俗易懂，更接近人类的自然语言，出现了高级语言。比较著名的高级语言有</a:t>
            </a:r>
            <a:r>
              <a:rPr lang="en-US" altLang="zh-CN" dirty="0"/>
              <a:t> C</a:t>
            </a:r>
            <a:r>
              <a:rPr lang="zh-CN" altLang="zh-CN" dirty="0"/>
              <a:t>、</a:t>
            </a:r>
            <a:r>
              <a:rPr lang="en-US" altLang="zh-CN" dirty="0"/>
              <a:t>C++</a:t>
            </a:r>
            <a:r>
              <a:rPr lang="zh-CN" altLang="zh-CN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zh-CN" dirty="0"/>
              <a:t>等。学习程序设计之前，选好一种语言是十分有必要的。如果你是一名初学者，那么你选的语言可能不需要很强大的功能，但要能很快地让你适应让你入门；如果你将来想从事软件设</a:t>
            </a:r>
          </a:p>
          <a:p>
            <a:r>
              <a:rPr lang="zh-CN" altLang="zh-CN" dirty="0"/>
              <a:t>计工作，那么你务必要选一种比较符合潮流，并且有美好前景的语言。本</a:t>
            </a:r>
            <a:r>
              <a:rPr lang="zh-CN" altLang="en-US" dirty="0"/>
              <a:t>次课程</a:t>
            </a:r>
            <a:r>
              <a:rPr lang="zh-CN" altLang="zh-CN" dirty="0"/>
              <a:t>选择</a:t>
            </a:r>
            <a:r>
              <a:rPr lang="en-US" altLang="zh-CN" dirty="0" err="1"/>
              <a:t>Dev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zh-CN" dirty="0"/>
              <a:t>环境下的</a:t>
            </a:r>
            <a:r>
              <a:rPr lang="en-US" altLang="zh-CN" dirty="0"/>
              <a:t> C++</a:t>
            </a:r>
            <a:r>
              <a:rPr lang="zh-CN" altLang="zh-CN" dirty="0"/>
              <a:t>作为教学语言，</a:t>
            </a:r>
            <a:r>
              <a:rPr lang="zh-CN" altLang="zh-CN" dirty="0">
                <a:solidFill>
                  <a:srgbClr val="FF0000"/>
                </a:solidFill>
              </a:rPr>
              <a:t>一方面是因为它是时下流行的高级语言，与</a:t>
            </a:r>
            <a:r>
              <a:rPr lang="en-US" altLang="zh-CN" dirty="0">
                <a:solidFill>
                  <a:srgbClr val="FF0000"/>
                </a:solidFill>
              </a:rPr>
              <a:t> Java </a:t>
            </a:r>
            <a:r>
              <a:rPr lang="zh-CN" altLang="zh-CN" dirty="0">
                <a:solidFill>
                  <a:srgbClr val="FF0000"/>
                </a:solidFill>
              </a:rPr>
              <a:t>也有很多共通之处，另一方面是因为它既能够实现以前的结构化程序设计，方便初学者入门，又能够担当现在流行的面向对象的程序设计。</a:t>
            </a:r>
          </a:p>
        </p:txBody>
      </p:sp>
    </p:spTree>
    <p:extLst>
      <p:ext uri="{BB962C8B-B14F-4D97-AF65-F5344CB8AC3E}">
        <p14:creationId xmlns:p14="http://schemas.microsoft.com/office/powerpoint/2010/main" val="20518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1306920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学习程序设计的方法和一些准备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</a:p>
          <a:p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7157" y="44382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625297" y="824286"/>
            <a:ext cx="773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学习方法：</a:t>
            </a:r>
          </a:p>
          <a:p>
            <a:r>
              <a:rPr lang="en-US" altLang="zh-CN" dirty="0"/>
              <a:t>——</a:t>
            </a:r>
            <a:r>
              <a:rPr lang="zh-CN" altLang="zh-CN" dirty="0">
                <a:solidFill>
                  <a:srgbClr val="FF0000"/>
                </a:solidFill>
              </a:rPr>
              <a:t>四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多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zh-CN" dirty="0">
                <a:solidFill>
                  <a:srgbClr val="FF0000"/>
                </a:solidFill>
              </a:rPr>
              <a:t>一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多看</a:t>
            </a:r>
            <a:r>
              <a:rPr lang="zh-CN" altLang="zh-CN" dirty="0"/>
              <a:t>：多看别人写的程序，从简单的程序看起，揣摩别人的思想和意图。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多抄</a:t>
            </a:r>
            <a:r>
              <a:rPr lang="zh-CN" altLang="zh-CN" dirty="0"/>
              <a:t>：挑选难度合适的别人编写好的代码，亲自去尝试一下运行的结果。在不断地</a:t>
            </a:r>
          </a:p>
          <a:p>
            <a:r>
              <a:rPr lang="zh-CN" altLang="zh-CN" dirty="0"/>
              <a:t>借鉴别人的代码过程中，你的思维会不断升级。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多改</a:t>
            </a:r>
            <a:r>
              <a:rPr lang="zh-CN" altLang="zh-CN" dirty="0"/>
              <a:t>：正所谓</a:t>
            </a:r>
            <a:r>
              <a:rPr lang="en-US" altLang="zh-CN" dirty="0"/>
              <a:t>“</a:t>
            </a:r>
            <a:r>
              <a:rPr lang="zh-CN" altLang="zh-CN" dirty="0"/>
              <a:t>青出于蓝胜于蓝</a:t>
            </a:r>
            <a:r>
              <a:rPr lang="en-US" altLang="zh-CN" dirty="0"/>
              <a:t>”</a:t>
            </a:r>
            <a:r>
              <a:rPr lang="zh-CN" altLang="zh-CN" dirty="0"/>
              <a:t>，把自己的思想融入别人的思想中，那么你就得到</a:t>
            </a:r>
          </a:p>
          <a:p>
            <a:r>
              <a:rPr lang="zh-CN" altLang="zh-CN" dirty="0"/>
              <a:t>了两种思想。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多实践</a:t>
            </a:r>
            <a:r>
              <a:rPr lang="zh-CN" altLang="zh-CN" dirty="0"/>
              <a:t>：不要用纸和笔来写程序。没有人能保证那样写出来的程序一定能执行。一</a:t>
            </a:r>
          </a:p>
          <a:p>
            <a:r>
              <a:rPr lang="zh-CN" altLang="zh-CN" dirty="0"/>
              <a:t>定要勤上机、勤测试，那样，你的水平才能真正提高。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有风格</a:t>
            </a:r>
            <a:r>
              <a:rPr lang="zh-CN" altLang="zh-CN" dirty="0"/>
              <a:t>：一名优秀的程序员都有着自己良好的风格习惯。至于这种良好的习惯如何</a:t>
            </a:r>
          </a:p>
          <a:p>
            <a:r>
              <a:rPr lang="zh-CN" altLang="zh-CN" dirty="0"/>
              <a:t>养成，以后会在各章节陆续介绍。</a:t>
            </a:r>
          </a:p>
          <a:p>
            <a:r>
              <a:rPr lang="zh-CN" altLang="zh-CN" dirty="0"/>
              <a:t>必要准备：</a:t>
            </a:r>
          </a:p>
          <a:p>
            <a:r>
              <a:rPr lang="en-US" altLang="zh-CN" dirty="0"/>
              <a:t>——</a:t>
            </a:r>
            <a:r>
              <a:rPr lang="zh-CN" altLang="zh-CN" dirty="0">
                <a:solidFill>
                  <a:srgbClr val="FF0000"/>
                </a:solidFill>
              </a:rPr>
              <a:t>五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要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zh-CN" dirty="0"/>
              <a:t>、 要有一定能学会的信心和坚持到底的决心。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 要有足够的时间去经常写程序，经常去实践。长时间不写程序，水平就会退步。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 要有良好的身体素质。做程序员很伤身体，废寝忘食更是家常便饭。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 要有一定的电脑常识和实践操作基础。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 要有电脑和相关软件。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44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500" y="1567543"/>
            <a:ext cx="3328527" cy="3275693"/>
          </a:xfrm>
          <a:prstGeom prst="rect">
            <a:avLst/>
          </a:prstGeom>
        </p:spPr>
      </p:pic>
      <p:sp>
        <p:nvSpPr>
          <p:cNvPr id="22" name="TextBox 76"/>
          <p:cNvSpPr txBox="1"/>
          <p:nvPr/>
        </p:nvSpPr>
        <p:spPr>
          <a:xfrm>
            <a:off x="445899" y="2016408"/>
            <a:ext cx="754053" cy="7001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1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1401764" y="2132263"/>
            <a:ext cx="369672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24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300858" y="1770993"/>
            <a:ext cx="0" cy="1183328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0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27157" y="465444"/>
            <a:ext cx="8388039" cy="640106"/>
            <a:chOff x="803203" y="344349"/>
            <a:chExt cx="3809451" cy="2145326"/>
          </a:xfrm>
        </p:grpSpPr>
        <p:sp>
          <p:nvSpPr>
            <p:cNvPr id="7" name="TextBox 76"/>
            <p:cNvSpPr txBox="1"/>
            <p:nvPr/>
          </p:nvSpPr>
          <p:spPr>
            <a:xfrm>
              <a:off x="803203" y="344349"/>
              <a:ext cx="645889" cy="1083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Dev-C++</a:t>
              </a:r>
              <a:endPara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63633" y="1429359"/>
              <a:ext cx="3749021" cy="1060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0" y="443825"/>
            <a:ext cx="62901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</a:p>
          <a:p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7157" y="443825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剪去对角的矩形 8"/>
          <p:cNvSpPr/>
          <p:nvPr/>
        </p:nvSpPr>
        <p:spPr bwMode="auto">
          <a:xfrm>
            <a:off x="760218" y="1386919"/>
            <a:ext cx="269081" cy="172640"/>
          </a:xfrm>
          <a:prstGeom prst="snip2DiagRect">
            <a:avLst/>
          </a:prstGeom>
          <a:solidFill>
            <a:srgbClr val="886D2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1123705" y="1334740"/>
            <a:ext cx="1614136" cy="284693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介绍：</a:t>
            </a:r>
            <a:endParaRPr lang="en-US" altLang="zh-CN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FC17B2-1295-4CCB-B5D8-11B8CB5598A7}"/>
              </a:ext>
            </a:extLst>
          </p:cNvPr>
          <p:cNvSpPr txBox="1"/>
          <p:nvPr/>
        </p:nvSpPr>
        <p:spPr>
          <a:xfrm>
            <a:off x="1119608" y="1681173"/>
            <a:ext cx="518851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   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是一个可视化集成开发环境，可以用此软件实现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＋＋程序的编辑、预处理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链接、运行和调试。现在介绍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常用的一些基本操作，每一位同学都要掌握。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D75C9C-63A9-4562-AC30-F68C78633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r="16673" b="26676"/>
          <a:stretch/>
        </p:blipFill>
        <p:spPr>
          <a:xfrm>
            <a:off x="1119608" y="2753210"/>
            <a:ext cx="587807" cy="55872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A64BEB8-2959-471C-AF82-9F870A762EE6}"/>
              </a:ext>
            </a:extLst>
          </p:cNvPr>
          <p:cNvSpPr txBox="1"/>
          <p:nvPr/>
        </p:nvSpPr>
        <p:spPr>
          <a:xfrm>
            <a:off x="630836" y="3401928"/>
            <a:ext cx="1565349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   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4162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1696</Words>
  <Application>Microsoft Office PowerPoint</Application>
  <PresentationFormat>全屏显示(16:9)</PresentationFormat>
  <Paragraphs>238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楷体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清新小树</dc:title>
  <dc:creator>第一PPT</dc:creator>
  <cp:keywords>www.1ppt.com</cp:keywords>
  <dc:description>www.1ppt.com</dc:description>
  <cp:lastModifiedBy>meng hao</cp:lastModifiedBy>
  <cp:revision>119</cp:revision>
  <dcterms:created xsi:type="dcterms:W3CDTF">2017-03-23T05:26:00Z</dcterms:created>
  <dcterms:modified xsi:type="dcterms:W3CDTF">2019-01-29T08:46:43Z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