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omments/comment1.xml" ContentType="application/vnd.openxmlformats-officedocument.presentationml.comment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4"/>
  </p:notesMasterIdLst>
  <p:sldIdLst>
    <p:sldId id="256" r:id="rId3"/>
    <p:sldId id="282" r:id="rId4"/>
    <p:sldId id="288" r:id="rId5"/>
    <p:sldId id="302" r:id="rId6"/>
    <p:sldId id="303" r:id="rId7"/>
    <p:sldId id="289" r:id="rId8"/>
    <p:sldId id="290" r:id="rId9"/>
    <p:sldId id="304" r:id="rId10"/>
    <p:sldId id="292" r:id="rId11"/>
    <p:sldId id="293" r:id="rId12"/>
    <p:sldId id="294" r:id="rId13"/>
    <p:sldId id="295" r:id="rId14"/>
    <p:sldId id="296" r:id="rId15"/>
    <p:sldId id="297" r:id="rId16"/>
    <p:sldId id="298" r:id="rId17"/>
    <p:sldId id="299" r:id="rId18"/>
    <p:sldId id="300" r:id="rId19"/>
    <p:sldId id="301" r:id="rId20"/>
    <p:sldId id="280" r:id="rId21"/>
    <p:sldId id="306" r:id="rId22"/>
    <p:sldId id="307" r:id="rId23"/>
    <p:sldId id="308" r:id="rId24"/>
    <p:sldId id="284" r:id="rId25"/>
    <p:sldId id="285" r:id="rId26"/>
    <p:sldId id="287" r:id="rId27"/>
    <p:sldId id="286" r:id="rId28"/>
    <p:sldId id="283" r:id="rId29"/>
    <p:sldId id="275" r:id="rId30"/>
    <p:sldId id="276" r:id="rId31"/>
    <p:sldId id="257" r:id="rId32"/>
    <p:sldId id="271" r:id="rId33"/>
    <p:sldId id="258" r:id="rId34"/>
    <p:sldId id="264" r:id="rId35"/>
    <p:sldId id="260" r:id="rId36"/>
    <p:sldId id="277" r:id="rId37"/>
    <p:sldId id="265" r:id="rId38"/>
    <p:sldId id="261" r:id="rId39"/>
    <p:sldId id="273" r:id="rId40"/>
    <p:sldId id="266" r:id="rId41"/>
    <p:sldId id="267" r:id="rId42"/>
    <p:sldId id="262" r:id="rId43"/>
    <p:sldId id="278" r:id="rId44"/>
    <p:sldId id="268" r:id="rId45"/>
    <p:sldId id="263" r:id="rId46"/>
    <p:sldId id="269" r:id="rId47"/>
    <p:sldId id="270" r:id="rId48"/>
    <p:sldId id="272" r:id="rId49"/>
    <p:sldId id="279" r:id="rId50"/>
    <p:sldId id="259" r:id="rId51"/>
    <p:sldId id="274" r:id="rId52"/>
    <p:sldId id="281" r:id="rId5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风雨声" initials="方" lastIdx="1" clrIdx="0">
    <p:extLst>
      <p:ext uri="{19B8F6BF-5375-455C-9EA6-DF929625EA0E}">
        <p15:presenceInfo xmlns:p15="http://schemas.microsoft.com/office/powerpoint/2012/main" userId="ce0edaae22b30d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7A51"/>
    <a:srgbClr val="BF8714"/>
    <a:srgbClr val="E7EDD8"/>
    <a:srgbClr val="886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5" autoAdjust="0"/>
  </p:normalViewPr>
  <p:slideViewPr>
    <p:cSldViewPr snapToGrid="0" showGuides="1">
      <p:cViewPr varScale="1">
        <p:scale>
          <a:sx n="117" d="100"/>
          <a:sy n="117" d="100"/>
        </p:scale>
        <p:origin x="523" y="68"/>
      </p:cViewPr>
      <p:guideLst>
        <p:guide orient="horz" pos="2160"/>
        <p:guide pos="3840"/>
        <p:guide orient="horz" pos="1620"/>
        <p:guide pos="2880"/>
      </p:guideLst>
    </p:cSldViewPr>
  </p:slideViewPr>
  <p:notesTextViewPr>
    <p:cViewPr>
      <p:scale>
        <a:sx n="1" d="1"/>
        <a:sy n="1" d="1"/>
      </p:scale>
      <p:origin x="0" y="0"/>
    </p:cViewPr>
  </p:notesTextViewPr>
  <p:sorterViewPr>
    <p:cViewPr>
      <p:scale>
        <a:sx n="186" d="100"/>
        <a:sy n="186" d="100"/>
      </p:scale>
      <p:origin x="0" y="-345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F4F5F7"/>
            </a:solidFill>
            <a:ln w="19050">
              <a:solidFill>
                <a:srgbClr val="609501"/>
              </a:solidFill>
            </a:ln>
            <a:effectLst/>
          </c:spPr>
          <c:explosion val="24"/>
          <c:dPt>
            <c:idx val="0"/>
            <c:bubble3D val="0"/>
            <c:spPr>
              <a:solidFill>
                <a:srgbClr val="886D27"/>
              </a:solidFill>
              <a:ln w="19050">
                <a:solidFill>
                  <a:srgbClr val="886D27"/>
                </a:solidFill>
              </a:ln>
              <a:effectLst/>
            </c:spPr>
            <c:extLst>
              <c:ext xmlns:c16="http://schemas.microsoft.com/office/drawing/2014/chart" uri="{C3380CC4-5D6E-409C-BE32-E72D297353CC}">
                <c16:uniqueId val="{00000001-DC51-4905-A671-E2021665598C}"/>
              </c:ext>
            </c:extLst>
          </c:dPt>
          <c:dPt>
            <c:idx val="1"/>
            <c:bubble3D val="0"/>
            <c:spPr>
              <a:solidFill>
                <a:srgbClr val="BF8714"/>
              </a:solidFill>
              <a:ln w="19050">
                <a:noFill/>
              </a:ln>
              <a:effectLst/>
            </c:spPr>
            <c:extLst>
              <c:ext xmlns:c16="http://schemas.microsoft.com/office/drawing/2014/chart" uri="{C3380CC4-5D6E-409C-BE32-E72D297353CC}">
                <c16:uniqueId val="{00000003-DC51-4905-A671-E2021665598C}"/>
              </c:ext>
            </c:extLst>
          </c:dPt>
          <c:dPt>
            <c:idx val="2"/>
            <c:bubble3D val="0"/>
            <c:spPr>
              <a:solidFill>
                <a:srgbClr val="886D27"/>
              </a:solidFill>
              <a:ln w="19050">
                <a:noFill/>
              </a:ln>
              <a:effectLst/>
            </c:spPr>
            <c:extLst>
              <c:ext xmlns:c16="http://schemas.microsoft.com/office/drawing/2014/chart" uri="{C3380CC4-5D6E-409C-BE32-E72D297353CC}">
                <c16:uniqueId val="{00000005-DC51-4905-A671-E2021665598C}"/>
              </c:ext>
            </c:extLst>
          </c:dPt>
          <c:dPt>
            <c:idx val="3"/>
            <c:bubble3D val="0"/>
            <c:spPr>
              <a:solidFill>
                <a:srgbClr val="BF8714"/>
              </a:solidFill>
              <a:ln w="19050">
                <a:noFill/>
              </a:ln>
              <a:effectLst/>
            </c:spPr>
            <c:extLst>
              <c:ext xmlns:c16="http://schemas.microsoft.com/office/drawing/2014/chart" uri="{C3380CC4-5D6E-409C-BE32-E72D297353CC}">
                <c16:uniqueId val="{00000007-DC51-4905-A671-E2021665598C}"/>
              </c:ext>
            </c:extLst>
          </c:dPt>
          <c:dLbls>
            <c:dLbl>
              <c:idx val="0"/>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DC51-4905-A671-E2021665598C}"/>
                </c:ext>
              </c:extLst>
            </c:dLbl>
            <c:dLbl>
              <c:idx val="1"/>
              <c:tx>
                <c:rich>
                  <a:bodyPr/>
                  <a:lstStyle/>
                  <a:p>
                    <a:fld id="{CD0D1110-F732-4051-8F6C-9D784611A41F}" type="CATEGORYNAME">
                      <a:rPr lang="zh-CN" altLang="en-US"/>
                      <a:pPr/>
                      <a:t>[类别名称]</a:t>
                    </a:fld>
                    <a:endParaRPr lang="zh-CN" altLang="en-US"/>
                  </a:p>
                </c:rich>
              </c:tx>
              <c:dLblPos val="in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DC51-4905-A671-E2021665598C}"/>
                </c:ext>
              </c:extLst>
            </c:dLbl>
            <c:spPr>
              <a:noFill/>
              <a:ln>
                <a:noFill/>
              </a:ln>
              <a:effectLst/>
            </c:spPr>
            <c:txPr>
              <a:bodyPr rot="0" spcFirstLastPara="1" vertOverflow="ellipsis" vert="horz" wrap="square" lIns="38100" tIns="19050" rIns="38100" bIns="19050" anchor="ctr" anchorCtr="1">
                <a:spAutoFit/>
              </a:bodyPr>
              <a:lstStyle/>
              <a:p>
                <a:pPr>
                  <a:defRPr lang="zh-CN" sz="105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C51-4905-A671-E2021665598C}"/>
            </c:ext>
          </c:extLst>
        </c:ser>
        <c:dLbls>
          <c:showLegendKey val="0"/>
          <c:showVal val="0"/>
          <c:showCatName val="1"/>
          <c:showSerName val="0"/>
          <c:showPercent val="1"/>
          <c:showBubbleSize val="0"/>
          <c:showLeaderLines val="1"/>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tockChart>
        <c:ser>
          <c:idx val="0"/>
          <c:order val="0"/>
          <c:tx>
            <c:strRef>
              <c:f>Sheet1!$B$1</c:f>
              <c:strCache>
                <c:ptCount val="1"/>
                <c:pt idx="0">
                  <c:v>开盘</c:v>
                </c:pt>
              </c:strCache>
            </c:strRef>
          </c:tx>
          <c:spPr>
            <a:ln w="19050" cap="rnd">
              <a:noFill/>
              <a:round/>
            </a:ln>
            <a:effectLst/>
          </c:spPr>
          <c:marker>
            <c:symbol val="none"/>
          </c:marker>
          <c:cat>
            <c:numRef>
              <c:f>Sheet1!$A$2:$A$6</c:f>
              <c:numCache>
                <c:formatCode>yyyy/m/d</c:formatCode>
                <c:ptCount val="5"/>
                <c:pt idx="0">
                  <c:v>37261</c:v>
                </c:pt>
                <c:pt idx="1">
                  <c:v>37262</c:v>
                </c:pt>
                <c:pt idx="2">
                  <c:v>37263</c:v>
                </c:pt>
                <c:pt idx="3">
                  <c:v>37264</c:v>
                </c:pt>
                <c:pt idx="4">
                  <c:v>37265</c:v>
                </c:pt>
              </c:numCache>
            </c:numRef>
          </c:cat>
          <c:val>
            <c:numRef>
              <c:f>Sheet1!$B$2:$B$6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0-C3A5-4C39-86FA-B36774737337}"/>
            </c:ext>
          </c:extLst>
        </c:ser>
        <c:ser>
          <c:idx val="1"/>
          <c:order val="1"/>
          <c:tx>
            <c:strRef>
              <c:f>Sheet1!$C$1</c:f>
              <c:strCache>
                <c:ptCount val="1"/>
                <c:pt idx="0">
                  <c:v>盘高</c:v>
                </c:pt>
              </c:strCache>
            </c:strRef>
          </c:tx>
          <c:spPr>
            <a:ln w="19050" cap="rnd">
              <a:noFill/>
              <a:round/>
            </a:ln>
            <a:effectLst/>
          </c:spPr>
          <c:marker>
            <c:symbol val="none"/>
          </c:marker>
          <c:cat>
            <c:numRef>
              <c:f>Sheet1!$A$2:$A$6</c:f>
              <c:numCache>
                <c:formatCode>yyyy/m/d</c:formatCode>
                <c:ptCount val="5"/>
                <c:pt idx="0">
                  <c:v>37261</c:v>
                </c:pt>
                <c:pt idx="1">
                  <c:v>37262</c:v>
                </c:pt>
                <c:pt idx="2">
                  <c:v>37263</c:v>
                </c:pt>
                <c:pt idx="3">
                  <c:v>37264</c:v>
                </c:pt>
                <c:pt idx="4">
                  <c:v>37265</c:v>
                </c:pt>
              </c:numCache>
            </c:numRef>
          </c:cat>
          <c:val>
            <c:numRef>
              <c:f>Sheet1!$C$2:$C$6</c:f>
              <c:numCache>
                <c:formatCode>General</c:formatCode>
                <c:ptCount val="5"/>
                <c:pt idx="0">
                  <c:v>55</c:v>
                </c:pt>
                <c:pt idx="1">
                  <c:v>57</c:v>
                </c:pt>
                <c:pt idx="2">
                  <c:v>57</c:v>
                </c:pt>
                <c:pt idx="3">
                  <c:v>58</c:v>
                </c:pt>
                <c:pt idx="4">
                  <c:v>36</c:v>
                </c:pt>
              </c:numCache>
            </c:numRef>
          </c:val>
          <c:smooth val="0"/>
          <c:extLst>
            <c:ext xmlns:c16="http://schemas.microsoft.com/office/drawing/2014/chart" uri="{C3380CC4-5D6E-409C-BE32-E72D297353CC}">
              <c16:uniqueId val="{00000001-C3A5-4C39-86FA-B36774737337}"/>
            </c:ext>
          </c:extLst>
        </c:ser>
        <c:ser>
          <c:idx val="2"/>
          <c:order val="2"/>
          <c:tx>
            <c:strRef>
              <c:f>Sheet1!$D$1</c:f>
              <c:strCache>
                <c:ptCount val="1"/>
                <c:pt idx="0">
                  <c:v>盘低</c:v>
                </c:pt>
              </c:strCache>
            </c:strRef>
          </c:tx>
          <c:spPr>
            <a:ln w="19050" cap="rnd">
              <a:noFill/>
              <a:round/>
            </a:ln>
            <a:effectLst/>
          </c:spPr>
          <c:marker>
            <c:symbol val="none"/>
          </c:marker>
          <c:cat>
            <c:numRef>
              <c:f>Sheet1!$A$2:$A$6</c:f>
              <c:numCache>
                <c:formatCode>yyyy/m/d</c:formatCode>
                <c:ptCount val="5"/>
                <c:pt idx="0">
                  <c:v>37261</c:v>
                </c:pt>
                <c:pt idx="1">
                  <c:v>37262</c:v>
                </c:pt>
                <c:pt idx="2">
                  <c:v>37263</c:v>
                </c:pt>
                <c:pt idx="3">
                  <c:v>37264</c:v>
                </c:pt>
                <c:pt idx="4">
                  <c:v>37265</c:v>
                </c:pt>
              </c:numCache>
            </c:numRef>
          </c:cat>
          <c:val>
            <c:numRef>
              <c:f>Sheet1!$D$2:$D$6</c:f>
              <c:numCache>
                <c:formatCode>General</c:formatCode>
                <c:ptCount val="5"/>
                <c:pt idx="0">
                  <c:v>11</c:v>
                </c:pt>
                <c:pt idx="1">
                  <c:v>12</c:v>
                </c:pt>
                <c:pt idx="2">
                  <c:v>13</c:v>
                </c:pt>
                <c:pt idx="3">
                  <c:v>11</c:v>
                </c:pt>
                <c:pt idx="4">
                  <c:v>5</c:v>
                </c:pt>
              </c:numCache>
            </c:numRef>
          </c:val>
          <c:smooth val="0"/>
          <c:extLst>
            <c:ext xmlns:c16="http://schemas.microsoft.com/office/drawing/2014/chart" uri="{C3380CC4-5D6E-409C-BE32-E72D297353CC}">
              <c16:uniqueId val="{00000002-C3A5-4C39-86FA-B36774737337}"/>
            </c:ext>
          </c:extLst>
        </c:ser>
        <c:ser>
          <c:idx val="3"/>
          <c:order val="3"/>
          <c:tx>
            <c:strRef>
              <c:f>Sheet1!$E$1</c:f>
              <c:strCache>
                <c:ptCount val="1"/>
                <c:pt idx="0">
                  <c:v>收盘</c:v>
                </c:pt>
              </c:strCache>
            </c:strRef>
          </c:tx>
          <c:spPr>
            <a:ln w="19050" cap="rnd">
              <a:noFill/>
              <a:round/>
            </a:ln>
            <a:effectLst/>
          </c:spPr>
          <c:marker>
            <c:symbol val="none"/>
          </c:marker>
          <c:cat>
            <c:numRef>
              <c:f>Sheet1!$A$2:$A$6</c:f>
              <c:numCache>
                <c:formatCode>yyyy/m/d</c:formatCode>
                <c:ptCount val="5"/>
                <c:pt idx="0">
                  <c:v>37261</c:v>
                </c:pt>
                <c:pt idx="1">
                  <c:v>37262</c:v>
                </c:pt>
                <c:pt idx="2">
                  <c:v>37263</c:v>
                </c:pt>
                <c:pt idx="3">
                  <c:v>37264</c:v>
                </c:pt>
                <c:pt idx="4">
                  <c:v>37265</c:v>
                </c:pt>
              </c:numCache>
            </c:numRef>
          </c:cat>
          <c:val>
            <c:numRef>
              <c:f>Sheet1!$E$2:$E$6</c:f>
              <c:numCache>
                <c:formatCode>General</c:formatCode>
                <c:ptCount val="5"/>
                <c:pt idx="0">
                  <c:v>25</c:v>
                </c:pt>
                <c:pt idx="1">
                  <c:v>38</c:v>
                </c:pt>
                <c:pt idx="2">
                  <c:v>50</c:v>
                </c:pt>
                <c:pt idx="3">
                  <c:v>34</c:v>
                </c:pt>
                <c:pt idx="4">
                  <c:v>18</c:v>
                </c:pt>
              </c:numCache>
            </c:numRef>
          </c:val>
          <c:smooth val="0"/>
          <c:extLst>
            <c:ext xmlns:c16="http://schemas.microsoft.com/office/drawing/2014/chart" uri="{C3380CC4-5D6E-409C-BE32-E72D297353CC}">
              <c16:uniqueId val="{00000003-C3A5-4C39-86FA-B36774737337}"/>
            </c:ext>
          </c:extLst>
        </c:ser>
        <c:dLbls>
          <c:showLegendKey val="0"/>
          <c:showVal val="0"/>
          <c:showCatName val="0"/>
          <c:showSerName val="0"/>
          <c:showPercent val="0"/>
          <c:showBubbleSize val="0"/>
        </c:dLbls>
        <c:hiLowLines>
          <c:spPr>
            <a:ln w="9525" cap="flat" cmpd="sng" algn="ctr">
              <a:solidFill>
                <a:schemeClr val="bg2">
                  <a:lumMod val="25000"/>
                </a:schemeClr>
              </a:solidFill>
              <a:round/>
            </a:ln>
            <a:effectLst/>
          </c:spPr>
        </c:hiLowLines>
        <c:upDownBars>
          <c:gapWidth val="150"/>
          <c:upBars>
            <c:spPr>
              <a:solidFill>
                <a:srgbClr val="BF8714"/>
              </a:solidFill>
              <a:ln w="9525" cap="flat" cmpd="sng" algn="ctr">
                <a:noFill/>
                <a:round/>
              </a:ln>
              <a:effectLst/>
            </c:spPr>
          </c:upBars>
          <c:downBars>
            <c:spPr>
              <a:solidFill>
                <a:srgbClr val="886D27"/>
              </a:solidFill>
              <a:ln w="9525" cap="flat" cmpd="sng" algn="ctr">
                <a:noFill/>
                <a:round/>
              </a:ln>
              <a:effectLst/>
            </c:spPr>
          </c:downBars>
        </c:upDownBars>
        <c:axId val="333099392"/>
        <c:axId val="333100928"/>
      </c:stockChart>
      <c:dateAx>
        <c:axId val="333099392"/>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crossAx val="333100928"/>
        <c:crosses val="autoZero"/>
        <c:auto val="1"/>
        <c:lblOffset val="100"/>
        <c:baseTimeUnit val="days"/>
      </c:dateAx>
      <c:valAx>
        <c:axId val="33310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crossAx val="333099392"/>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lumMod val="75000"/>
              <a:lumOff val="25000"/>
            </a:schemeClr>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1"/>
          <c:showSerName val="0"/>
          <c:showPercent val="1"/>
          <c:showBubbleSize val="0"/>
          <c:showLeaderLines val="0"/>
        </c:dLbls>
        <c:firstSliceAng val="0"/>
      </c:pieChart>
      <c:spPr>
        <a:noFill/>
        <a:ln w="25400">
          <a:noFill/>
        </a:ln>
        <a:effectLst/>
      </c:spPr>
    </c:plotArea>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1-13T15:25:43.77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93226790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4048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540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267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981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402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356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4676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162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1771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206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9796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7658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830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6398892" y="421675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FBD1A1-86D7-4E99-A29D-02587E070120}" type="datetimeFigureOut">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BA313-5E16-4A73-ABCB-ACD04CAE3C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3BFBD1A1-86D7-4E99-A29D-02587E070120}" type="datetimeFigureOut">
              <a:rPr lang="zh-CN" altLang="en-US" smtClean="0"/>
              <a:t>2018/11/15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663BA313-5E16-4A73-ABCB-ACD04CAE3C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2018/11/15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971997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qilinxx.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8.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9.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0.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1.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2.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3.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4.xml"/><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5.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2" Type="http://schemas.openxmlformats.org/officeDocument/2006/relationships/hyperlink" Target="http://www.qilinxx.com/"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qilinxx.com/"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hyperlink" Target="http://www.qilinxx.com/" TargetMode="Externa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2.png"/><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www.qilinxx.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qilinxx.com/" TargetMode="Externa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222" y="1008354"/>
            <a:ext cx="3726075" cy="3666931"/>
          </a:xfrm>
          <a:prstGeom prst="rect">
            <a:avLst/>
          </a:prstGeom>
        </p:spPr>
      </p:pic>
      <p:sp>
        <p:nvSpPr>
          <p:cNvPr id="13" name="文本框 12"/>
          <p:cNvSpPr txBox="1"/>
          <p:nvPr/>
        </p:nvSpPr>
        <p:spPr>
          <a:xfrm>
            <a:off x="4572000" y="1631277"/>
            <a:ext cx="4835435" cy="623248"/>
          </a:xfrm>
          <a:prstGeom prst="rect">
            <a:avLst/>
          </a:prstGeom>
          <a:noFill/>
        </p:spPr>
        <p:txBody>
          <a:bodyPr wrap="square" lIns="68580" tIns="34290" rIns="68580" bIns="34290" rtlCol="0">
            <a:spAutoFit/>
          </a:bodyPr>
          <a:lstStyle/>
          <a:p>
            <a:r>
              <a:rPr lang="zh-CN" altLang="en-US" sz="3600" dirty="0">
                <a:solidFill>
                  <a:srgbClr val="BF8714"/>
                </a:solidFill>
                <a:latin typeface="微软雅黑" panose="020B0503020204020204" pitchFamily="34" charset="-122"/>
                <a:ea typeface="微软雅黑" panose="020B0503020204020204" pitchFamily="34" charset="-122"/>
              </a:rPr>
              <a:t>信息学奥赛之</a:t>
            </a:r>
            <a:r>
              <a:rPr lang="en-US" altLang="zh-CN" sz="3600" dirty="0">
                <a:solidFill>
                  <a:srgbClr val="BF8714"/>
                </a:solidFill>
                <a:latin typeface="微软雅黑" panose="020B0503020204020204" pitchFamily="34" charset="-122"/>
                <a:ea typeface="微软雅黑" panose="020B0503020204020204" pitchFamily="34" charset="-122"/>
              </a:rPr>
              <a:t>C++</a:t>
            </a:r>
            <a:endParaRPr lang="zh-CN" altLang="en-US" sz="3600" dirty="0">
              <a:solidFill>
                <a:srgbClr val="BF8714"/>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572001" y="3121625"/>
            <a:ext cx="3885803" cy="300083"/>
          </a:xfrm>
          <a:prstGeom prst="rect">
            <a:avLst/>
          </a:prstGeom>
          <a:noFill/>
        </p:spPr>
        <p:txBody>
          <a:bodyPr wrap="square" lIns="68580" tIns="34290" rIns="68580" bIns="34290"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               教师：孙新洋</a:t>
            </a:r>
          </a:p>
        </p:txBody>
      </p:sp>
      <p:sp>
        <p:nvSpPr>
          <p:cNvPr id="3" name="文本框 2">
            <a:extLst>
              <a:ext uri="{FF2B5EF4-FFF2-40B4-BE49-F238E27FC236}">
                <a16:creationId xmlns:a16="http://schemas.microsoft.com/office/drawing/2014/main" id="{98707741-00F3-4F31-AF9E-BB957C640BC8}"/>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4">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2035944885"/>
              </p:ext>
            </p:extLst>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430887"/>
          </a:xfrm>
          <a:prstGeom prst="rect">
            <a:avLst/>
          </a:prstGeom>
          <a:noFill/>
        </p:spPr>
        <p:txBody>
          <a:bodyPr wrap="square" rtlCol="0">
            <a:spAutoFit/>
          </a:bodyPr>
          <a:lstStyle/>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如果大家看到界面上的字是英文的，则可以点击主菜单Tools &gt; Environment Options” （如图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），在弹出的对话框中选择第二个标签页” Environment Options”（如图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），在Language下拉列表中选择Chinese即可，将操作界面改为中文的。</a:t>
            </a:r>
          </a:p>
        </p:txBody>
      </p:sp>
      <p:pic>
        <p:nvPicPr>
          <p:cNvPr id="6" name="图片 5">
            <a:extLst>
              <a:ext uri="{FF2B5EF4-FFF2-40B4-BE49-F238E27FC236}">
                <a16:creationId xmlns:a16="http://schemas.microsoft.com/office/drawing/2014/main" id="{9AB47A10-FE5C-4695-815B-67EF742364B9}"/>
              </a:ext>
            </a:extLst>
          </p:cNvPr>
          <p:cNvPicPr>
            <a:picLocks noChangeAspect="1"/>
          </p:cNvPicPr>
          <p:nvPr/>
        </p:nvPicPr>
        <p:blipFill rotWithShape="1">
          <a:blip r:embed="rId4">
            <a:extLst>
              <a:ext uri="{28A0092B-C50C-407E-A947-70E740481C1C}">
                <a14:useLocalDpi xmlns:a14="http://schemas.microsoft.com/office/drawing/2010/main" val="0"/>
              </a:ext>
            </a:extLst>
          </a:blip>
          <a:srcRect b="49104"/>
          <a:stretch/>
        </p:blipFill>
        <p:spPr>
          <a:xfrm>
            <a:off x="663908" y="1166936"/>
            <a:ext cx="7061269" cy="2842831"/>
          </a:xfrm>
          <a:prstGeom prst="rect">
            <a:avLst/>
          </a:prstGeom>
        </p:spPr>
      </p:pic>
      <p:pic>
        <p:nvPicPr>
          <p:cNvPr id="10" name="图片 9">
            <a:extLst>
              <a:ext uri="{FF2B5EF4-FFF2-40B4-BE49-F238E27FC236}">
                <a16:creationId xmlns:a16="http://schemas.microsoft.com/office/drawing/2014/main" id="{F776879C-5C27-4A2B-9418-0564C99AFE6F}"/>
              </a:ext>
            </a:extLst>
          </p:cNvPr>
          <p:cNvPicPr>
            <a:picLocks noChangeAspect="1"/>
          </p:cNvPicPr>
          <p:nvPr/>
        </p:nvPicPr>
        <p:blipFill rotWithShape="1">
          <a:blip r:embed="rId5">
            <a:extLst>
              <a:ext uri="{28A0092B-C50C-407E-A947-70E740481C1C}">
                <a14:useLocalDpi xmlns:a14="http://schemas.microsoft.com/office/drawing/2010/main" val="0"/>
              </a:ext>
            </a:extLst>
          </a:blip>
          <a:srcRect l="1743" r="3745"/>
          <a:stretch/>
        </p:blipFill>
        <p:spPr>
          <a:xfrm>
            <a:off x="3385752" y="1644607"/>
            <a:ext cx="1895086" cy="1325421"/>
          </a:xfrm>
          <a:prstGeom prst="rect">
            <a:avLst/>
          </a:prstGeom>
        </p:spPr>
      </p:pic>
      <p:sp>
        <p:nvSpPr>
          <p:cNvPr id="12" name="文本框 11">
            <a:extLst>
              <a:ext uri="{FF2B5EF4-FFF2-40B4-BE49-F238E27FC236}">
                <a16:creationId xmlns:a16="http://schemas.microsoft.com/office/drawing/2014/main" id="{ABA3C6DB-A31C-4577-954E-E9B26086F96F}"/>
              </a:ext>
            </a:extLst>
          </p:cNvPr>
          <p:cNvSpPr txBox="1"/>
          <p:nvPr/>
        </p:nvSpPr>
        <p:spPr>
          <a:xfrm>
            <a:off x="3762055" y="4229416"/>
            <a:ext cx="864973" cy="261610"/>
          </a:xfrm>
          <a:prstGeom prst="rect">
            <a:avLst/>
          </a:prstGeom>
          <a:noFill/>
        </p:spPr>
        <p:txBody>
          <a:bodyPr wrap="square" rtlCol="0">
            <a:spAutoFit/>
          </a:bodyPr>
          <a:lstStyle/>
          <a:p>
            <a:pPr algn="l"/>
            <a:r>
              <a:rPr lang="zh-CN" altLang="en-US" sz="1100" dirty="0"/>
              <a:t>图</a:t>
            </a:r>
            <a:r>
              <a:rPr lang="en-US" altLang="zh-CN" sz="1100" dirty="0"/>
              <a:t>1</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3"/>
            <a:ext cx="2308229"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：中英文切换</a:t>
            </a:r>
            <a:endParaRPr lang="en-US" altLang="zh-CN" dirty="0">
              <a:solidFill>
                <a:srgbClr val="BF87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40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715703521"/>
              </p:ext>
            </p:extLst>
          </p:nvPr>
        </p:nvGraphicFramePr>
        <p:xfrm>
          <a:off x="416704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ABA3C6DB-A31C-4577-954E-E9B26086F96F}"/>
              </a:ext>
            </a:extLst>
          </p:cNvPr>
          <p:cNvSpPr txBox="1"/>
          <p:nvPr/>
        </p:nvSpPr>
        <p:spPr>
          <a:xfrm>
            <a:off x="3916514" y="4570797"/>
            <a:ext cx="864973" cy="261610"/>
          </a:xfrm>
          <a:prstGeom prst="rect">
            <a:avLst/>
          </a:prstGeom>
          <a:noFill/>
        </p:spPr>
        <p:txBody>
          <a:bodyPr wrap="square" rtlCol="0">
            <a:spAutoFit/>
          </a:bodyPr>
          <a:lstStyle/>
          <a:p>
            <a:pPr algn="l"/>
            <a:r>
              <a:rPr lang="zh-CN" altLang="en-US" sz="1100" dirty="0"/>
              <a:t>图</a:t>
            </a:r>
            <a:r>
              <a:rPr lang="en-US" altLang="zh-CN" sz="1100" dirty="0"/>
              <a:t>2</a:t>
            </a:r>
            <a:endParaRPr lang="zh-CN" altLang="en-US" sz="1100" dirty="0"/>
          </a:p>
        </p:txBody>
      </p:sp>
      <p:pic>
        <p:nvPicPr>
          <p:cNvPr id="4" name="图片 3">
            <a:extLst>
              <a:ext uri="{FF2B5EF4-FFF2-40B4-BE49-F238E27FC236}">
                <a16:creationId xmlns:a16="http://schemas.microsoft.com/office/drawing/2014/main" id="{DC9D8EAD-C7D9-4923-874C-06C2CDF09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3333" y="30733"/>
            <a:ext cx="4448067" cy="4454941"/>
          </a:xfrm>
          <a:prstGeom prst="rect">
            <a:avLst/>
          </a:prstGeom>
        </p:spPr>
      </p:pic>
      <p:pic>
        <p:nvPicPr>
          <p:cNvPr id="7" name="图片 6">
            <a:extLst>
              <a:ext uri="{FF2B5EF4-FFF2-40B4-BE49-F238E27FC236}">
                <a16:creationId xmlns:a16="http://schemas.microsoft.com/office/drawing/2014/main" id="{C0881271-4AC2-45BF-B915-EE73C555DC11}"/>
              </a:ext>
            </a:extLst>
          </p:cNvPr>
          <p:cNvPicPr>
            <a:picLocks noChangeAspect="1"/>
          </p:cNvPicPr>
          <p:nvPr/>
        </p:nvPicPr>
        <p:blipFill rotWithShape="1">
          <a:blip r:embed="rId5">
            <a:extLst>
              <a:ext uri="{28A0092B-C50C-407E-A947-70E740481C1C}">
                <a14:useLocalDpi xmlns:a14="http://schemas.microsoft.com/office/drawing/2010/main" val="0"/>
              </a:ext>
            </a:extLst>
          </a:blip>
          <a:srcRect b="49777"/>
          <a:stretch/>
        </p:blipFill>
        <p:spPr>
          <a:xfrm>
            <a:off x="4830675" y="1804087"/>
            <a:ext cx="1466831" cy="2082113"/>
          </a:xfrm>
          <a:prstGeom prst="rect">
            <a:avLst/>
          </a:prstGeom>
        </p:spPr>
      </p:pic>
    </p:spTree>
    <p:extLst>
      <p:ext uri="{BB962C8B-B14F-4D97-AF65-F5344CB8AC3E}">
        <p14:creationId xmlns:p14="http://schemas.microsoft.com/office/powerpoint/2010/main" val="92346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ABA3C6DB-A31C-4577-954E-E9B26086F96F}"/>
              </a:ext>
            </a:extLst>
          </p:cNvPr>
          <p:cNvSpPr txBox="1"/>
          <p:nvPr/>
        </p:nvSpPr>
        <p:spPr>
          <a:xfrm>
            <a:off x="3786769" y="4426869"/>
            <a:ext cx="864973" cy="261610"/>
          </a:xfrm>
          <a:prstGeom prst="rect">
            <a:avLst/>
          </a:prstGeom>
          <a:noFill/>
        </p:spPr>
        <p:txBody>
          <a:bodyPr wrap="square" rtlCol="0">
            <a:spAutoFit/>
          </a:bodyPr>
          <a:lstStyle/>
          <a:p>
            <a:pPr algn="l"/>
            <a:r>
              <a:rPr lang="zh-CN" altLang="en-US" sz="1100" dirty="0"/>
              <a:t>图</a:t>
            </a:r>
            <a:r>
              <a:rPr lang="en-US" altLang="zh-CN" sz="1100" dirty="0"/>
              <a:t>3</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3"/>
            <a:ext cx="1955725"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：界面介绍</a:t>
            </a:r>
            <a:endParaRPr lang="en-US" altLang="zh-CN" dirty="0">
              <a:solidFill>
                <a:srgbClr val="BF8714"/>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65BE416-813C-4820-AA10-8DB4F4D1E8D0}"/>
              </a:ext>
            </a:extLst>
          </p:cNvPr>
          <p:cNvSpPr txBox="1"/>
          <p:nvPr/>
        </p:nvSpPr>
        <p:spPr>
          <a:xfrm>
            <a:off x="2134627" y="374000"/>
            <a:ext cx="1149179" cy="307777"/>
          </a:xfrm>
          <a:prstGeom prst="rect">
            <a:avLst/>
          </a:prstGeom>
          <a:noFill/>
        </p:spPr>
        <p:txBody>
          <a:bodyPr wrap="square" rtlCol="0">
            <a:spAutoFit/>
          </a:bodyPr>
          <a:lstStyle/>
          <a:p>
            <a:pPr algn="l"/>
            <a:r>
              <a:rPr lang="zh-CN" altLang="en-US" dirty="0">
                <a:solidFill>
                  <a:srgbClr val="FF0000"/>
                </a:solidFill>
              </a:rPr>
              <a:t>标题栏</a:t>
            </a:r>
          </a:p>
        </p:txBody>
      </p:sp>
      <p:sp>
        <p:nvSpPr>
          <p:cNvPr id="17" name="文本框 16">
            <a:extLst>
              <a:ext uri="{FF2B5EF4-FFF2-40B4-BE49-F238E27FC236}">
                <a16:creationId xmlns:a16="http://schemas.microsoft.com/office/drawing/2014/main" id="{1A146336-47B5-4336-9CF6-BDB8E53E7C82}"/>
              </a:ext>
            </a:extLst>
          </p:cNvPr>
          <p:cNvSpPr txBox="1"/>
          <p:nvPr/>
        </p:nvSpPr>
        <p:spPr>
          <a:xfrm>
            <a:off x="3456204" y="374000"/>
            <a:ext cx="1149179" cy="307777"/>
          </a:xfrm>
          <a:prstGeom prst="rect">
            <a:avLst/>
          </a:prstGeom>
          <a:noFill/>
        </p:spPr>
        <p:txBody>
          <a:bodyPr wrap="square" rtlCol="0">
            <a:spAutoFit/>
          </a:bodyPr>
          <a:lstStyle/>
          <a:p>
            <a:pPr algn="l"/>
            <a:r>
              <a:rPr lang="zh-CN" altLang="en-US" dirty="0">
                <a:solidFill>
                  <a:srgbClr val="FF0000"/>
                </a:solidFill>
              </a:rPr>
              <a:t>菜单栏</a:t>
            </a:r>
          </a:p>
        </p:txBody>
      </p:sp>
      <p:sp>
        <p:nvSpPr>
          <p:cNvPr id="26" name="文本框 25">
            <a:extLst>
              <a:ext uri="{FF2B5EF4-FFF2-40B4-BE49-F238E27FC236}">
                <a16:creationId xmlns:a16="http://schemas.microsoft.com/office/drawing/2014/main" id="{29BB5289-15C5-4EE5-8C03-0D7AC51E9EA3}"/>
              </a:ext>
            </a:extLst>
          </p:cNvPr>
          <p:cNvSpPr txBox="1"/>
          <p:nvPr/>
        </p:nvSpPr>
        <p:spPr>
          <a:xfrm>
            <a:off x="6174576" y="330851"/>
            <a:ext cx="1149179" cy="307777"/>
          </a:xfrm>
          <a:prstGeom prst="rect">
            <a:avLst/>
          </a:prstGeom>
          <a:noFill/>
        </p:spPr>
        <p:txBody>
          <a:bodyPr wrap="square" rtlCol="0">
            <a:spAutoFit/>
          </a:bodyPr>
          <a:lstStyle/>
          <a:p>
            <a:pPr algn="l"/>
            <a:r>
              <a:rPr lang="zh-CN" altLang="en-US" dirty="0">
                <a:solidFill>
                  <a:srgbClr val="FF0000"/>
                </a:solidFill>
              </a:rPr>
              <a:t>工具栏</a:t>
            </a:r>
          </a:p>
        </p:txBody>
      </p:sp>
      <p:pic>
        <p:nvPicPr>
          <p:cNvPr id="36" name="图片 35">
            <a:extLst>
              <a:ext uri="{FF2B5EF4-FFF2-40B4-BE49-F238E27FC236}">
                <a16:creationId xmlns:a16="http://schemas.microsoft.com/office/drawing/2014/main" id="{A979385B-8387-4248-97BC-A5142C7F8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464" y="766900"/>
            <a:ext cx="5453085" cy="3374910"/>
          </a:xfrm>
          <a:prstGeom prst="rect">
            <a:avLst/>
          </a:prstGeom>
        </p:spPr>
      </p:pic>
      <p:cxnSp>
        <p:nvCxnSpPr>
          <p:cNvPr id="40" name="直接连接符 39">
            <a:extLst>
              <a:ext uri="{FF2B5EF4-FFF2-40B4-BE49-F238E27FC236}">
                <a16:creationId xmlns:a16="http://schemas.microsoft.com/office/drawing/2014/main" id="{E04507ED-1E5B-41C3-A359-F13362F61ACB}"/>
              </a:ext>
            </a:extLst>
          </p:cNvPr>
          <p:cNvCxnSpPr/>
          <p:nvPr/>
        </p:nvCxnSpPr>
        <p:spPr>
          <a:xfrm>
            <a:off x="2804984" y="527888"/>
            <a:ext cx="308919" cy="2978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7D05EE7-1586-4B12-ACC5-F6774F2D23D0}"/>
              </a:ext>
            </a:extLst>
          </p:cNvPr>
          <p:cNvCxnSpPr>
            <a:stCxn id="26" idx="1"/>
          </p:cNvCxnSpPr>
          <p:nvPr/>
        </p:nvCxnSpPr>
        <p:spPr>
          <a:xfrm flipH="1">
            <a:off x="4947684" y="484740"/>
            <a:ext cx="1226892" cy="7415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B1EA0AE-6F8F-446E-9E2F-FF41486D98CD}"/>
              </a:ext>
            </a:extLst>
          </p:cNvPr>
          <p:cNvCxnSpPr>
            <a:stCxn id="17" idx="2"/>
          </p:cNvCxnSpPr>
          <p:nvPr/>
        </p:nvCxnSpPr>
        <p:spPr>
          <a:xfrm flipH="1">
            <a:off x="3537098" y="681777"/>
            <a:ext cx="493696" cy="353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62621383-CCF3-45FE-8DE3-416FCB5C77F3}"/>
              </a:ext>
            </a:extLst>
          </p:cNvPr>
          <p:cNvCxnSpPr/>
          <p:nvPr/>
        </p:nvCxnSpPr>
        <p:spPr>
          <a:xfrm flipV="1">
            <a:off x="3783946" y="676796"/>
            <a:ext cx="972352" cy="8117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B2FF5433-B481-4371-8BB7-D6955BD33304}"/>
              </a:ext>
            </a:extLst>
          </p:cNvPr>
          <p:cNvSpPr txBox="1"/>
          <p:nvPr/>
        </p:nvSpPr>
        <p:spPr>
          <a:xfrm>
            <a:off x="4340795" y="366625"/>
            <a:ext cx="1554414" cy="307777"/>
          </a:xfrm>
          <a:prstGeom prst="rect">
            <a:avLst/>
          </a:prstGeom>
          <a:noFill/>
        </p:spPr>
        <p:txBody>
          <a:bodyPr wrap="square" rtlCol="0">
            <a:spAutoFit/>
          </a:bodyPr>
          <a:lstStyle/>
          <a:p>
            <a:pPr algn="l"/>
            <a:r>
              <a:rPr lang="zh-CN" altLang="en-US" dirty="0">
                <a:solidFill>
                  <a:srgbClr val="FF0000"/>
                </a:solidFill>
              </a:rPr>
              <a:t>源程序的文件名</a:t>
            </a:r>
          </a:p>
        </p:txBody>
      </p:sp>
      <p:sp>
        <p:nvSpPr>
          <p:cNvPr id="52" name="文本框 51">
            <a:extLst>
              <a:ext uri="{FF2B5EF4-FFF2-40B4-BE49-F238E27FC236}">
                <a16:creationId xmlns:a16="http://schemas.microsoft.com/office/drawing/2014/main" id="{D79CA370-4E91-4A3C-8B7C-1348BB35074B}"/>
              </a:ext>
            </a:extLst>
          </p:cNvPr>
          <p:cNvSpPr txBox="1"/>
          <p:nvPr/>
        </p:nvSpPr>
        <p:spPr>
          <a:xfrm>
            <a:off x="6825269" y="4372860"/>
            <a:ext cx="1554414" cy="307777"/>
          </a:xfrm>
          <a:prstGeom prst="rect">
            <a:avLst/>
          </a:prstGeom>
          <a:noFill/>
        </p:spPr>
        <p:txBody>
          <a:bodyPr wrap="square" rtlCol="0">
            <a:spAutoFit/>
          </a:bodyPr>
          <a:lstStyle/>
          <a:p>
            <a:pPr algn="l"/>
            <a:r>
              <a:rPr lang="zh-CN" altLang="en-US" dirty="0">
                <a:solidFill>
                  <a:srgbClr val="FF0000"/>
                </a:solidFill>
              </a:rPr>
              <a:t>源程序编辑区</a:t>
            </a:r>
          </a:p>
        </p:txBody>
      </p:sp>
      <p:cxnSp>
        <p:nvCxnSpPr>
          <p:cNvPr id="54" name="直接连接符 53">
            <a:extLst>
              <a:ext uri="{FF2B5EF4-FFF2-40B4-BE49-F238E27FC236}">
                <a16:creationId xmlns:a16="http://schemas.microsoft.com/office/drawing/2014/main" id="{1A46B6BB-3715-431E-AE62-BDDF4509BECF}"/>
              </a:ext>
            </a:extLst>
          </p:cNvPr>
          <p:cNvCxnSpPr>
            <a:endCxn id="52" idx="0"/>
          </p:cNvCxnSpPr>
          <p:nvPr/>
        </p:nvCxnSpPr>
        <p:spPr>
          <a:xfrm>
            <a:off x="5061098" y="2721935"/>
            <a:ext cx="2541378" cy="16509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3A5B544A-1639-4E8B-BB59-3A9DD4A63D0B}"/>
              </a:ext>
            </a:extLst>
          </p:cNvPr>
          <p:cNvSpPr txBox="1"/>
          <p:nvPr/>
        </p:nvSpPr>
        <p:spPr>
          <a:xfrm>
            <a:off x="1074874" y="4372859"/>
            <a:ext cx="1149179" cy="307777"/>
          </a:xfrm>
          <a:prstGeom prst="rect">
            <a:avLst/>
          </a:prstGeom>
          <a:noFill/>
        </p:spPr>
        <p:txBody>
          <a:bodyPr wrap="square" rtlCol="0">
            <a:spAutoFit/>
          </a:bodyPr>
          <a:lstStyle/>
          <a:p>
            <a:pPr algn="l"/>
            <a:r>
              <a:rPr lang="zh-CN" altLang="en-US" dirty="0">
                <a:solidFill>
                  <a:srgbClr val="FF0000"/>
                </a:solidFill>
              </a:rPr>
              <a:t>状态栏</a:t>
            </a:r>
          </a:p>
        </p:txBody>
      </p:sp>
      <p:cxnSp>
        <p:nvCxnSpPr>
          <p:cNvPr id="57" name="直接连接符 56">
            <a:extLst>
              <a:ext uri="{FF2B5EF4-FFF2-40B4-BE49-F238E27FC236}">
                <a16:creationId xmlns:a16="http://schemas.microsoft.com/office/drawing/2014/main" id="{0BD8B98E-9EA6-4788-BD9B-025AAEDF46B7}"/>
              </a:ext>
            </a:extLst>
          </p:cNvPr>
          <p:cNvCxnSpPr>
            <a:stCxn id="55" idx="0"/>
          </p:cNvCxnSpPr>
          <p:nvPr/>
        </p:nvCxnSpPr>
        <p:spPr>
          <a:xfrm flipV="1">
            <a:off x="1649464" y="4075814"/>
            <a:ext cx="1155520" cy="2970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97ACE46-F0B4-4E0B-849B-CA8884042F52}"/>
              </a:ext>
            </a:extLst>
          </p:cNvPr>
          <p:cNvSpPr txBox="1"/>
          <p:nvPr/>
        </p:nvSpPr>
        <p:spPr>
          <a:xfrm>
            <a:off x="2583891" y="4372859"/>
            <a:ext cx="1149179" cy="307777"/>
          </a:xfrm>
          <a:prstGeom prst="rect">
            <a:avLst/>
          </a:prstGeom>
          <a:noFill/>
        </p:spPr>
        <p:txBody>
          <a:bodyPr wrap="square" rtlCol="0">
            <a:spAutoFit/>
          </a:bodyPr>
          <a:lstStyle/>
          <a:p>
            <a:pPr algn="l"/>
            <a:r>
              <a:rPr lang="zh-CN" altLang="en-US" dirty="0">
                <a:solidFill>
                  <a:srgbClr val="FF0000"/>
                </a:solidFill>
              </a:rPr>
              <a:t>状态栏</a:t>
            </a:r>
          </a:p>
        </p:txBody>
      </p:sp>
      <p:cxnSp>
        <p:nvCxnSpPr>
          <p:cNvPr id="62" name="直接连接符 61">
            <a:extLst>
              <a:ext uri="{FF2B5EF4-FFF2-40B4-BE49-F238E27FC236}">
                <a16:creationId xmlns:a16="http://schemas.microsoft.com/office/drawing/2014/main" id="{135F1E2F-4587-411E-9792-3638DD21AD5F}"/>
              </a:ext>
            </a:extLst>
          </p:cNvPr>
          <p:cNvCxnSpPr>
            <a:endCxn id="60" idx="0"/>
          </p:cNvCxnSpPr>
          <p:nvPr/>
        </p:nvCxnSpPr>
        <p:spPr>
          <a:xfrm>
            <a:off x="3158480" y="3884428"/>
            <a:ext cx="1" cy="4884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EB780151-5C68-49AA-A5FC-8E426A287EEA}"/>
              </a:ext>
            </a:extLst>
          </p:cNvPr>
          <p:cNvSpPr txBox="1"/>
          <p:nvPr/>
        </p:nvSpPr>
        <p:spPr>
          <a:xfrm>
            <a:off x="229000" y="2452956"/>
            <a:ext cx="1312524" cy="523220"/>
          </a:xfrm>
          <a:prstGeom prst="rect">
            <a:avLst/>
          </a:prstGeom>
          <a:noFill/>
        </p:spPr>
        <p:txBody>
          <a:bodyPr wrap="square" rtlCol="0">
            <a:spAutoFit/>
          </a:bodyPr>
          <a:lstStyle/>
          <a:p>
            <a:pPr algn="l"/>
            <a:r>
              <a:rPr lang="zh-CN" altLang="en-US" dirty="0">
                <a:solidFill>
                  <a:srgbClr val="FF0000"/>
                </a:solidFill>
              </a:rPr>
              <a:t>项目、类、调试的视图区</a:t>
            </a:r>
          </a:p>
        </p:txBody>
      </p:sp>
      <p:cxnSp>
        <p:nvCxnSpPr>
          <p:cNvPr id="65" name="直接连接符 64">
            <a:extLst>
              <a:ext uri="{FF2B5EF4-FFF2-40B4-BE49-F238E27FC236}">
                <a16:creationId xmlns:a16="http://schemas.microsoft.com/office/drawing/2014/main" id="{CF1BE6B0-F0CA-49EC-874D-85C72ECF3692}"/>
              </a:ext>
            </a:extLst>
          </p:cNvPr>
          <p:cNvCxnSpPr>
            <a:cxnSpLocks/>
            <a:endCxn id="63" idx="0"/>
          </p:cNvCxnSpPr>
          <p:nvPr/>
        </p:nvCxnSpPr>
        <p:spPr>
          <a:xfrm flipH="1">
            <a:off x="885262" y="2161574"/>
            <a:ext cx="1468078" cy="2913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6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261610"/>
          </a:xfrm>
          <a:prstGeom prst="rect">
            <a:avLst/>
          </a:prstGeom>
          <a:noFill/>
        </p:spPr>
        <p:txBody>
          <a:bodyPr wrap="square" rtlCol="0">
            <a:spAutoFit/>
          </a:bodyPr>
          <a:lstStyle/>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从主菜单选择“文件”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新建”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源代码”即可（如图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所示）</a:t>
            </a:r>
          </a:p>
        </p:txBody>
      </p:sp>
      <p:sp>
        <p:nvSpPr>
          <p:cNvPr id="12" name="文本框 11">
            <a:extLst>
              <a:ext uri="{FF2B5EF4-FFF2-40B4-BE49-F238E27FC236}">
                <a16:creationId xmlns:a16="http://schemas.microsoft.com/office/drawing/2014/main" id="{ABA3C6DB-A31C-4577-954E-E9B26086F96F}"/>
              </a:ext>
            </a:extLst>
          </p:cNvPr>
          <p:cNvSpPr txBox="1"/>
          <p:nvPr/>
        </p:nvSpPr>
        <p:spPr>
          <a:xfrm>
            <a:off x="4071451" y="4026935"/>
            <a:ext cx="864973" cy="261610"/>
          </a:xfrm>
          <a:prstGeom prst="rect">
            <a:avLst/>
          </a:prstGeom>
          <a:noFill/>
        </p:spPr>
        <p:txBody>
          <a:bodyPr wrap="square" rtlCol="0">
            <a:spAutoFit/>
          </a:bodyPr>
          <a:lstStyle/>
          <a:p>
            <a:pPr algn="l"/>
            <a:r>
              <a:rPr lang="zh-CN" altLang="en-US" sz="1100" dirty="0"/>
              <a:t>图</a:t>
            </a:r>
            <a:r>
              <a:rPr lang="en-US" altLang="zh-CN" sz="1100" dirty="0"/>
              <a:t>4</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3"/>
            <a:ext cx="2192249"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：新建源程序</a:t>
            </a:r>
            <a:endParaRPr lang="en-US" altLang="zh-CN" dirty="0">
              <a:solidFill>
                <a:srgbClr val="BF8714"/>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6B6DE50-FC11-42A3-8437-5EC310D0A1F8}"/>
              </a:ext>
            </a:extLst>
          </p:cNvPr>
          <p:cNvPicPr>
            <a:picLocks noChangeAspect="1"/>
          </p:cNvPicPr>
          <p:nvPr/>
        </p:nvPicPr>
        <p:blipFill rotWithShape="1">
          <a:blip r:embed="rId4">
            <a:extLst>
              <a:ext uri="{28A0092B-C50C-407E-A947-70E740481C1C}">
                <a14:useLocalDpi xmlns:a14="http://schemas.microsoft.com/office/drawing/2010/main" val="0"/>
              </a:ext>
            </a:extLst>
          </a:blip>
          <a:srcRect r="1025"/>
          <a:stretch/>
        </p:blipFill>
        <p:spPr>
          <a:xfrm>
            <a:off x="750169" y="1017456"/>
            <a:ext cx="7081724" cy="2136845"/>
          </a:xfrm>
          <a:prstGeom prst="rect">
            <a:avLst/>
          </a:prstGeom>
        </p:spPr>
      </p:pic>
      <p:pic>
        <p:nvPicPr>
          <p:cNvPr id="22" name="图片 21">
            <a:extLst>
              <a:ext uri="{FF2B5EF4-FFF2-40B4-BE49-F238E27FC236}">
                <a16:creationId xmlns:a16="http://schemas.microsoft.com/office/drawing/2014/main" id="{8AB25686-12C1-4E4C-87D2-4C39F5EA1E8A}"/>
              </a:ext>
            </a:extLst>
          </p:cNvPr>
          <p:cNvPicPr>
            <a:picLocks noChangeAspect="1"/>
          </p:cNvPicPr>
          <p:nvPr/>
        </p:nvPicPr>
        <p:blipFill rotWithShape="1">
          <a:blip r:embed="rId5">
            <a:extLst>
              <a:ext uri="{28A0092B-C50C-407E-A947-70E740481C1C}">
                <a14:useLocalDpi xmlns:a14="http://schemas.microsoft.com/office/drawing/2010/main" val="0"/>
              </a:ext>
            </a:extLst>
          </a:blip>
          <a:srcRect r="1782" b="22894"/>
          <a:stretch/>
        </p:blipFill>
        <p:spPr>
          <a:xfrm>
            <a:off x="750168" y="1460244"/>
            <a:ext cx="1735285" cy="1694057"/>
          </a:xfrm>
          <a:prstGeom prst="rect">
            <a:avLst/>
          </a:prstGeom>
        </p:spPr>
      </p:pic>
      <p:pic>
        <p:nvPicPr>
          <p:cNvPr id="24" name="图片 23">
            <a:extLst>
              <a:ext uri="{FF2B5EF4-FFF2-40B4-BE49-F238E27FC236}">
                <a16:creationId xmlns:a16="http://schemas.microsoft.com/office/drawing/2014/main" id="{C8E06461-70AE-4F56-B995-B7F7523AE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0740" y="1460244"/>
            <a:ext cx="1600711" cy="664393"/>
          </a:xfrm>
          <a:prstGeom prst="rect">
            <a:avLst/>
          </a:prstGeom>
        </p:spPr>
      </p:pic>
    </p:spTree>
    <p:extLst>
      <p:ext uri="{BB962C8B-B14F-4D97-AF65-F5344CB8AC3E}">
        <p14:creationId xmlns:p14="http://schemas.microsoft.com/office/powerpoint/2010/main" val="345568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769441"/>
          </a:xfrm>
          <a:prstGeom prst="rect">
            <a:avLst/>
          </a:prstGeom>
          <a:noFill/>
        </p:spPr>
        <p:txBody>
          <a:bodyPr wrap="square" rtlCol="0">
            <a:spAutoFit/>
          </a:bodyPr>
          <a:lstStyle/>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一个好的习惯是创建了一个新程序后，在还未输入代码之前先将该程序保存到硬盘某个目录下，然后在程序的编辑过程中经常性地保存程序，以防止机器突然断电或者死机。要保存程序，只需从主菜单选择“文件”</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保存”就可以将文件保存到指定的硬盘目录。如图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所示。</a:t>
            </a:r>
          </a:p>
          <a:p>
            <a:pPr>
              <a:buFont typeface="Wingdings" panose="05000000000000000000" pitchFamily="2" charset="2"/>
              <a:buNone/>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ABA3C6DB-A31C-4577-954E-E9B26086F96F}"/>
              </a:ext>
            </a:extLst>
          </p:cNvPr>
          <p:cNvSpPr txBox="1"/>
          <p:nvPr/>
        </p:nvSpPr>
        <p:spPr>
          <a:xfrm>
            <a:off x="3745384" y="4107440"/>
            <a:ext cx="864973" cy="261610"/>
          </a:xfrm>
          <a:prstGeom prst="rect">
            <a:avLst/>
          </a:prstGeom>
          <a:noFill/>
        </p:spPr>
        <p:txBody>
          <a:bodyPr wrap="square" rtlCol="0">
            <a:spAutoFit/>
          </a:bodyPr>
          <a:lstStyle/>
          <a:p>
            <a:pPr algn="l"/>
            <a:r>
              <a:rPr lang="zh-CN" altLang="en-US" sz="1100" dirty="0"/>
              <a:t>图</a:t>
            </a:r>
            <a:r>
              <a:rPr lang="en-US" altLang="zh-CN" sz="1100" dirty="0"/>
              <a:t>5</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4"/>
            <a:ext cx="2605940"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：保存源程序到硬盘</a:t>
            </a:r>
            <a:endParaRPr lang="en-US" altLang="zh-CN" dirty="0">
              <a:solidFill>
                <a:srgbClr val="BF8714"/>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7092ED3-832C-4CD3-ACD8-5C65C6E560C0}"/>
              </a:ext>
            </a:extLst>
          </p:cNvPr>
          <p:cNvPicPr>
            <a:picLocks noChangeAspect="1"/>
          </p:cNvPicPr>
          <p:nvPr/>
        </p:nvPicPr>
        <p:blipFill rotWithShape="1">
          <a:blip r:embed="rId4">
            <a:extLst>
              <a:ext uri="{28A0092B-C50C-407E-A947-70E740481C1C}">
                <a14:useLocalDpi xmlns:a14="http://schemas.microsoft.com/office/drawing/2010/main" val="0"/>
              </a:ext>
            </a:extLst>
          </a:blip>
          <a:srcRect b="29662"/>
          <a:stretch/>
        </p:blipFill>
        <p:spPr>
          <a:xfrm>
            <a:off x="941242" y="1087722"/>
            <a:ext cx="6473259" cy="2817971"/>
          </a:xfrm>
          <a:prstGeom prst="rect">
            <a:avLst/>
          </a:prstGeom>
        </p:spPr>
      </p:pic>
      <p:pic>
        <p:nvPicPr>
          <p:cNvPr id="6" name="图片 5">
            <a:extLst>
              <a:ext uri="{FF2B5EF4-FFF2-40B4-BE49-F238E27FC236}">
                <a16:creationId xmlns:a16="http://schemas.microsoft.com/office/drawing/2014/main" id="{D788ABD9-5E4A-4FD5-8F9C-21434965E95B}"/>
              </a:ext>
            </a:extLst>
          </p:cNvPr>
          <p:cNvPicPr>
            <a:picLocks noChangeAspect="1"/>
          </p:cNvPicPr>
          <p:nvPr/>
        </p:nvPicPr>
        <p:blipFill rotWithShape="1">
          <a:blip r:embed="rId5">
            <a:extLst>
              <a:ext uri="{28A0092B-C50C-407E-A947-70E740481C1C}">
                <a14:useLocalDpi xmlns:a14="http://schemas.microsoft.com/office/drawing/2010/main" val="0"/>
              </a:ext>
            </a:extLst>
          </a:blip>
          <a:srcRect t="4903"/>
          <a:stretch/>
        </p:blipFill>
        <p:spPr>
          <a:xfrm>
            <a:off x="941242" y="1488558"/>
            <a:ext cx="1383743" cy="1826966"/>
          </a:xfrm>
          <a:prstGeom prst="rect">
            <a:avLst/>
          </a:prstGeom>
        </p:spPr>
      </p:pic>
    </p:spTree>
    <p:extLst>
      <p:ext uri="{BB962C8B-B14F-4D97-AF65-F5344CB8AC3E}">
        <p14:creationId xmlns:p14="http://schemas.microsoft.com/office/powerpoint/2010/main" val="147564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16704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ABA3C6DB-A31C-4577-954E-E9B26086F96F}"/>
              </a:ext>
            </a:extLst>
          </p:cNvPr>
          <p:cNvSpPr txBox="1"/>
          <p:nvPr/>
        </p:nvSpPr>
        <p:spPr>
          <a:xfrm>
            <a:off x="6641547" y="3306100"/>
            <a:ext cx="864973" cy="261610"/>
          </a:xfrm>
          <a:prstGeom prst="rect">
            <a:avLst/>
          </a:prstGeom>
          <a:noFill/>
        </p:spPr>
        <p:txBody>
          <a:bodyPr wrap="square" rtlCol="0">
            <a:spAutoFit/>
          </a:bodyPr>
          <a:lstStyle/>
          <a:p>
            <a:pPr algn="l"/>
            <a:r>
              <a:rPr lang="zh-CN" altLang="en-US" sz="1100" dirty="0"/>
              <a:t>图</a:t>
            </a:r>
            <a:r>
              <a:rPr lang="en-US" altLang="zh-CN" sz="1100" dirty="0"/>
              <a:t>6</a:t>
            </a:r>
            <a:endParaRPr lang="zh-CN" altLang="en-US" sz="1100" dirty="0"/>
          </a:p>
        </p:txBody>
      </p:sp>
      <p:pic>
        <p:nvPicPr>
          <p:cNvPr id="3" name="图片 2">
            <a:extLst>
              <a:ext uri="{FF2B5EF4-FFF2-40B4-BE49-F238E27FC236}">
                <a16:creationId xmlns:a16="http://schemas.microsoft.com/office/drawing/2014/main" id="{C4953ADC-538C-46F4-A444-EED48E4B2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966" y="396216"/>
            <a:ext cx="4410576" cy="3180132"/>
          </a:xfrm>
          <a:prstGeom prst="rect">
            <a:avLst/>
          </a:prstGeom>
        </p:spPr>
      </p:pic>
      <p:sp>
        <p:nvSpPr>
          <p:cNvPr id="9" name="文本框 8">
            <a:extLst>
              <a:ext uri="{FF2B5EF4-FFF2-40B4-BE49-F238E27FC236}">
                <a16:creationId xmlns:a16="http://schemas.microsoft.com/office/drawing/2014/main" id="{A5AD769E-BEB9-435C-8FE9-E41453F8AE8A}"/>
              </a:ext>
            </a:extLst>
          </p:cNvPr>
          <p:cNvSpPr txBox="1"/>
          <p:nvPr/>
        </p:nvSpPr>
        <p:spPr>
          <a:xfrm>
            <a:off x="583436" y="3834574"/>
            <a:ext cx="8056606" cy="600164"/>
          </a:xfrm>
          <a:prstGeom prst="rect">
            <a:avLst/>
          </a:prstGeom>
          <a:noFill/>
        </p:spPr>
        <p:txBody>
          <a:bodyPr wrap="square" rtlCol="0">
            <a:spAutoFit/>
          </a:bodyPr>
          <a:lstStyle/>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此时会弹出一个对话框。在此你需要指定文件要存放的磁盘目录（例如：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D:\temp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），自定文件名称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例如：程序</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以及保存类型。在点击右下角的保存按钮后，在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盘上的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temp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目录下将会出现一个名为程序</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1.cpp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的源文件。</a:t>
            </a:r>
          </a:p>
          <a:p>
            <a:pPr>
              <a:buFont typeface="Wingdings" panose="05000000000000000000" pitchFamily="2" charset="2"/>
              <a:buNone/>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051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261610"/>
          </a:xfrm>
          <a:prstGeom prst="rect">
            <a:avLst/>
          </a:prstGeom>
          <a:noFill/>
        </p:spPr>
        <p:txBody>
          <a:bodyPr wrap="square" rtlCol="0">
            <a:spAutoFit/>
          </a:bodyPr>
          <a:lstStyle/>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一此时屏幕右下侧出现一片白色区域，称为“源程序编辑区域” ；可以在此输入程序。如</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所示。</a:t>
            </a:r>
          </a:p>
        </p:txBody>
      </p:sp>
      <p:sp>
        <p:nvSpPr>
          <p:cNvPr id="12" name="文本框 11">
            <a:extLst>
              <a:ext uri="{FF2B5EF4-FFF2-40B4-BE49-F238E27FC236}">
                <a16:creationId xmlns:a16="http://schemas.microsoft.com/office/drawing/2014/main" id="{ABA3C6DB-A31C-4577-954E-E9B26086F96F}"/>
              </a:ext>
            </a:extLst>
          </p:cNvPr>
          <p:cNvSpPr txBox="1"/>
          <p:nvPr/>
        </p:nvSpPr>
        <p:spPr>
          <a:xfrm>
            <a:off x="5541429" y="4386371"/>
            <a:ext cx="864973" cy="261610"/>
          </a:xfrm>
          <a:prstGeom prst="rect">
            <a:avLst/>
          </a:prstGeom>
          <a:noFill/>
        </p:spPr>
        <p:txBody>
          <a:bodyPr wrap="square" rtlCol="0">
            <a:spAutoFit/>
          </a:bodyPr>
          <a:lstStyle/>
          <a:p>
            <a:pPr algn="l"/>
            <a:r>
              <a:rPr lang="zh-CN" altLang="en-US" sz="1100" dirty="0"/>
              <a:t>图</a:t>
            </a:r>
            <a:r>
              <a:rPr lang="en-US" altLang="zh-CN" sz="1100" dirty="0"/>
              <a:t>7</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4"/>
            <a:ext cx="2605940"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：编写源程序</a:t>
            </a:r>
            <a:endParaRPr lang="en-US" altLang="zh-CN" dirty="0">
              <a:solidFill>
                <a:srgbClr val="BF8714"/>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562FF4F-2D81-49F6-96F9-189DA1E92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966" y="963114"/>
            <a:ext cx="5198375" cy="3217271"/>
          </a:xfrm>
          <a:prstGeom prst="rect">
            <a:avLst/>
          </a:prstGeom>
        </p:spPr>
      </p:pic>
      <p:sp>
        <p:nvSpPr>
          <p:cNvPr id="13" name="文本框 12">
            <a:extLst>
              <a:ext uri="{FF2B5EF4-FFF2-40B4-BE49-F238E27FC236}">
                <a16:creationId xmlns:a16="http://schemas.microsoft.com/office/drawing/2014/main" id="{9B04500B-EBC5-4A76-AADE-AEA474A976A8}"/>
              </a:ext>
            </a:extLst>
          </p:cNvPr>
          <p:cNvSpPr txBox="1"/>
          <p:nvPr/>
        </p:nvSpPr>
        <p:spPr>
          <a:xfrm>
            <a:off x="293204" y="1056008"/>
            <a:ext cx="2853206" cy="3754874"/>
          </a:xfrm>
          <a:prstGeom prst="rect">
            <a:avLst/>
          </a:prstGeom>
          <a:noFill/>
        </p:spPr>
        <p:txBody>
          <a:bodyPr wrap="square" rtlCol="0">
            <a:spAutoFit/>
          </a:bodyPr>
          <a:lstStyle/>
          <a:p>
            <a:pPr>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注意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．必须在英文输入环境下编辑程序（如果你当前能在程序编辑区输入中文，说明你是在中文输入环境下。为了输入程序，你必须切换到英文输入环境下）。</a:t>
            </a:r>
          </a:p>
          <a:p>
            <a:pPr>
              <a:buFont typeface="Wingdings" panose="05000000000000000000" pitchFamily="2" charset="2"/>
              <a:buNone/>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4.99</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以前的版本的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Dev-C++</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环境下，为了查看程序运行结果，需要在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函数的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return</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语句前加上：</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system("pause")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getchar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，这样程序运行到该语句时，结果显示屏幕将会停留，让大家有时间看程序的输出结果。否则结果显示屏幕将会一闪而过。在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4.99</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之后的版本可不必加该语句，运行结束后结果显示屏幕将自动停留</a:t>
            </a:r>
          </a:p>
        </p:txBody>
      </p:sp>
      <p:sp>
        <p:nvSpPr>
          <p:cNvPr id="14" name="文本框 13">
            <a:extLst>
              <a:ext uri="{FF2B5EF4-FFF2-40B4-BE49-F238E27FC236}">
                <a16:creationId xmlns:a16="http://schemas.microsoft.com/office/drawing/2014/main" id="{B262CCB6-344F-4875-807E-567AD9E53995}"/>
              </a:ext>
            </a:extLst>
          </p:cNvPr>
          <p:cNvSpPr txBox="1"/>
          <p:nvPr/>
        </p:nvSpPr>
        <p:spPr>
          <a:xfrm>
            <a:off x="6825269" y="4372860"/>
            <a:ext cx="1554414" cy="307777"/>
          </a:xfrm>
          <a:prstGeom prst="rect">
            <a:avLst/>
          </a:prstGeom>
          <a:noFill/>
        </p:spPr>
        <p:txBody>
          <a:bodyPr wrap="square" rtlCol="0">
            <a:spAutoFit/>
          </a:bodyPr>
          <a:lstStyle/>
          <a:p>
            <a:pPr algn="l"/>
            <a:r>
              <a:rPr lang="zh-CN" altLang="en-US" dirty="0">
                <a:solidFill>
                  <a:srgbClr val="FF0000"/>
                </a:solidFill>
              </a:rPr>
              <a:t>源程序编辑区</a:t>
            </a:r>
          </a:p>
        </p:txBody>
      </p:sp>
      <p:cxnSp>
        <p:nvCxnSpPr>
          <p:cNvPr id="10" name="直接连接符 9">
            <a:extLst>
              <a:ext uri="{FF2B5EF4-FFF2-40B4-BE49-F238E27FC236}">
                <a16:creationId xmlns:a16="http://schemas.microsoft.com/office/drawing/2014/main" id="{52048B84-0D15-4D9B-A005-AF8436AB32E6}"/>
              </a:ext>
            </a:extLst>
          </p:cNvPr>
          <p:cNvCxnSpPr>
            <a:endCxn id="14" idx="0"/>
          </p:cNvCxnSpPr>
          <p:nvPr/>
        </p:nvCxnSpPr>
        <p:spPr>
          <a:xfrm>
            <a:off x="7003312" y="3154326"/>
            <a:ext cx="599164" cy="12185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88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769441"/>
          </a:xfrm>
          <a:prstGeom prst="rect">
            <a:avLst/>
          </a:prstGeom>
          <a:noFill/>
        </p:spPr>
        <p:txBody>
          <a:bodyPr wrap="square" rtlCol="0">
            <a:spAutoFit/>
          </a:bodyPr>
          <a:lstStyle/>
          <a:p>
            <a:pPr>
              <a:buFont typeface="Wingdings" panose="05000000000000000000" pitchFamily="2" charset="2"/>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编译：从主菜单选“运行”</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编译运行”或快捷键“</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F11”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如果程序中存在词法、语法等错误，则编译过程失败。编译器标签页中显示错误信息</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如（图</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）所示，并且将源程序相应的错误行标成红色底色。</a:t>
            </a:r>
          </a:p>
          <a:p>
            <a:pPr>
              <a:buFont typeface="Wingdings" panose="05000000000000000000" pitchFamily="2" charset="2"/>
              <a:buNone/>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ABA3C6DB-A31C-4577-954E-E9B26086F96F}"/>
              </a:ext>
            </a:extLst>
          </p:cNvPr>
          <p:cNvSpPr txBox="1"/>
          <p:nvPr/>
        </p:nvSpPr>
        <p:spPr>
          <a:xfrm>
            <a:off x="1709332" y="4451887"/>
            <a:ext cx="864973" cy="261610"/>
          </a:xfrm>
          <a:prstGeom prst="rect">
            <a:avLst/>
          </a:prstGeom>
          <a:noFill/>
        </p:spPr>
        <p:txBody>
          <a:bodyPr wrap="square" rtlCol="0">
            <a:spAutoFit/>
          </a:bodyPr>
          <a:lstStyle/>
          <a:p>
            <a:pPr algn="l"/>
            <a:r>
              <a:rPr lang="zh-CN" altLang="en-US" sz="1100" dirty="0"/>
              <a:t>图</a:t>
            </a:r>
            <a:r>
              <a:rPr lang="en-US" altLang="zh-CN" sz="1100" dirty="0"/>
              <a:t>8</a:t>
            </a:r>
            <a:endParaRPr lang="zh-CN" altLang="en-US" sz="1100" dirty="0"/>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4"/>
            <a:ext cx="2605940"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：编译、运行</a:t>
            </a:r>
            <a:endParaRPr lang="en-US" altLang="zh-CN" dirty="0">
              <a:solidFill>
                <a:srgbClr val="BF8714"/>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77AE644-343B-4D14-9988-97EE08B19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28" y="1199375"/>
            <a:ext cx="4233472" cy="3203186"/>
          </a:xfrm>
          <a:prstGeom prst="rect">
            <a:avLst/>
          </a:prstGeom>
        </p:spPr>
      </p:pic>
      <p:sp>
        <p:nvSpPr>
          <p:cNvPr id="15" name="文本框 14">
            <a:extLst>
              <a:ext uri="{FF2B5EF4-FFF2-40B4-BE49-F238E27FC236}">
                <a16:creationId xmlns:a16="http://schemas.microsoft.com/office/drawing/2014/main" id="{6256DA0D-8F4B-436B-B205-406A8576EBF7}"/>
              </a:ext>
            </a:extLst>
          </p:cNvPr>
          <p:cNvSpPr txBox="1"/>
          <p:nvPr/>
        </p:nvSpPr>
        <p:spPr>
          <a:xfrm>
            <a:off x="6313558" y="4451887"/>
            <a:ext cx="864973" cy="261610"/>
          </a:xfrm>
          <a:prstGeom prst="rect">
            <a:avLst/>
          </a:prstGeom>
          <a:noFill/>
        </p:spPr>
        <p:txBody>
          <a:bodyPr wrap="square" rtlCol="0">
            <a:spAutoFit/>
          </a:bodyPr>
          <a:lstStyle/>
          <a:p>
            <a:pPr algn="l"/>
            <a:r>
              <a:rPr lang="zh-CN" altLang="en-US" sz="1100" dirty="0"/>
              <a:t>图</a:t>
            </a:r>
            <a:r>
              <a:rPr lang="en-US" altLang="zh-CN" sz="1100" dirty="0"/>
              <a:t>9</a:t>
            </a:r>
            <a:endParaRPr lang="zh-CN" altLang="en-US" sz="1100" dirty="0"/>
          </a:p>
        </p:txBody>
      </p:sp>
      <p:pic>
        <p:nvPicPr>
          <p:cNvPr id="11" name="图片 10">
            <a:extLst>
              <a:ext uri="{FF2B5EF4-FFF2-40B4-BE49-F238E27FC236}">
                <a16:creationId xmlns:a16="http://schemas.microsoft.com/office/drawing/2014/main" id="{2D3074C6-1615-4346-BC24-FF9A2911D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199375"/>
            <a:ext cx="4451088" cy="3203186"/>
          </a:xfrm>
          <a:prstGeom prst="rect">
            <a:avLst/>
          </a:prstGeom>
        </p:spPr>
      </p:pic>
    </p:spTree>
    <p:extLst>
      <p:ext uri="{BB962C8B-B14F-4D97-AF65-F5344CB8AC3E}">
        <p14:creationId xmlns:p14="http://schemas.microsoft.com/office/powerpoint/2010/main" val="3635409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092908" y="1356090"/>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ADA6BFFA-1E5D-4D38-9453-1B2891B15346}"/>
              </a:ext>
            </a:extLst>
          </p:cNvPr>
          <p:cNvSpPr txBox="1"/>
          <p:nvPr/>
        </p:nvSpPr>
        <p:spPr>
          <a:xfrm>
            <a:off x="475735" y="483456"/>
            <a:ext cx="8056606" cy="1277273"/>
          </a:xfrm>
          <a:prstGeom prst="rect">
            <a:avLst/>
          </a:prstGeom>
          <a:noFill/>
        </p:spPr>
        <p:txBody>
          <a:bodyPr wrap="square" rtlCol="0">
            <a:spAutoFit/>
          </a:bodyPr>
          <a:lstStyle/>
          <a:p>
            <a:pPr>
              <a:buFont typeface="Wingdings" panose="05000000000000000000" pitchFamily="2" charset="2"/>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通过预处理、编译和链接的程序仅仅是该程序中没有词法和语法等错误，而无法发现程序深层次的问题（譬如算法不对导致结果不正确）。当程序运行出错时，需要找出错误原因。仔细读程序来寻找错误固然是一种方法，但是有时光靠读程序已经解决不了问题，此时需要借助于程序调试（</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Debug</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）手段。这是一种有效的排错手段，每一位同学都需要掌握。</a:t>
            </a:r>
          </a:p>
          <a:p>
            <a:pPr>
              <a:buFont typeface="Wingdings" panose="05000000000000000000" pitchFamily="2" charset="2"/>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如果想让程序运行到某一行前能暂停下来，就需要将该行设成断点。具体方法是在代码所在行行首单击，该行将被加亮。默认的加亮颜色是红色。</a:t>
            </a:r>
          </a:p>
          <a:p>
            <a:pPr>
              <a:buFont typeface="Wingdings" panose="05000000000000000000" pitchFamily="2" charset="2"/>
              <a:buNone/>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如果想取消不让某行代码成为断点，则在代码行首再次点击即可。</a:t>
            </a:r>
          </a:p>
          <a:p>
            <a:pPr>
              <a:buFont typeface="Wingdings" panose="05000000000000000000" pitchFamily="2" charset="2"/>
              <a:buNone/>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76">
            <a:extLst>
              <a:ext uri="{FF2B5EF4-FFF2-40B4-BE49-F238E27FC236}">
                <a16:creationId xmlns:a16="http://schemas.microsoft.com/office/drawing/2014/main" id="{D4401F05-BBD8-4935-8CA7-23986A81BEC2}"/>
              </a:ext>
            </a:extLst>
          </p:cNvPr>
          <p:cNvSpPr txBox="1"/>
          <p:nvPr/>
        </p:nvSpPr>
        <p:spPr>
          <a:xfrm>
            <a:off x="293204" y="198764"/>
            <a:ext cx="2605940"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：断点调试</a:t>
            </a:r>
            <a:endParaRPr lang="en-US" altLang="zh-CN" dirty="0">
              <a:solidFill>
                <a:srgbClr val="BF8714"/>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256DA0D-8F4B-436B-B205-406A8576EBF7}"/>
              </a:ext>
            </a:extLst>
          </p:cNvPr>
          <p:cNvSpPr txBox="1"/>
          <p:nvPr/>
        </p:nvSpPr>
        <p:spPr>
          <a:xfrm>
            <a:off x="3967306" y="4528236"/>
            <a:ext cx="864973" cy="261610"/>
          </a:xfrm>
          <a:prstGeom prst="rect">
            <a:avLst/>
          </a:prstGeom>
          <a:noFill/>
        </p:spPr>
        <p:txBody>
          <a:bodyPr wrap="square" rtlCol="0">
            <a:spAutoFit/>
          </a:bodyPr>
          <a:lstStyle/>
          <a:p>
            <a:pPr algn="l"/>
            <a:r>
              <a:rPr lang="zh-CN" altLang="en-US" sz="1100" dirty="0"/>
              <a:t>图</a:t>
            </a:r>
            <a:r>
              <a:rPr lang="en-US" altLang="zh-CN" sz="1100" dirty="0"/>
              <a:t>10</a:t>
            </a:r>
            <a:endParaRPr lang="zh-CN" altLang="en-US" sz="1100" dirty="0"/>
          </a:p>
        </p:txBody>
      </p:sp>
      <p:pic>
        <p:nvPicPr>
          <p:cNvPr id="7" name="图片 6">
            <a:extLst>
              <a:ext uri="{FF2B5EF4-FFF2-40B4-BE49-F238E27FC236}">
                <a16:creationId xmlns:a16="http://schemas.microsoft.com/office/drawing/2014/main" id="{849E1469-8ED3-4217-B851-C0A0AFC6B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966" y="1560577"/>
            <a:ext cx="4626989" cy="2863640"/>
          </a:xfrm>
          <a:prstGeom prst="rect">
            <a:avLst/>
          </a:prstGeom>
        </p:spPr>
      </p:pic>
    </p:spTree>
    <p:extLst>
      <p:ext uri="{BB962C8B-B14F-4D97-AF65-F5344CB8AC3E}">
        <p14:creationId xmlns:p14="http://schemas.microsoft.com/office/powerpoint/2010/main" val="67987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EA2DBA-8F6C-4422-9210-110000057B88}"/>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2">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8" name="标题 7">
            <a:extLst>
              <a:ext uri="{FF2B5EF4-FFF2-40B4-BE49-F238E27FC236}">
                <a16:creationId xmlns:a16="http://schemas.microsoft.com/office/drawing/2014/main" id="{CE243258-930A-470B-83F0-68EBE47DFF10}"/>
              </a:ext>
            </a:extLst>
          </p:cNvPr>
          <p:cNvSpPr>
            <a:spLocks noGrp="1"/>
          </p:cNvSpPr>
          <p:nvPr>
            <p:ph type="title"/>
          </p:nvPr>
        </p:nvSpPr>
        <p:spPr>
          <a:xfrm>
            <a:off x="457201" y="204787"/>
            <a:ext cx="7673162" cy="871538"/>
          </a:xfrm>
        </p:spPr>
        <p:txBody>
          <a:bodyPr>
            <a:normAutofit/>
          </a:bodyPr>
          <a:lstStyle/>
          <a:p>
            <a:pPr algn="ctr"/>
            <a:r>
              <a:rPr lang="zh-CN" altLang="en-US" sz="4000" dirty="0">
                <a:solidFill>
                  <a:srgbClr val="FFC000"/>
                </a:solidFill>
              </a:rPr>
              <a:t>练习</a:t>
            </a:r>
          </a:p>
        </p:txBody>
      </p:sp>
      <p:sp>
        <p:nvSpPr>
          <p:cNvPr id="10" name="文本占位符 9">
            <a:extLst>
              <a:ext uri="{FF2B5EF4-FFF2-40B4-BE49-F238E27FC236}">
                <a16:creationId xmlns:a16="http://schemas.microsoft.com/office/drawing/2014/main" id="{4A51BBF5-256D-4D41-8240-648A27460628}"/>
              </a:ext>
            </a:extLst>
          </p:cNvPr>
          <p:cNvSpPr>
            <a:spLocks noGrp="1"/>
          </p:cNvSpPr>
          <p:nvPr>
            <p:ph type="body" sz="half" idx="2"/>
          </p:nvPr>
        </p:nvSpPr>
        <p:spPr>
          <a:xfrm>
            <a:off x="457201" y="1076326"/>
            <a:ext cx="7673162" cy="3518297"/>
          </a:xfrm>
        </p:spPr>
        <p:txBody>
          <a:bodyPr/>
          <a:lstStyle/>
          <a:p>
            <a:r>
              <a:rPr lang="en-US" altLang="zh-CN" dirty="0"/>
              <a:t>1</a:t>
            </a:r>
            <a:r>
              <a:rPr lang="zh-CN" altLang="en-US" dirty="0"/>
              <a:t>、</a:t>
            </a:r>
            <a:r>
              <a:rPr lang="zh-CN" altLang="zh-CN" b="1" dirty="0">
                <a:latin typeface="Times New Roman" panose="02020603050405020304" pitchFamily="18" charset="0"/>
                <a:ea typeface="华文中宋" panose="02010600040101010101" pitchFamily="2" charset="-122"/>
              </a:rPr>
              <a:t>输出第二个整数</a:t>
            </a:r>
            <a:endParaRPr lang="zh-CN" altLang="zh-CN" dirty="0">
              <a:latin typeface="Times New Roman" panose="02020603050405020304" pitchFamily="18" charset="0"/>
              <a:ea typeface="华文中宋" panose="02010600040101010101" pitchFamily="2" charset="-122"/>
            </a:endParaRPr>
          </a:p>
          <a:p>
            <a:endParaRPr lang="zh-CN" altLang="zh-CN" dirty="0">
              <a:latin typeface="Times New Roman" panose="02020603050405020304" pitchFamily="18" charset="0"/>
              <a:ea typeface="华文中宋" panose="02010600040101010101" pitchFamily="2" charset="-122"/>
            </a:endParaRPr>
          </a:p>
          <a:p>
            <a:r>
              <a:rPr lang="zh-CN" altLang="zh-CN" dirty="0">
                <a:latin typeface="Times New Roman" panose="02020603050405020304" pitchFamily="18" charset="0"/>
                <a:ea typeface="华文中宋" panose="02010600040101010101" pitchFamily="2" charset="-122"/>
              </a:rPr>
              <a:t>   输入三个整数，整数之间由一个空格分隔，整数是32位有符号整数。把第二个输入的整数输出。</a:t>
            </a:r>
          </a:p>
          <a:p>
            <a:r>
              <a:rPr lang="zh-CN" altLang="zh-CN" b="1" dirty="0">
                <a:latin typeface="Times New Roman" panose="02020603050405020304" pitchFamily="18" charset="0"/>
                <a:ea typeface="华文中宋" panose="02010600040101010101" pitchFamily="2" charset="-122"/>
              </a:rPr>
              <a:t>输入:</a:t>
            </a:r>
          </a:p>
          <a:p>
            <a:r>
              <a:rPr lang="zh-CN" altLang="zh-CN" dirty="0">
                <a:latin typeface="Times New Roman" panose="02020603050405020304" pitchFamily="18" charset="0"/>
                <a:ea typeface="华文中宋" panose="02010600040101010101" pitchFamily="2" charset="-122"/>
              </a:rPr>
              <a:t>    只有一行，共三个整数，整数之间由一个空格分隔。整数是32位有符号整数。</a:t>
            </a:r>
          </a:p>
          <a:p>
            <a:r>
              <a:rPr lang="zh-CN" altLang="zh-CN" b="1" dirty="0">
                <a:latin typeface="Times New Roman" panose="02020603050405020304" pitchFamily="18" charset="0"/>
                <a:ea typeface="华文中宋" panose="02010600040101010101" pitchFamily="2" charset="-122"/>
              </a:rPr>
              <a:t>输出:</a:t>
            </a:r>
          </a:p>
          <a:p>
            <a:r>
              <a:rPr lang="zh-CN" altLang="zh-CN" dirty="0">
                <a:latin typeface="Times New Roman" panose="02020603050405020304" pitchFamily="18" charset="0"/>
                <a:ea typeface="华文中宋" panose="02010600040101010101" pitchFamily="2" charset="-122"/>
              </a:rPr>
              <a:t>    只有一行，一个整数，即输入的第二个整数。</a:t>
            </a:r>
          </a:p>
          <a:p>
            <a:r>
              <a:rPr lang="zh-CN" altLang="zh-CN" b="1" dirty="0">
                <a:latin typeface="Times New Roman" panose="02020603050405020304" pitchFamily="18" charset="0"/>
                <a:ea typeface="华文中宋" panose="02010600040101010101" pitchFamily="2" charset="-122"/>
              </a:rPr>
              <a:t>样例输入:</a:t>
            </a:r>
          </a:p>
          <a:p>
            <a:r>
              <a:rPr lang="zh-CN" altLang="zh-CN" dirty="0">
                <a:latin typeface="Times New Roman" panose="02020603050405020304" pitchFamily="18" charset="0"/>
                <a:ea typeface="华文中宋" panose="02010600040101010101" pitchFamily="2" charset="-122"/>
              </a:rPr>
              <a:t>    123 456 789</a:t>
            </a:r>
          </a:p>
          <a:p>
            <a:r>
              <a:rPr lang="zh-CN" altLang="zh-CN" b="1" dirty="0">
                <a:latin typeface="Times New Roman" panose="02020603050405020304" pitchFamily="18" charset="0"/>
                <a:ea typeface="华文中宋" panose="02010600040101010101" pitchFamily="2" charset="-122"/>
              </a:rPr>
              <a:t>样例输出:</a:t>
            </a:r>
          </a:p>
          <a:p>
            <a:r>
              <a:rPr lang="zh-CN" altLang="zh-CN" dirty="0">
                <a:latin typeface="Times New Roman" panose="02020603050405020304" pitchFamily="18" charset="0"/>
                <a:ea typeface="华文中宋" panose="02010600040101010101" pitchFamily="2" charset="-122"/>
              </a:rPr>
              <a:t>    456</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98500" y="1567543"/>
            <a:ext cx="3328527" cy="3275693"/>
          </a:xfrm>
          <a:prstGeom prst="rect">
            <a:avLst/>
          </a:prstGeom>
        </p:spPr>
      </p:pic>
      <p:sp>
        <p:nvSpPr>
          <p:cNvPr id="22" name="TextBox 76"/>
          <p:cNvSpPr txBox="1"/>
          <p:nvPr/>
        </p:nvSpPr>
        <p:spPr>
          <a:xfrm>
            <a:off x="445899" y="2016408"/>
            <a:ext cx="754053" cy="700192"/>
          </a:xfrm>
          <a:prstGeom prst="rect">
            <a:avLst/>
          </a:prstGeom>
          <a:noFill/>
        </p:spPr>
        <p:txBody>
          <a:bodyPr wrap="none" lIns="68580" tIns="34290" rIns="68580" bIns="34290" rtlCol="0">
            <a:spAutoFit/>
          </a:bodyPr>
          <a:lstStyle/>
          <a:p>
            <a:r>
              <a:rPr lang="en-US" altLang="zh-CN" sz="4100" dirty="0">
                <a:solidFill>
                  <a:srgbClr val="BF8714"/>
                </a:solidFill>
                <a:latin typeface="微软雅黑" panose="020B0503020204020204" pitchFamily="34" charset="-122"/>
                <a:ea typeface="微软雅黑" panose="020B0503020204020204" pitchFamily="34" charset="-122"/>
              </a:rPr>
              <a:t>01</a:t>
            </a:r>
            <a:endParaRPr lang="zh-CN" altLang="en-US" sz="4100" dirty="0">
              <a:solidFill>
                <a:srgbClr val="BF8714"/>
              </a:solidFill>
              <a:latin typeface="微软雅黑" panose="020B0503020204020204" pitchFamily="34" charset="-122"/>
              <a:ea typeface="微软雅黑" panose="020B0503020204020204" pitchFamily="34" charset="-122"/>
            </a:endParaRPr>
          </a:p>
        </p:txBody>
      </p:sp>
      <p:sp>
        <p:nvSpPr>
          <p:cNvPr id="29" name="TextBox 76"/>
          <p:cNvSpPr txBox="1"/>
          <p:nvPr/>
        </p:nvSpPr>
        <p:spPr>
          <a:xfrm>
            <a:off x="1401764" y="2132263"/>
            <a:ext cx="3696723" cy="438582"/>
          </a:xfrm>
          <a:prstGeom prst="rect">
            <a:avLst/>
          </a:prstGeom>
          <a:noFill/>
        </p:spPr>
        <p:txBody>
          <a:bodyPr wrap="square" lIns="68580" tIns="34290" rIns="68580" bIns="34290" rtlCol="0">
            <a:spAutoFit/>
          </a:bodyPr>
          <a:lstStyle/>
          <a:p>
            <a:r>
              <a:rPr lang="zh-CN" altLang="en-US" sz="2400" dirty="0">
                <a:solidFill>
                  <a:srgbClr val="BF8714"/>
                </a:solidFill>
                <a:latin typeface="微软雅黑" panose="020B0503020204020204" pitchFamily="34" charset="-122"/>
                <a:ea typeface="微软雅黑" panose="020B0503020204020204" pitchFamily="34" charset="-122"/>
              </a:rPr>
              <a:t>第一章：编程基础</a:t>
            </a:r>
            <a:endParaRPr lang="en-US" altLang="zh-CN" sz="2400" dirty="0">
              <a:solidFill>
                <a:srgbClr val="BF8714"/>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300858" y="1770993"/>
            <a:ext cx="0" cy="1183328"/>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10F4306-AE86-4D60-9CD7-BE2537C3300B}"/>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3103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EA2DBA-8F6C-4422-9210-110000057B88}"/>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2">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8" name="标题 7">
            <a:extLst>
              <a:ext uri="{FF2B5EF4-FFF2-40B4-BE49-F238E27FC236}">
                <a16:creationId xmlns:a16="http://schemas.microsoft.com/office/drawing/2014/main" id="{CE243258-930A-470B-83F0-68EBE47DFF10}"/>
              </a:ext>
            </a:extLst>
          </p:cNvPr>
          <p:cNvSpPr>
            <a:spLocks noGrp="1"/>
          </p:cNvSpPr>
          <p:nvPr>
            <p:ph type="title"/>
          </p:nvPr>
        </p:nvSpPr>
        <p:spPr>
          <a:xfrm>
            <a:off x="457201" y="204787"/>
            <a:ext cx="7673162" cy="871538"/>
          </a:xfrm>
        </p:spPr>
        <p:txBody>
          <a:bodyPr>
            <a:normAutofit/>
          </a:bodyPr>
          <a:lstStyle/>
          <a:p>
            <a:pPr algn="ctr"/>
            <a:r>
              <a:rPr lang="zh-CN" altLang="en-US" sz="4000" dirty="0">
                <a:solidFill>
                  <a:srgbClr val="FFC000"/>
                </a:solidFill>
              </a:rPr>
              <a:t>练习</a:t>
            </a:r>
          </a:p>
        </p:txBody>
      </p:sp>
      <p:sp>
        <p:nvSpPr>
          <p:cNvPr id="10" name="文本占位符 9">
            <a:extLst>
              <a:ext uri="{FF2B5EF4-FFF2-40B4-BE49-F238E27FC236}">
                <a16:creationId xmlns:a16="http://schemas.microsoft.com/office/drawing/2014/main" id="{4A51BBF5-256D-4D41-8240-648A27460628}"/>
              </a:ext>
            </a:extLst>
          </p:cNvPr>
          <p:cNvSpPr>
            <a:spLocks noGrp="1"/>
          </p:cNvSpPr>
          <p:nvPr>
            <p:ph type="body" sz="half" idx="2"/>
          </p:nvPr>
        </p:nvSpPr>
        <p:spPr>
          <a:xfrm>
            <a:off x="457201" y="1076326"/>
            <a:ext cx="7673162" cy="3518297"/>
          </a:xfrm>
        </p:spPr>
        <p:txBody>
          <a:bodyPr/>
          <a:lstStyle/>
          <a:p>
            <a:r>
              <a:rPr lang="en-US" altLang="zh-CN" dirty="0"/>
              <a:t>2</a:t>
            </a:r>
            <a:r>
              <a:rPr lang="zh-CN" altLang="en-US" dirty="0"/>
              <a:t>、</a:t>
            </a:r>
            <a:r>
              <a:rPr lang="zh-CN" altLang="zh-CN" b="1" dirty="0">
                <a:latin typeface="Times New Roman" panose="02020603050405020304" pitchFamily="18" charset="0"/>
                <a:ea typeface="华文中宋" panose="02010600040101010101" pitchFamily="2" charset="-122"/>
              </a:rPr>
              <a:t>对齐输出</a:t>
            </a:r>
            <a:endParaRPr lang="zh-CN" altLang="zh-CN" dirty="0">
              <a:latin typeface="Times New Roman" panose="02020603050405020304" pitchFamily="18" charset="0"/>
              <a:ea typeface="华文中宋" panose="02010600040101010101" pitchFamily="2" charset="-122"/>
            </a:endParaRPr>
          </a:p>
          <a:p>
            <a:endParaRPr lang="zh-CN" altLang="zh-CN" dirty="0">
              <a:latin typeface="Times New Roman" panose="02020603050405020304" pitchFamily="18" charset="0"/>
              <a:ea typeface="华文中宋" panose="02010600040101010101" pitchFamily="2" charset="-122"/>
            </a:endParaRPr>
          </a:p>
          <a:p>
            <a:r>
              <a:rPr lang="zh-CN" altLang="zh-CN" dirty="0">
                <a:latin typeface="Times New Roman" panose="02020603050405020304" pitchFamily="18" charset="0"/>
                <a:ea typeface="华文中宋" panose="02010600040101010101" pitchFamily="2" charset="-122"/>
              </a:rPr>
              <a:t>    读入三个整数，按每个整数占8个字符的宽度，右对齐输出它们，按照格式要求依次输出三个整数，之间以一个空格分开。</a:t>
            </a:r>
          </a:p>
          <a:p>
            <a:r>
              <a:rPr lang="zh-CN" altLang="zh-CN" b="1" dirty="0">
                <a:latin typeface="Times New Roman" panose="02020603050405020304" pitchFamily="18" charset="0"/>
                <a:ea typeface="华文中宋" panose="02010600040101010101" pitchFamily="2" charset="-122"/>
                <a:sym typeface="Arial" panose="020B0604020202020204" pitchFamily="34" charset="0"/>
              </a:rPr>
              <a:t>输入:</a:t>
            </a:r>
          </a:p>
          <a:p>
            <a:r>
              <a:rPr lang="zh-CN" altLang="zh-CN" dirty="0">
                <a:latin typeface="Times New Roman" panose="02020603050405020304" pitchFamily="18" charset="0"/>
                <a:ea typeface="华文中宋" panose="02010600040101010101" pitchFamily="2" charset="-122"/>
              </a:rPr>
              <a:t>    只有一行，包含三个整数，整数之间以一个空格分开。</a:t>
            </a:r>
          </a:p>
          <a:p>
            <a:r>
              <a:rPr lang="zh-CN" altLang="zh-CN" b="1" dirty="0">
                <a:latin typeface="Times New Roman" panose="02020603050405020304" pitchFamily="18" charset="0"/>
                <a:ea typeface="华文中宋" panose="02010600040101010101" pitchFamily="2" charset="-122"/>
                <a:sym typeface="Arial" panose="020B0604020202020204" pitchFamily="34" charset="0"/>
              </a:rPr>
              <a:t>输出:</a:t>
            </a:r>
          </a:p>
          <a:p>
            <a:r>
              <a:rPr lang="zh-CN" altLang="zh-CN" dirty="0">
                <a:latin typeface="Times New Roman" panose="02020603050405020304" pitchFamily="18" charset="0"/>
                <a:ea typeface="华文中宋" panose="02010600040101010101" pitchFamily="2" charset="-122"/>
              </a:rPr>
              <a:t>    只有一行，按照格式要求依次输出三个整数，之间以一个空格分开。</a:t>
            </a:r>
          </a:p>
          <a:p>
            <a:r>
              <a:rPr lang="zh-CN" altLang="zh-CN" b="1" dirty="0">
                <a:latin typeface="Times New Roman" panose="02020603050405020304" pitchFamily="18" charset="0"/>
                <a:ea typeface="华文中宋" panose="02010600040101010101" pitchFamily="2" charset="-122"/>
                <a:sym typeface="Arial" panose="020B0604020202020204" pitchFamily="34" charset="0"/>
              </a:rPr>
              <a:t>样例输入:</a:t>
            </a:r>
          </a:p>
          <a:p>
            <a:r>
              <a:rPr lang="zh-CN" altLang="zh-CN" dirty="0">
                <a:latin typeface="Times New Roman" panose="02020603050405020304" pitchFamily="18" charset="0"/>
                <a:ea typeface="华文中宋" panose="02010600040101010101" pitchFamily="2" charset="-122"/>
              </a:rPr>
              <a:t>    123456789 0 -1</a:t>
            </a:r>
          </a:p>
          <a:p>
            <a:r>
              <a:rPr lang="zh-CN" altLang="zh-CN" b="1" dirty="0">
                <a:latin typeface="Times New Roman" panose="02020603050405020304" pitchFamily="18" charset="0"/>
                <a:ea typeface="华文中宋" panose="02010600040101010101" pitchFamily="2" charset="-122"/>
                <a:sym typeface="Arial" panose="020B0604020202020204" pitchFamily="34" charset="0"/>
              </a:rPr>
              <a:t>样例输出:</a:t>
            </a:r>
          </a:p>
          <a:p>
            <a:r>
              <a:rPr lang="zh-CN" altLang="zh-CN" dirty="0">
                <a:latin typeface="Times New Roman" panose="02020603050405020304" pitchFamily="18" charset="0"/>
                <a:ea typeface="华文中宋" panose="02010600040101010101" pitchFamily="2" charset="-122"/>
              </a:rPr>
              <a:t>    123456789        0       -1</a:t>
            </a:r>
          </a:p>
          <a:p>
            <a:endParaRPr lang="zh-CN" altLang="en-US" dirty="0"/>
          </a:p>
        </p:txBody>
      </p:sp>
    </p:spTree>
    <p:extLst>
      <p:ext uri="{BB962C8B-B14F-4D97-AF65-F5344CB8AC3E}">
        <p14:creationId xmlns:p14="http://schemas.microsoft.com/office/powerpoint/2010/main" val="265592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EA2DBA-8F6C-4422-9210-110000057B88}"/>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2">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8" name="标题 7">
            <a:extLst>
              <a:ext uri="{FF2B5EF4-FFF2-40B4-BE49-F238E27FC236}">
                <a16:creationId xmlns:a16="http://schemas.microsoft.com/office/drawing/2014/main" id="{CE243258-930A-470B-83F0-68EBE47DFF10}"/>
              </a:ext>
            </a:extLst>
          </p:cNvPr>
          <p:cNvSpPr>
            <a:spLocks noGrp="1"/>
          </p:cNvSpPr>
          <p:nvPr>
            <p:ph type="title"/>
          </p:nvPr>
        </p:nvSpPr>
        <p:spPr>
          <a:xfrm>
            <a:off x="457201" y="204787"/>
            <a:ext cx="7673162" cy="871538"/>
          </a:xfrm>
        </p:spPr>
        <p:txBody>
          <a:bodyPr>
            <a:normAutofit/>
          </a:bodyPr>
          <a:lstStyle/>
          <a:p>
            <a:pPr algn="ctr"/>
            <a:r>
              <a:rPr lang="zh-CN" altLang="en-US" sz="4000" dirty="0">
                <a:solidFill>
                  <a:srgbClr val="FFC000"/>
                </a:solidFill>
              </a:rPr>
              <a:t>练习</a:t>
            </a:r>
          </a:p>
        </p:txBody>
      </p:sp>
      <p:sp>
        <p:nvSpPr>
          <p:cNvPr id="10" name="文本占位符 9">
            <a:extLst>
              <a:ext uri="{FF2B5EF4-FFF2-40B4-BE49-F238E27FC236}">
                <a16:creationId xmlns:a16="http://schemas.microsoft.com/office/drawing/2014/main" id="{4A51BBF5-256D-4D41-8240-648A27460628}"/>
              </a:ext>
            </a:extLst>
          </p:cNvPr>
          <p:cNvSpPr>
            <a:spLocks noGrp="1"/>
          </p:cNvSpPr>
          <p:nvPr>
            <p:ph type="body" sz="half" idx="2"/>
          </p:nvPr>
        </p:nvSpPr>
        <p:spPr>
          <a:xfrm>
            <a:off x="457201" y="1076326"/>
            <a:ext cx="7673162" cy="3518297"/>
          </a:xfrm>
        </p:spPr>
        <p:txBody>
          <a:bodyPr/>
          <a:lstStyle/>
          <a:p>
            <a:r>
              <a:rPr lang="en-US" altLang="zh-CN" dirty="0"/>
              <a:t>3</a:t>
            </a:r>
            <a:r>
              <a:rPr lang="zh-CN" altLang="en-US" dirty="0"/>
              <a:t>、</a:t>
            </a:r>
            <a:r>
              <a:rPr lang="zh-CN" altLang="en-US" b="1" dirty="0">
                <a:latin typeface="Times New Roman" panose="02020603050405020304" pitchFamily="18" charset="0"/>
                <a:ea typeface="华文中宋" panose="02010600040101010101" pitchFamily="2" charset="-122"/>
              </a:rPr>
              <a:t>字符三角形</a:t>
            </a:r>
            <a:endParaRPr lang="zh-CN" altLang="en-US" dirty="0">
              <a:latin typeface="Times New Roman" panose="02020603050405020304" pitchFamily="18" charset="0"/>
              <a:ea typeface="华文中宋" panose="02010600040101010101" pitchFamily="2" charset="-122"/>
            </a:endParaRPr>
          </a:p>
          <a:p>
            <a:r>
              <a:rPr lang="zh-CN" altLang="en-US" dirty="0">
                <a:latin typeface="Times New Roman" panose="02020603050405020304" pitchFamily="18" charset="0"/>
                <a:ea typeface="华文中宋" panose="02010600040101010101" pitchFamily="2" charset="-122"/>
              </a:rPr>
              <a:t>    给定一个字符，用它构造一个底边长5个字符，高3个字符的等腰字符三角形。</a:t>
            </a:r>
          </a:p>
          <a:p>
            <a:r>
              <a:rPr lang="zh-CN" altLang="en-US" b="1" dirty="0">
                <a:latin typeface="Times New Roman" panose="02020603050405020304" pitchFamily="18" charset="0"/>
                <a:ea typeface="华文中宋" panose="02010600040101010101" pitchFamily="2" charset="-122"/>
                <a:sym typeface="Arial" panose="020B0604020202020204" pitchFamily="34" charset="0"/>
              </a:rPr>
              <a:t>输入:</a:t>
            </a:r>
          </a:p>
          <a:p>
            <a:r>
              <a:rPr lang="zh-CN" altLang="en-US" dirty="0">
                <a:latin typeface="Times New Roman" panose="02020603050405020304" pitchFamily="18" charset="0"/>
                <a:ea typeface="华文中宋" panose="02010600040101010101" pitchFamily="2" charset="-122"/>
              </a:rPr>
              <a:t>    输入只有一行， 包含一个字符。</a:t>
            </a:r>
          </a:p>
          <a:p>
            <a:r>
              <a:rPr lang="zh-CN" altLang="en-US" b="1" dirty="0">
                <a:latin typeface="Times New Roman" panose="02020603050405020304" pitchFamily="18" charset="0"/>
                <a:ea typeface="华文中宋" panose="02010600040101010101" pitchFamily="2" charset="-122"/>
                <a:sym typeface="Arial" panose="020B0604020202020204" pitchFamily="34" charset="0"/>
              </a:rPr>
              <a:t>输出:</a:t>
            </a:r>
          </a:p>
          <a:p>
            <a:r>
              <a:rPr lang="zh-CN" altLang="en-US" dirty="0">
                <a:latin typeface="Times New Roman" panose="02020603050405020304" pitchFamily="18" charset="0"/>
                <a:ea typeface="华文中宋" panose="02010600040101010101" pitchFamily="2" charset="-122"/>
              </a:rPr>
              <a:t>    该字符构成的等腰三角形，底边长5个字符，高3个字符。</a:t>
            </a:r>
          </a:p>
          <a:p>
            <a:r>
              <a:rPr lang="zh-CN" altLang="en-US" b="1" dirty="0">
                <a:latin typeface="Times New Roman" panose="02020603050405020304" pitchFamily="18" charset="0"/>
                <a:ea typeface="华文中宋" panose="02010600040101010101" pitchFamily="2" charset="-122"/>
                <a:sym typeface="Arial" panose="020B0604020202020204" pitchFamily="34" charset="0"/>
              </a:rPr>
              <a:t>样例输入:</a:t>
            </a:r>
          </a:p>
          <a:p>
            <a:r>
              <a:rPr lang="zh-CN" altLang="en-US" dirty="0">
                <a:latin typeface="Times New Roman" panose="02020603050405020304" pitchFamily="18" charset="0"/>
                <a:ea typeface="华文中宋" panose="02010600040101010101" pitchFamily="2" charset="-122"/>
              </a:rPr>
              <a:t>    *</a:t>
            </a:r>
          </a:p>
          <a:p>
            <a:r>
              <a:rPr lang="zh-CN" altLang="en-US" b="1" dirty="0">
                <a:latin typeface="Times New Roman" panose="02020603050405020304" pitchFamily="18" charset="0"/>
                <a:ea typeface="华文中宋" panose="02010600040101010101" pitchFamily="2" charset="-122"/>
                <a:sym typeface="Arial" panose="020B0604020202020204" pitchFamily="34" charset="0"/>
              </a:rPr>
              <a:t>样例输出:</a:t>
            </a:r>
          </a:p>
          <a:p>
            <a:r>
              <a:rPr lang="zh-CN" altLang="en-US" dirty="0">
                <a:latin typeface="Times New Roman" panose="02020603050405020304" pitchFamily="18" charset="0"/>
                <a:ea typeface="华文中宋" panose="02010600040101010101" pitchFamily="2" charset="-122"/>
              </a:rPr>
              <a:t>        *</a:t>
            </a:r>
          </a:p>
          <a:p>
            <a:r>
              <a:rPr lang="zh-CN" altLang="en-US" dirty="0">
                <a:latin typeface="Times New Roman" panose="02020603050405020304" pitchFamily="18" charset="0"/>
                <a:ea typeface="华文中宋" panose="02010600040101010101" pitchFamily="2" charset="-122"/>
              </a:rPr>
              <a:t>      ***</a:t>
            </a:r>
          </a:p>
          <a:p>
            <a:r>
              <a:rPr lang="zh-CN" altLang="en-US" dirty="0">
                <a:latin typeface="Times New Roman" panose="02020603050405020304" pitchFamily="18" charset="0"/>
                <a:ea typeface="华文中宋" panose="02010600040101010101" pitchFamily="2" charset="-122"/>
              </a:rPr>
              <a:t>    *****</a:t>
            </a:r>
            <a:endParaRPr lang="zh-CN" altLang="en-US" dirty="0"/>
          </a:p>
        </p:txBody>
      </p:sp>
    </p:spTree>
    <p:extLst>
      <p:ext uri="{BB962C8B-B14F-4D97-AF65-F5344CB8AC3E}">
        <p14:creationId xmlns:p14="http://schemas.microsoft.com/office/powerpoint/2010/main" val="1927924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222" y="1008354"/>
            <a:ext cx="3726075" cy="3666931"/>
          </a:xfrm>
          <a:prstGeom prst="rect">
            <a:avLst/>
          </a:prstGeom>
        </p:spPr>
      </p:pic>
      <p:sp>
        <p:nvSpPr>
          <p:cNvPr id="4" name="文本框 3">
            <a:extLst>
              <a:ext uri="{FF2B5EF4-FFF2-40B4-BE49-F238E27FC236}">
                <a16:creationId xmlns:a16="http://schemas.microsoft.com/office/drawing/2014/main" id="{BBEA2DBA-8F6C-4422-9210-110000057B88}"/>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5" name="TextBox 76">
            <a:extLst>
              <a:ext uri="{FF2B5EF4-FFF2-40B4-BE49-F238E27FC236}">
                <a16:creationId xmlns:a16="http://schemas.microsoft.com/office/drawing/2014/main" id="{2EBA91CE-A8F1-422D-85AE-044C0E0FAA02}"/>
              </a:ext>
            </a:extLst>
          </p:cNvPr>
          <p:cNvSpPr txBox="1"/>
          <p:nvPr/>
        </p:nvSpPr>
        <p:spPr>
          <a:xfrm>
            <a:off x="4673654" y="4113593"/>
            <a:ext cx="4125464" cy="561692"/>
          </a:xfrm>
          <a:prstGeom prst="rect">
            <a:avLst/>
          </a:prstGeom>
          <a:noFill/>
        </p:spPr>
        <p:txBody>
          <a:bodyPr wrap="square" lIns="68580" tIns="34290" rIns="68580" bIns="34290" rtlCol="0">
            <a:spAutoFit/>
          </a:bodyPr>
          <a:lstStyle/>
          <a:p>
            <a:r>
              <a:rPr lang="zh-CN" altLang="en-US" sz="3200" dirty="0">
                <a:solidFill>
                  <a:srgbClr val="BF8714"/>
                </a:solidFill>
                <a:latin typeface="微软雅黑" panose="020B0503020204020204" pitchFamily="34" charset="-122"/>
                <a:ea typeface="微软雅黑" panose="020B0503020204020204" pitchFamily="34" charset="-122"/>
              </a:rPr>
              <a:t>         谢谢观看</a:t>
            </a:r>
          </a:p>
        </p:txBody>
      </p:sp>
      <p:pic>
        <p:nvPicPr>
          <p:cNvPr id="3" name="图片 2">
            <a:extLst>
              <a:ext uri="{FF2B5EF4-FFF2-40B4-BE49-F238E27FC236}">
                <a16:creationId xmlns:a16="http://schemas.microsoft.com/office/drawing/2014/main" id="{12E42281-2424-43C8-82A4-F241A8B75E43}"/>
              </a:ext>
            </a:extLst>
          </p:cNvPr>
          <p:cNvPicPr>
            <a:picLocks noChangeAspect="1"/>
          </p:cNvPicPr>
          <p:nvPr/>
        </p:nvPicPr>
        <p:blipFill rotWithShape="1">
          <a:blip r:embed="rId4">
            <a:extLst>
              <a:ext uri="{28A0092B-C50C-407E-A947-70E740481C1C}">
                <a14:useLocalDpi xmlns:a14="http://schemas.microsoft.com/office/drawing/2010/main" val="0"/>
              </a:ext>
            </a:extLst>
          </a:blip>
          <a:srcRect l="3343" t="34500" r="22379" b="18237"/>
          <a:stretch/>
        </p:blipFill>
        <p:spPr>
          <a:xfrm>
            <a:off x="4572000" y="1304776"/>
            <a:ext cx="4125465" cy="2116393"/>
          </a:xfrm>
          <a:prstGeom prst="rect">
            <a:avLst/>
          </a:prstGeom>
        </p:spPr>
      </p:pic>
      <p:sp>
        <p:nvSpPr>
          <p:cNvPr id="8" name="TextBox 76">
            <a:extLst>
              <a:ext uri="{FF2B5EF4-FFF2-40B4-BE49-F238E27FC236}">
                <a16:creationId xmlns:a16="http://schemas.microsoft.com/office/drawing/2014/main" id="{A1DB199B-414F-4A3B-8638-9319C9DC2E62}"/>
              </a:ext>
            </a:extLst>
          </p:cNvPr>
          <p:cNvSpPr txBox="1"/>
          <p:nvPr/>
        </p:nvSpPr>
        <p:spPr>
          <a:xfrm>
            <a:off x="4572000" y="612352"/>
            <a:ext cx="4125464" cy="561692"/>
          </a:xfrm>
          <a:prstGeom prst="rect">
            <a:avLst/>
          </a:prstGeom>
          <a:noFill/>
        </p:spPr>
        <p:txBody>
          <a:bodyPr wrap="square" lIns="68580" tIns="34290" rIns="68580" bIns="34290" rtlCol="0">
            <a:spAutoFit/>
          </a:bodyPr>
          <a:lstStyle/>
          <a:p>
            <a:r>
              <a:rPr lang="en-US" altLang="zh-CN" sz="3200" dirty="0">
                <a:solidFill>
                  <a:srgbClr val="BF8714"/>
                </a:solidFill>
                <a:latin typeface="微软雅黑" panose="020B0503020204020204" pitchFamily="34" charset="-122"/>
                <a:ea typeface="微软雅黑" panose="020B0503020204020204" pitchFamily="34" charset="-122"/>
              </a:rPr>
              <a:t>QQ</a:t>
            </a:r>
            <a:r>
              <a:rPr lang="zh-CN" altLang="en-US" sz="3200" dirty="0">
                <a:solidFill>
                  <a:srgbClr val="BF8714"/>
                </a:solidFill>
                <a:latin typeface="微软雅黑" panose="020B0503020204020204" pitchFamily="34" charset="-122"/>
                <a:ea typeface="微软雅黑" panose="020B0503020204020204" pitchFamily="34" charset="-122"/>
              </a:rPr>
              <a:t>群二维码：</a:t>
            </a:r>
          </a:p>
        </p:txBody>
      </p:sp>
    </p:spTree>
    <p:extLst>
      <p:ext uri="{BB962C8B-B14F-4D97-AF65-F5344CB8AC3E}">
        <p14:creationId xmlns:p14="http://schemas.microsoft.com/office/powerpoint/2010/main" val="88058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728113" y="104665"/>
            <a:ext cx="8357906" cy="782206"/>
            <a:chOff x="841062" y="-140067"/>
            <a:chExt cx="3795766" cy="2621578"/>
          </a:xfrm>
        </p:grpSpPr>
        <p:sp>
          <p:nvSpPr>
            <p:cNvPr id="7" name="TextBox 76"/>
            <p:cNvSpPr txBox="1"/>
            <p:nvPr/>
          </p:nvSpPr>
          <p:spPr>
            <a:xfrm>
              <a:off x="841062" y="-140067"/>
              <a:ext cx="1132198" cy="1083094"/>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什么是面向对象的程序设计</a:t>
              </a:r>
            </a:p>
          </p:txBody>
        </p:sp>
        <p:sp>
          <p:nvSpPr>
            <p:cNvPr id="33" name="文本框 32"/>
            <p:cNvSpPr txBox="1"/>
            <p:nvPr/>
          </p:nvSpPr>
          <p:spPr>
            <a:xfrm>
              <a:off x="863633" y="1429362"/>
              <a:ext cx="3773195" cy="1052149"/>
            </a:xfrm>
            <a:prstGeom prst="rect">
              <a:avLst/>
            </a:prstGeom>
            <a:noFill/>
          </p:spPr>
          <p:txBody>
            <a:bodyPr wrap="square" rtlCol="0">
              <a:spAutoFit/>
            </a:bodyPr>
            <a:lstStyle/>
            <a:p>
              <a:pPr>
                <a:lnSpc>
                  <a:spcPct val="90000"/>
                </a:lnSpc>
              </a:pPr>
              <a:r>
                <a:rPr lang="en-US" altLang="zh-CN" sz="1600" b="1" dirty="0"/>
                <a:t>C++</a:t>
              </a:r>
              <a:r>
                <a:rPr lang="zh-CN" altLang="en-US" sz="1600" b="1" dirty="0"/>
                <a:t>既可用于</a:t>
              </a:r>
              <a:r>
                <a:rPr lang="zh-CN" altLang="en-US" sz="1600" u="sng" dirty="0">
                  <a:solidFill>
                    <a:srgbClr val="FF0000"/>
                  </a:solidFill>
                  <a:ea typeface="黑体" panose="02010609060101010101" pitchFamily="49" charset="-122"/>
                </a:rPr>
                <a:t>面向过程</a:t>
              </a:r>
              <a:r>
                <a:rPr lang="zh-CN" altLang="en-US" sz="1600" dirty="0">
                  <a:solidFill>
                    <a:srgbClr val="FF0000"/>
                  </a:solidFill>
                  <a:ea typeface="黑体" panose="02010609060101010101" pitchFamily="49" charset="-122"/>
                </a:rPr>
                <a:t>的程序设计</a:t>
              </a:r>
              <a:r>
                <a:rPr lang="zh-CN" altLang="en-US" sz="1600" b="1" dirty="0">
                  <a:solidFill>
                    <a:srgbClr val="FF0000"/>
                  </a:solidFill>
                </a:rPr>
                <a:t>，</a:t>
              </a:r>
              <a:r>
                <a:rPr lang="zh-CN" altLang="en-US" sz="1600" b="1" dirty="0"/>
                <a:t>又可用于</a:t>
              </a:r>
              <a:r>
                <a:rPr lang="zh-CN" altLang="en-US" sz="1600" u="sng" dirty="0">
                  <a:solidFill>
                    <a:srgbClr val="0000CC"/>
                  </a:solidFill>
                  <a:ea typeface="黑体" panose="02010609060101010101" pitchFamily="49" charset="-122"/>
                </a:rPr>
                <a:t>面向对象</a:t>
              </a:r>
              <a:r>
                <a:rPr lang="zh-CN" altLang="en-US" sz="1600" dirty="0">
                  <a:solidFill>
                    <a:srgbClr val="0000CC"/>
                  </a:solidFill>
                  <a:ea typeface="黑体" panose="02010609060101010101" pitchFamily="49" charset="-122"/>
                </a:rPr>
                <a:t>的程序设计</a:t>
              </a:r>
            </a:p>
          </p:txBody>
        </p:sp>
      </p:grpSp>
      <p:sp>
        <p:nvSpPr>
          <p:cNvPr id="34" name="TextBox 76"/>
          <p:cNvSpPr txBox="1"/>
          <p:nvPr/>
        </p:nvSpPr>
        <p:spPr>
          <a:xfrm>
            <a:off x="57981" y="227582"/>
            <a:ext cx="629018"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818199" y="1252924"/>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0" name="剪去对角的矩形 9"/>
          <p:cNvSpPr/>
          <p:nvPr/>
        </p:nvSpPr>
        <p:spPr bwMode="auto">
          <a:xfrm>
            <a:off x="814102" y="2309945"/>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81686" y="1200745"/>
            <a:ext cx="1614136"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面向对象程序设计</a:t>
            </a:r>
          </a:p>
        </p:txBody>
      </p:sp>
      <p:sp>
        <p:nvSpPr>
          <p:cNvPr id="13" name="TextBox 76"/>
          <p:cNvSpPr txBox="1"/>
          <p:nvPr/>
        </p:nvSpPr>
        <p:spPr>
          <a:xfrm>
            <a:off x="1177589" y="2251301"/>
            <a:ext cx="2504725" cy="284693"/>
          </a:xfrm>
          <a:prstGeom prst="rect">
            <a:avLst/>
          </a:prstGeom>
          <a:noFill/>
          <a:effectLst/>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对象（具有属性和行为）</a:t>
            </a:r>
          </a:p>
        </p:txBody>
      </p:sp>
      <p:sp>
        <p:nvSpPr>
          <p:cNvPr id="14" name="文本框 13"/>
          <p:cNvSpPr txBox="1"/>
          <p:nvPr/>
        </p:nvSpPr>
        <p:spPr>
          <a:xfrm>
            <a:off x="1177589" y="2601170"/>
            <a:ext cx="5569200" cy="1368195"/>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我们从两个方面讨论对象的含义：现实世界的含义和面向对象的程序设计中的含义。</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现实中的对象既具有静态的属性，有具有动态的行为</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例如：一个人就是一个对象，每个人都有自己的姓名、性别、年龄、身高、体重等</a:t>
            </a:r>
            <a:r>
              <a:rPr lang="zh-CN" altLang="en-US" sz="1100" dirty="0">
                <a:solidFill>
                  <a:srgbClr val="FF0000"/>
                </a:solidFill>
                <a:latin typeface="微软雅黑" panose="020B0503020204020204" pitchFamily="34" charset="-122"/>
                <a:ea typeface="微软雅黑" panose="020B0503020204020204" pitchFamily="34" charset="-122"/>
              </a:rPr>
              <a:t>属性</a:t>
            </a:r>
            <a:endParaRPr lang="en-US" altLang="zh-CN" sz="11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都有吃饭、走路、睡觉、学习等</a:t>
            </a:r>
            <a:r>
              <a:rPr lang="zh-CN" altLang="en-US" sz="1100" dirty="0">
                <a:solidFill>
                  <a:srgbClr val="FF0000"/>
                </a:solidFill>
                <a:latin typeface="微软雅黑" panose="020B0503020204020204" pitchFamily="34" charset="-122"/>
                <a:ea typeface="微软雅黑" panose="020B0503020204020204" pitchFamily="34" charset="-122"/>
              </a:rPr>
              <a:t>行为</a:t>
            </a:r>
            <a:endParaRPr lang="en-US" altLang="zh-CN" sz="11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面向对象的程序设计采用了以上人们所熟悉的这种思路。在面向对象程序设计中，对象是具有描述其属性的数据以及对这些数据施加的一组操作封装在一起构成的统一体</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D88D9EDD-7A72-4841-9B77-31300265EC2A}"/>
              </a:ext>
            </a:extLst>
          </p:cNvPr>
          <p:cNvSpPr txBox="1"/>
          <p:nvPr/>
        </p:nvSpPr>
        <p:spPr>
          <a:xfrm>
            <a:off x="2748162" y="4787628"/>
            <a:ext cx="2780270" cy="307777"/>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rPr>
              <a:t>www.qilinxx.com</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43FC17B2-1295-4CCB-B5D8-11B8CB5598A7}"/>
              </a:ext>
            </a:extLst>
          </p:cNvPr>
          <p:cNvSpPr txBox="1"/>
          <p:nvPr/>
        </p:nvSpPr>
        <p:spPr>
          <a:xfrm>
            <a:off x="1177590" y="1547178"/>
            <a:ext cx="5507415" cy="477054"/>
          </a:xfrm>
          <a:prstGeom prst="rect">
            <a:avLst/>
          </a:prstGeom>
          <a:noFill/>
        </p:spPr>
        <p:txBody>
          <a:bodyPr wrap="squar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是针对开发较大规模的程序而提出来的，目的是提高软件开发的效率。</a:t>
            </a: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这两种程序设计并不是对立、矛盾的，而是各有用途、互为补充的</a:t>
            </a:r>
            <a:r>
              <a:rPr lang="zh-CN" altLang="en-US" dirty="0"/>
              <a:t>。</a:t>
            </a:r>
          </a:p>
        </p:txBody>
      </p:sp>
      <p:sp>
        <p:nvSpPr>
          <p:cNvPr id="5" name="矩形 4">
            <a:extLst>
              <a:ext uri="{FF2B5EF4-FFF2-40B4-BE49-F238E27FC236}">
                <a16:creationId xmlns:a16="http://schemas.microsoft.com/office/drawing/2014/main" id="{E917BCC1-E1B8-4799-B05F-E05F2D8E7619}"/>
              </a:ext>
            </a:extLst>
          </p:cNvPr>
          <p:cNvSpPr/>
          <p:nvPr/>
        </p:nvSpPr>
        <p:spPr>
          <a:xfrm>
            <a:off x="6854027" y="2650524"/>
            <a:ext cx="1915297" cy="916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707C260-EAA1-403C-A35A-7424952FB9CD}"/>
              </a:ext>
            </a:extLst>
          </p:cNvPr>
          <p:cNvSpPr txBox="1"/>
          <p:nvPr/>
        </p:nvSpPr>
        <p:spPr>
          <a:xfrm>
            <a:off x="6942009" y="2872946"/>
            <a:ext cx="400110" cy="543082"/>
          </a:xfrm>
          <a:prstGeom prst="rect">
            <a:avLst/>
          </a:prstGeom>
          <a:noFill/>
        </p:spPr>
        <p:txBody>
          <a:bodyPr vert="eaVert" wrap="square" rtlCol="0">
            <a:spAutoFit/>
          </a:bodyPr>
          <a:lstStyle/>
          <a:p>
            <a:r>
              <a:rPr lang="zh-CN" altLang="en-US" dirty="0"/>
              <a:t>对象</a:t>
            </a:r>
          </a:p>
        </p:txBody>
      </p:sp>
      <p:sp>
        <p:nvSpPr>
          <p:cNvPr id="15" name="矩形 14">
            <a:extLst>
              <a:ext uri="{FF2B5EF4-FFF2-40B4-BE49-F238E27FC236}">
                <a16:creationId xmlns:a16="http://schemas.microsoft.com/office/drawing/2014/main" id="{4421D3E0-44FF-4F6B-AB33-44F1C872D45A}"/>
              </a:ext>
            </a:extLst>
          </p:cNvPr>
          <p:cNvSpPr/>
          <p:nvPr/>
        </p:nvSpPr>
        <p:spPr>
          <a:xfrm>
            <a:off x="7459507" y="2780270"/>
            <a:ext cx="1124465" cy="3212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a:t>
            </a:r>
          </a:p>
        </p:txBody>
      </p:sp>
      <p:sp>
        <p:nvSpPr>
          <p:cNvPr id="21" name="矩形 20">
            <a:extLst>
              <a:ext uri="{FF2B5EF4-FFF2-40B4-BE49-F238E27FC236}">
                <a16:creationId xmlns:a16="http://schemas.microsoft.com/office/drawing/2014/main" id="{ED73A6F8-CE9D-45B8-B9EB-A0BCE3E536B8}"/>
              </a:ext>
            </a:extLst>
          </p:cNvPr>
          <p:cNvSpPr/>
          <p:nvPr/>
        </p:nvSpPr>
        <p:spPr>
          <a:xfrm>
            <a:off x="7459506" y="3165620"/>
            <a:ext cx="1124465" cy="32127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操作代码</a:t>
            </a:r>
          </a:p>
        </p:txBody>
      </p:sp>
      <p:sp>
        <p:nvSpPr>
          <p:cNvPr id="19" name="文本框 18">
            <a:extLst>
              <a:ext uri="{FF2B5EF4-FFF2-40B4-BE49-F238E27FC236}">
                <a16:creationId xmlns:a16="http://schemas.microsoft.com/office/drawing/2014/main" id="{F02A1E20-EBAD-4481-9263-B9D93292F24B}"/>
              </a:ext>
            </a:extLst>
          </p:cNvPr>
          <p:cNvSpPr txBox="1"/>
          <p:nvPr/>
        </p:nvSpPr>
        <p:spPr>
          <a:xfrm>
            <a:off x="7052753" y="3698366"/>
            <a:ext cx="1827315" cy="276999"/>
          </a:xfrm>
          <a:prstGeom prst="rect">
            <a:avLst/>
          </a:prstGeom>
          <a:noFill/>
        </p:spPr>
        <p:txBody>
          <a:bodyPr wrap="square" rtlCol="0">
            <a:spAutoFit/>
          </a:bodyPr>
          <a:lstStyle/>
          <a:p>
            <a:r>
              <a:rPr lang="zh-CN" altLang="en-US" sz="1200" dirty="0"/>
              <a:t>对象结构示意图</a:t>
            </a:r>
          </a:p>
        </p:txBody>
      </p:sp>
    </p:spTree>
    <p:extLst>
      <p:ext uri="{BB962C8B-B14F-4D97-AF65-F5344CB8AC3E}">
        <p14:creationId xmlns:p14="http://schemas.microsoft.com/office/powerpoint/2010/main" val="83015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3473116039"/>
              </p:ext>
            </p:extLst>
          </p:nvPr>
        </p:nvGraphicFramePr>
        <p:xfrm>
          <a:off x="4105265" y="818571"/>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39647" y="974800"/>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0" name="剪去对角的矩形 9"/>
          <p:cNvSpPr/>
          <p:nvPr/>
        </p:nvSpPr>
        <p:spPr bwMode="auto">
          <a:xfrm>
            <a:off x="732367" y="2176476"/>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03134" y="922621"/>
            <a:ext cx="1614136"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抽象</a:t>
            </a:r>
          </a:p>
        </p:txBody>
      </p:sp>
      <p:sp>
        <p:nvSpPr>
          <p:cNvPr id="13" name="TextBox 76"/>
          <p:cNvSpPr txBox="1"/>
          <p:nvPr/>
        </p:nvSpPr>
        <p:spPr>
          <a:xfrm>
            <a:off x="1095854" y="2117832"/>
            <a:ext cx="2504725" cy="284693"/>
          </a:xfrm>
          <a:prstGeom prst="rect">
            <a:avLst/>
          </a:prstGeom>
          <a:noFill/>
          <a:effectLst/>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封装</a:t>
            </a:r>
          </a:p>
        </p:txBody>
      </p:sp>
      <p:sp>
        <p:nvSpPr>
          <p:cNvPr id="14" name="文本框 13"/>
          <p:cNvSpPr txBox="1"/>
          <p:nvPr/>
        </p:nvSpPr>
        <p:spPr>
          <a:xfrm>
            <a:off x="1095854" y="2467700"/>
            <a:ext cx="6792918" cy="708014"/>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在现实生活中，所谓的封装就是把某个事物包起来，使外界不知道事物的具体内容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在面向对象程序设计中，封装是把数据和实现操作的代码集中起来放在对象的内部并尽可能隐藏对象的内部细节。</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3FC17B2-1295-4CCB-B5D8-11B8CB5598A7}"/>
              </a:ext>
            </a:extLst>
          </p:cNvPr>
          <p:cNvSpPr txBox="1"/>
          <p:nvPr/>
        </p:nvSpPr>
        <p:spPr>
          <a:xfrm>
            <a:off x="1099038" y="1269053"/>
            <a:ext cx="6792918" cy="731098"/>
          </a:xfrm>
          <a:prstGeom prst="rect">
            <a:avLst/>
          </a:prstGeom>
          <a:noFill/>
        </p:spPr>
        <p:txBody>
          <a:bodyPr wrap="square"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抽象是人类认识问题的最基本的手段之一。抽象就是将相关事务的共性归纳、集中的过程。</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抽象是通过特定实例（对象）抽取共同的性质形成概念的过程。</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中这种类型称为类，类是对象的抽象。</a:t>
            </a:r>
          </a:p>
        </p:txBody>
      </p:sp>
      <p:sp>
        <p:nvSpPr>
          <p:cNvPr id="12" name="文本框 11">
            <a:extLst>
              <a:ext uri="{FF2B5EF4-FFF2-40B4-BE49-F238E27FC236}">
                <a16:creationId xmlns:a16="http://schemas.microsoft.com/office/drawing/2014/main" id="{129D0F2B-CF37-4577-93C3-D187CEF92AD6}"/>
              </a:ext>
            </a:extLst>
          </p:cNvPr>
          <p:cNvSpPr txBox="1"/>
          <p:nvPr/>
        </p:nvSpPr>
        <p:spPr>
          <a:xfrm>
            <a:off x="735551" y="555806"/>
            <a:ext cx="5856779" cy="307777"/>
          </a:xfrm>
          <a:prstGeom prst="rect">
            <a:avLst/>
          </a:prstGeom>
          <a:noFill/>
        </p:spPr>
        <p:txBody>
          <a:bodyPr wrap="square" rtlCol="0">
            <a:spAutoFit/>
          </a:bodyPr>
          <a:lstStyle/>
          <a:p>
            <a:r>
              <a:rPr lang="zh-CN" altLang="en-US" dirty="0"/>
              <a:t>此页内容仅做了解，用兴趣的同学可以进一步学习</a:t>
            </a:r>
          </a:p>
        </p:txBody>
      </p:sp>
      <p:sp>
        <p:nvSpPr>
          <p:cNvPr id="23" name="文本框 22">
            <a:extLst>
              <a:ext uri="{FF2B5EF4-FFF2-40B4-BE49-F238E27FC236}">
                <a16:creationId xmlns:a16="http://schemas.microsoft.com/office/drawing/2014/main" id="{3B1446D0-8E44-4508-9EF7-4802FAEEB976}"/>
              </a:ext>
            </a:extLst>
          </p:cNvPr>
          <p:cNvSpPr txBox="1"/>
          <p:nvPr/>
        </p:nvSpPr>
        <p:spPr>
          <a:xfrm>
            <a:off x="2748162" y="4787628"/>
            <a:ext cx="2780270" cy="307777"/>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rPr>
              <a:t>www.qilinxx.com</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8" name="矩形 17">
            <a:extLst>
              <a:ext uri="{FF2B5EF4-FFF2-40B4-BE49-F238E27FC236}">
                <a16:creationId xmlns:a16="http://schemas.microsoft.com/office/drawing/2014/main" id="{A1E6746B-FB5F-4A79-B451-BCB9E0EF42E7}"/>
              </a:ext>
            </a:extLst>
          </p:cNvPr>
          <p:cNvSpPr/>
          <p:nvPr/>
        </p:nvSpPr>
        <p:spPr>
          <a:xfrm>
            <a:off x="5770605" y="3210704"/>
            <a:ext cx="2730844" cy="123283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20FD794-099A-4C99-B376-FDC7F74B5B28}"/>
              </a:ext>
            </a:extLst>
          </p:cNvPr>
          <p:cNvSpPr/>
          <p:nvPr/>
        </p:nvSpPr>
        <p:spPr>
          <a:xfrm>
            <a:off x="6312243" y="3369270"/>
            <a:ext cx="982362" cy="263690"/>
          </a:xfrm>
          <a:prstGeom prst="rect">
            <a:avLst/>
          </a:prstGeom>
          <a:solidFill>
            <a:srgbClr val="BF8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操作代码</a:t>
            </a:r>
          </a:p>
        </p:txBody>
      </p:sp>
      <p:sp>
        <p:nvSpPr>
          <p:cNvPr id="32" name="矩形 31">
            <a:extLst>
              <a:ext uri="{FF2B5EF4-FFF2-40B4-BE49-F238E27FC236}">
                <a16:creationId xmlns:a16="http://schemas.microsoft.com/office/drawing/2014/main" id="{C7663FA6-9326-4B01-BFC0-9CD21B84EFA3}"/>
              </a:ext>
            </a:extLst>
          </p:cNvPr>
          <p:cNvSpPr/>
          <p:nvPr/>
        </p:nvSpPr>
        <p:spPr>
          <a:xfrm>
            <a:off x="6312243" y="3723595"/>
            <a:ext cx="982362" cy="263690"/>
          </a:xfrm>
          <a:prstGeom prst="rect">
            <a:avLst/>
          </a:prstGeom>
          <a:solidFill>
            <a:srgbClr val="BF8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操作代码</a:t>
            </a:r>
            <a:endParaRPr lang="zh-CN" altLang="en-US" dirty="0"/>
          </a:p>
        </p:txBody>
      </p:sp>
      <p:sp>
        <p:nvSpPr>
          <p:cNvPr id="36" name="矩形 35">
            <a:extLst>
              <a:ext uri="{FF2B5EF4-FFF2-40B4-BE49-F238E27FC236}">
                <a16:creationId xmlns:a16="http://schemas.microsoft.com/office/drawing/2014/main" id="{CFA08087-9D56-4176-B0A7-36FD69DF564D}"/>
              </a:ext>
            </a:extLst>
          </p:cNvPr>
          <p:cNvSpPr/>
          <p:nvPr/>
        </p:nvSpPr>
        <p:spPr>
          <a:xfrm>
            <a:off x="6312243" y="4077920"/>
            <a:ext cx="982362" cy="263690"/>
          </a:xfrm>
          <a:prstGeom prst="rect">
            <a:avLst/>
          </a:prstGeom>
          <a:solidFill>
            <a:srgbClr val="BF8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操作代码</a:t>
            </a:r>
            <a:endParaRPr lang="zh-CN" altLang="en-US" dirty="0"/>
          </a:p>
        </p:txBody>
      </p:sp>
      <p:sp>
        <p:nvSpPr>
          <p:cNvPr id="22" name="椭圆 21">
            <a:extLst>
              <a:ext uri="{FF2B5EF4-FFF2-40B4-BE49-F238E27FC236}">
                <a16:creationId xmlns:a16="http://schemas.microsoft.com/office/drawing/2014/main" id="{F43B2D54-72D0-49E3-862F-BDEC277F9988}"/>
              </a:ext>
            </a:extLst>
          </p:cNvPr>
          <p:cNvSpPr/>
          <p:nvPr/>
        </p:nvSpPr>
        <p:spPr>
          <a:xfrm>
            <a:off x="7551009" y="3444061"/>
            <a:ext cx="766119" cy="7661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rPr>
              <a:t>数据</a:t>
            </a:r>
          </a:p>
        </p:txBody>
      </p:sp>
      <p:sp>
        <p:nvSpPr>
          <p:cNvPr id="30" name="矩形 29">
            <a:extLst>
              <a:ext uri="{FF2B5EF4-FFF2-40B4-BE49-F238E27FC236}">
                <a16:creationId xmlns:a16="http://schemas.microsoft.com/office/drawing/2014/main" id="{FD08D0CF-1845-4EE4-89A7-F09283B552EF}"/>
              </a:ext>
            </a:extLst>
          </p:cNvPr>
          <p:cNvSpPr/>
          <p:nvPr/>
        </p:nvSpPr>
        <p:spPr>
          <a:xfrm>
            <a:off x="5591432" y="3369270"/>
            <a:ext cx="364525" cy="170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9C6B1258-99A8-4552-8566-2684B89940E8}"/>
              </a:ext>
            </a:extLst>
          </p:cNvPr>
          <p:cNvSpPr/>
          <p:nvPr/>
        </p:nvSpPr>
        <p:spPr>
          <a:xfrm>
            <a:off x="5594460" y="3709700"/>
            <a:ext cx="364525" cy="170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DCC4B5B4-3482-4212-869F-5DE9C3737999}"/>
              </a:ext>
            </a:extLst>
          </p:cNvPr>
          <p:cNvSpPr/>
          <p:nvPr/>
        </p:nvSpPr>
        <p:spPr>
          <a:xfrm>
            <a:off x="5604817" y="4050131"/>
            <a:ext cx="364525" cy="170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9878215-A45D-41E6-BE9E-79673CE259CE}"/>
              </a:ext>
            </a:extLst>
          </p:cNvPr>
          <p:cNvSpPr txBox="1"/>
          <p:nvPr/>
        </p:nvSpPr>
        <p:spPr>
          <a:xfrm>
            <a:off x="4912326" y="3329744"/>
            <a:ext cx="763028" cy="261610"/>
          </a:xfrm>
          <a:prstGeom prst="rect">
            <a:avLst/>
          </a:prstGeom>
          <a:noFill/>
        </p:spPr>
        <p:txBody>
          <a:bodyPr wrap="square" rtlCol="0">
            <a:spAutoFit/>
          </a:bodyPr>
          <a:lstStyle/>
          <a:p>
            <a:pPr algn="l"/>
            <a:r>
              <a:rPr lang="zh-CN" altLang="en-US" sz="1100" dirty="0"/>
              <a:t>接口</a:t>
            </a:r>
            <a:r>
              <a:rPr lang="en-US" altLang="zh-CN" sz="1100" dirty="0"/>
              <a:t>1</a:t>
            </a:r>
            <a:endParaRPr lang="zh-CN" altLang="en-US" sz="1100" dirty="0"/>
          </a:p>
        </p:txBody>
      </p:sp>
      <p:sp>
        <p:nvSpPr>
          <p:cNvPr id="40" name="文本框 39">
            <a:extLst>
              <a:ext uri="{FF2B5EF4-FFF2-40B4-BE49-F238E27FC236}">
                <a16:creationId xmlns:a16="http://schemas.microsoft.com/office/drawing/2014/main" id="{17F7F958-FD7F-4504-A425-F91035D301E6}"/>
              </a:ext>
            </a:extLst>
          </p:cNvPr>
          <p:cNvSpPr txBox="1"/>
          <p:nvPr/>
        </p:nvSpPr>
        <p:spPr>
          <a:xfrm>
            <a:off x="4903354" y="3685634"/>
            <a:ext cx="763028" cy="261610"/>
          </a:xfrm>
          <a:prstGeom prst="rect">
            <a:avLst/>
          </a:prstGeom>
          <a:noFill/>
        </p:spPr>
        <p:txBody>
          <a:bodyPr wrap="square" rtlCol="0">
            <a:spAutoFit/>
          </a:bodyPr>
          <a:lstStyle/>
          <a:p>
            <a:pPr algn="l"/>
            <a:r>
              <a:rPr lang="zh-CN" altLang="en-US" sz="1100" dirty="0"/>
              <a:t>接口</a:t>
            </a:r>
            <a:r>
              <a:rPr lang="en-US" altLang="zh-CN" sz="1100" dirty="0"/>
              <a:t>2</a:t>
            </a:r>
            <a:endParaRPr lang="zh-CN" altLang="en-US" sz="1100" dirty="0"/>
          </a:p>
        </p:txBody>
      </p:sp>
      <p:sp>
        <p:nvSpPr>
          <p:cNvPr id="41" name="文本框 40">
            <a:extLst>
              <a:ext uri="{FF2B5EF4-FFF2-40B4-BE49-F238E27FC236}">
                <a16:creationId xmlns:a16="http://schemas.microsoft.com/office/drawing/2014/main" id="{DC041E28-726A-4804-AC36-BC7C74EF89F2}"/>
              </a:ext>
            </a:extLst>
          </p:cNvPr>
          <p:cNvSpPr txBox="1"/>
          <p:nvPr/>
        </p:nvSpPr>
        <p:spPr>
          <a:xfrm>
            <a:off x="4903354" y="4004796"/>
            <a:ext cx="763028" cy="261610"/>
          </a:xfrm>
          <a:prstGeom prst="rect">
            <a:avLst/>
          </a:prstGeom>
          <a:noFill/>
        </p:spPr>
        <p:txBody>
          <a:bodyPr wrap="square" rtlCol="0">
            <a:spAutoFit/>
          </a:bodyPr>
          <a:lstStyle/>
          <a:p>
            <a:pPr algn="l"/>
            <a:r>
              <a:rPr lang="zh-CN" altLang="en-US" sz="1100" dirty="0"/>
              <a:t>接口</a:t>
            </a:r>
            <a:r>
              <a:rPr lang="en-US" altLang="zh-CN" sz="1100" dirty="0"/>
              <a:t>3</a:t>
            </a:r>
            <a:endParaRPr lang="zh-CN" altLang="en-US" sz="1100" dirty="0"/>
          </a:p>
        </p:txBody>
      </p:sp>
    </p:spTree>
    <p:extLst>
      <p:ext uri="{BB962C8B-B14F-4D97-AF65-F5344CB8AC3E}">
        <p14:creationId xmlns:p14="http://schemas.microsoft.com/office/powerpoint/2010/main" val="107337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3" name="文本框 22">
            <a:extLst>
              <a:ext uri="{FF2B5EF4-FFF2-40B4-BE49-F238E27FC236}">
                <a16:creationId xmlns:a16="http://schemas.microsoft.com/office/drawing/2014/main" id="{3B1446D0-8E44-4508-9EF7-4802FAEEB976}"/>
              </a:ext>
            </a:extLst>
          </p:cNvPr>
          <p:cNvSpPr txBox="1"/>
          <p:nvPr/>
        </p:nvSpPr>
        <p:spPr>
          <a:xfrm>
            <a:off x="2748162" y="4787628"/>
            <a:ext cx="2780270" cy="307777"/>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rPr>
              <a:t>www.qilinxx.com</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4" name="剪去对角的矩形 8">
            <a:extLst>
              <a:ext uri="{FF2B5EF4-FFF2-40B4-BE49-F238E27FC236}">
                <a16:creationId xmlns:a16="http://schemas.microsoft.com/office/drawing/2014/main" id="{81ADEA56-9E35-4E46-8763-3D31DE3FE1C7}"/>
              </a:ext>
            </a:extLst>
          </p:cNvPr>
          <p:cNvSpPr/>
          <p:nvPr/>
        </p:nvSpPr>
        <p:spPr bwMode="auto">
          <a:xfrm>
            <a:off x="676761" y="2222114"/>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5" name="TextBox 76">
            <a:extLst>
              <a:ext uri="{FF2B5EF4-FFF2-40B4-BE49-F238E27FC236}">
                <a16:creationId xmlns:a16="http://schemas.microsoft.com/office/drawing/2014/main" id="{6F5D4AC3-E244-4807-85D3-560C24524A62}"/>
              </a:ext>
            </a:extLst>
          </p:cNvPr>
          <p:cNvSpPr txBox="1"/>
          <p:nvPr/>
        </p:nvSpPr>
        <p:spPr>
          <a:xfrm>
            <a:off x="1040248" y="2169935"/>
            <a:ext cx="1614136"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多态</a:t>
            </a:r>
          </a:p>
        </p:txBody>
      </p:sp>
      <p:sp>
        <p:nvSpPr>
          <p:cNvPr id="26" name="文本框 25">
            <a:extLst>
              <a:ext uri="{FF2B5EF4-FFF2-40B4-BE49-F238E27FC236}">
                <a16:creationId xmlns:a16="http://schemas.microsoft.com/office/drawing/2014/main" id="{8A4E5E8E-3F11-48DD-9B89-243D18668046}"/>
              </a:ext>
            </a:extLst>
          </p:cNvPr>
          <p:cNvSpPr txBox="1"/>
          <p:nvPr/>
        </p:nvSpPr>
        <p:spPr>
          <a:xfrm>
            <a:off x="1036152" y="2516367"/>
            <a:ext cx="6792918" cy="1171218"/>
          </a:xfrm>
          <a:prstGeom prst="rect">
            <a:avLst/>
          </a:prstGeom>
          <a:noFill/>
        </p:spPr>
        <p:txBody>
          <a:bodyPr wrap="square"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多态是面向对象系统中的重要特性。</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现实中多态</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多态是指在一般类中定义的属性或行为，被特殊类继承之后，可以具有不同的数据类型或表现出不同的行为。这使得同一个属性或行为在一般类及其各个特殊类中具有不同的语义</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737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3"/>
          </a:graphicData>
        </a:graphic>
      </p:graphicFrame>
      <p:sp>
        <p:nvSpPr>
          <p:cNvPr id="9" name="剪去对角的矩形 8"/>
          <p:cNvSpPr/>
          <p:nvPr/>
        </p:nvSpPr>
        <p:spPr bwMode="auto">
          <a:xfrm>
            <a:off x="814102" y="315963"/>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0" name="剪去对角的矩形 9"/>
          <p:cNvSpPr/>
          <p:nvPr/>
        </p:nvSpPr>
        <p:spPr bwMode="auto">
          <a:xfrm>
            <a:off x="810006" y="1684643"/>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77589" y="263784"/>
            <a:ext cx="1614136"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类</a:t>
            </a:r>
          </a:p>
        </p:txBody>
      </p:sp>
      <p:sp>
        <p:nvSpPr>
          <p:cNvPr id="13" name="TextBox 76"/>
          <p:cNvSpPr txBox="1"/>
          <p:nvPr/>
        </p:nvSpPr>
        <p:spPr>
          <a:xfrm>
            <a:off x="1173493" y="1625999"/>
            <a:ext cx="2504725" cy="284693"/>
          </a:xfrm>
          <a:prstGeom prst="rect">
            <a:avLst/>
          </a:prstGeom>
          <a:noFill/>
          <a:effectLst/>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消息与方法</a:t>
            </a:r>
          </a:p>
        </p:txBody>
      </p:sp>
      <p:sp>
        <p:nvSpPr>
          <p:cNvPr id="14" name="文本框 13"/>
          <p:cNvSpPr txBox="1"/>
          <p:nvPr/>
        </p:nvSpPr>
        <p:spPr>
          <a:xfrm>
            <a:off x="1173493" y="1975867"/>
            <a:ext cx="6792918" cy="1368195"/>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现实中的对象不是孤立的个体，他们之间都有着各式各样的联系，正式他们之间相互作用、联系、和连接、才构成时间各种不同的系统。</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在面向对象程序设计中，对象之间也需要联系，称为对象的交互。面向对象程序设计技术必须提供一种机制允许一个对象与另一个对象的交互，这种机制叫做消息传递。一个对象向另一个对象发送请求称为“</a:t>
            </a:r>
            <a:r>
              <a:rPr lang="zh-CN" altLang="en-US" sz="1100" dirty="0">
                <a:solidFill>
                  <a:srgbClr val="FF0000"/>
                </a:solidFill>
                <a:latin typeface="微软雅黑" panose="020B0503020204020204" pitchFamily="34" charset="-122"/>
                <a:ea typeface="微软雅黑" panose="020B0503020204020204" pitchFamily="34" charset="-122"/>
              </a:rPr>
              <a:t>消息</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方法包括界面和方法体两部分：</a:t>
            </a:r>
            <a:r>
              <a:rPr lang="zh-CN" altLang="en-US" sz="1100" dirty="0">
                <a:solidFill>
                  <a:srgbClr val="FF0000"/>
                </a:solidFill>
                <a:latin typeface="微软雅黑" panose="020B0503020204020204" pitchFamily="34" charset="-122"/>
                <a:ea typeface="微软雅黑" panose="020B0503020204020204" pitchFamily="34" charset="-122"/>
              </a:rPr>
              <a:t>方法界面</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是给出方法名和调用协议；</a:t>
            </a:r>
            <a:r>
              <a:rPr lang="zh-CN" altLang="en-US" sz="1100" dirty="0">
                <a:solidFill>
                  <a:srgbClr val="FF0000"/>
                </a:solidFill>
                <a:latin typeface="微软雅黑" panose="020B0503020204020204" pitchFamily="34" charset="-122"/>
                <a:ea typeface="微软雅黑" panose="020B0503020204020204" pitchFamily="34" charset="-122"/>
              </a:rPr>
              <a:t>方法体</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则是实现某个操作的一系列计算步骤也就是一段程序</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D88D9EDD-7A72-4841-9B77-31300265EC2A}"/>
              </a:ext>
            </a:extLst>
          </p:cNvPr>
          <p:cNvSpPr txBox="1"/>
          <p:nvPr/>
        </p:nvSpPr>
        <p:spPr>
          <a:xfrm>
            <a:off x="2748162" y="4787628"/>
            <a:ext cx="2780270" cy="307777"/>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rPr>
              <a:t>www.qilinxx.com</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43FC17B2-1295-4CCB-B5D8-11B8CB5598A7}"/>
              </a:ext>
            </a:extLst>
          </p:cNvPr>
          <p:cNvSpPr txBox="1"/>
          <p:nvPr/>
        </p:nvSpPr>
        <p:spPr>
          <a:xfrm>
            <a:off x="1173493" y="610216"/>
            <a:ext cx="6792918" cy="954044"/>
          </a:xfrm>
          <a:prstGeom prst="rect">
            <a:avLst/>
          </a:prstGeom>
          <a:noFill/>
        </p:spPr>
        <p:txBody>
          <a:bodyPr wrap="square"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类是具有相同的属性和行为的对象的抽象</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例如张三、李四、王五等每个人都有自己的性格、爱好、职业、特长。这些可以看做是他们的</a:t>
            </a:r>
            <a:r>
              <a:rPr lang="zh-CN" altLang="en-US" sz="1100" dirty="0">
                <a:solidFill>
                  <a:srgbClr val="FF0000"/>
                </a:solidFill>
                <a:latin typeface="微软雅黑" panose="020B0503020204020204" pitchFamily="34" charset="-122"/>
                <a:ea typeface="微软雅黑" panose="020B0503020204020204" pitchFamily="34" charset="-122"/>
              </a:rPr>
              <a:t>属性</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都具有相同生理构造、，都能吃饭、走路、睡觉等。这些可以看做使他们的</a:t>
            </a:r>
            <a:r>
              <a:rPr lang="zh-CN" altLang="en-US" sz="1100" dirty="0">
                <a:solidFill>
                  <a:srgbClr val="FF0000"/>
                </a:solidFill>
                <a:latin typeface="微软雅黑" panose="020B0503020204020204" pitchFamily="34" charset="-122"/>
                <a:ea typeface="微软雅黑" panose="020B0503020204020204" pitchFamily="34" charset="-122"/>
              </a:rPr>
              <a:t>行为</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于是把他们都统称为人“类”，而每个人都是人“类”中的一例，也就是一个</a:t>
            </a:r>
            <a:r>
              <a:rPr lang="zh-CN" altLang="en-US" sz="1100" dirty="0">
                <a:solidFill>
                  <a:srgbClr val="FF0000"/>
                </a:solidFill>
                <a:latin typeface="微软雅黑" panose="020B0503020204020204" pitchFamily="34" charset="-122"/>
                <a:ea typeface="微软雅黑" panose="020B0503020204020204" pitchFamily="34" charset="-122"/>
              </a:rPr>
              <a:t>对象</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1816AC5E-8B51-4BF9-A461-3FDD76F27B8D}"/>
              </a:ext>
            </a:extLst>
          </p:cNvPr>
          <p:cNvSpPr txBox="1"/>
          <p:nvPr/>
        </p:nvSpPr>
        <p:spPr>
          <a:xfrm>
            <a:off x="1173493" y="3344062"/>
            <a:ext cx="4256903" cy="1169551"/>
          </a:xfrm>
          <a:prstGeom prst="rect">
            <a:avLst/>
          </a:prstGeom>
          <a:noFill/>
        </p:spPr>
        <p:txBody>
          <a:bodyPr wrap="square" rtlCol="0">
            <a:spAutoFit/>
          </a:bodyPr>
          <a:lstStyle/>
          <a:p>
            <a:r>
              <a:rPr lang="en-US" altLang="zh-CN" dirty="0">
                <a:solidFill>
                  <a:srgbClr val="BF8714"/>
                </a:solidFill>
              </a:rPr>
              <a:t>int main( )	//</a:t>
            </a:r>
            <a:r>
              <a:rPr lang="zh-CN" altLang="en-US" dirty="0">
                <a:solidFill>
                  <a:srgbClr val="BF8714"/>
                </a:solidFill>
              </a:rPr>
              <a:t>方法界面</a:t>
            </a:r>
            <a:endParaRPr lang="en-US" altLang="zh-CN" dirty="0">
              <a:solidFill>
                <a:srgbClr val="BF8714"/>
              </a:solidFill>
            </a:endParaRPr>
          </a:p>
          <a:p>
            <a:r>
              <a:rPr lang="en-US" altLang="zh-CN" dirty="0"/>
              <a:t>{</a:t>
            </a:r>
          </a:p>
          <a:p>
            <a:r>
              <a:rPr lang="en-US" altLang="zh-CN" dirty="0" err="1">
                <a:solidFill>
                  <a:srgbClr val="00B0F0"/>
                </a:solidFill>
              </a:rPr>
              <a:t>cout</a:t>
            </a:r>
            <a:r>
              <a:rPr lang="en-US" altLang="zh-CN" dirty="0">
                <a:solidFill>
                  <a:srgbClr val="00B0F0"/>
                </a:solidFill>
              </a:rPr>
              <a:t>&lt;&lt;″This is a C++ program.″</a:t>
            </a:r>
            <a:r>
              <a:rPr lang="zh-CN" altLang="en-US" dirty="0">
                <a:solidFill>
                  <a:srgbClr val="00B0F0"/>
                </a:solidFill>
              </a:rPr>
              <a:t>；</a:t>
            </a:r>
            <a:r>
              <a:rPr lang="en-US" altLang="zh-CN" dirty="0">
                <a:solidFill>
                  <a:srgbClr val="00B0F0"/>
                </a:solidFill>
              </a:rPr>
              <a:t>	//</a:t>
            </a:r>
            <a:r>
              <a:rPr lang="zh-CN" altLang="en-US" dirty="0">
                <a:solidFill>
                  <a:srgbClr val="00B0F0"/>
                </a:solidFill>
              </a:rPr>
              <a:t>方法体</a:t>
            </a:r>
          </a:p>
          <a:p>
            <a:r>
              <a:rPr lang="en-US" altLang="zh-CN" dirty="0">
                <a:solidFill>
                  <a:srgbClr val="00B0F0"/>
                </a:solidFill>
              </a:rPr>
              <a:t>return 0</a:t>
            </a:r>
            <a:r>
              <a:rPr lang="zh-CN" altLang="en-US" dirty="0">
                <a:solidFill>
                  <a:srgbClr val="00B0F0"/>
                </a:solidFill>
              </a:rPr>
              <a:t>；</a:t>
            </a:r>
          </a:p>
          <a:p>
            <a:r>
              <a:rPr lang="en-US" altLang="zh-CN" dirty="0"/>
              <a:t>}</a:t>
            </a:r>
          </a:p>
        </p:txBody>
      </p:sp>
    </p:spTree>
    <p:extLst>
      <p:ext uri="{BB962C8B-B14F-4D97-AF65-F5344CB8AC3E}">
        <p14:creationId xmlns:p14="http://schemas.microsoft.com/office/powerpoint/2010/main" val="130828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程序设计基础</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5662"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5700" y="2632517"/>
            <a:ext cx="3262977" cy="1169551"/>
          </a:xfrm>
          <a:prstGeom prst="rect">
            <a:avLst/>
          </a:prstGeom>
          <a:noFill/>
        </p:spPr>
        <p:txBody>
          <a:bodyPr wrap="square" lIns="68580" tIns="34290" rIns="68580" bIns="34290" rtlCol="0">
            <a:spAutoFit/>
          </a:bodyPr>
          <a:lstStyle/>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a:p>
            <a:pPr marL="214313" indent="-214313">
              <a:lnSpc>
                <a:spcPct val="130000"/>
              </a:lnSpc>
              <a:buFont typeface="Wingdings" panose="05000000000000000000" pitchFamily="2" charset="2"/>
              <a:buChar char="u"/>
            </a:pP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9" name="TextBox 76"/>
          <p:cNvSpPr txBox="1"/>
          <p:nvPr/>
        </p:nvSpPr>
        <p:spPr>
          <a:xfrm>
            <a:off x="1061643" y="2168846"/>
            <a:ext cx="1331282" cy="392415"/>
          </a:xfrm>
          <a:prstGeom prst="rect">
            <a:avLst/>
          </a:prstGeom>
          <a:noFill/>
        </p:spPr>
        <p:txBody>
          <a:bodyPr wrap="square" lIns="68580" tIns="34290" rIns="68580" bIns="34290" rtlCol="0">
            <a:spAutoFit/>
          </a:bodyPr>
          <a:lstStyle/>
          <a:p>
            <a:r>
              <a:rPr lang="zh-CN" altLang="en-US" sz="2100" dirty="0">
                <a:solidFill>
                  <a:srgbClr val="BF8714"/>
                </a:solidFill>
                <a:latin typeface="微软雅黑" panose="020B0503020204020204" pitchFamily="34" charset="-122"/>
                <a:ea typeface="微软雅黑" panose="020B0503020204020204" pitchFamily="34" charset="-122"/>
              </a:rPr>
              <a:t>添加标题</a:t>
            </a:r>
          </a:p>
        </p:txBody>
      </p:sp>
      <p:sp>
        <p:nvSpPr>
          <p:cNvPr id="10" name="TextBox 76"/>
          <p:cNvSpPr txBox="1"/>
          <p:nvPr/>
        </p:nvSpPr>
        <p:spPr>
          <a:xfrm>
            <a:off x="1061643" y="1544596"/>
            <a:ext cx="841298" cy="438581"/>
          </a:xfrm>
          <a:prstGeom prst="rect">
            <a:avLst/>
          </a:prstGeom>
          <a:solidFill>
            <a:srgbClr val="BF8714"/>
          </a:solidFill>
          <a:ln w="15875">
            <a:noFill/>
          </a:ln>
          <a:effectLst/>
        </p:spPr>
        <p:txBody>
          <a:bodyPr wrap="square" lIns="68580" tIns="34290" rIns="68580" bIns="34290"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对象</a:t>
            </a:r>
          </a:p>
        </p:txBody>
      </p:sp>
      <p:sp>
        <p:nvSpPr>
          <p:cNvPr id="11" name="文本框 10"/>
          <p:cNvSpPr txBox="1"/>
          <p:nvPr/>
        </p:nvSpPr>
        <p:spPr>
          <a:xfrm>
            <a:off x="4966505" y="2632517"/>
            <a:ext cx="3262977" cy="1169551"/>
          </a:xfrm>
          <a:prstGeom prst="rect">
            <a:avLst/>
          </a:prstGeom>
          <a:noFill/>
        </p:spPr>
        <p:txBody>
          <a:bodyPr wrap="square" lIns="68580" tIns="34290" rIns="68580" bIns="34290" rtlCol="0">
            <a:spAutoFit/>
          </a:bodyPr>
          <a:lstStyle/>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a:p>
            <a:pPr marL="214313" indent="-214313">
              <a:lnSpc>
                <a:spcPct val="130000"/>
              </a:lnSpc>
              <a:buFont typeface="Wingdings" panose="05000000000000000000" pitchFamily="2" charset="2"/>
              <a:buChar char="u"/>
            </a:pP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2" name="TextBox 76"/>
          <p:cNvSpPr txBox="1"/>
          <p:nvPr/>
        </p:nvSpPr>
        <p:spPr>
          <a:xfrm>
            <a:off x="5162447" y="2168846"/>
            <a:ext cx="1331282" cy="392415"/>
          </a:xfrm>
          <a:prstGeom prst="rect">
            <a:avLst/>
          </a:prstGeom>
          <a:noFill/>
        </p:spPr>
        <p:txBody>
          <a:bodyPr wrap="square" lIns="68580" tIns="34290" rIns="68580" bIns="34290" rtlCol="0">
            <a:spAutoFit/>
          </a:bodyPr>
          <a:lstStyle/>
          <a:p>
            <a:r>
              <a:rPr lang="zh-CN" altLang="en-US" sz="2100" dirty="0">
                <a:solidFill>
                  <a:srgbClr val="886D27"/>
                </a:solidFill>
                <a:latin typeface="微软雅黑" panose="020B0503020204020204" pitchFamily="34" charset="-122"/>
                <a:ea typeface="微软雅黑" panose="020B0503020204020204" pitchFamily="34" charset="-122"/>
              </a:rPr>
              <a:t>添加标题</a:t>
            </a:r>
          </a:p>
        </p:txBody>
      </p:sp>
      <p:sp>
        <p:nvSpPr>
          <p:cNvPr id="13" name="TextBox 76"/>
          <p:cNvSpPr txBox="1"/>
          <p:nvPr/>
        </p:nvSpPr>
        <p:spPr>
          <a:xfrm>
            <a:off x="5162447" y="1544596"/>
            <a:ext cx="841298" cy="438582"/>
          </a:xfrm>
          <a:prstGeom prst="rect">
            <a:avLst/>
          </a:prstGeom>
          <a:solidFill>
            <a:srgbClr val="886D27"/>
          </a:solidFill>
          <a:ln w="15875">
            <a:noFill/>
          </a:ln>
          <a:effectLst/>
        </p:spPr>
        <p:txBody>
          <a:bodyPr wrap="square" lIns="68580" tIns="34290" rIns="68580" bIns="34290"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类</a:t>
            </a:r>
          </a:p>
        </p:txBody>
      </p:sp>
      <p:sp>
        <p:nvSpPr>
          <p:cNvPr id="14" name="文本框 13">
            <a:extLst>
              <a:ext uri="{FF2B5EF4-FFF2-40B4-BE49-F238E27FC236}">
                <a16:creationId xmlns:a16="http://schemas.microsoft.com/office/drawing/2014/main" id="{B80F2F4D-F50F-4116-A163-16B08A6B5B22}"/>
              </a:ext>
            </a:extLst>
          </p:cNvPr>
          <p:cNvSpPr txBox="1"/>
          <p:nvPr/>
        </p:nvSpPr>
        <p:spPr>
          <a:xfrm>
            <a:off x="2748162" y="4787628"/>
            <a:ext cx="2780270" cy="307777"/>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rPr>
              <a:t>www.qilinxx.com</a:t>
            </a:r>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6422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1476" y="2231155"/>
            <a:ext cx="2775095" cy="2731046"/>
          </a:xfrm>
          <a:prstGeom prst="rect">
            <a:avLst/>
          </a:prstGeom>
        </p:spPr>
      </p:pic>
      <p:sp>
        <p:nvSpPr>
          <p:cNvPr id="9" name="TextBox 76"/>
          <p:cNvSpPr txBox="1"/>
          <p:nvPr/>
        </p:nvSpPr>
        <p:spPr>
          <a:xfrm>
            <a:off x="4445639" y="1016316"/>
            <a:ext cx="2169439" cy="392415"/>
          </a:xfrm>
          <a:prstGeom prst="rect">
            <a:avLst/>
          </a:prstGeom>
          <a:noFill/>
          <a:effectLst/>
        </p:spPr>
        <p:txBody>
          <a:bodyPr wrap="square" lIns="68580" tIns="34290" rIns="68580" bIns="34290" rtlCol="0">
            <a:spAutoFit/>
          </a:bodyPr>
          <a:lstStyle/>
          <a:p>
            <a:r>
              <a:rPr lang="zh-CN" altLang="en-US" sz="2100" dirty="0">
                <a:solidFill>
                  <a:srgbClr val="BF8714"/>
                </a:solidFill>
                <a:latin typeface="微软雅黑" panose="020B0503020204020204" pitchFamily="34" charset="-122"/>
                <a:ea typeface="微软雅黑" panose="020B0503020204020204" pitchFamily="34" charset="-122"/>
              </a:rPr>
              <a:t>程序设计</a:t>
            </a:r>
          </a:p>
        </p:txBody>
      </p:sp>
      <p:sp>
        <p:nvSpPr>
          <p:cNvPr id="10" name="TextBox 76"/>
          <p:cNvSpPr txBox="1"/>
          <p:nvPr/>
        </p:nvSpPr>
        <p:spPr>
          <a:xfrm>
            <a:off x="3842493" y="1062844"/>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387353" y="1040099"/>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4445639" y="1860671"/>
            <a:ext cx="2362933" cy="392415"/>
          </a:xfrm>
          <a:prstGeom prst="rect">
            <a:avLst/>
          </a:prstGeom>
          <a:noFill/>
          <a:effectLst/>
        </p:spPr>
        <p:txBody>
          <a:bodyPr wrap="square" lIns="68580" tIns="34290" rIns="68580" bIns="34290" rtlCol="0">
            <a:spAutoFit/>
          </a:bodyPr>
          <a:lstStyle/>
          <a:p>
            <a:r>
              <a:rPr lang="zh-CN" altLang="en-US" sz="2100" dirty="0">
                <a:solidFill>
                  <a:srgbClr val="886D27"/>
                </a:solidFill>
                <a:latin typeface="微软雅黑" panose="020B0503020204020204" pitchFamily="34" charset="-122"/>
                <a:ea typeface="微软雅黑" panose="020B0503020204020204" pitchFamily="34" charset="-122"/>
              </a:rPr>
              <a:t>程序设计用做什么</a:t>
            </a:r>
          </a:p>
        </p:txBody>
      </p:sp>
      <p:sp>
        <p:nvSpPr>
          <p:cNvPr id="24" name="TextBox 76"/>
          <p:cNvSpPr txBox="1"/>
          <p:nvPr/>
        </p:nvSpPr>
        <p:spPr>
          <a:xfrm>
            <a:off x="3842493" y="1907199"/>
            <a:ext cx="544861" cy="484748"/>
          </a:xfrm>
          <a:prstGeom prst="rect">
            <a:avLst/>
          </a:prstGeom>
          <a:noFill/>
        </p:spPr>
        <p:txBody>
          <a:bodyPr wrap="none" lIns="68580" tIns="34290" rIns="68580" bIns="34290" rtlCol="0">
            <a:spAutoFit/>
          </a:bodyPr>
          <a:lstStyle/>
          <a:p>
            <a:r>
              <a:rPr lang="en-US" altLang="zh-CN" sz="2700" dirty="0">
                <a:solidFill>
                  <a:srgbClr val="886D27"/>
                </a:solidFill>
                <a:latin typeface="微软雅黑" panose="020B0503020204020204" pitchFamily="34" charset="-122"/>
                <a:ea typeface="微软雅黑" panose="020B0503020204020204" pitchFamily="34" charset="-122"/>
              </a:rPr>
              <a:t>02</a:t>
            </a:r>
            <a:endParaRPr lang="zh-CN" altLang="en-US" sz="2700" dirty="0">
              <a:solidFill>
                <a:srgbClr val="886D27"/>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387353" y="1884453"/>
            <a:ext cx="0" cy="530239"/>
          </a:xfrm>
          <a:prstGeom prst="line">
            <a:avLst/>
          </a:prstGeom>
          <a:ln w="28575">
            <a:solidFill>
              <a:srgbClr val="886D27"/>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445640" y="3051996"/>
            <a:ext cx="138564" cy="238527"/>
          </a:xfrm>
          <a:prstGeom prst="rect">
            <a:avLst/>
          </a:prstGeom>
          <a:effectLst/>
        </p:spPr>
        <p:txBody>
          <a:bodyPr wrap="none" lIns="68580" tIns="34290" rIns="68580" bIns="34290">
            <a:spAutoFit/>
          </a:bodyPr>
          <a:lstStyle/>
          <a:p>
            <a:pPr>
              <a:spcBef>
                <a:spcPct val="0"/>
              </a:spcBef>
            </a:pP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76"/>
          <p:cNvSpPr txBox="1"/>
          <p:nvPr/>
        </p:nvSpPr>
        <p:spPr>
          <a:xfrm>
            <a:off x="4445639" y="2705025"/>
            <a:ext cx="2169439" cy="392415"/>
          </a:xfrm>
          <a:prstGeom prst="rect">
            <a:avLst/>
          </a:prstGeom>
          <a:noFill/>
          <a:effectLst/>
        </p:spPr>
        <p:txBody>
          <a:bodyPr wrap="square" lIns="68580" tIns="34290" rIns="68580" bIns="34290" rtlCol="0">
            <a:spAutoFit/>
          </a:bodyPr>
          <a:lstStyle/>
          <a:p>
            <a:r>
              <a:rPr lang="zh-CN" altLang="en-US" sz="2100" dirty="0">
                <a:solidFill>
                  <a:srgbClr val="BF8714"/>
                </a:solidFill>
                <a:latin typeface="微软雅黑" panose="020B0503020204020204" pitchFamily="34" charset="-122"/>
                <a:ea typeface="微软雅黑" panose="020B0503020204020204" pitchFamily="34" charset="-122"/>
              </a:rPr>
              <a:t>程序设计</a:t>
            </a:r>
          </a:p>
        </p:txBody>
      </p:sp>
      <p:sp>
        <p:nvSpPr>
          <p:cNvPr id="36" name="TextBox 76"/>
          <p:cNvSpPr txBox="1"/>
          <p:nvPr/>
        </p:nvSpPr>
        <p:spPr>
          <a:xfrm>
            <a:off x="3842493" y="2751553"/>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387353" y="2728808"/>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445640" y="3896352"/>
            <a:ext cx="1771960" cy="238527"/>
          </a:xfrm>
          <a:prstGeom prst="rect">
            <a:avLst/>
          </a:prstGeom>
          <a:effectLst/>
        </p:spPr>
        <p:txBody>
          <a:bodyPr wrap="none" lIns="68580" tIns="34290" rIns="68580" bIns="34290">
            <a:spAutoFit/>
          </a:bodyPr>
          <a:lstStyle/>
          <a:p>
            <a:pPr>
              <a:spcBef>
                <a:spcPct val="0"/>
              </a:spcBef>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Please add the title here</a:t>
            </a:r>
          </a:p>
        </p:txBody>
      </p:sp>
      <p:sp>
        <p:nvSpPr>
          <p:cNvPr id="45" name="TextBox 76"/>
          <p:cNvSpPr txBox="1"/>
          <p:nvPr/>
        </p:nvSpPr>
        <p:spPr>
          <a:xfrm>
            <a:off x="4445639" y="3549380"/>
            <a:ext cx="2169439" cy="392415"/>
          </a:xfrm>
          <a:prstGeom prst="rect">
            <a:avLst/>
          </a:prstGeom>
          <a:noFill/>
          <a:effectLst/>
        </p:spPr>
        <p:txBody>
          <a:bodyPr wrap="square" lIns="68580" tIns="34290" rIns="68580" bIns="34290" rtlCol="0">
            <a:spAutoFit/>
          </a:bodyPr>
          <a:lstStyle/>
          <a:p>
            <a:r>
              <a:rPr lang="zh-CN" altLang="en-US" sz="2100" dirty="0">
                <a:solidFill>
                  <a:srgbClr val="886D27"/>
                </a:solidFill>
                <a:latin typeface="微软雅黑" panose="020B0503020204020204" pitchFamily="34" charset="-122"/>
                <a:ea typeface="微软雅黑" panose="020B0503020204020204" pitchFamily="34" charset="-122"/>
              </a:rPr>
              <a:t>请在此添加标题</a:t>
            </a:r>
          </a:p>
        </p:txBody>
      </p:sp>
      <p:sp>
        <p:nvSpPr>
          <p:cNvPr id="42" name="TextBox 76"/>
          <p:cNvSpPr txBox="1"/>
          <p:nvPr/>
        </p:nvSpPr>
        <p:spPr>
          <a:xfrm>
            <a:off x="3842493" y="3595909"/>
            <a:ext cx="544861" cy="484748"/>
          </a:xfrm>
          <a:prstGeom prst="rect">
            <a:avLst/>
          </a:prstGeom>
          <a:noFill/>
        </p:spPr>
        <p:txBody>
          <a:bodyPr wrap="none" lIns="68580" tIns="34290" rIns="68580" bIns="34290" rtlCol="0">
            <a:spAutoFit/>
          </a:bodyPr>
          <a:lstStyle/>
          <a:p>
            <a:r>
              <a:rPr lang="en-US" altLang="zh-CN" sz="2700" dirty="0">
                <a:solidFill>
                  <a:srgbClr val="886D27"/>
                </a:solidFill>
                <a:latin typeface="微软雅黑" panose="020B0503020204020204" pitchFamily="34" charset="-122"/>
                <a:ea typeface="微软雅黑" panose="020B0503020204020204" pitchFamily="34" charset="-122"/>
              </a:rPr>
              <a:t>04</a:t>
            </a:r>
            <a:endParaRPr lang="zh-CN" altLang="en-US" sz="2700" dirty="0">
              <a:solidFill>
                <a:srgbClr val="886D27"/>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4387353" y="3573163"/>
            <a:ext cx="0" cy="530239"/>
          </a:xfrm>
          <a:prstGeom prst="line">
            <a:avLst/>
          </a:prstGeom>
          <a:ln w="28575">
            <a:solidFill>
              <a:srgbClr val="886D27"/>
            </a:solidFill>
          </a:ln>
        </p:spPr>
        <p:style>
          <a:lnRef idx="1">
            <a:schemeClr val="accent1"/>
          </a:lnRef>
          <a:fillRef idx="0">
            <a:schemeClr val="accent1"/>
          </a:fillRef>
          <a:effectRef idx="0">
            <a:schemeClr val="accent1"/>
          </a:effectRef>
          <a:fontRef idx="minor">
            <a:schemeClr val="tx1"/>
          </a:fontRef>
        </p:style>
      </p:cxnSp>
      <p:sp>
        <p:nvSpPr>
          <p:cNvPr id="46" name="MH_Others_10" descr="#wm#_48_07_*Z"/>
          <p:cNvSpPr>
            <a:spLocks noChangeArrowheads="1"/>
          </p:cNvSpPr>
          <p:nvPr>
            <p:custDataLst>
              <p:tags r:id="rId1"/>
            </p:custDataLst>
          </p:nvPr>
        </p:nvSpPr>
        <p:spPr bwMode="auto">
          <a:xfrm>
            <a:off x="7317501" y="275593"/>
            <a:ext cx="1144739" cy="1147180"/>
          </a:xfrm>
          <a:prstGeom prst="ellipse">
            <a:avLst/>
          </a:prstGeom>
          <a:solidFill>
            <a:srgbClr val="BF8714">
              <a:alpha val="86000"/>
            </a:srgb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5400" b="1" kern="0" dirty="0">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5400" b="1"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MH_Others_11" descr="#wm#_48_07_*Z"/>
          <p:cNvSpPr>
            <a:spLocks noChangeArrowheads="1"/>
          </p:cNvSpPr>
          <p:nvPr>
            <p:custDataLst>
              <p:tags r:id="rId2"/>
            </p:custDataLst>
          </p:nvPr>
        </p:nvSpPr>
        <p:spPr bwMode="auto">
          <a:xfrm>
            <a:off x="8115042" y="1131623"/>
            <a:ext cx="694392" cy="695871"/>
          </a:xfrm>
          <a:prstGeom prst="ellipse">
            <a:avLst/>
          </a:prstGeom>
          <a:solidFill>
            <a:srgbClr val="886D27">
              <a:alpha val="30000"/>
            </a:srgb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r>
              <a:rPr lang="zh-CN" altLang="en-US" sz="3300" kern="0" dirty="0">
                <a:solidFill>
                  <a:srgbClr val="886D27"/>
                </a:solidFill>
                <a:latin typeface="微软雅黑" panose="020B0503020204020204" pitchFamily="34" charset="-122"/>
                <a:ea typeface="微软雅黑" panose="020B0503020204020204" pitchFamily="34" charset="-122"/>
              </a:rPr>
              <a:t>录</a:t>
            </a:r>
            <a:endParaRPr lang="zh-CN" altLang="zh-CN" sz="3300" kern="0" dirty="0">
              <a:solidFill>
                <a:srgbClr val="886D27"/>
              </a:solidFill>
              <a:latin typeface="微软雅黑" panose="020B0503020204020204" pitchFamily="34" charset="-122"/>
              <a:ea typeface="微软雅黑" panose="020B0503020204020204" pitchFamily="34" charset="-122"/>
            </a:endParaRPr>
          </a:p>
        </p:txBody>
      </p:sp>
      <p:sp>
        <p:nvSpPr>
          <p:cNvPr id="48" name="MH_Others_12"/>
          <p:cNvSpPr txBox="1"/>
          <p:nvPr>
            <p:custDataLst>
              <p:tags r:id="rId3"/>
            </p:custDataLst>
          </p:nvPr>
        </p:nvSpPr>
        <p:spPr>
          <a:xfrm>
            <a:off x="7613934" y="1479559"/>
            <a:ext cx="459268" cy="2059638"/>
          </a:xfrm>
          <a:prstGeom prst="rect">
            <a:avLst/>
          </a:prstGeom>
          <a:noFill/>
        </p:spPr>
        <p:txBody>
          <a:bodyPr vert="eaVert" wrap="square" lIns="0" tIns="0" rIns="0" bIns="0" rtlCol="0" anchor="ctr" anchorCtr="0">
            <a:normAutofit/>
          </a:bodyPr>
          <a:lstStyle/>
          <a:p>
            <a:r>
              <a:rPr lang="en-US" altLang="zh-CN" sz="2700" dirty="0">
                <a:solidFill>
                  <a:schemeClr val="tx1">
                    <a:lumMod val="65000"/>
                    <a:lumOff val="35000"/>
                  </a:schemeClr>
                </a:solidFill>
                <a:latin typeface="华文细黑" panose="02010600040101010101" pitchFamily="2" charset="-122"/>
                <a:ea typeface="华文细黑" panose="02010600040101010101" pitchFamily="2" charset="-122"/>
              </a:rPr>
              <a:t>CONTENTS</a:t>
            </a:r>
            <a:endParaRPr lang="zh-CN" altLang="en-US" sz="2700" dirty="0">
              <a:solidFill>
                <a:schemeClr val="tx1">
                  <a:lumMod val="65000"/>
                  <a:lumOff val="35000"/>
                </a:schemeClr>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98500" y="1567543"/>
            <a:ext cx="3328527" cy="3275693"/>
          </a:xfrm>
          <a:prstGeom prst="rect">
            <a:avLst/>
          </a:prstGeom>
        </p:spPr>
      </p:pic>
      <p:sp>
        <p:nvSpPr>
          <p:cNvPr id="22" name="TextBox 76"/>
          <p:cNvSpPr txBox="1"/>
          <p:nvPr/>
        </p:nvSpPr>
        <p:spPr>
          <a:xfrm>
            <a:off x="655964" y="2461251"/>
            <a:ext cx="754053" cy="700192"/>
          </a:xfrm>
          <a:prstGeom prst="rect">
            <a:avLst/>
          </a:prstGeom>
          <a:noFill/>
        </p:spPr>
        <p:txBody>
          <a:bodyPr wrap="none" lIns="68580" tIns="34290" rIns="68580" bIns="34290" rtlCol="0">
            <a:spAutoFit/>
          </a:bodyPr>
          <a:lstStyle/>
          <a:p>
            <a:r>
              <a:rPr lang="en-US" altLang="zh-CN" sz="4100" dirty="0">
                <a:solidFill>
                  <a:srgbClr val="BF8714"/>
                </a:solidFill>
                <a:latin typeface="微软雅黑" panose="020B0503020204020204" pitchFamily="34" charset="-122"/>
                <a:ea typeface="微软雅黑" panose="020B0503020204020204" pitchFamily="34" charset="-122"/>
              </a:rPr>
              <a:t>01</a:t>
            </a:r>
            <a:endParaRPr lang="zh-CN" altLang="en-US" sz="4100" dirty="0">
              <a:solidFill>
                <a:srgbClr val="BF8714"/>
              </a:solidFill>
              <a:latin typeface="微软雅黑" panose="020B0503020204020204" pitchFamily="34" charset="-122"/>
              <a:ea typeface="微软雅黑" panose="020B0503020204020204" pitchFamily="34" charset="-122"/>
            </a:endParaRPr>
          </a:p>
        </p:txBody>
      </p:sp>
      <p:sp>
        <p:nvSpPr>
          <p:cNvPr id="23" name="文本框 21"/>
          <p:cNvSpPr txBox="1"/>
          <p:nvPr/>
        </p:nvSpPr>
        <p:spPr>
          <a:xfrm>
            <a:off x="1600723" y="3014829"/>
            <a:ext cx="3172718" cy="3493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Fresh business general </a:t>
            </a:r>
            <a:r>
              <a:rPr lang="en-US" altLang="zh-CN" sz="700" dirty="0" err="1">
                <a:solidFill>
                  <a:schemeClr val="tx1">
                    <a:lumMod val="65000"/>
                    <a:lumOff val="35000"/>
                  </a:schemeClr>
                </a:solidFill>
                <a:latin typeface="微软雅黑" panose="020B0503020204020204" pitchFamily="34" charset="-122"/>
                <a:ea typeface="微软雅黑" panose="020B0503020204020204" pitchFamily="34" charset="-122"/>
              </a:rPr>
              <a:t>templateApplicable</a:t>
            </a: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 to enterprise introduction, summary report, sales marketing, chart </a:t>
            </a:r>
            <a:r>
              <a:rPr lang="en-US" altLang="zh-CN" sz="700" dirty="0" err="1">
                <a:solidFill>
                  <a:schemeClr val="tx1">
                    <a:lumMod val="65000"/>
                    <a:lumOff val="35000"/>
                  </a:schemeClr>
                </a:solidFill>
                <a:latin typeface="微软雅黑" panose="020B0503020204020204" pitchFamily="34" charset="-122"/>
                <a:ea typeface="微软雅黑" panose="020B0503020204020204" pitchFamily="34" charset="-122"/>
              </a:rPr>
              <a:t>dataa</a:t>
            </a:r>
            <a:endPar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600724" y="2647494"/>
            <a:ext cx="2809039" cy="346249"/>
          </a:xfrm>
          <a:prstGeom prst="rect">
            <a:avLst/>
          </a:prstGeom>
        </p:spPr>
        <p:txBody>
          <a:bodyPr wrap="none" lIns="68580" tIns="34290" rIns="68580" bIns="34290">
            <a:spAutoFit/>
          </a:bodyPr>
          <a:lstStyle/>
          <a:p>
            <a:pPr>
              <a:spcBef>
                <a:spcPct val="0"/>
              </a:spcBef>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Please add the title here</a:t>
            </a:r>
          </a:p>
        </p:txBody>
      </p:sp>
      <p:sp>
        <p:nvSpPr>
          <p:cNvPr id="29" name="TextBox 76"/>
          <p:cNvSpPr txBox="1"/>
          <p:nvPr/>
        </p:nvSpPr>
        <p:spPr>
          <a:xfrm>
            <a:off x="1600724" y="2215837"/>
            <a:ext cx="2659427" cy="438581"/>
          </a:xfrm>
          <a:prstGeom prst="rect">
            <a:avLst/>
          </a:prstGeom>
          <a:noFill/>
        </p:spPr>
        <p:txBody>
          <a:bodyPr wrap="square" lIns="68580" tIns="34290" rIns="68580" bIns="34290" rtlCol="0">
            <a:spAutoFit/>
          </a:bodyPr>
          <a:lstStyle/>
          <a:p>
            <a:r>
              <a:rPr lang="zh-CN" altLang="en-US" sz="2400" dirty="0">
                <a:solidFill>
                  <a:srgbClr val="BF8714"/>
                </a:solidFill>
                <a:latin typeface="微软雅黑" panose="020B0503020204020204" pitchFamily="34" charset="-122"/>
                <a:ea typeface="微软雅黑" panose="020B0503020204020204" pitchFamily="34" charset="-122"/>
              </a:rPr>
              <a:t>第一章</a:t>
            </a:r>
          </a:p>
        </p:txBody>
      </p:sp>
      <p:cxnSp>
        <p:nvCxnSpPr>
          <p:cNvPr id="30" name="直接连接符 29"/>
          <p:cNvCxnSpPr/>
          <p:nvPr/>
        </p:nvCxnSpPr>
        <p:spPr>
          <a:xfrm>
            <a:off x="1510923" y="2215836"/>
            <a:ext cx="0" cy="1183328"/>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760218" y="391395"/>
            <a:ext cx="8254978" cy="1221986"/>
            <a:chOff x="863633" y="96172"/>
            <a:chExt cx="3749021" cy="4095508"/>
          </a:xfrm>
        </p:grpSpPr>
        <p:sp>
          <p:nvSpPr>
            <p:cNvPr id="7" name="TextBox 76"/>
            <p:cNvSpPr txBox="1"/>
            <p:nvPr/>
          </p:nvSpPr>
          <p:spPr>
            <a:xfrm>
              <a:off x="863633" y="96172"/>
              <a:ext cx="616769" cy="1083093"/>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       开班目的</a:t>
              </a:r>
            </a:p>
          </p:txBody>
        </p:sp>
        <p:sp>
          <p:nvSpPr>
            <p:cNvPr id="33" name="文本框 32"/>
            <p:cNvSpPr txBox="1"/>
            <p:nvPr/>
          </p:nvSpPr>
          <p:spPr>
            <a:xfrm>
              <a:off x="863633" y="1429359"/>
              <a:ext cx="3749021" cy="2762321"/>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开班背景：教育局为了提高淮北青少年奥林匹克联赛整体的水平，邀请我们麒麟信息科技有限公司共建</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NOIP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编程创新班。我们希望通过这次课程，让大家能够了解编程思想，学习编程，热爱编程，并且通过认真学习、多加练习，提高编程能力，并在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NOIP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竞赛中取得成绩。</a:t>
              </a:r>
            </a:p>
          </p:txBody>
        </p:sp>
      </p:grpSp>
      <p:sp>
        <p:nvSpPr>
          <p:cNvPr id="34" name="TextBox 76"/>
          <p:cNvSpPr txBox="1"/>
          <p:nvPr/>
        </p:nvSpPr>
        <p:spPr>
          <a:xfrm>
            <a:off x="0" y="443825"/>
            <a:ext cx="629018"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92462" y="391395"/>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51720" y="1794255"/>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15207" y="1742076"/>
            <a:ext cx="1614136"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什么是</a:t>
            </a:r>
            <a:r>
              <a:rPr lang="en-US" altLang="zh-CN" b="1" dirty="0">
                <a:solidFill>
                  <a:srgbClr val="886D27"/>
                </a:solidFill>
                <a:latin typeface="微软雅黑" panose="020B0503020204020204" pitchFamily="34" charset="-122"/>
                <a:ea typeface="微软雅黑" panose="020B0503020204020204" pitchFamily="34" charset="-122"/>
              </a:rPr>
              <a:t>NOIP</a:t>
            </a:r>
            <a:r>
              <a:rPr lang="zh-CN" altLang="en-US" b="1" dirty="0">
                <a:solidFill>
                  <a:srgbClr val="886D27"/>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43FC17B2-1295-4CCB-B5D8-11B8CB5598A7}"/>
              </a:ext>
            </a:extLst>
          </p:cNvPr>
          <p:cNvSpPr txBox="1"/>
          <p:nvPr/>
        </p:nvSpPr>
        <p:spPr>
          <a:xfrm>
            <a:off x="1020801" y="1931593"/>
            <a:ext cx="7855200" cy="1332031"/>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全国青少年信息学奥林匹克联赛（</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National Olympiad in Informatics in Provinces</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，简称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NOIP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）自</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1995</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年至</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年已举办</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24</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次。每年由中国计算机学会统一组织。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NOIP</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同一时间、不同地点以各省市为单位由特派员组织。全国统一大纲、统一试卷。初、高中或其他中等专业学校的学生可报名参加联赛。联赛分初赛和复赛两个阶段。初赛考察通用和实用的计算机科学知识，以笔试形式进行。复赛为程序设计，须在计算机上调试完成。参加初赛者须达到一定分数线后才有资格参加复赛。联赛分普及组和提高组两个组别，难度不同，分别面向初中和高中阶段的学生。</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22" name="剪去对角的矩形 9">
            <a:extLst>
              <a:ext uri="{FF2B5EF4-FFF2-40B4-BE49-F238E27FC236}">
                <a16:creationId xmlns:a16="http://schemas.microsoft.com/office/drawing/2014/main" id="{42517EF9-AFB2-449A-BB2F-7DAF7F4AB95D}"/>
              </a:ext>
            </a:extLst>
          </p:cNvPr>
          <p:cNvSpPr/>
          <p:nvPr/>
        </p:nvSpPr>
        <p:spPr bwMode="auto">
          <a:xfrm>
            <a:off x="788224" y="3300776"/>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3" name="TextBox 76">
            <a:extLst>
              <a:ext uri="{FF2B5EF4-FFF2-40B4-BE49-F238E27FC236}">
                <a16:creationId xmlns:a16="http://schemas.microsoft.com/office/drawing/2014/main" id="{7BC9E183-FDA6-46EB-805D-B847192A8A98}"/>
              </a:ext>
            </a:extLst>
          </p:cNvPr>
          <p:cNvSpPr txBox="1"/>
          <p:nvPr/>
        </p:nvSpPr>
        <p:spPr>
          <a:xfrm>
            <a:off x="1151711" y="3242132"/>
            <a:ext cx="2504725" cy="284693"/>
          </a:xfrm>
          <a:prstGeom prst="rect">
            <a:avLst/>
          </a:prstGeom>
          <a:noFill/>
          <a:effectLst/>
        </p:spPr>
        <p:txBody>
          <a:bodyPr wrap="square" lIns="68580" tIns="34290" rIns="68580" bIns="34290" rtlCol="0">
            <a:spAutoFit/>
          </a:bodyPr>
          <a:lstStyle/>
          <a:p>
            <a:r>
              <a:rPr lang="en-US" altLang="zh-CN" b="1" dirty="0">
                <a:solidFill>
                  <a:srgbClr val="BF8714"/>
                </a:solidFill>
                <a:latin typeface="微软雅黑" panose="020B0503020204020204" pitchFamily="34" charset="-122"/>
                <a:ea typeface="微软雅黑" panose="020B0503020204020204" pitchFamily="34" charset="-122"/>
              </a:rPr>
              <a:t>NOIP</a:t>
            </a:r>
            <a:r>
              <a:rPr lang="zh-CN" altLang="en-US" b="1" dirty="0">
                <a:solidFill>
                  <a:srgbClr val="BF8714"/>
                </a:solidFill>
                <a:latin typeface="微软雅黑" panose="020B0503020204020204" pitchFamily="34" charset="-122"/>
                <a:ea typeface="微软雅黑" panose="020B0503020204020204" pitchFamily="34" charset="-122"/>
              </a:rPr>
              <a:t>考察什么？</a:t>
            </a:r>
          </a:p>
        </p:txBody>
      </p:sp>
      <p:sp>
        <p:nvSpPr>
          <p:cNvPr id="2" name="文本框 1">
            <a:extLst>
              <a:ext uri="{FF2B5EF4-FFF2-40B4-BE49-F238E27FC236}">
                <a16:creationId xmlns:a16="http://schemas.microsoft.com/office/drawing/2014/main" id="{2A531DE7-D1DF-4F00-8C3D-A5FAC2FB2B08}"/>
              </a:ext>
            </a:extLst>
          </p:cNvPr>
          <p:cNvSpPr txBox="1"/>
          <p:nvPr/>
        </p:nvSpPr>
        <p:spPr>
          <a:xfrm>
            <a:off x="1029299" y="3359876"/>
            <a:ext cx="7649715" cy="1147365"/>
          </a:xfrm>
          <a:prstGeom prst="rect">
            <a:avLst/>
          </a:prstGeom>
          <a:noFill/>
        </p:spPr>
        <p:txBody>
          <a:bodyPr wrap="square" rtlCol="0">
            <a:spAutoFit/>
          </a:bodyPr>
          <a:lstStyle/>
          <a:p>
            <a:pPr>
              <a:lnSpc>
                <a:spcPct val="150000"/>
              </a:lnSpc>
            </a:pPr>
            <a:r>
              <a:rPr lang="zh-CN" altLang="en-US" dirty="0"/>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信息学奥林匹克联赛是一项益智性的竞赛活动，核心是考查选手的智力和使用计算机解题的能力，选手首先应针对竞赛题目的要求构建数学模型，进而构造出计算机可以接受的算法，之后编写出计算机能够执行的程序。程序设计是信息学竞赛的基本功，选手参与竞赛活动的第一步是熟练掌握一门程序设计语言，目前竞赛中允许使用的程序设计语言有</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语言、</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语言、</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Pascal</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5" name="剪去对角的矩形 9">
            <a:extLst>
              <a:ext uri="{FF2B5EF4-FFF2-40B4-BE49-F238E27FC236}">
                <a16:creationId xmlns:a16="http://schemas.microsoft.com/office/drawing/2014/main" id="{BAD0A652-9722-46F7-A3FD-22ADC210412C}"/>
              </a:ext>
            </a:extLst>
          </p:cNvPr>
          <p:cNvSpPr/>
          <p:nvPr/>
        </p:nvSpPr>
        <p:spPr bwMode="auto">
          <a:xfrm>
            <a:off x="788224" y="4526056"/>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6" name="TextBox 76">
            <a:extLst>
              <a:ext uri="{FF2B5EF4-FFF2-40B4-BE49-F238E27FC236}">
                <a16:creationId xmlns:a16="http://schemas.microsoft.com/office/drawing/2014/main" id="{79968F59-2C1C-4308-9DC0-86ABCCC2AB0D}"/>
              </a:ext>
            </a:extLst>
          </p:cNvPr>
          <p:cNvSpPr txBox="1"/>
          <p:nvPr/>
        </p:nvSpPr>
        <p:spPr>
          <a:xfrm>
            <a:off x="1151711" y="4467412"/>
            <a:ext cx="2504725" cy="284693"/>
          </a:xfrm>
          <a:prstGeom prst="rect">
            <a:avLst/>
          </a:prstGeom>
          <a:noFill/>
          <a:effectLst/>
        </p:spPr>
        <p:txBody>
          <a:bodyPr wrap="square" lIns="68580" tIns="34290" rIns="68580" bIns="34290" rtlCol="0">
            <a:spAutoFit/>
          </a:bodyPr>
          <a:lstStyle/>
          <a:p>
            <a:r>
              <a:rPr lang="en-US" altLang="zh-CN" b="1" dirty="0">
                <a:solidFill>
                  <a:srgbClr val="BF8714"/>
                </a:solidFill>
                <a:latin typeface="微软雅黑" panose="020B0503020204020204" pitchFamily="34" charset="-122"/>
                <a:ea typeface="微软雅黑" panose="020B0503020204020204" pitchFamily="34" charset="-122"/>
              </a:rPr>
              <a:t>NOIP</a:t>
            </a:r>
            <a:r>
              <a:rPr lang="zh-CN" altLang="en-US" b="1" dirty="0">
                <a:solidFill>
                  <a:srgbClr val="BF8714"/>
                </a:solidFill>
                <a:latin typeface="微软雅黑" panose="020B0503020204020204" pitchFamily="34" charset="-122"/>
                <a:ea typeface="微软雅黑" panose="020B0503020204020204" pitchFamily="34" charset="-122"/>
              </a:rPr>
              <a:t>优惠政策？</a:t>
            </a:r>
          </a:p>
        </p:txBody>
      </p:sp>
      <p:sp>
        <p:nvSpPr>
          <p:cNvPr id="17" name="剪去对角的矩形 9">
            <a:extLst>
              <a:ext uri="{FF2B5EF4-FFF2-40B4-BE49-F238E27FC236}">
                <a16:creationId xmlns:a16="http://schemas.microsoft.com/office/drawing/2014/main" id="{A041A13E-93CC-4C8B-92AE-9C4CC54677AF}"/>
              </a:ext>
            </a:extLst>
          </p:cNvPr>
          <p:cNvSpPr/>
          <p:nvPr/>
        </p:nvSpPr>
        <p:spPr bwMode="auto">
          <a:xfrm>
            <a:off x="751719" y="470969"/>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Tree>
    <p:extLst>
      <p:ext uri="{BB962C8B-B14F-4D97-AF65-F5344CB8AC3E}">
        <p14:creationId xmlns:p14="http://schemas.microsoft.com/office/powerpoint/2010/main" val="4166753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sp>
        <p:nvSpPr>
          <p:cNvPr id="16" name="Freeform 22"/>
          <p:cNvSpPr/>
          <p:nvPr/>
        </p:nvSpPr>
        <p:spPr bwMode="auto">
          <a:xfrm>
            <a:off x="4628351" y="1567829"/>
            <a:ext cx="1149217" cy="1378036"/>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rgbClr val="886D27"/>
          </a:solidFill>
          <a:ln w="6350">
            <a:noFill/>
          </a:ln>
        </p:spPr>
        <p:txBody>
          <a:bodyPr lIns="68580" tIns="34290" rIns="68580" bIns="34290"/>
          <a:lstStyle/>
          <a:p>
            <a:endParaRPr lang="zh-CN" altLang="en-US">
              <a:solidFill>
                <a:schemeClr val="tx1">
                  <a:lumMod val="65000"/>
                  <a:lumOff val="35000"/>
                </a:schemeClr>
              </a:solidFill>
            </a:endParaRPr>
          </a:p>
        </p:txBody>
      </p:sp>
      <p:sp>
        <p:nvSpPr>
          <p:cNvPr id="17" name="Freeform 23"/>
          <p:cNvSpPr/>
          <p:nvPr/>
        </p:nvSpPr>
        <p:spPr bwMode="auto">
          <a:xfrm>
            <a:off x="4399532" y="2829747"/>
            <a:ext cx="1378036" cy="1149216"/>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rgbClr val="BF8714"/>
          </a:solidFill>
          <a:ln>
            <a:noFill/>
          </a:ln>
        </p:spPr>
        <p:txBody>
          <a:bodyPr lIns="68580" tIns="34290" rIns="68580" bIns="34290"/>
          <a:lstStyle/>
          <a:p>
            <a:endParaRPr lang="zh-CN" altLang="en-US">
              <a:solidFill>
                <a:schemeClr val="tx1">
                  <a:lumMod val="65000"/>
                  <a:lumOff val="35000"/>
                </a:schemeClr>
              </a:solidFill>
            </a:endParaRPr>
          </a:p>
        </p:txBody>
      </p:sp>
      <p:sp>
        <p:nvSpPr>
          <p:cNvPr id="18" name="Freeform 24"/>
          <p:cNvSpPr/>
          <p:nvPr/>
        </p:nvSpPr>
        <p:spPr bwMode="auto">
          <a:xfrm>
            <a:off x="3366433" y="2599221"/>
            <a:ext cx="1149216" cy="1379743"/>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rgbClr val="886D27"/>
          </a:solidFill>
          <a:ln w="6350">
            <a:noFill/>
          </a:ln>
        </p:spPr>
        <p:txBody>
          <a:bodyPr lIns="68580" tIns="34290" rIns="68580" bIns="34290"/>
          <a:lstStyle/>
          <a:p>
            <a:endParaRPr lang="zh-CN" altLang="en-US">
              <a:solidFill>
                <a:schemeClr val="tx1">
                  <a:lumMod val="65000"/>
                  <a:lumOff val="35000"/>
                </a:schemeClr>
              </a:solidFill>
            </a:endParaRPr>
          </a:p>
        </p:txBody>
      </p:sp>
      <p:sp>
        <p:nvSpPr>
          <p:cNvPr id="19" name="Freeform 25"/>
          <p:cNvSpPr/>
          <p:nvPr/>
        </p:nvSpPr>
        <p:spPr bwMode="auto">
          <a:xfrm>
            <a:off x="3366433" y="1567829"/>
            <a:ext cx="1374620" cy="1149217"/>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rgbClr val="BF8714"/>
          </a:solidFill>
          <a:ln>
            <a:noFill/>
          </a:ln>
        </p:spPr>
        <p:txBody>
          <a:bodyPr lIns="68580" tIns="34290" rIns="68580" bIns="34290"/>
          <a:lstStyle/>
          <a:p>
            <a:endParaRPr lang="zh-CN" altLang="en-US">
              <a:solidFill>
                <a:schemeClr val="tx1">
                  <a:lumMod val="65000"/>
                  <a:lumOff val="35000"/>
                </a:schemeClr>
              </a:solidFill>
            </a:endParaRPr>
          </a:p>
        </p:txBody>
      </p:sp>
      <p:sp>
        <p:nvSpPr>
          <p:cNvPr id="20" name="Freeform 43"/>
          <p:cNvSpPr>
            <a:spLocks noEditPoints="1"/>
          </p:cNvSpPr>
          <p:nvPr/>
        </p:nvSpPr>
        <p:spPr bwMode="auto">
          <a:xfrm>
            <a:off x="5056806" y="3250761"/>
            <a:ext cx="294144" cy="381671"/>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rgbClr val="F4F5F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21" name="Freeform 72"/>
          <p:cNvSpPr>
            <a:spLocks noEditPoints="1"/>
          </p:cNvSpPr>
          <p:nvPr/>
        </p:nvSpPr>
        <p:spPr bwMode="auto">
          <a:xfrm>
            <a:off x="3754941" y="1916990"/>
            <a:ext cx="372200" cy="373810"/>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rgbClr val="F4F5F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22" name="Freeform 76"/>
          <p:cNvSpPr>
            <a:spLocks noEditPoints="1"/>
          </p:cNvSpPr>
          <p:nvPr/>
        </p:nvSpPr>
        <p:spPr bwMode="auto">
          <a:xfrm>
            <a:off x="3768910" y="3261343"/>
            <a:ext cx="344261" cy="348359"/>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rgbClr val="F4F5F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23" name="Freeform 79"/>
          <p:cNvSpPr>
            <a:spLocks noEditPoints="1"/>
          </p:cNvSpPr>
          <p:nvPr/>
        </p:nvSpPr>
        <p:spPr bwMode="auto">
          <a:xfrm>
            <a:off x="5040327" y="1946918"/>
            <a:ext cx="325265" cy="380435"/>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rgbClr val="F4F5F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24" name="TextBox 76"/>
          <p:cNvSpPr txBox="1"/>
          <p:nvPr/>
        </p:nvSpPr>
        <p:spPr>
          <a:xfrm>
            <a:off x="6248915" y="1338398"/>
            <a:ext cx="823906" cy="500137"/>
          </a:xfrm>
          <a:prstGeom prst="rect">
            <a:avLst/>
          </a:prstGeom>
          <a:noFill/>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6248915" y="1615397"/>
            <a:ext cx="2093539" cy="509370"/>
          </a:xfrm>
          <a:prstGeom prst="rect">
            <a:avLst/>
          </a:prstGeom>
          <a:noFill/>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6" name="TextBox 76"/>
          <p:cNvSpPr txBox="1"/>
          <p:nvPr/>
        </p:nvSpPr>
        <p:spPr>
          <a:xfrm>
            <a:off x="6248915" y="3244271"/>
            <a:ext cx="823906" cy="500137"/>
          </a:xfrm>
          <a:prstGeom prst="rect">
            <a:avLst/>
          </a:prstGeom>
          <a:noFill/>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添加标题</a:t>
            </a:r>
          </a:p>
        </p:txBody>
      </p:sp>
      <p:sp>
        <p:nvSpPr>
          <p:cNvPr id="27" name="文本框 26"/>
          <p:cNvSpPr txBox="1"/>
          <p:nvPr/>
        </p:nvSpPr>
        <p:spPr>
          <a:xfrm>
            <a:off x="6248915" y="3521270"/>
            <a:ext cx="2093539" cy="509370"/>
          </a:xfrm>
          <a:prstGeom prst="rect">
            <a:avLst/>
          </a:prstGeom>
          <a:noFill/>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8" name="TextBox 76"/>
          <p:cNvSpPr txBox="1"/>
          <p:nvPr/>
        </p:nvSpPr>
        <p:spPr>
          <a:xfrm>
            <a:off x="2065392" y="1338398"/>
            <a:ext cx="823906" cy="500137"/>
          </a:xfrm>
          <a:prstGeom prst="rect">
            <a:avLst/>
          </a:prstGeom>
          <a:noFill/>
        </p:spPr>
        <p:txBody>
          <a:bodyPr wrap="square" lIns="68580" tIns="34290" rIns="68580" bIns="34290" rtlCol="0">
            <a:spAutoFit/>
          </a:bodyPr>
          <a:lstStyle/>
          <a:p>
            <a:pPr algn="r"/>
            <a:r>
              <a:rPr lang="zh-CN" altLang="en-US" b="1" dirty="0">
                <a:solidFill>
                  <a:srgbClr val="BF8714"/>
                </a:solidFill>
                <a:latin typeface="微软雅黑" panose="020B0503020204020204" pitchFamily="34" charset="-122"/>
                <a:ea typeface="微软雅黑" panose="020B0503020204020204" pitchFamily="34" charset="-122"/>
              </a:rPr>
              <a:t>添加标题</a:t>
            </a:r>
          </a:p>
        </p:txBody>
      </p:sp>
      <p:sp>
        <p:nvSpPr>
          <p:cNvPr id="29" name="文本框 28"/>
          <p:cNvSpPr txBox="1"/>
          <p:nvPr/>
        </p:nvSpPr>
        <p:spPr>
          <a:xfrm>
            <a:off x="775500" y="1615397"/>
            <a:ext cx="2113797" cy="509370"/>
          </a:xfrm>
          <a:prstGeom prst="rect">
            <a:avLst/>
          </a:prstGeom>
          <a:noFill/>
        </p:spPr>
        <p:txBody>
          <a:bodyPr wrap="square" lIns="68580" tIns="34290" rIns="68580" bIns="34290" rtlCol="0">
            <a:spAutoFit/>
          </a:bodyPr>
          <a:lstStyle/>
          <a:p>
            <a:pPr algn="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30" name="TextBox 76"/>
          <p:cNvSpPr txBox="1"/>
          <p:nvPr/>
        </p:nvSpPr>
        <p:spPr>
          <a:xfrm>
            <a:off x="2065392" y="3244271"/>
            <a:ext cx="823906" cy="500137"/>
          </a:xfrm>
          <a:prstGeom prst="rect">
            <a:avLst/>
          </a:prstGeom>
          <a:noFill/>
        </p:spPr>
        <p:txBody>
          <a:bodyPr wrap="square" lIns="68580" tIns="34290" rIns="68580" bIns="34290" rtlCol="0">
            <a:spAutoFit/>
          </a:bodyPr>
          <a:lstStyle/>
          <a:p>
            <a:pPr algn="r"/>
            <a:r>
              <a:rPr lang="zh-CN" altLang="en-US" b="1" dirty="0">
                <a:solidFill>
                  <a:srgbClr val="886D27"/>
                </a:solidFill>
                <a:latin typeface="微软雅黑" panose="020B0503020204020204" pitchFamily="34" charset="-122"/>
                <a:ea typeface="微软雅黑" panose="020B0503020204020204" pitchFamily="34" charset="-122"/>
              </a:rPr>
              <a:t>添加标题</a:t>
            </a:r>
          </a:p>
        </p:txBody>
      </p:sp>
      <p:sp>
        <p:nvSpPr>
          <p:cNvPr id="31" name="文本框 30"/>
          <p:cNvSpPr txBox="1"/>
          <p:nvPr/>
        </p:nvSpPr>
        <p:spPr>
          <a:xfrm>
            <a:off x="775500" y="3521270"/>
            <a:ext cx="2113797" cy="509370"/>
          </a:xfrm>
          <a:prstGeom prst="rect">
            <a:avLst/>
          </a:prstGeom>
          <a:noFill/>
        </p:spPr>
        <p:txBody>
          <a:bodyPr wrap="square" lIns="68580" tIns="34290" rIns="68580" bIns="34290" rtlCol="0">
            <a:spAutoFit/>
          </a:bodyPr>
          <a:lstStyle/>
          <a:p>
            <a:pPr algn="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53197" y="1105678"/>
            <a:ext cx="2363561" cy="3589383"/>
          </a:xfrm>
          <a:prstGeom prst="rect">
            <a:avLst/>
          </a:prstGeom>
          <a:blipFill dpi="0" rotWithShape="1">
            <a:blip r:embed="rId2">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3118109" y="1105678"/>
            <a:ext cx="1350606" cy="1350606"/>
          </a:xfrm>
          <a:prstGeom prst="rect">
            <a:avLst/>
          </a:prstGeom>
          <a:solidFill>
            <a:srgbClr val="BF871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8"/>
          <p:cNvSpPr/>
          <p:nvPr/>
        </p:nvSpPr>
        <p:spPr>
          <a:xfrm>
            <a:off x="4570067" y="1105678"/>
            <a:ext cx="3920737" cy="1350606"/>
          </a:xfrm>
          <a:prstGeom prst="rect">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TextBox 76"/>
          <p:cNvSpPr txBox="1"/>
          <p:nvPr/>
        </p:nvSpPr>
        <p:spPr>
          <a:xfrm>
            <a:off x="4822008" y="1244151"/>
            <a:ext cx="1187193" cy="300083"/>
          </a:xfrm>
          <a:prstGeom prst="rect">
            <a:avLst/>
          </a:prstGeom>
          <a:noFill/>
        </p:spPr>
        <p:txBody>
          <a:bodyPr wrap="square" lIns="68580" tIns="34290" rIns="68580" bIns="34290" rtlCol="0">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13" name="文本框 12"/>
          <p:cNvSpPr txBox="1"/>
          <p:nvPr/>
        </p:nvSpPr>
        <p:spPr>
          <a:xfrm>
            <a:off x="4822008" y="1544234"/>
            <a:ext cx="3449580" cy="429348"/>
          </a:xfrm>
          <a:prstGeom prst="rect">
            <a:avLst/>
          </a:prstGeom>
          <a:noFill/>
        </p:spPr>
        <p:txBody>
          <a:bodyPr wrap="square" lIns="68580" tIns="34290" rIns="68580" bIns="34290" rtlCol="0">
            <a:spAutoFit/>
          </a:bodyPr>
          <a:lstStyle/>
          <a:p>
            <a:pPr>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grpSp>
        <p:nvGrpSpPr>
          <p:cNvPr id="15" name="Group 23"/>
          <p:cNvGrpSpPr/>
          <p:nvPr/>
        </p:nvGrpSpPr>
        <p:grpSpPr>
          <a:xfrm>
            <a:off x="3395941" y="1487394"/>
            <a:ext cx="794942" cy="587174"/>
            <a:chOff x="2563427" y="3717902"/>
            <a:chExt cx="439257" cy="324452"/>
          </a:xfrm>
          <a:solidFill>
            <a:schemeClr val="bg1"/>
          </a:solidFill>
        </p:grpSpPr>
        <p:sp>
          <p:nvSpPr>
            <p:cNvPr id="16" name="Freeform 92"/>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7" name="Freeform 93"/>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8" name="Freeform 94"/>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grpSp>
      <p:sp>
        <p:nvSpPr>
          <p:cNvPr id="19" name="文本框 18"/>
          <p:cNvSpPr txBox="1"/>
          <p:nvPr/>
        </p:nvSpPr>
        <p:spPr>
          <a:xfrm>
            <a:off x="3325105" y="3399527"/>
            <a:ext cx="4988951" cy="949491"/>
          </a:xfrm>
          <a:prstGeom prst="rect">
            <a:avLst/>
          </a:prstGeom>
          <a:noFill/>
        </p:spPr>
        <p:txBody>
          <a:bodyPr wrap="square" lIns="68580" tIns="34290" rIns="68580" bIns="34290" rtlCol="0">
            <a:spAutoFit/>
          </a:bodyPr>
          <a:lstStyle/>
          <a:p>
            <a:pPr algn="just">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请在此添加文字说明，模板。请在此添加文字说明，模板。请在此添加文字说明，模板。请在此添加文字说明，模板。</a:t>
            </a:r>
          </a:p>
        </p:txBody>
      </p:sp>
      <p:sp>
        <p:nvSpPr>
          <p:cNvPr id="20" name="TextBox 76"/>
          <p:cNvSpPr txBox="1"/>
          <p:nvPr/>
        </p:nvSpPr>
        <p:spPr>
          <a:xfrm>
            <a:off x="3325105" y="3017810"/>
            <a:ext cx="2287221" cy="392415"/>
          </a:xfrm>
          <a:prstGeom prst="rect">
            <a:avLst/>
          </a:prstGeom>
          <a:noFill/>
        </p:spPr>
        <p:txBody>
          <a:bodyPr wrap="square" lIns="68580" tIns="34290" rIns="68580" bIns="34290" rtlCol="0">
            <a:spAutoFit/>
          </a:bodyPr>
          <a:lstStyle/>
          <a:p>
            <a:r>
              <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rPr>
              <a:t>在此添加标题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32" name="Rectangle 17"/>
          <p:cNvSpPr>
            <a:spLocks noChangeArrowheads="1"/>
          </p:cNvSpPr>
          <p:nvPr/>
        </p:nvSpPr>
        <p:spPr bwMode="auto">
          <a:xfrm>
            <a:off x="727048" y="1954745"/>
            <a:ext cx="1540172" cy="2222362"/>
          </a:xfrm>
          <a:prstGeom prst="roundRect">
            <a:avLst/>
          </a:prstGeom>
          <a:noFill/>
          <a:ln w="19050">
            <a:solidFill>
              <a:srgbClr val="886D27"/>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Rectangle 17"/>
          <p:cNvSpPr>
            <a:spLocks noChangeArrowheads="1"/>
          </p:cNvSpPr>
          <p:nvPr/>
        </p:nvSpPr>
        <p:spPr bwMode="auto">
          <a:xfrm>
            <a:off x="2755424" y="1505374"/>
            <a:ext cx="1540172" cy="2222362"/>
          </a:xfrm>
          <a:prstGeom prst="roundRect">
            <a:avLst/>
          </a:prstGeom>
          <a:noFill/>
          <a:ln w="19050">
            <a:solidFill>
              <a:srgbClr val="BF8714"/>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17"/>
          <p:cNvSpPr>
            <a:spLocks noChangeArrowheads="1"/>
          </p:cNvSpPr>
          <p:nvPr/>
        </p:nvSpPr>
        <p:spPr bwMode="auto">
          <a:xfrm>
            <a:off x="4852792" y="1954745"/>
            <a:ext cx="1540172" cy="2222362"/>
          </a:xfrm>
          <a:prstGeom prst="roundRect">
            <a:avLst/>
          </a:prstGeom>
          <a:noFill/>
          <a:ln w="19050">
            <a:solidFill>
              <a:srgbClr val="886D27"/>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Rectangle 17"/>
          <p:cNvSpPr>
            <a:spLocks noChangeArrowheads="1"/>
          </p:cNvSpPr>
          <p:nvPr/>
        </p:nvSpPr>
        <p:spPr bwMode="auto">
          <a:xfrm>
            <a:off x="6872626" y="1505374"/>
            <a:ext cx="1538858" cy="2222362"/>
          </a:xfrm>
          <a:prstGeom prst="roundRect">
            <a:avLst/>
          </a:prstGeom>
          <a:noFill/>
          <a:ln w="19050">
            <a:solidFill>
              <a:srgbClr val="BF8714"/>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Oval 7"/>
          <p:cNvSpPr>
            <a:spLocks noChangeArrowheads="1"/>
          </p:cNvSpPr>
          <p:nvPr/>
        </p:nvSpPr>
        <p:spPr bwMode="auto">
          <a:xfrm rot="2700000">
            <a:off x="3200918" y="3346518"/>
            <a:ext cx="713578" cy="705694"/>
          </a:xfrm>
          <a:prstGeom prst="roundRect">
            <a:avLst/>
          </a:prstGeom>
          <a:solidFill>
            <a:srgbClr val="BF8714"/>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Freeform 6"/>
          <p:cNvSpPr>
            <a:spLocks noEditPoints="1" noChangeArrowheads="1"/>
          </p:cNvSpPr>
          <p:nvPr/>
        </p:nvSpPr>
        <p:spPr bwMode="auto">
          <a:xfrm>
            <a:off x="3355507" y="3571974"/>
            <a:ext cx="407187" cy="267772"/>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4F5F7"/>
          </a:solidFill>
          <a:ln>
            <a:noFill/>
          </a:ln>
        </p:spPr>
        <p:txBody>
          <a:bodyPr lIns="68580" tIns="34290" rIns="68580" bIns="34290"/>
          <a:lstStyle/>
          <a:p>
            <a:endParaRPr lang="zh-CN" altLang="en-US">
              <a:solidFill>
                <a:schemeClr val="tx1">
                  <a:lumMod val="65000"/>
                  <a:lumOff val="35000"/>
                </a:schemeClr>
              </a:solidFill>
            </a:endParaRPr>
          </a:p>
        </p:txBody>
      </p:sp>
      <p:sp>
        <p:nvSpPr>
          <p:cNvPr id="41" name="Oval 13"/>
          <p:cNvSpPr>
            <a:spLocks noChangeArrowheads="1"/>
          </p:cNvSpPr>
          <p:nvPr/>
        </p:nvSpPr>
        <p:spPr bwMode="auto">
          <a:xfrm rot="2700000">
            <a:off x="7329947" y="3346518"/>
            <a:ext cx="713578" cy="705694"/>
          </a:xfrm>
          <a:prstGeom prst="roundRect">
            <a:avLst/>
          </a:prstGeom>
          <a:solidFill>
            <a:srgbClr val="BF8714"/>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7"/>
          <p:cNvSpPr>
            <a:spLocks noEditPoints="1" noChangeArrowheads="1"/>
          </p:cNvSpPr>
          <p:nvPr/>
        </p:nvSpPr>
        <p:spPr bwMode="auto">
          <a:xfrm>
            <a:off x="7486197" y="3530536"/>
            <a:ext cx="382969" cy="350649"/>
          </a:xfrm>
          <a:custGeom>
            <a:avLst/>
            <a:gdLst>
              <a:gd name="T0" fmla="*/ 2147483647 w 177"/>
              <a:gd name="T1" fmla="*/ 2147483647 h 164"/>
              <a:gd name="T2" fmla="*/ 2147483647 w 177"/>
              <a:gd name="T3" fmla="*/ 2147483647 h 164"/>
              <a:gd name="T4" fmla="*/ 2147483647 w 177"/>
              <a:gd name="T5" fmla="*/ 2147483647 h 164"/>
              <a:gd name="T6" fmla="*/ 2147483647 w 177"/>
              <a:gd name="T7" fmla="*/ 2147483647 h 164"/>
              <a:gd name="T8" fmla="*/ 2147483647 w 177"/>
              <a:gd name="T9" fmla="*/ 2147483647 h 164"/>
              <a:gd name="T10" fmla="*/ 2147483647 w 177"/>
              <a:gd name="T11" fmla="*/ 2147483647 h 164"/>
              <a:gd name="T12" fmla="*/ 2147483647 w 177"/>
              <a:gd name="T13" fmla="*/ 2147483647 h 164"/>
              <a:gd name="T14" fmla="*/ 2147483647 w 177"/>
              <a:gd name="T15" fmla="*/ 2147483647 h 164"/>
              <a:gd name="T16" fmla="*/ 2147483647 w 177"/>
              <a:gd name="T17" fmla="*/ 2147483647 h 164"/>
              <a:gd name="T18" fmla="*/ 2147483647 w 177"/>
              <a:gd name="T19" fmla="*/ 2147483647 h 164"/>
              <a:gd name="T20" fmla="*/ 2147483647 w 177"/>
              <a:gd name="T21" fmla="*/ 2147483647 h 164"/>
              <a:gd name="T22" fmla="*/ 2147483647 w 177"/>
              <a:gd name="T23" fmla="*/ 0 h 164"/>
              <a:gd name="T24" fmla="*/ 2147483647 w 177"/>
              <a:gd name="T25" fmla="*/ 2147483647 h 164"/>
              <a:gd name="T26" fmla="*/ 2147483647 w 177"/>
              <a:gd name="T27" fmla="*/ 2147483647 h 164"/>
              <a:gd name="T28" fmla="*/ 2147483647 w 177"/>
              <a:gd name="T29" fmla="*/ 2147483647 h 164"/>
              <a:gd name="T30" fmla="*/ 2147483647 w 177"/>
              <a:gd name="T31" fmla="*/ 2147483647 h 164"/>
              <a:gd name="T32" fmla="*/ 2147483647 w 177"/>
              <a:gd name="T33" fmla="*/ 2147483647 h 164"/>
              <a:gd name="T34" fmla="*/ 2147483647 w 177"/>
              <a:gd name="T35" fmla="*/ 2147483647 h 164"/>
              <a:gd name="T36" fmla="*/ 2147483647 w 177"/>
              <a:gd name="T37" fmla="*/ 2147483647 h 164"/>
              <a:gd name="T38" fmla="*/ 2147483647 w 177"/>
              <a:gd name="T39" fmla="*/ 2147483647 h 164"/>
              <a:gd name="T40" fmla="*/ 2147483647 w 177"/>
              <a:gd name="T41" fmla="*/ 2147483647 h 164"/>
              <a:gd name="T42" fmla="*/ 2147483647 w 177"/>
              <a:gd name="T43" fmla="*/ 2147483647 h 164"/>
              <a:gd name="T44" fmla="*/ 2147483647 w 177"/>
              <a:gd name="T45" fmla="*/ 2147483647 h 164"/>
              <a:gd name="T46" fmla="*/ 2147483647 w 177"/>
              <a:gd name="T47" fmla="*/ 2147483647 h 164"/>
              <a:gd name="T48" fmla="*/ 2147483647 w 177"/>
              <a:gd name="T49" fmla="*/ 2147483647 h 164"/>
              <a:gd name="T50" fmla="*/ 2147483647 w 177"/>
              <a:gd name="T51" fmla="*/ 2147483647 h 164"/>
              <a:gd name="T52" fmla="*/ 2147483647 w 177"/>
              <a:gd name="T53" fmla="*/ 2147483647 h 164"/>
              <a:gd name="T54" fmla="*/ 2147483647 w 177"/>
              <a:gd name="T55" fmla="*/ 2147483647 h 164"/>
              <a:gd name="T56" fmla="*/ 2147483647 w 177"/>
              <a:gd name="T57" fmla="*/ 2147483647 h 164"/>
              <a:gd name="T58" fmla="*/ 2147483647 w 177"/>
              <a:gd name="T59" fmla="*/ 0 h 164"/>
              <a:gd name="T60" fmla="*/ 2147483647 w 177"/>
              <a:gd name="T61" fmla="*/ 2147483647 h 164"/>
              <a:gd name="T62" fmla="*/ 2147483647 w 177"/>
              <a:gd name="T63" fmla="*/ 2147483647 h 164"/>
              <a:gd name="T64" fmla="*/ 2147483647 w 177"/>
              <a:gd name="T65" fmla="*/ 2147483647 h 164"/>
              <a:gd name="T66" fmla="*/ 2147483647 w 177"/>
              <a:gd name="T67" fmla="*/ 2147483647 h 164"/>
              <a:gd name="T68" fmla="*/ 2147483647 w 177"/>
              <a:gd name="T69" fmla="*/ 2147483647 h 164"/>
              <a:gd name="T70" fmla="*/ 2147483647 w 177"/>
              <a:gd name="T71" fmla="*/ 2147483647 h 164"/>
              <a:gd name="T72" fmla="*/ 2147483647 w 177"/>
              <a:gd name="T73" fmla="*/ 2147483647 h 164"/>
              <a:gd name="T74" fmla="*/ 2147483647 w 177"/>
              <a:gd name="T75" fmla="*/ 2147483647 h 164"/>
              <a:gd name="T76" fmla="*/ 2147483647 w 177"/>
              <a:gd name="T77" fmla="*/ 2147483647 h 164"/>
              <a:gd name="T78" fmla="*/ 2147483647 w 177"/>
              <a:gd name="T79" fmla="*/ 2147483647 h 164"/>
              <a:gd name="T80" fmla="*/ 2147483647 w 177"/>
              <a:gd name="T81" fmla="*/ 2147483647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
              <a:gd name="T124" fmla="*/ 0 h 164"/>
              <a:gd name="T125" fmla="*/ 177 w 177"/>
              <a:gd name="T126" fmla="*/ 164 h 1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4F5F7"/>
          </a:solidFill>
          <a:ln>
            <a:noFill/>
          </a:ln>
        </p:spPr>
        <p:txBody>
          <a:bodyPr lIns="67628" tIns="35243" rIns="67628" bIns="35243"/>
          <a:lstStyle/>
          <a:p>
            <a:endParaRPr lang="zh-CN" altLang="en-US">
              <a:solidFill>
                <a:schemeClr val="tx1">
                  <a:lumMod val="65000"/>
                  <a:lumOff val="35000"/>
                </a:schemeClr>
              </a:solidFill>
            </a:endParaRPr>
          </a:p>
        </p:txBody>
      </p:sp>
      <p:sp>
        <p:nvSpPr>
          <p:cNvPr id="43" name="Oval 4"/>
          <p:cNvSpPr>
            <a:spLocks noChangeArrowheads="1"/>
          </p:cNvSpPr>
          <p:nvPr/>
        </p:nvSpPr>
        <p:spPr bwMode="auto">
          <a:xfrm rot="2700000">
            <a:off x="1131804" y="1610671"/>
            <a:ext cx="713578" cy="705694"/>
          </a:xfrm>
          <a:prstGeom prst="roundRect">
            <a:avLst/>
          </a:prstGeom>
          <a:solidFill>
            <a:srgbClr val="886D27"/>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Freeform 8"/>
          <p:cNvSpPr>
            <a:spLocks noEditPoints="1" noChangeArrowheads="1"/>
          </p:cNvSpPr>
          <p:nvPr/>
        </p:nvSpPr>
        <p:spPr bwMode="auto">
          <a:xfrm>
            <a:off x="1359634" y="1779980"/>
            <a:ext cx="257916" cy="380067"/>
          </a:xfrm>
          <a:custGeom>
            <a:avLst/>
            <a:gdLst>
              <a:gd name="T0" fmla="*/ 2147483647 w 94"/>
              <a:gd name="T1" fmla="*/ 2147483647 h 140"/>
              <a:gd name="T2" fmla="*/ 2147483647 w 94"/>
              <a:gd name="T3" fmla="*/ 2147483647 h 140"/>
              <a:gd name="T4" fmla="*/ 2147483647 w 94"/>
              <a:gd name="T5" fmla="*/ 2147483647 h 140"/>
              <a:gd name="T6" fmla="*/ 2147483647 w 94"/>
              <a:gd name="T7" fmla="*/ 2147483647 h 140"/>
              <a:gd name="T8" fmla="*/ 2147483647 w 94"/>
              <a:gd name="T9" fmla="*/ 2147483647 h 140"/>
              <a:gd name="T10" fmla="*/ 2147483647 w 94"/>
              <a:gd name="T11" fmla="*/ 2147483647 h 140"/>
              <a:gd name="T12" fmla="*/ 0 w 94"/>
              <a:gd name="T13" fmla="*/ 2147483647 h 140"/>
              <a:gd name="T14" fmla="*/ 2147483647 w 94"/>
              <a:gd name="T15" fmla="*/ 2147483647 h 140"/>
              <a:gd name="T16" fmla="*/ 2147483647 w 94"/>
              <a:gd name="T17" fmla="*/ 2147483647 h 140"/>
              <a:gd name="T18" fmla="*/ 0 w 94"/>
              <a:gd name="T19" fmla="*/ 2147483647 h 140"/>
              <a:gd name="T20" fmla="*/ 2147483647 w 94"/>
              <a:gd name="T21" fmla="*/ 0 h 140"/>
              <a:gd name="T22" fmla="*/ 2147483647 w 94"/>
              <a:gd name="T23" fmla="*/ 2147483647 h 140"/>
              <a:gd name="T24" fmla="*/ 2147483647 w 94"/>
              <a:gd name="T25" fmla="*/ 2147483647 h 140"/>
              <a:gd name="T26" fmla="*/ 2147483647 w 94"/>
              <a:gd name="T27" fmla="*/ 2147483647 h 140"/>
              <a:gd name="T28" fmla="*/ 2147483647 w 94"/>
              <a:gd name="T29" fmla="*/ 2147483647 h 140"/>
              <a:gd name="T30" fmla="*/ 2147483647 w 94"/>
              <a:gd name="T31" fmla="*/ 2147483647 h 140"/>
              <a:gd name="T32" fmla="*/ 2147483647 w 94"/>
              <a:gd name="T33" fmla="*/ 2147483647 h 140"/>
              <a:gd name="T34" fmla="*/ 2147483647 w 94"/>
              <a:gd name="T35" fmla="*/ 2147483647 h 140"/>
              <a:gd name="T36" fmla="*/ 2147483647 w 94"/>
              <a:gd name="T37" fmla="*/ 2147483647 h 140"/>
              <a:gd name="T38" fmla="*/ 2147483647 w 94"/>
              <a:gd name="T39" fmla="*/ 2147483647 h 140"/>
              <a:gd name="T40" fmla="*/ 2147483647 w 94"/>
              <a:gd name="T41" fmla="*/ 2147483647 h 140"/>
              <a:gd name="T42" fmla="*/ 2147483647 w 94"/>
              <a:gd name="T43" fmla="*/ 2147483647 h 140"/>
              <a:gd name="T44" fmla="*/ 2147483647 w 94"/>
              <a:gd name="T45" fmla="*/ 2147483647 h 140"/>
              <a:gd name="T46" fmla="*/ 2147483647 w 94"/>
              <a:gd name="T47" fmla="*/ 2147483647 h 140"/>
              <a:gd name="T48" fmla="*/ 2147483647 w 94"/>
              <a:gd name="T49" fmla="*/ 2147483647 h 140"/>
              <a:gd name="T50" fmla="*/ 2147483647 w 94"/>
              <a:gd name="T51" fmla="*/ 2147483647 h 140"/>
              <a:gd name="T52" fmla="*/ 2147483647 w 94"/>
              <a:gd name="T53" fmla="*/ 2147483647 h 140"/>
              <a:gd name="T54" fmla="*/ 2147483647 w 94"/>
              <a:gd name="T55" fmla="*/ 2147483647 h 140"/>
              <a:gd name="T56" fmla="*/ 2147483647 w 94"/>
              <a:gd name="T57" fmla="*/ 2147483647 h 140"/>
              <a:gd name="T58" fmla="*/ 2147483647 w 94"/>
              <a:gd name="T59" fmla="*/ 2147483647 h 140"/>
              <a:gd name="T60" fmla="*/ 2147483647 w 94"/>
              <a:gd name="T61" fmla="*/ 2147483647 h 140"/>
              <a:gd name="T62" fmla="*/ 2147483647 w 94"/>
              <a:gd name="T63" fmla="*/ 2147483647 h 140"/>
              <a:gd name="T64" fmla="*/ 2147483647 w 94"/>
              <a:gd name="T65" fmla="*/ 2147483647 h 140"/>
              <a:gd name="T66" fmla="*/ 2147483647 w 94"/>
              <a:gd name="T67" fmla="*/ 2147483647 h 140"/>
              <a:gd name="T68" fmla="*/ 2147483647 w 94"/>
              <a:gd name="T69" fmla="*/ 2147483647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40"/>
              <a:gd name="T107" fmla="*/ 94 w 94"/>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4F5F7"/>
          </a:solidFill>
          <a:ln>
            <a:noFill/>
          </a:ln>
        </p:spPr>
        <p:txBody>
          <a:bodyPr lIns="68580" tIns="34290" rIns="68580" bIns="34290"/>
          <a:lstStyle/>
          <a:p>
            <a:endParaRPr lang="zh-CN" altLang="en-US">
              <a:solidFill>
                <a:schemeClr val="tx1">
                  <a:lumMod val="65000"/>
                  <a:lumOff val="35000"/>
                </a:schemeClr>
              </a:solidFill>
            </a:endParaRPr>
          </a:p>
        </p:txBody>
      </p:sp>
      <p:sp>
        <p:nvSpPr>
          <p:cNvPr id="45" name="Oval 10"/>
          <p:cNvSpPr>
            <a:spLocks noChangeArrowheads="1"/>
          </p:cNvSpPr>
          <p:nvPr/>
        </p:nvSpPr>
        <p:spPr bwMode="auto">
          <a:xfrm rot="2700000">
            <a:off x="5278573" y="1610671"/>
            <a:ext cx="713579" cy="705694"/>
          </a:xfrm>
          <a:prstGeom prst="roundRect">
            <a:avLst/>
          </a:prstGeom>
          <a:solidFill>
            <a:srgbClr val="886D27"/>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Freeform 11"/>
          <p:cNvSpPr>
            <a:spLocks noEditPoints="1" noChangeArrowheads="1"/>
          </p:cNvSpPr>
          <p:nvPr/>
        </p:nvSpPr>
        <p:spPr bwMode="auto">
          <a:xfrm>
            <a:off x="5472686" y="1809774"/>
            <a:ext cx="325642" cy="320479"/>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0 w 152"/>
              <a:gd name="T9" fmla="*/ 2147483647 h 152"/>
              <a:gd name="T10" fmla="*/ 2147483647 w 152"/>
              <a:gd name="T11" fmla="*/ 0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2"/>
              <a:gd name="T50" fmla="*/ 152 w 152"/>
              <a:gd name="T51" fmla="*/ 152 h 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4F5F7"/>
          </a:solidFill>
          <a:ln>
            <a:noFill/>
          </a:ln>
        </p:spPr>
        <p:txBody>
          <a:bodyPr lIns="68580" tIns="34290" rIns="68580" bIns="34290"/>
          <a:lstStyle/>
          <a:p>
            <a:endParaRPr lang="zh-CN" altLang="en-US">
              <a:solidFill>
                <a:schemeClr val="tx1">
                  <a:lumMod val="65000"/>
                  <a:lumOff val="35000"/>
                </a:schemeClr>
              </a:solidFill>
            </a:endParaRPr>
          </a:p>
        </p:txBody>
      </p:sp>
      <p:sp>
        <p:nvSpPr>
          <p:cNvPr id="47" name="TextBox 76"/>
          <p:cNvSpPr txBox="1"/>
          <p:nvPr/>
        </p:nvSpPr>
        <p:spPr>
          <a:xfrm>
            <a:off x="1009935" y="2678569"/>
            <a:ext cx="974397" cy="300083"/>
          </a:xfrm>
          <a:prstGeom prst="rect">
            <a:avLst/>
          </a:prstGeom>
          <a:noFill/>
        </p:spPr>
        <p:txBody>
          <a:bodyPr wrap="square" lIns="68580" tIns="34290" rIns="68580" bIns="34290" rtlCol="0">
            <a:spAutoFit/>
          </a:bodyPr>
          <a:lstStyle/>
          <a:p>
            <a:pPr algn="ctr"/>
            <a:r>
              <a:rPr lang="zh-CN" altLang="en-US" sz="1500" b="1" dirty="0">
                <a:solidFill>
                  <a:srgbClr val="886D27"/>
                </a:solidFill>
                <a:latin typeface="微软雅黑" panose="020B0503020204020204" pitchFamily="34" charset="-122"/>
                <a:ea typeface="微软雅黑" panose="020B0503020204020204" pitchFamily="34" charset="-122"/>
              </a:rPr>
              <a:t>添加标题</a:t>
            </a:r>
          </a:p>
        </p:txBody>
      </p:sp>
      <p:sp>
        <p:nvSpPr>
          <p:cNvPr id="48" name="文本框 47"/>
          <p:cNvSpPr txBox="1"/>
          <p:nvPr/>
        </p:nvSpPr>
        <p:spPr>
          <a:xfrm>
            <a:off x="757273" y="3091738"/>
            <a:ext cx="1479722" cy="609398"/>
          </a:xfrm>
          <a:prstGeom prst="rect">
            <a:avLst/>
          </a:prstGeom>
          <a:noFill/>
        </p:spPr>
        <p:txBody>
          <a:bodyPr wrap="square" lIns="68580" tIns="34290" rIns="68580" bIns="34290" rtlCol="0">
            <a:spAutoFit/>
          </a:bodyPr>
          <a:lstStyle/>
          <a:p>
            <a:pPr algn="ct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49" name="TextBox 76"/>
          <p:cNvSpPr txBox="1"/>
          <p:nvPr/>
        </p:nvSpPr>
        <p:spPr>
          <a:xfrm>
            <a:off x="3043728" y="1865697"/>
            <a:ext cx="974397" cy="300083"/>
          </a:xfrm>
          <a:prstGeom prst="rect">
            <a:avLst/>
          </a:prstGeom>
          <a:noFill/>
        </p:spPr>
        <p:txBody>
          <a:bodyPr wrap="square" lIns="68580" tIns="34290" rIns="68580" bIns="34290" rtlCol="0">
            <a:spAutoFit/>
          </a:bodyPr>
          <a:lstStyle/>
          <a:p>
            <a:pPr algn="ctr"/>
            <a:r>
              <a:rPr lang="zh-CN" altLang="en-US" sz="1500" b="1" dirty="0">
                <a:solidFill>
                  <a:srgbClr val="BF8714"/>
                </a:solidFill>
                <a:latin typeface="微软雅黑" panose="020B0503020204020204" pitchFamily="34" charset="-122"/>
                <a:ea typeface="微软雅黑" panose="020B0503020204020204" pitchFamily="34" charset="-122"/>
              </a:rPr>
              <a:t>添加标题</a:t>
            </a:r>
          </a:p>
        </p:txBody>
      </p:sp>
      <p:sp>
        <p:nvSpPr>
          <p:cNvPr id="50" name="文本框 49"/>
          <p:cNvSpPr txBox="1"/>
          <p:nvPr/>
        </p:nvSpPr>
        <p:spPr>
          <a:xfrm>
            <a:off x="2791066" y="2278865"/>
            <a:ext cx="1479722" cy="609398"/>
          </a:xfrm>
          <a:prstGeom prst="rect">
            <a:avLst/>
          </a:prstGeom>
          <a:noFill/>
        </p:spPr>
        <p:txBody>
          <a:bodyPr wrap="square" lIns="68580" tIns="34290" rIns="68580" bIns="34290" rtlCol="0">
            <a:spAutoFit/>
          </a:bodyPr>
          <a:lstStyle/>
          <a:p>
            <a:pPr algn="ct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51" name="TextBox 76"/>
          <p:cNvSpPr txBox="1"/>
          <p:nvPr/>
        </p:nvSpPr>
        <p:spPr>
          <a:xfrm>
            <a:off x="5151567" y="2678569"/>
            <a:ext cx="974397" cy="300083"/>
          </a:xfrm>
          <a:prstGeom prst="rect">
            <a:avLst/>
          </a:prstGeom>
          <a:noFill/>
        </p:spPr>
        <p:txBody>
          <a:bodyPr wrap="square" lIns="68580" tIns="34290" rIns="68580" bIns="34290" rtlCol="0">
            <a:spAutoFit/>
          </a:bodyPr>
          <a:lstStyle/>
          <a:p>
            <a:pPr algn="ctr"/>
            <a:r>
              <a:rPr lang="zh-CN" altLang="en-US" sz="1500" b="1" dirty="0">
                <a:solidFill>
                  <a:srgbClr val="886D27"/>
                </a:solidFill>
                <a:latin typeface="微软雅黑" panose="020B0503020204020204" pitchFamily="34" charset="-122"/>
                <a:ea typeface="微软雅黑" panose="020B0503020204020204" pitchFamily="34" charset="-122"/>
              </a:rPr>
              <a:t>添加标题</a:t>
            </a:r>
          </a:p>
        </p:txBody>
      </p:sp>
      <p:sp>
        <p:nvSpPr>
          <p:cNvPr id="52" name="文本框 51"/>
          <p:cNvSpPr txBox="1"/>
          <p:nvPr/>
        </p:nvSpPr>
        <p:spPr>
          <a:xfrm>
            <a:off x="4898905" y="3091738"/>
            <a:ext cx="1479722" cy="609398"/>
          </a:xfrm>
          <a:prstGeom prst="rect">
            <a:avLst/>
          </a:prstGeom>
          <a:noFill/>
        </p:spPr>
        <p:txBody>
          <a:bodyPr wrap="square" lIns="68580" tIns="34290" rIns="68580" bIns="34290" rtlCol="0">
            <a:spAutoFit/>
          </a:bodyPr>
          <a:lstStyle/>
          <a:p>
            <a:pPr algn="ct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53" name="TextBox 76"/>
          <p:cNvSpPr txBox="1"/>
          <p:nvPr/>
        </p:nvSpPr>
        <p:spPr>
          <a:xfrm>
            <a:off x="7150817" y="1865697"/>
            <a:ext cx="974397" cy="300083"/>
          </a:xfrm>
          <a:prstGeom prst="rect">
            <a:avLst/>
          </a:prstGeom>
          <a:noFill/>
        </p:spPr>
        <p:txBody>
          <a:bodyPr wrap="square" lIns="68580" tIns="34290" rIns="68580" bIns="34290" rtlCol="0">
            <a:spAutoFit/>
          </a:bodyPr>
          <a:lstStyle/>
          <a:p>
            <a:pPr algn="ctr"/>
            <a:r>
              <a:rPr lang="zh-CN" altLang="en-US" sz="1500" b="1" dirty="0">
                <a:solidFill>
                  <a:srgbClr val="BF8714"/>
                </a:solidFill>
                <a:latin typeface="微软雅黑" panose="020B0503020204020204" pitchFamily="34" charset="-122"/>
                <a:ea typeface="微软雅黑" panose="020B0503020204020204" pitchFamily="34" charset="-122"/>
              </a:rPr>
              <a:t>添加标题</a:t>
            </a:r>
          </a:p>
        </p:txBody>
      </p:sp>
      <p:sp>
        <p:nvSpPr>
          <p:cNvPr id="54" name="文本框 53"/>
          <p:cNvSpPr txBox="1"/>
          <p:nvPr/>
        </p:nvSpPr>
        <p:spPr>
          <a:xfrm>
            <a:off x="6898155" y="2278865"/>
            <a:ext cx="1479722" cy="609398"/>
          </a:xfrm>
          <a:prstGeom prst="rect">
            <a:avLst/>
          </a:prstGeom>
          <a:noFill/>
        </p:spPr>
        <p:txBody>
          <a:bodyPr wrap="square" lIns="68580" tIns="34290" rIns="68580" bIns="34290" rtlCol="0">
            <a:spAutoFit/>
          </a:bodyPr>
          <a:lstStyle/>
          <a:p>
            <a:pPr algn="ct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饼形 3"/>
          <p:cNvSpPr/>
          <p:nvPr/>
        </p:nvSpPr>
        <p:spPr>
          <a:xfrm rot="10800000" flipV="1">
            <a:off x="5073033" y="1671138"/>
            <a:ext cx="1101165" cy="2564708"/>
          </a:xfrm>
          <a:prstGeom prst="triangle">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900">
              <a:solidFill>
                <a:schemeClr val="tx1">
                  <a:lumMod val="65000"/>
                  <a:lumOff val="35000"/>
                </a:schemeClr>
              </a:solidFill>
            </a:endParaRPr>
          </a:p>
        </p:txBody>
      </p:sp>
      <p:sp>
        <p:nvSpPr>
          <p:cNvPr id="9" name="饼形 3"/>
          <p:cNvSpPr/>
          <p:nvPr/>
        </p:nvSpPr>
        <p:spPr>
          <a:xfrm rot="10800000" flipV="1">
            <a:off x="6115431" y="1021702"/>
            <a:ext cx="1101165" cy="3214142"/>
          </a:xfrm>
          <a:prstGeom prst="triangle">
            <a:avLst/>
          </a:prstGeom>
          <a:solidFill>
            <a:srgbClr val="BF871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900">
              <a:solidFill>
                <a:schemeClr val="tx1">
                  <a:lumMod val="65000"/>
                  <a:lumOff val="35000"/>
                </a:schemeClr>
              </a:solidFill>
            </a:endParaRPr>
          </a:p>
        </p:txBody>
      </p:sp>
      <p:sp>
        <p:nvSpPr>
          <p:cNvPr id="10" name="饼形 3"/>
          <p:cNvSpPr/>
          <p:nvPr/>
        </p:nvSpPr>
        <p:spPr>
          <a:xfrm rot="10800000" flipV="1">
            <a:off x="4016642" y="1769165"/>
            <a:ext cx="1101165" cy="2466679"/>
          </a:xfrm>
          <a:prstGeom prst="triangle">
            <a:avLst/>
          </a:prstGeom>
          <a:solidFill>
            <a:srgbClr val="BF871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900">
              <a:solidFill>
                <a:schemeClr val="tx1">
                  <a:lumMod val="65000"/>
                  <a:lumOff val="35000"/>
                </a:schemeClr>
              </a:solidFill>
            </a:endParaRPr>
          </a:p>
        </p:txBody>
      </p:sp>
      <p:sp>
        <p:nvSpPr>
          <p:cNvPr id="11" name="饼形 3"/>
          <p:cNvSpPr/>
          <p:nvPr/>
        </p:nvSpPr>
        <p:spPr>
          <a:xfrm rot="10800000" flipV="1">
            <a:off x="7171821" y="1769165"/>
            <a:ext cx="1099767" cy="2466679"/>
          </a:xfrm>
          <a:prstGeom prst="triangle">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900">
              <a:solidFill>
                <a:schemeClr val="tx1">
                  <a:lumMod val="65000"/>
                  <a:lumOff val="35000"/>
                </a:schemeClr>
              </a:solidFill>
            </a:endParaRPr>
          </a:p>
        </p:txBody>
      </p:sp>
      <p:sp>
        <p:nvSpPr>
          <p:cNvPr id="12" name="TextBox 76"/>
          <p:cNvSpPr txBox="1"/>
          <p:nvPr/>
        </p:nvSpPr>
        <p:spPr>
          <a:xfrm>
            <a:off x="4180137" y="4367617"/>
            <a:ext cx="746191" cy="207749"/>
          </a:xfrm>
          <a:prstGeom prst="rect">
            <a:avLst/>
          </a:prstGeom>
          <a:noFill/>
          <a:effectLst/>
        </p:spPr>
        <p:txBody>
          <a:bodyPr wrap="square" lIns="68580" tIns="34290" rIns="68580" bIns="34290" rtlCol="0">
            <a:spAutoFit/>
          </a:bodyPr>
          <a:lstStyle/>
          <a:p>
            <a:pPr algn="ct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13" name="TextBox 76"/>
          <p:cNvSpPr txBox="1"/>
          <p:nvPr/>
        </p:nvSpPr>
        <p:spPr>
          <a:xfrm>
            <a:off x="5236526" y="4367617"/>
            <a:ext cx="746191" cy="207749"/>
          </a:xfrm>
          <a:prstGeom prst="rect">
            <a:avLst/>
          </a:prstGeom>
          <a:noFill/>
          <a:effectLst/>
        </p:spPr>
        <p:txBody>
          <a:bodyPr wrap="square" lIns="68580" tIns="34290" rIns="68580" bIns="34290" rtlCol="0">
            <a:spAutoFit/>
          </a:bodyPr>
          <a:lstStyle/>
          <a:p>
            <a:pPr algn="ct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14" name="TextBox 76"/>
          <p:cNvSpPr txBox="1"/>
          <p:nvPr/>
        </p:nvSpPr>
        <p:spPr>
          <a:xfrm>
            <a:off x="6292920" y="4367617"/>
            <a:ext cx="746191" cy="207749"/>
          </a:xfrm>
          <a:prstGeom prst="rect">
            <a:avLst/>
          </a:prstGeom>
          <a:noFill/>
          <a:effectLst/>
        </p:spPr>
        <p:txBody>
          <a:bodyPr wrap="square" lIns="68580" tIns="34290" rIns="68580" bIns="34290" rtlCol="0">
            <a:spAutoFit/>
          </a:bodyPr>
          <a:lstStyle/>
          <a:p>
            <a:pPr algn="ct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15" name="TextBox 76"/>
          <p:cNvSpPr txBox="1"/>
          <p:nvPr/>
        </p:nvSpPr>
        <p:spPr>
          <a:xfrm>
            <a:off x="7349313" y="4367617"/>
            <a:ext cx="746191" cy="207749"/>
          </a:xfrm>
          <a:prstGeom prst="rect">
            <a:avLst/>
          </a:prstGeom>
          <a:noFill/>
          <a:effectLst/>
        </p:spPr>
        <p:txBody>
          <a:bodyPr wrap="square" lIns="68580" tIns="34290" rIns="68580" bIns="34290" rtlCol="0">
            <a:spAutoFit/>
          </a:bodyPr>
          <a:lstStyle/>
          <a:p>
            <a:pPr algn="ct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16" name="椭圆 15"/>
          <p:cNvSpPr>
            <a:spLocks noChangeAspect="1"/>
          </p:cNvSpPr>
          <p:nvPr/>
        </p:nvSpPr>
        <p:spPr>
          <a:xfrm>
            <a:off x="5567763" y="4092043"/>
            <a:ext cx="96534" cy="85839"/>
          </a:xfrm>
          <a:prstGeom prst="ellipse">
            <a:avLst/>
          </a:prstGeom>
          <a:solidFill>
            <a:srgbClr val="E7EDD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100">
              <a:solidFill>
                <a:schemeClr val="tx1">
                  <a:lumMod val="65000"/>
                  <a:lumOff val="35000"/>
                </a:schemeClr>
              </a:solidFill>
              <a:latin typeface="Adobe 繁黑體 Std B" panose="020B0700000000000000" pitchFamily="34" charset="-128"/>
              <a:ea typeface="Adobe 繁黑體 Std B" panose="020B0700000000000000" pitchFamily="34" charset="-128"/>
            </a:endParaRPr>
          </a:p>
        </p:txBody>
      </p:sp>
      <p:sp>
        <p:nvSpPr>
          <p:cNvPr id="17" name="椭圆 16"/>
          <p:cNvSpPr>
            <a:spLocks noChangeAspect="1"/>
          </p:cNvSpPr>
          <p:nvPr/>
        </p:nvSpPr>
        <p:spPr>
          <a:xfrm>
            <a:off x="4511374" y="4092043"/>
            <a:ext cx="97711" cy="85839"/>
          </a:xfrm>
          <a:prstGeom prst="ellipse">
            <a:avLst/>
          </a:prstGeom>
          <a:solidFill>
            <a:srgbClr val="E7EDD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100">
              <a:solidFill>
                <a:schemeClr val="tx1">
                  <a:lumMod val="65000"/>
                  <a:lumOff val="35000"/>
                </a:schemeClr>
              </a:solidFill>
              <a:latin typeface="Adobe 繁黑體 Std B" panose="020B0700000000000000" pitchFamily="34" charset="-128"/>
              <a:ea typeface="Adobe 繁黑體 Std B" panose="020B0700000000000000" pitchFamily="34" charset="-128"/>
            </a:endParaRPr>
          </a:p>
        </p:txBody>
      </p:sp>
      <p:sp>
        <p:nvSpPr>
          <p:cNvPr id="18" name="椭圆 17"/>
          <p:cNvSpPr>
            <a:spLocks noChangeAspect="1"/>
          </p:cNvSpPr>
          <p:nvPr/>
        </p:nvSpPr>
        <p:spPr>
          <a:xfrm>
            <a:off x="6624155" y="4098189"/>
            <a:ext cx="96534" cy="84806"/>
          </a:xfrm>
          <a:prstGeom prst="ellipse">
            <a:avLst/>
          </a:prstGeom>
          <a:solidFill>
            <a:srgbClr val="E7EDD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100">
              <a:solidFill>
                <a:schemeClr val="tx1">
                  <a:lumMod val="65000"/>
                  <a:lumOff val="35000"/>
                </a:schemeClr>
              </a:solidFill>
              <a:latin typeface="Adobe 繁黑體 Std B" panose="020B0700000000000000" pitchFamily="34" charset="-128"/>
              <a:ea typeface="Adobe 繁黑體 Std B" panose="020B0700000000000000" pitchFamily="34" charset="-128"/>
            </a:endParaRPr>
          </a:p>
        </p:txBody>
      </p:sp>
      <p:sp>
        <p:nvSpPr>
          <p:cNvPr id="19" name="椭圆 18"/>
          <p:cNvSpPr>
            <a:spLocks noChangeAspect="1"/>
          </p:cNvSpPr>
          <p:nvPr/>
        </p:nvSpPr>
        <p:spPr>
          <a:xfrm>
            <a:off x="7680545" y="4103105"/>
            <a:ext cx="96534" cy="84806"/>
          </a:xfrm>
          <a:prstGeom prst="ellipse">
            <a:avLst/>
          </a:prstGeom>
          <a:solidFill>
            <a:srgbClr val="E7EDD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100">
              <a:solidFill>
                <a:schemeClr val="tx1">
                  <a:lumMod val="65000"/>
                  <a:lumOff val="35000"/>
                </a:schemeClr>
              </a:solidFill>
              <a:latin typeface="Adobe 繁黑體 Std B" panose="020B0700000000000000" pitchFamily="34" charset="-128"/>
              <a:ea typeface="Adobe 繁黑體 Std B" panose="020B0700000000000000" pitchFamily="34" charset="-128"/>
            </a:endParaRPr>
          </a:p>
        </p:txBody>
      </p:sp>
      <p:grpSp>
        <p:nvGrpSpPr>
          <p:cNvPr id="20" name="组合 19"/>
          <p:cNvGrpSpPr/>
          <p:nvPr/>
        </p:nvGrpSpPr>
        <p:grpSpPr>
          <a:xfrm>
            <a:off x="871220" y="1685605"/>
            <a:ext cx="2756414" cy="1787015"/>
            <a:chOff x="1360233" y="2453777"/>
            <a:chExt cx="3675219" cy="2382686"/>
          </a:xfrm>
        </p:grpSpPr>
        <p:sp>
          <p:nvSpPr>
            <p:cNvPr id="21" name="文本框 20"/>
            <p:cNvSpPr txBox="1"/>
            <p:nvPr/>
          </p:nvSpPr>
          <p:spPr>
            <a:xfrm>
              <a:off x="1360233" y="3753090"/>
              <a:ext cx="3675219" cy="1083373"/>
            </a:xfrm>
            <a:prstGeom prst="rect">
              <a:avLst/>
            </a:prstGeom>
            <a:noFill/>
          </p:spPr>
          <p:txBody>
            <a:bodyPr wrap="square"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请在此添加文字说明，模板。请在此添加文字说明，模板。请在此添加文字说明，模板。请在此添加文字说明，模板。请在此添加文字说明，模板。请在此添加文字说明，模板。</a:t>
              </a:r>
            </a:p>
          </p:txBody>
        </p:sp>
        <p:sp>
          <p:nvSpPr>
            <p:cNvPr id="22" name="TextBox 76"/>
            <p:cNvSpPr txBox="1"/>
            <p:nvPr/>
          </p:nvSpPr>
          <p:spPr>
            <a:xfrm>
              <a:off x="1470736" y="2453777"/>
              <a:ext cx="3151342" cy="553997"/>
            </a:xfrm>
            <a:prstGeom prst="rect">
              <a:avLst/>
            </a:prstGeom>
            <a:solidFill>
              <a:srgbClr val="BF8714"/>
            </a:solidFill>
          </p:spPr>
          <p:txBody>
            <a:bodyPr wrap="square" rtlCol="0">
              <a:spAutoFit/>
            </a:bodyPr>
            <a:lstStyle/>
            <a:p>
              <a:pPr algn="ctr"/>
              <a:r>
                <a:rPr lang="zh-CN" altLang="en-US" sz="2100" dirty="0">
                  <a:solidFill>
                    <a:srgbClr val="F4F5F7"/>
                  </a:solidFill>
                  <a:latin typeface="微软雅黑" panose="020B0503020204020204" pitchFamily="34" charset="-122"/>
                  <a:ea typeface="微软雅黑" panose="020B0503020204020204" pitchFamily="34" charset="-122"/>
                </a:rPr>
                <a:t>合计：</a:t>
              </a:r>
              <a:r>
                <a:rPr lang="en-US" altLang="zh-CN" sz="2100" dirty="0">
                  <a:solidFill>
                    <a:srgbClr val="F4F5F7"/>
                  </a:solidFill>
                  <a:latin typeface="微软雅黑" panose="020B0503020204020204" pitchFamily="34" charset="-122"/>
                  <a:ea typeface="微软雅黑" panose="020B0503020204020204" pitchFamily="34" charset="-122"/>
                </a:rPr>
                <a:t>99</a:t>
              </a:r>
              <a:r>
                <a:rPr lang="zh-CN" altLang="en-US" sz="2100" dirty="0">
                  <a:solidFill>
                    <a:srgbClr val="F4F5F7"/>
                  </a:solidFill>
                  <a:latin typeface="微软雅黑" panose="020B0503020204020204" pitchFamily="34" charset="-122"/>
                  <a:ea typeface="微软雅黑" panose="020B0503020204020204" pitchFamily="34" charset="-122"/>
                </a:rPr>
                <a:t>，</a:t>
              </a:r>
              <a:r>
                <a:rPr lang="en-US" altLang="zh-CN" sz="2100" dirty="0">
                  <a:solidFill>
                    <a:srgbClr val="F4F5F7"/>
                  </a:solidFill>
                  <a:latin typeface="微软雅黑" panose="020B0503020204020204" pitchFamily="34" charset="-122"/>
                  <a:ea typeface="微软雅黑" panose="020B0503020204020204" pitchFamily="34" charset="-122"/>
                </a:rPr>
                <a:t>000</a:t>
              </a:r>
              <a:endParaRPr lang="zh-CN" altLang="en-US" sz="2100" dirty="0">
                <a:solidFill>
                  <a:srgbClr val="F4F5F7"/>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1360233" y="3256213"/>
              <a:ext cx="3261846" cy="492443"/>
            </a:xfrm>
            <a:prstGeom prst="rect">
              <a:avLst/>
            </a:prstGeom>
            <a:noFill/>
          </p:spPr>
          <p:txBody>
            <a:bodyPr wrap="square" rtlCol="0">
              <a:spAutoFit/>
            </a:bodyPr>
            <a:lstStyle/>
            <a:p>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此处添加您的副标题</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01</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9465" y="1487383"/>
            <a:ext cx="1380119" cy="1380119"/>
          </a:xfrm>
          <a:prstGeom prst="ellipse">
            <a:avLst/>
          </a:prstGeom>
          <a:solidFill>
            <a:srgbClr val="886D27"/>
          </a:solidFill>
          <a:ln w="98425">
            <a:solidFill>
              <a:srgbClr val="E7EDD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0" name="椭圆 9"/>
          <p:cNvSpPr/>
          <p:nvPr/>
        </p:nvSpPr>
        <p:spPr>
          <a:xfrm>
            <a:off x="4474416" y="1487383"/>
            <a:ext cx="1380119" cy="1380119"/>
          </a:xfrm>
          <a:prstGeom prst="ellipse">
            <a:avLst/>
          </a:prstGeom>
          <a:solidFill>
            <a:srgbClr val="BF8714"/>
          </a:solidFill>
          <a:ln w="98425">
            <a:solidFill>
              <a:srgbClr val="E7EDD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1" name="椭圆 10"/>
          <p:cNvSpPr/>
          <p:nvPr/>
        </p:nvSpPr>
        <p:spPr>
          <a:xfrm>
            <a:off x="3289465" y="2627027"/>
            <a:ext cx="1380119" cy="1380119"/>
          </a:xfrm>
          <a:prstGeom prst="ellipse">
            <a:avLst/>
          </a:prstGeom>
          <a:solidFill>
            <a:srgbClr val="BF8714"/>
          </a:solidFill>
          <a:ln w="98425">
            <a:solidFill>
              <a:srgbClr val="E7EDD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2" name="椭圆 11"/>
          <p:cNvSpPr/>
          <p:nvPr/>
        </p:nvSpPr>
        <p:spPr>
          <a:xfrm>
            <a:off x="4474416" y="2627027"/>
            <a:ext cx="1380119" cy="1380119"/>
          </a:xfrm>
          <a:prstGeom prst="ellipse">
            <a:avLst/>
          </a:prstGeom>
          <a:solidFill>
            <a:srgbClr val="886D27"/>
          </a:solidFill>
          <a:ln w="98425">
            <a:solidFill>
              <a:srgbClr val="E7EDD8"/>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3" name="椭圆 12"/>
          <p:cNvSpPr/>
          <p:nvPr/>
        </p:nvSpPr>
        <p:spPr>
          <a:xfrm>
            <a:off x="4043129" y="2218393"/>
            <a:ext cx="1057742" cy="1057742"/>
          </a:xfrm>
          <a:prstGeom prst="ellipse">
            <a:avLst/>
          </a:prstGeom>
          <a:solidFill>
            <a:srgbClr val="E7EDD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4" name="Freeform 16"/>
          <p:cNvSpPr>
            <a:spLocks noEditPoints="1"/>
          </p:cNvSpPr>
          <p:nvPr/>
        </p:nvSpPr>
        <p:spPr bwMode="auto">
          <a:xfrm>
            <a:off x="4336816" y="2436330"/>
            <a:ext cx="470368" cy="621868"/>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886D27"/>
          </a:solidFill>
          <a:ln>
            <a:noFill/>
          </a:ln>
        </p:spPr>
        <p:txBody>
          <a:bodyPr lIns="68580" tIns="34290" rIns="68580" bIns="34290"/>
          <a:lstStyle/>
          <a:p>
            <a:endParaRPr lang="zh-CN" altLang="en-US">
              <a:solidFill>
                <a:schemeClr val="bg1"/>
              </a:solidFill>
            </a:endParaRPr>
          </a:p>
        </p:txBody>
      </p:sp>
      <p:grpSp>
        <p:nvGrpSpPr>
          <p:cNvPr id="15" name="组合 14"/>
          <p:cNvGrpSpPr/>
          <p:nvPr/>
        </p:nvGrpSpPr>
        <p:grpSpPr>
          <a:xfrm>
            <a:off x="3479176" y="1873832"/>
            <a:ext cx="2185649" cy="507831"/>
            <a:chOff x="4526323" y="2498441"/>
            <a:chExt cx="2914198" cy="677108"/>
          </a:xfrm>
        </p:grpSpPr>
        <p:sp>
          <p:nvSpPr>
            <p:cNvPr id="16" name="TextBox 76"/>
            <p:cNvSpPr txBox="1"/>
            <p:nvPr/>
          </p:nvSpPr>
          <p:spPr>
            <a:xfrm>
              <a:off x="4526323" y="2498441"/>
              <a:ext cx="1299196" cy="677108"/>
            </a:xfrm>
            <a:prstGeom prst="rect">
              <a:avLst/>
            </a:prstGeom>
            <a:noFill/>
          </p:spPr>
          <p:txBody>
            <a:bodyPr wrap="square" rtlCol="0">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rPr>
                <a:t>01</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6141325" y="2498441"/>
              <a:ext cx="1299196" cy="677108"/>
            </a:xfrm>
            <a:prstGeom prst="rect">
              <a:avLst/>
            </a:prstGeom>
            <a:noFill/>
          </p:spPr>
          <p:txBody>
            <a:bodyPr wrap="square" rtlCol="0">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rPr>
                <a:t>02</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479176" y="3156893"/>
            <a:ext cx="2185649" cy="507831"/>
            <a:chOff x="4526323" y="2498441"/>
            <a:chExt cx="2914198" cy="677108"/>
          </a:xfrm>
        </p:grpSpPr>
        <p:sp>
          <p:nvSpPr>
            <p:cNvPr id="19" name="TextBox 76"/>
            <p:cNvSpPr txBox="1"/>
            <p:nvPr/>
          </p:nvSpPr>
          <p:spPr>
            <a:xfrm>
              <a:off x="4526323" y="2498441"/>
              <a:ext cx="1299196" cy="677108"/>
            </a:xfrm>
            <a:prstGeom prst="rect">
              <a:avLst/>
            </a:prstGeom>
            <a:noFill/>
          </p:spPr>
          <p:txBody>
            <a:bodyPr wrap="square" rtlCol="0">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rPr>
                <a:t>03</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6141325" y="2498441"/>
              <a:ext cx="1299196" cy="677108"/>
            </a:xfrm>
            <a:prstGeom prst="rect">
              <a:avLst/>
            </a:prstGeom>
            <a:noFill/>
          </p:spPr>
          <p:txBody>
            <a:bodyPr wrap="square" rtlCol="0">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rPr>
                <a:t>04</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TextBox 76"/>
          <p:cNvSpPr txBox="1"/>
          <p:nvPr/>
        </p:nvSpPr>
        <p:spPr>
          <a:xfrm>
            <a:off x="1075657" y="1384913"/>
            <a:ext cx="1404059" cy="284693"/>
          </a:xfrm>
          <a:prstGeom prst="rect">
            <a:avLst/>
          </a:prstGeom>
          <a:noFill/>
          <a:effectLst/>
        </p:spPr>
        <p:txBody>
          <a:bodyPr wrap="square" lIns="68580" tIns="34290" rIns="68580" bIns="34290" rtlCol="0">
            <a:spAutoFit/>
          </a:bodyPr>
          <a:lstStyle/>
          <a:p>
            <a:r>
              <a:rPr lang="en-US" altLang="zh-CN" dirty="0">
                <a:solidFill>
                  <a:srgbClr val="886D27"/>
                </a:solidFill>
                <a:latin typeface="微软雅黑" panose="020B0503020204020204" pitchFamily="34" charset="-122"/>
                <a:ea typeface="微软雅黑" panose="020B0503020204020204" pitchFamily="34" charset="-122"/>
              </a:rPr>
              <a:t>01 </a:t>
            </a:r>
            <a:r>
              <a:rPr lang="zh-CN" altLang="en-US" dirty="0">
                <a:solidFill>
                  <a:srgbClr val="886D27"/>
                </a:solidFill>
                <a:latin typeface="微软雅黑" panose="020B0503020204020204" pitchFamily="34" charset="-122"/>
                <a:ea typeface="微软雅黑" panose="020B0503020204020204" pitchFamily="34" charset="-122"/>
              </a:rPr>
              <a:t>添加标题</a:t>
            </a:r>
          </a:p>
        </p:txBody>
      </p:sp>
      <p:sp>
        <p:nvSpPr>
          <p:cNvPr id="22" name="文本框 21"/>
          <p:cNvSpPr txBox="1"/>
          <p:nvPr/>
        </p:nvSpPr>
        <p:spPr>
          <a:xfrm>
            <a:off x="1075658" y="1621034"/>
            <a:ext cx="1814696"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3" name="TextBox 76"/>
          <p:cNvSpPr txBox="1"/>
          <p:nvPr/>
        </p:nvSpPr>
        <p:spPr>
          <a:xfrm>
            <a:off x="1075657" y="3268653"/>
            <a:ext cx="1404059"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03 </a:t>
            </a:r>
            <a:r>
              <a:rPr lang="zh-CN" altLang="en-US" dirty="0">
                <a:solidFill>
                  <a:srgbClr val="BF8714"/>
                </a:solidFill>
                <a:latin typeface="微软雅黑" panose="020B0503020204020204" pitchFamily="34" charset="-122"/>
                <a:ea typeface="微软雅黑" panose="020B0503020204020204" pitchFamily="34" charset="-122"/>
              </a:rPr>
              <a:t>添加标题</a:t>
            </a:r>
          </a:p>
        </p:txBody>
      </p:sp>
      <p:sp>
        <p:nvSpPr>
          <p:cNvPr id="24" name="文本框 23"/>
          <p:cNvSpPr txBox="1"/>
          <p:nvPr/>
        </p:nvSpPr>
        <p:spPr>
          <a:xfrm>
            <a:off x="1075658" y="3504774"/>
            <a:ext cx="1814696"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5" name="TextBox 76"/>
          <p:cNvSpPr txBox="1"/>
          <p:nvPr/>
        </p:nvSpPr>
        <p:spPr>
          <a:xfrm>
            <a:off x="6253646" y="1384913"/>
            <a:ext cx="1404059"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02 </a:t>
            </a:r>
            <a:r>
              <a:rPr lang="zh-CN" altLang="en-US" dirty="0">
                <a:solidFill>
                  <a:srgbClr val="BF8714"/>
                </a:solidFill>
                <a:latin typeface="微软雅黑" panose="020B0503020204020204" pitchFamily="34" charset="-122"/>
                <a:ea typeface="微软雅黑" panose="020B0503020204020204" pitchFamily="34" charset="-122"/>
              </a:rPr>
              <a:t>添加标题</a:t>
            </a:r>
          </a:p>
        </p:txBody>
      </p:sp>
      <p:sp>
        <p:nvSpPr>
          <p:cNvPr id="26" name="文本框 25"/>
          <p:cNvSpPr txBox="1"/>
          <p:nvPr/>
        </p:nvSpPr>
        <p:spPr>
          <a:xfrm>
            <a:off x="6253647" y="1621034"/>
            <a:ext cx="1814696"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7" name="TextBox 76"/>
          <p:cNvSpPr txBox="1"/>
          <p:nvPr/>
        </p:nvSpPr>
        <p:spPr>
          <a:xfrm>
            <a:off x="6253646" y="3268653"/>
            <a:ext cx="1404059" cy="284693"/>
          </a:xfrm>
          <a:prstGeom prst="rect">
            <a:avLst/>
          </a:prstGeom>
          <a:noFill/>
          <a:effectLst/>
        </p:spPr>
        <p:txBody>
          <a:bodyPr wrap="square" lIns="68580" tIns="34290" rIns="68580" bIns="34290" rtlCol="0">
            <a:spAutoFit/>
          </a:bodyPr>
          <a:lstStyle/>
          <a:p>
            <a:r>
              <a:rPr lang="en-US" altLang="zh-CN" dirty="0">
                <a:solidFill>
                  <a:srgbClr val="886D27"/>
                </a:solidFill>
                <a:latin typeface="微软雅黑" panose="020B0503020204020204" pitchFamily="34" charset="-122"/>
                <a:ea typeface="微软雅黑" panose="020B0503020204020204" pitchFamily="34" charset="-122"/>
              </a:rPr>
              <a:t>04 </a:t>
            </a:r>
            <a:r>
              <a:rPr lang="zh-CN" altLang="en-US" dirty="0">
                <a:solidFill>
                  <a:srgbClr val="886D27"/>
                </a:solidFill>
                <a:latin typeface="微软雅黑" panose="020B0503020204020204" pitchFamily="34" charset="-122"/>
                <a:ea typeface="微软雅黑" panose="020B0503020204020204" pitchFamily="34" charset="-122"/>
              </a:rPr>
              <a:t>添加标题</a:t>
            </a:r>
          </a:p>
        </p:txBody>
      </p:sp>
      <p:sp>
        <p:nvSpPr>
          <p:cNvPr id="28" name="文本框 27"/>
          <p:cNvSpPr txBox="1"/>
          <p:nvPr/>
        </p:nvSpPr>
        <p:spPr>
          <a:xfrm>
            <a:off x="6253647" y="3504774"/>
            <a:ext cx="1814696"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98500" y="1567543"/>
            <a:ext cx="3328527" cy="3275693"/>
          </a:xfrm>
          <a:prstGeom prst="rect">
            <a:avLst/>
          </a:prstGeom>
        </p:spPr>
      </p:pic>
      <p:sp>
        <p:nvSpPr>
          <p:cNvPr id="22" name="TextBox 76"/>
          <p:cNvSpPr txBox="1"/>
          <p:nvPr/>
        </p:nvSpPr>
        <p:spPr>
          <a:xfrm>
            <a:off x="655964" y="2461251"/>
            <a:ext cx="754053" cy="700192"/>
          </a:xfrm>
          <a:prstGeom prst="rect">
            <a:avLst/>
          </a:prstGeom>
          <a:noFill/>
        </p:spPr>
        <p:txBody>
          <a:bodyPr wrap="none" lIns="68580" tIns="34290" rIns="68580" bIns="34290" rtlCol="0">
            <a:spAutoFit/>
          </a:bodyPr>
          <a:lstStyle/>
          <a:p>
            <a:r>
              <a:rPr lang="en-US" altLang="zh-CN" sz="4100" dirty="0">
                <a:solidFill>
                  <a:srgbClr val="886D27"/>
                </a:solidFill>
                <a:latin typeface="微软雅黑" panose="020B0503020204020204" pitchFamily="34" charset="-122"/>
                <a:ea typeface="微软雅黑" panose="020B0503020204020204" pitchFamily="34" charset="-122"/>
              </a:rPr>
              <a:t>02</a:t>
            </a:r>
            <a:endParaRPr lang="zh-CN" altLang="en-US" sz="4100" dirty="0">
              <a:solidFill>
                <a:srgbClr val="886D27"/>
              </a:solidFill>
              <a:latin typeface="微软雅黑" panose="020B0503020204020204" pitchFamily="34" charset="-122"/>
              <a:ea typeface="微软雅黑" panose="020B0503020204020204" pitchFamily="34" charset="-122"/>
            </a:endParaRPr>
          </a:p>
        </p:txBody>
      </p:sp>
      <p:sp>
        <p:nvSpPr>
          <p:cNvPr id="23" name="文本框 21"/>
          <p:cNvSpPr txBox="1"/>
          <p:nvPr/>
        </p:nvSpPr>
        <p:spPr>
          <a:xfrm>
            <a:off x="1600723" y="3014829"/>
            <a:ext cx="3172718" cy="3493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Fresh business general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templateApplicable</a:t>
            </a: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 to enterprise introduction, summary report, sales marketing, chart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dataa</a:t>
            </a:r>
            <a:endParaRPr lang="zh-CN" altLang="en-US" sz="7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8" name="矩形 27"/>
          <p:cNvSpPr/>
          <p:nvPr/>
        </p:nvSpPr>
        <p:spPr>
          <a:xfrm>
            <a:off x="1600724" y="2647494"/>
            <a:ext cx="2809039" cy="346249"/>
          </a:xfrm>
          <a:prstGeom prst="rect">
            <a:avLst/>
          </a:prstGeom>
        </p:spPr>
        <p:txBody>
          <a:bodyPr wrap="none" lIns="68580" tIns="34290" rIns="68580" bIns="34290">
            <a:spAutoFit/>
          </a:bodyPr>
          <a:lstStyle/>
          <a:p>
            <a:pPr>
              <a:spcBef>
                <a:spcPct val="0"/>
              </a:spcBef>
            </a:pPr>
            <a:r>
              <a:rPr lang="en-US" altLang="zh-CN" sz="1800" dirty="0">
                <a:solidFill>
                  <a:prstClr val="black">
                    <a:lumMod val="65000"/>
                    <a:lumOff val="35000"/>
                  </a:prstClr>
                </a:solidFill>
                <a:latin typeface="微软雅黑" panose="020B0503020204020204" pitchFamily="34" charset="-122"/>
                <a:ea typeface="微软雅黑" panose="020B0503020204020204" pitchFamily="34" charset="-122"/>
              </a:rPr>
              <a:t>Please add the title here</a:t>
            </a:r>
          </a:p>
        </p:txBody>
      </p:sp>
      <p:sp>
        <p:nvSpPr>
          <p:cNvPr id="29" name="TextBox 76"/>
          <p:cNvSpPr txBox="1"/>
          <p:nvPr/>
        </p:nvSpPr>
        <p:spPr>
          <a:xfrm>
            <a:off x="1600724" y="2215837"/>
            <a:ext cx="2659427" cy="438581"/>
          </a:xfrm>
          <a:prstGeom prst="rect">
            <a:avLst/>
          </a:prstGeom>
          <a:noFill/>
        </p:spPr>
        <p:txBody>
          <a:bodyPr wrap="square" lIns="68580" tIns="34290" rIns="68580" bIns="34290" rtlCol="0">
            <a:spAutoFit/>
          </a:bodyPr>
          <a:lstStyle/>
          <a:p>
            <a:r>
              <a:rPr lang="zh-CN" altLang="en-US" sz="2400" dirty="0">
                <a:solidFill>
                  <a:srgbClr val="886D27"/>
                </a:solidFill>
                <a:latin typeface="微软雅黑" panose="020B0503020204020204" pitchFamily="34" charset="-122"/>
                <a:ea typeface="微软雅黑" panose="020B0503020204020204" pitchFamily="34" charset="-122"/>
              </a:rPr>
              <a:t>请在此添加标题</a:t>
            </a:r>
          </a:p>
        </p:txBody>
      </p:sp>
      <p:cxnSp>
        <p:nvCxnSpPr>
          <p:cNvPr id="30" name="直接连接符 29"/>
          <p:cNvCxnSpPr/>
          <p:nvPr/>
        </p:nvCxnSpPr>
        <p:spPr>
          <a:xfrm>
            <a:off x="1510923" y="2215836"/>
            <a:ext cx="0" cy="1183328"/>
          </a:xfrm>
          <a:prstGeom prst="line">
            <a:avLst/>
          </a:prstGeom>
          <a:ln w="28575">
            <a:solidFill>
              <a:srgbClr val="886D2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1043050" y="1721843"/>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0" name="剪去对角的矩形 9"/>
          <p:cNvSpPr/>
          <p:nvPr/>
        </p:nvSpPr>
        <p:spPr bwMode="auto">
          <a:xfrm>
            <a:off x="1043050" y="3236192"/>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406538" y="1669663"/>
            <a:ext cx="823906" cy="500137"/>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添加标题</a:t>
            </a:r>
          </a:p>
        </p:txBody>
      </p:sp>
      <p:sp>
        <p:nvSpPr>
          <p:cNvPr id="12" name="文本框 11"/>
          <p:cNvSpPr txBox="1"/>
          <p:nvPr/>
        </p:nvSpPr>
        <p:spPr>
          <a:xfrm>
            <a:off x="946197" y="1932424"/>
            <a:ext cx="3467372" cy="509370"/>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3" name="TextBox 76"/>
          <p:cNvSpPr txBox="1"/>
          <p:nvPr/>
        </p:nvSpPr>
        <p:spPr>
          <a:xfrm>
            <a:off x="1406538" y="3177548"/>
            <a:ext cx="823906" cy="500137"/>
          </a:xfrm>
          <a:prstGeom prst="rect">
            <a:avLst/>
          </a:prstGeom>
          <a:noFill/>
          <a:effectLst/>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添加标题</a:t>
            </a:r>
          </a:p>
        </p:txBody>
      </p:sp>
      <p:sp>
        <p:nvSpPr>
          <p:cNvPr id="14" name="文本框 13"/>
          <p:cNvSpPr txBox="1"/>
          <p:nvPr/>
        </p:nvSpPr>
        <p:spPr>
          <a:xfrm>
            <a:off x="946197" y="3440309"/>
            <a:ext cx="3467372" cy="509370"/>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1540" y="1239718"/>
            <a:ext cx="7900921" cy="1716533"/>
          </a:xfrm>
          <a:prstGeom prst="rect">
            <a:avLst/>
          </a:prstGeom>
        </p:spPr>
      </p:pic>
      <p:sp>
        <p:nvSpPr>
          <p:cNvPr id="9" name="矩形 8"/>
          <p:cNvSpPr/>
          <p:nvPr/>
        </p:nvSpPr>
        <p:spPr>
          <a:xfrm>
            <a:off x="1086592" y="1576450"/>
            <a:ext cx="1977242" cy="2627396"/>
          </a:xfrm>
          <a:prstGeom prst="rect">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文本框 9"/>
          <p:cNvSpPr txBox="1"/>
          <p:nvPr/>
        </p:nvSpPr>
        <p:spPr>
          <a:xfrm>
            <a:off x="1281477" y="2133522"/>
            <a:ext cx="1630947" cy="1389611"/>
          </a:xfrm>
          <a:prstGeom prst="rect">
            <a:avLst/>
          </a:prstGeom>
          <a:noFill/>
        </p:spPr>
        <p:txBody>
          <a:bodyPr wrap="square" lIns="68580" tIns="34290" rIns="68580" bIns="34290" rtlCol="0">
            <a:spAutoFit/>
          </a:bodyPr>
          <a:lstStyle/>
          <a:p>
            <a:pPr>
              <a:lnSpc>
                <a:spcPct val="130000"/>
              </a:lnSpc>
            </a:pPr>
            <a:r>
              <a:rPr lang="zh-CN" altLang="en-US" sz="1100" dirty="0">
                <a:solidFill>
                  <a:schemeClr val="bg1"/>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
        <p:nvSpPr>
          <p:cNvPr id="11" name="TextBox 76"/>
          <p:cNvSpPr txBox="1"/>
          <p:nvPr/>
        </p:nvSpPr>
        <p:spPr>
          <a:xfrm>
            <a:off x="1281477" y="1797964"/>
            <a:ext cx="1274035" cy="392415"/>
          </a:xfrm>
          <a:prstGeom prst="rect">
            <a:avLst/>
          </a:prstGeom>
          <a:noFill/>
        </p:spPr>
        <p:txBody>
          <a:bodyPr wrap="square" lIns="68580" tIns="34290" rIns="68580" bIns="34290" rtlCol="0">
            <a:spAutoFit/>
          </a:bodyPr>
          <a:lstStyle/>
          <a:p>
            <a:r>
              <a:rPr lang="zh-CN" altLang="en-US" sz="2100" dirty="0">
                <a:solidFill>
                  <a:schemeClr val="bg1"/>
                </a:solidFill>
                <a:latin typeface="微软雅黑" panose="020B0503020204020204" pitchFamily="34" charset="-122"/>
                <a:ea typeface="微软雅黑" panose="020B0503020204020204" pitchFamily="34" charset="-122"/>
              </a:rPr>
              <a:t>添加标题</a:t>
            </a:r>
          </a:p>
        </p:txBody>
      </p:sp>
      <p:sp>
        <p:nvSpPr>
          <p:cNvPr id="12" name="TextBox 76"/>
          <p:cNvSpPr txBox="1"/>
          <p:nvPr/>
        </p:nvSpPr>
        <p:spPr>
          <a:xfrm>
            <a:off x="3667260" y="3503938"/>
            <a:ext cx="823906" cy="500137"/>
          </a:xfrm>
          <a:prstGeom prst="rect">
            <a:avLst/>
          </a:prstGeom>
          <a:noFill/>
        </p:spPr>
        <p:txBody>
          <a:bodyPr wrap="square" lIns="68580" tIns="34290" rIns="68580" bIns="34290"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13" name="文本框 12"/>
          <p:cNvSpPr txBox="1"/>
          <p:nvPr/>
        </p:nvSpPr>
        <p:spPr>
          <a:xfrm>
            <a:off x="3667259" y="3780937"/>
            <a:ext cx="4947440" cy="429348"/>
          </a:xfrm>
          <a:prstGeom prst="rect">
            <a:avLst/>
          </a:prstGeom>
          <a:noFill/>
        </p:spPr>
        <p:txBody>
          <a:bodyPr wrap="square" lIns="68580" tIns="34290" rIns="68580" bIns="34290" rtlCol="0">
            <a:spAutoFit/>
          </a:bodyPr>
          <a:lstStyle/>
          <a:p>
            <a:pPr>
              <a:lnSpc>
                <a:spcPct val="13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5700" y="2632517"/>
            <a:ext cx="3262977" cy="1169551"/>
          </a:xfrm>
          <a:prstGeom prst="rect">
            <a:avLst/>
          </a:prstGeom>
          <a:noFill/>
        </p:spPr>
        <p:txBody>
          <a:bodyPr wrap="square" lIns="68580" tIns="34290" rIns="68580" bIns="34290" rtlCol="0">
            <a:spAutoFit/>
          </a:bodyPr>
          <a:lstStyle/>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a:p>
            <a:pPr marL="214313" indent="-214313">
              <a:lnSpc>
                <a:spcPct val="130000"/>
              </a:lnSpc>
              <a:buFont typeface="Wingdings" panose="05000000000000000000" pitchFamily="2" charset="2"/>
              <a:buChar char="u"/>
            </a:pP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9" name="TextBox 76"/>
          <p:cNvSpPr txBox="1"/>
          <p:nvPr/>
        </p:nvSpPr>
        <p:spPr>
          <a:xfrm>
            <a:off x="1061643" y="2168846"/>
            <a:ext cx="1331282" cy="392415"/>
          </a:xfrm>
          <a:prstGeom prst="rect">
            <a:avLst/>
          </a:prstGeom>
          <a:noFill/>
        </p:spPr>
        <p:txBody>
          <a:bodyPr wrap="square" lIns="68580" tIns="34290" rIns="68580" bIns="34290" rtlCol="0">
            <a:spAutoFit/>
          </a:bodyPr>
          <a:lstStyle/>
          <a:p>
            <a:r>
              <a:rPr lang="zh-CN" altLang="en-US" sz="2100" dirty="0">
                <a:solidFill>
                  <a:srgbClr val="BF8714"/>
                </a:solidFill>
                <a:latin typeface="微软雅黑" panose="020B0503020204020204" pitchFamily="34" charset="-122"/>
                <a:ea typeface="微软雅黑" panose="020B0503020204020204" pitchFamily="34" charset="-122"/>
              </a:rPr>
              <a:t>添加标题</a:t>
            </a:r>
          </a:p>
        </p:txBody>
      </p:sp>
      <p:sp>
        <p:nvSpPr>
          <p:cNvPr id="10" name="TextBox 76"/>
          <p:cNvSpPr txBox="1"/>
          <p:nvPr/>
        </p:nvSpPr>
        <p:spPr>
          <a:xfrm>
            <a:off x="1061643" y="1544596"/>
            <a:ext cx="1774590" cy="438581"/>
          </a:xfrm>
          <a:prstGeom prst="rect">
            <a:avLst/>
          </a:prstGeom>
          <a:solidFill>
            <a:srgbClr val="BF8714"/>
          </a:solidFill>
          <a:ln w="15875">
            <a:noFill/>
          </a:ln>
          <a:effectLst/>
        </p:spPr>
        <p:txBody>
          <a:bodyPr wrap="square" lIns="68580" tIns="34290" rIns="68580" bIns="34290"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888,000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966505" y="2632517"/>
            <a:ext cx="3262977" cy="1169551"/>
          </a:xfrm>
          <a:prstGeom prst="rect">
            <a:avLst/>
          </a:prstGeom>
          <a:noFill/>
        </p:spPr>
        <p:txBody>
          <a:bodyPr wrap="square" lIns="68580" tIns="34290" rIns="68580" bIns="34290" rtlCol="0">
            <a:spAutoFit/>
          </a:bodyPr>
          <a:lstStyle/>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a:p>
            <a:pPr marL="214313" indent="-214313">
              <a:lnSpc>
                <a:spcPct val="130000"/>
              </a:lnSpc>
              <a:buFont typeface="Wingdings" panose="05000000000000000000" pitchFamily="2" charset="2"/>
              <a:buChar char="u"/>
            </a:pP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14313" indent="-214313">
              <a:lnSpc>
                <a:spcPct val="130000"/>
              </a:lnSpc>
              <a:buFont typeface="Wingdings" panose="05000000000000000000" pitchFamily="2" charset="2"/>
              <a:buChar char="u"/>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2" name="TextBox 76"/>
          <p:cNvSpPr txBox="1"/>
          <p:nvPr/>
        </p:nvSpPr>
        <p:spPr>
          <a:xfrm>
            <a:off x="5162447" y="2168846"/>
            <a:ext cx="1331282" cy="392415"/>
          </a:xfrm>
          <a:prstGeom prst="rect">
            <a:avLst/>
          </a:prstGeom>
          <a:noFill/>
        </p:spPr>
        <p:txBody>
          <a:bodyPr wrap="square" lIns="68580" tIns="34290" rIns="68580" bIns="34290" rtlCol="0">
            <a:spAutoFit/>
          </a:bodyPr>
          <a:lstStyle/>
          <a:p>
            <a:r>
              <a:rPr lang="zh-CN" altLang="en-US" sz="2100" dirty="0">
                <a:solidFill>
                  <a:srgbClr val="886D27"/>
                </a:solidFill>
                <a:latin typeface="微软雅黑" panose="020B0503020204020204" pitchFamily="34" charset="-122"/>
                <a:ea typeface="微软雅黑" panose="020B0503020204020204" pitchFamily="34" charset="-122"/>
              </a:rPr>
              <a:t>添加标题</a:t>
            </a:r>
          </a:p>
        </p:txBody>
      </p:sp>
      <p:sp>
        <p:nvSpPr>
          <p:cNvPr id="13" name="TextBox 76"/>
          <p:cNvSpPr txBox="1"/>
          <p:nvPr/>
        </p:nvSpPr>
        <p:spPr>
          <a:xfrm>
            <a:off x="5162447" y="1544596"/>
            <a:ext cx="1774590" cy="438581"/>
          </a:xfrm>
          <a:prstGeom prst="rect">
            <a:avLst/>
          </a:prstGeom>
          <a:solidFill>
            <a:srgbClr val="886D27"/>
          </a:solidFill>
          <a:ln w="15875">
            <a:noFill/>
          </a:ln>
          <a:effectLst/>
        </p:spPr>
        <p:txBody>
          <a:bodyPr wrap="square" lIns="68580" tIns="34290" rIns="68580" bIns="34290"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998,000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椭圆 64"/>
          <p:cNvSpPr>
            <a:spLocks noChangeArrowheads="1"/>
          </p:cNvSpPr>
          <p:nvPr/>
        </p:nvSpPr>
        <p:spPr bwMode="auto">
          <a:xfrm>
            <a:off x="1254057" y="1215618"/>
            <a:ext cx="1059880" cy="1059605"/>
          </a:xfrm>
          <a:prstGeom prst="teardrop">
            <a:avLst/>
          </a:prstGeom>
          <a:solidFill>
            <a:srgbClr val="886D27"/>
          </a:solidFill>
          <a:ln w="190500" cap="sq" cmpd="sng">
            <a:noFill/>
            <a:round/>
          </a:ln>
        </p:spPr>
        <p:txBody>
          <a:bodyPr lIns="52951" tIns="26475" rIns="52951" bIns="26475" anchor="ctr"/>
          <a:lstStyle/>
          <a:p>
            <a:pPr algn="ctr"/>
            <a:r>
              <a:rPr lang="zh-CN" altLang="en-US"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添加</a:t>
            </a:r>
            <a:endParaRPr lang="en-US" altLang="zh-CN"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标题</a:t>
            </a:r>
            <a:endParaRPr lang="zh-CN" altLang="zh-CN"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a:off x="2441245" y="1350698"/>
            <a:ext cx="5522432" cy="549381"/>
          </a:xfrm>
          <a:prstGeom prst="rect">
            <a:avLst/>
          </a:prstGeom>
          <a:noFill/>
          <a:effectLst/>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
        <p:nvSpPr>
          <p:cNvPr id="10" name="椭圆 64"/>
          <p:cNvSpPr>
            <a:spLocks noChangeArrowheads="1"/>
          </p:cNvSpPr>
          <p:nvPr/>
        </p:nvSpPr>
        <p:spPr bwMode="auto">
          <a:xfrm>
            <a:off x="1254057" y="3292540"/>
            <a:ext cx="1059880" cy="1059605"/>
          </a:xfrm>
          <a:prstGeom prst="teardrop">
            <a:avLst/>
          </a:prstGeom>
          <a:solidFill>
            <a:srgbClr val="BF8714"/>
          </a:solidFill>
          <a:ln w="190500" cap="sq" cmpd="sng">
            <a:noFill/>
            <a:round/>
          </a:ln>
        </p:spPr>
        <p:txBody>
          <a:bodyPr lIns="52951" tIns="26475" rIns="52951" bIns="26475" anchor="ctr"/>
          <a:lstStyle/>
          <a:p>
            <a:pPr algn="ctr"/>
            <a:r>
              <a:rPr lang="zh-CN" altLang="en-US"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添加</a:t>
            </a:r>
            <a:endParaRPr lang="en-US" altLang="zh-CN"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标题</a:t>
            </a:r>
            <a:endParaRPr lang="zh-CN" altLang="zh-CN" sz="18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2441245" y="3427619"/>
            <a:ext cx="5522432" cy="549381"/>
          </a:xfrm>
          <a:prstGeom prst="rect">
            <a:avLst/>
          </a:prstGeom>
          <a:noFill/>
          <a:effectLst/>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707872" y="404275"/>
            <a:ext cx="8307321" cy="1720776"/>
            <a:chOff x="839860" y="139340"/>
            <a:chExt cx="3772793" cy="5767211"/>
          </a:xfrm>
        </p:grpSpPr>
        <p:sp>
          <p:nvSpPr>
            <p:cNvPr id="7" name="TextBox 76"/>
            <p:cNvSpPr txBox="1"/>
            <p:nvPr/>
          </p:nvSpPr>
          <p:spPr>
            <a:xfrm>
              <a:off x="839860" y="139340"/>
              <a:ext cx="621137" cy="1083093"/>
            </a:xfrm>
            <a:prstGeom prst="rect">
              <a:avLst/>
            </a:prstGeom>
            <a:noFill/>
          </p:spPr>
          <p:txBody>
            <a:bodyPr wrap="none" rtlCol="0">
              <a:spAutoFit/>
            </a:bodyPr>
            <a:lstStyle/>
            <a:p>
              <a:r>
                <a:rPr lang="en-US" altLang="zh-CN" sz="1500" dirty="0">
                  <a:solidFill>
                    <a:srgbClr val="BF8714"/>
                  </a:solidFill>
                  <a:latin typeface="微软雅黑" panose="020B0503020204020204" pitchFamily="34" charset="-122"/>
                  <a:ea typeface="微软雅黑" panose="020B0503020204020204" pitchFamily="34" charset="-122"/>
                </a:rPr>
                <a:t>C++</a:t>
              </a:r>
              <a:r>
                <a:rPr lang="zh-CN" altLang="en-US" sz="1500" dirty="0">
                  <a:solidFill>
                    <a:srgbClr val="BF8714"/>
                  </a:solidFill>
                  <a:latin typeface="微软雅黑" panose="020B0503020204020204" pitchFamily="34" charset="-122"/>
                  <a:ea typeface="微软雅黑" panose="020B0503020204020204" pitchFamily="34" charset="-122"/>
                </a:rPr>
                <a:t>语言概述</a:t>
              </a:r>
            </a:p>
          </p:txBody>
        </p:sp>
        <p:sp>
          <p:nvSpPr>
            <p:cNvPr id="33" name="文本框 32"/>
            <p:cNvSpPr txBox="1"/>
            <p:nvPr/>
          </p:nvSpPr>
          <p:spPr>
            <a:xfrm>
              <a:off x="863632" y="2363286"/>
              <a:ext cx="3749021" cy="3543265"/>
            </a:xfrm>
            <a:prstGeom prst="rect">
              <a:avLst/>
            </a:prstGeom>
            <a:noFill/>
          </p:spPr>
          <p:txBody>
            <a:bodyPr wrap="square" rtlCol="0">
              <a:spAutoFit/>
            </a:bodyPr>
            <a:lstStyle/>
            <a:p>
              <a:pPr>
                <a:lnSpc>
                  <a:spcPct val="90000"/>
                </a:lnSpc>
                <a:buFont typeface="Wingdings" panose="05000000000000000000" pitchFamily="2" charset="2"/>
                <a:buNone/>
              </a:pPr>
              <a:r>
                <a:rPr lang="en-US" altLang="zh-CN" b="1" dirty="0"/>
                <a:t>      </a:t>
              </a:r>
              <a:r>
                <a:rPr lang="zh-CN" altLang="en-US" b="1" dirty="0">
                  <a:solidFill>
                    <a:srgbClr val="886D27"/>
                  </a:solidFill>
                  <a:latin typeface="微软雅黑" panose="020B0503020204020204" pitchFamily="34" charset="-122"/>
                  <a:ea typeface="微软雅黑" panose="020B0503020204020204" pitchFamily="34" charset="-122"/>
                </a:rPr>
                <a:t>语言简洁紧凑，使用灵活方便</a:t>
              </a:r>
              <a:endParaRPr lang="en-US" altLang="zh-CN" b="1" dirty="0">
                <a:solidFill>
                  <a:srgbClr val="886D27"/>
                </a:solidFill>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endParaRPr lang="zh-CN" altLang="en-US" sz="800" b="1" dirty="0">
                <a:solidFill>
                  <a:srgbClr val="886D27"/>
                </a:solidFill>
                <a:latin typeface="微软雅黑" panose="020B0503020204020204" pitchFamily="34" charset="-122"/>
                <a:ea typeface="微软雅黑" panose="020B0503020204020204" pitchFamily="34" charset="-122"/>
              </a:endParaRP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C++由美国AT&amp;T贝尔实验室的本贾尼·斯特劳斯特卢普博士在20世纪80年代初期发明并实现（最初这种语言被称作“C with Classes”带类的C）。开始，C++是作为C语言的增强版出现的，从给C语言增加类开始，不断的增加新特性。</a:t>
              </a:r>
            </a:p>
            <a:p>
              <a:pPr>
                <a:lnSpc>
                  <a:spcPct val="90000"/>
                </a:lnSpc>
                <a:buFont typeface="Wingdings" panose="05000000000000000000" pitchFamily="2" charset="2"/>
                <a:buNone/>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0" y="443825"/>
            <a:ext cx="629018"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92462" y="391395"/>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60215" y="2217566"/>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029296" y="2182678"/>
            <a:ext cx="1614136" cy="263149"/>
          </a:xfrm>
          <a:prstGeom prst="rect">
            <a:avLst/>
          </a:prstGeom>
          <a:noFill/>
          <a:effectLst/>
        </p:spPr>
        <p:txBody>
          <a:bodyPr wrap="square" lIns="68580" tIns="34290" rIns="68580" bIns="34290" rtlCol="0">
            <a:spAutoFit/>
          </a:bodyPr>
          <a:lstStyle/>
          <a:p>
            <a:pPr>
              <a:lnSpc>
                <a:spcPct val="90000"/>
              </a:lnSpc>
              <a:buFont typeface="Wingdings" panose="05000000000000000000" pitchFamily="2" charset="2"/>
              <a:buNone/>
            </a:pPr>
            <a:r>
              <a:rPr lang="zh-CN" altLang="en-US" b="1" dirty="0">
                <a:solidFill>
                  <a:srgbClr val="886D27"/>
                </a:solidFill>
                <a:latin typeface="微软雅黑" panose="020B0503020204020204" pitchFamily="34" charset="-122"/>
                <a:ea typeface="微软雅黑" panose="020B0503020204020204" pitchFamily="34" charset="-122"/>
              </a:rPr>
              <a:t>语言排行</a:t>
            </a:r>
          </a:p>
        </p:txBody>
      </p:sp>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5" name="剪去对角的矩形 8">
            <a:extLst>
              <a:ext uri="{FF2B5EF4-FFF2-40B4-BE49-F238E27FC236}">
                <a16:creationId xmlns:a16="http://schemas.microsoft.com/office/drawing/2014/main" id="{97E6BD1A-E4DF-42FA-B67E-F0C52CC34BDF}"/>
              </a:ext>
            </a:extLst>
          </p:cNvPr>
          <p:cNvSpPr/>
          <p:nvPr/>
        </p:nvSpPr>
        <p:spPr bwMode="auto">
          <a:xfrm>
            <a:off x="760215" y="1093342"/>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chemeClr val="tx1">
                  <a:lumMod val="65000"/>
                  <a:lumOff val="35000"/>
                </a:schemeClr>
              </a:solidFill>
            </a:endParaRPr>
          </a:p>
        </p:txBody>
      </p:sp>
      <p:pic>
        <p:nvPicPr>
          <p:cNvPr id="6" name="图片 5">
            <a:extLst>
              <a:ext uri="{FF2B5EF4-FFF2-40B4-BE49-F238E27FC236}">
                <a16:creationId xmlns:a16="http://schemas.microsoft.com/office/drawing/2014/main" id="{78427D16-F087-47B2-941D-D76B812DC49B}"/>
              </a:ext>
            </a:extLst>
          </p:cNvPr>
          <p:cNvPicPr>
            <a:picLocks noChangeAspect="1"/>
          </p:cNvPicPr>
          <p:nvPr/>
        </p:nvPicPr>
        <p:blipFill rotWithShape="1">
          <a:blip r:embed="rId4">
            <a:extLst>
              <a:ext uri="{28A0092B-C50C-407E-A947-70E740481C1C}">
                <a14:useLocalDpi xmlns:a14="http://schemas.microsoft.com/office/drawing/2010/main" val="0"/>
              </a:ext>
            </a:extLst>
          </a:blip>
          <a:srcRect l="151" r="-151" b="46884"/>
          <a:stretch/>
        </p:blipFill>
        <p:spPr>
          <a:xfrm>
            <a:off x="1701685" y="2541657"/>
            <a:ext cx="5131506" cy="2197568"/>
          </a:xfrm>
          <a:prstGeom prst="rect">
            <a:avLst/>
          </a:prstGeom>
        </p:spPr>
      </p:pic>
    </p:spTree>
    <p:extLst>
      <p:ext uri="{BB962C8B-B14F-4D97-AF65-F5344CB8AC3E}">
        <p14:creationId xmlns:p14="http://schemas.microsoft.com/office/powerpoint/2010/main" val="3773078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pic>
        <p:nvPicPr>
          <p:cNvPr id="9" name="Picture 7"/>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399394" y="1231640"/>
            <a:ext cx="4123234" cy="336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p:nvPr/>
        </p:nvSpPr>
        <p:spPr bwMode="auto">
          <a:xfrm>
            <a:off x="4699266" y="1397134"/>
            <a:ext cx="3527735" cy="2213675"/>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a:solidFill>
                <a:srgbClr val="FFFFFF"/>
              </a:solidFill>
            </a:endParaRPr>
          </a:p>
        </p:txBody>
      </p:sp>
      <p:grpSp>
        <p:nvGrpSpPr>
          <p:cNvPr id="12" name="Group 29"/>
          <p:cNvGrpSpPr/>
          <p:nvPr/>
        </p:nvGrpSpPr>
        <p:grpSpPr>
          <a:xfrm>
            <a:off x="1006376" y="1718804"/>
            <a:ext cx="239316" cy="348854"/>
            <a:chOff x="5441157" y="4440238"/>
            <a:chExt cx="319088" cy="465138"/>
          </a:xfrm>
          <a:solidFill>
            <a:srgbClr val="BF8714"/>
          </a:solidFill>
        </p:grpSpPr>
        <p:sp>
          <p:nvSpPr>
            <p:cNvPr id="13"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14"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15"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grpSp>
      <p:sp>
        <p:nvSpPr>
          <p:cNvPr id="16" name="AutoShape 139"/>
          <p:cNvSpPr/>
          <p:nvPr/>
        </p:nvSpPr>
        <p:spPr bwMode="auto">
          <a:xfrm>
            <a:off x="951905" y="2607849"/>
            <a:ext cx="348258" cy="337543"/>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BF8714"/>
          </a:solidFill>
          <a:ln>
            <a:noFill/>
          </a:ln>
          <a:effectLst/>
        </p:spPr>
        <p:txBody>
          <a:bodyPr lIns="14288" tIns="14288" rIns="14288" bIns="14288"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grpSp>
        <p:nvGrpSpPr>
          <p:cNvPr id="17" name="Group 46"/>
          <p:cNvGrpSpPr/>
          <p:nvPr/>
        </p:nvGrpSpPr>
        <p:grpSpPr>
          <a:xfrm>
            <a:off x="951905" y="3513266"/>
            <a:ext cx="348258" cy="272058"/>
            <a:chOff x="2581275" y="1710532"/>
            <a:chExt cx="464344" cy="362744"/>
          </a:xfrm>
          <a:solidFill>
            <a:srgbClr val="BF8714"/>
          </a:solidFill>
        </p:grpSpPr>
        <p:sp>
          <p:nvSpPr>
            <p:cNvPr id="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sp>
          <p:nvSpPr>
            <p:cNvPr id="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19050" tIns="19050" rIns="19050" bIns="19050" anchor="ctr"/>
            <a:lstStyle/>
            <a:p>
              <a:pPr algn="ctr" defTabSz="171450" fontAlgn="base" hangingPunct="0">
                <a:spcBef>
                  <a:spcPct val="0"/>
                </a:spcBef>
                <a:spcAft>
                  <a:spcPct val="0"/>
                </a:spcAft>
              </a:pPr>
              <a:endParaRPr lang="en-US" sz="1100">
                <a:solidFill>
                  <a:srgbClr val="F4F5F7"/>
                </a:solidFill>
                <a:effectLst>
                  <a:outerShdw blurRad="38100" dist="38100" dir="2700000" algn="tl">
                    <a:srgbClr val="000000"/>
                  </a:outerShdw>
                </a:effectLst>
                <a:latin typeface="Gill Sans" charset="0"/>
                <a:sym typeface="Gill Sans" charset="0"/>
              </a:endParaRPr>
            </a:p>
          </p:txBody>
        </p:sp>
      </p:grpSp>
      <p:sp>
        <p:nvSpPr>
          <p:cNvPr id="25" name="文本框 24"/>
          <p:cNvSpPr txBox="1"/>
          <p:nvPr/>
        </p:nvSpPr>
        <p:spPr>
          <a:xfrm>
            <a:off x="1474591" y="1687333"/>
            <a:ext cx="2442615"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6" name="文本框 25"/>
          <p:cNvSpPr txBox="1"/>
          <p:nvPr/>
        </p:nvSpPr>
        <p:spPr>
          <a:xfrm>
            <a:off x="1474591" y="2568284"/>
            <a:ext cx="2442615"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7" name="文本框 26"/>
          <p:cNvSpPr txBox="1"/>
          <p:nvPr/>
        </p:nvSpPr>
        <p:spPr>
          <a:xfrm>
            <a:off x="1474591" y="3417202"/>
            <a:ext cx="2442615"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02</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053976" y="2057761"/>
            <a:ext cx="3036049" cy="1375217"/>
          </a:xfrm>
          <a:prstGeom prst="ellipse">
            <a:avLst/>
          </a:prstGeom>
          <a:noFill/>
          <a:ln w="1905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65000"/>
                  <a:lumOff val="35000"/>
                </a:schemeClr>
              </a:solidFill>
            </a:endParaRPr>
          </a:p>
        </p:txBody>
      </p:sp>
      <p:sp>
        <p:nvSpPr>
          <p:cNvPr id="9" name="椭圆 8"/>
          <p:cNvSpPr/>
          <p:nvPr/>
        </p:nvSpPr>
        <p:spPr>
          <a:xfrm rot="5400000">
            <a:off x="3050454" y="2057761"/>
            <a:ext cx="3036049" cy="1375217"/>
          </a:xfrm>
          <a:prstGeom prst="ellipse">
            <a:avLst/>
          </a:prstGeom>
          <a:noFill/>
          <a:ln w="1905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65000"/>
                  <a:lumOff val="35000"/>
                </a:schemeClr>
              </a:solidFill>
            </a:endParaRPr>
          </a:p>
        </p:txBody>
      </p:sp>
      <p:sp>
        <p:nvSpPr>
          <p:cNvPr id="10" name="椭圆 9"/>
          <p:cNvSpPr/>
          <p:nvPr/>
        </p:nvSpPr>
        <p:spPr>
          <a:xfrm>
            <a:off x="3425146" y="1606933"/>
            <a:ext cx="1048583" cy="1048583"/>
          </a:xfrm>
          <a:prstGeom prst="ellipse">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tx1">
                  <a:lumMod val="65000"/>
                  <a:lumOff val="35000"/>
                </a:schemeClr>
              </a:solidFill>
            </a:endParaRPr>
          </a:p>
        </p:txBody>
      </p:sp>
      <p:sp>
        <p:nvSpPr>
          <p:cNvPr id="11" name="椭圆 10"/>
          <p:cNvSpPr/>
          <p:nvPr/>
        </p:nvSpPr>
        <p:spPr>
          <a:xfrm>
            <a:off x="4718865" y="1606933"/>
            <a:ext cx="1048583" cy="1048583"/>
          </a:xfrm>
          <a:prstGeom prst="ellipse">
            <a:avLst/>
          </a:prstGeom>
          <a:solidFill>
            <a:srgbClr val="BF871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sz="18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4718865" y="2856778"/>
            <a:ext cx="1048583" cy="1048583"/>
          </a:xfrm>
          <a:prstGeom prst="ellipse">
            <a:avLst/>
          </a:prstGeom>
          <a:solidFill>
            <a:srgbClr val="886D2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tx1">
                  <a:lumMod val="65000"/>
                  <a:lumOff val="35000"/>
                </a:schemeClr>
              </a:solidFill>
            </a:endParaRPr>
          </a:p>
        </p:txBody>
      </p:sp>
      <p:sp>
        <p:nvSpPr>
          <p:cNvPr id="13" name="椭圆 12"/>
          <p:cNvSpPr/>
          <p:nvPr/>
        </p:nvSpPr>
        <p:spPr>
          <a:xfrm>
            <a:off x="3425146" y="2867542"/>
            <a:ext cx="1048583" cy="1048583"/>
          </a:xfrm>
          <a:prstGeom prst="ellipse">
            <a:avLst/>
          </a:prstGeom>
          <a:solidFill>
            <a:srgbClr val="BF871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sz="18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3732991" y="1855502"/>
            <a:ext cx="42276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fontAlgn="base">
              <a:spcBef>
                <a:spcPct val="0"/>
              </a:spcBef>
              <a:spcAft>
                <a:spcPct val="0"/>
              </a:spcAft>
            </a:pPr>
            <a:r>
              <a:rPr lang="en-US" altLang="zh-CN" sz="2700" b="1" dirty="0">
                <a:solidFill>
                  <a:schemeClr val="bg1"/>
                </a:solidFill>
                <a:latin typeface="微软雅黑" panose="020B0503020204020204" pitchFamily="34" charset="-122"/>
                <a:ea typeface="微软雅黑" panose="020B0503020204020204" pitchFamily="34" charset="-122"/>
              </a:rPr>
              <a:t>S</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986268" y="1872192"/>
            <a:ext cx="59066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fontAlgn="base">
              <a:spcBef>
                <a:spcPct val="0"/>
              </a:spcBef>
              <a:spcAft>
                <a:spcPct val="0"/>
              </a:spcAft>
            </a:pPr>
            <a:r>
              <a:rPr lang="en-US" altLang="zh-CN" sz="2700" b="1" dirty="0">
                <a:solidFill>
                  <a:schemeClr val="bg1"/>
                </a:solidFill>
                <a:latin typeface="微软雅黑" panose="020B0503020204020204" pitchFamily="34" charset="-122"/>
                <a:ea typeface="微软雅黑" panose="020B0503020204020204" pitchFamily="34" charset="-122"/>
              </a:rPr>
              <a:t>W</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3690134" y="3125907"/>
            <a:ext cx="54178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fontAlgn="base">
              <a:spcBef>
                <a:spcPct val="0"/>
              </a:spcBef>
              <a:spcAft>
                <a:spcPct val="0"/>
              </a:spcAft>
            </a:pPr>
            <a:r>
              <a:rPr lang="en-US" altLang="zh-CN" sz="2700" b="1" dirty="0">
                <a:solidFill>
                  <a:schemeClr val="bg1"/>
                </a:solidFill>
                <a:latin typeface="微软雅黑" panose="020B0503020204020204" pitchFamily="34" charset="-122"/>
                <a:ea typeface="微软雅黑" panose="020B0503020204020204" pitchFamily="34" charset="-122"/>
              </a:rPr>
              <a:t>O</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017192" y="3125907"/>
            <a:ext cx="390632"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fontAlgn="base">
              <a:spcBef>
                <a:spcPct val="0"/>
              </a:spcBef>
              <a:spcAft>
                <a:spcPct val="0"/>
              </a:spcAft>
            </a:pPr>
            <a:r>
              <a:rPr lang="en-US" altLang="zh-CN" sz="2700" b="1" dirty="0">
                <a:solidFill>
                  <a:schemeClr val="bg1"/>
                </a:solidFill>
                <a:latin typeface="微软雅黑" panose="020B0503020204020204" pitchFamily="34" charset="-122"/>
                <a:ea typeface="微软雅黑" panose="020B0503020204020204" pitchFamily="34" charset="-122"/>
              </a:rPr>
              <a:t>T</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8" name="TextBox 76"/>
          <p:cNvSpPr txBox="1"/>
          <p:nvPr/>
        </p:nvSpPr>
        <p:spPr>
          <a:xfrm>
            <a:off x="6082982" y="1411562"/>
            <a:ext cx="823906" cy="500137"/>
          </a:xfrm>
          <a:prstGeom prst="rect">
            <a:avLst/>
          </a:prstGeom>
          <a:noFill/>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添加标题</a:t>
            </a:r>
          </a:p>
        </p:txBody>
      </p:sp>
      <p:sp>
        <p:nvSpPr>
          <p:cNvPr id="19" name="文本框 18"/>
          <p:cNvSpPr txBox="1"/>
          <p:nvPr/>
        </p:nvSpPr>
        <p:spPr>
          <a:xfrm>
            <a:off x="6082982" y="1688560"/>
            <a:ext cx="2288508" cy="509370"/>
          </a:xfrm>
          <a:prstGeom prst="rect">
            <a:avLst/>
          </a:prstGeom>
          <a:noFill/>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0" name="TextBox 76"/>
          <p:cNvSpPr txBox="1"/>
          <p:nvPr/>
        </p:nvSpPr>
        <p:spPr>
          <a:xfrm>
            <a:off x="6082982" y="3317435"/>
            <a:ext cx="823906" cy="500137"/>
          </a:xfrm>
          <a:prstGeom prst="rect">
            <a:avLst/>
          </a:prstGeom>
          <a:noFill/>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6082982" y="3594433"/>
            <a:ext cx="2288508" cy="509370"/>
          </a:xfrm>
          <a:prstGeom prst="rect">
            <a:avLst/>
          </a:prstGeom>
          <a:noFill/>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2" name="TextBox 76"/>
          <p:cNvSpPr txBox="1"/>
          <p:nvPr/>
        </p:nvSpPr>
        <p:spPr>
          <a:xfrm>
            <a:off x="2240101" y="1411562"/>
            <a:ext cx="823906" cy="500137"/>
          </a:xfrm>
          <a:prstGeom prst="rect">
            <a:avLst/>
          </a:prstGeom>
          <a:noFill/>
        </p:spPr>
        <p:txBody>
          <a:bodyPr wrap="square" lIns="68580" tIns="34290" rIns="68580" bIns="34290" rtlCol="0">
            <a:spAutoFit/>
          </a:bodyPr>
          <a:lstStyle/>
          <a:p>
            <a:pPr algn="r"/>
            <a:r>
              <a:rPr lang="zh-CN" altLang="en-US" b="1" dirty="0">
                <a:solidFill>
                  <a:srgbClr val="886D27"/>
                </a:solidFill>
                <a:latin typeface="微软雅黑" panose="020B0503020204020204" pitchFamily="34" charset="-122"/>
                <a:ea typeface="微软雅黑" panose="020B0503020204020204" pitchFamily="34" charset="-122"/>
              </a:rPr>
              <a:t>添加标题</a:t>
            </a:r>
          </a:p>
        </p:txBody>
      </p:sp>
      <p:sp>
        <p:nvSpPr>
          <p:cNvPr id="23" name="文本框 22"/>
          <p:cNvSpPr txBox="1"/>
          <p:nvPr/>
        </p:nvSpPr>
        <p:spPr>
          <a:xfrm>
            <a:off x="775499" y="1688560"/>
            <a:ext cx="2288508" cy="509370"/>
          </a:xfrm>
          <a:prstGeom prst="rect">
            <a:avLst/>
          </a:prstGeom>
          <a:noFill/>
        </p:spPr>
        <p:txBody>
          <a:bodyPr wrap="square" lIns="68580" tIns="34290" rIns="68580" bIns="34290" rtlCol="0">
            <a:spAutoFit/>
          </a:bodyPr>
          <a:lstStyle/>
          <a:p>
            <a:pPr algn="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4" name="TextBox 76"/>
          <p:cNvSpPr txBox="1"/>
          <p:nvPr/>
        </p:nvSpPr>
        <p:spPr>
          <a:xfrm>
            <a:off x="2240101" y="3317435"/>
            <a:ext cx="823906" cy="500137"/>
          </a:xfrm>
          <a:prstGeom prst="rect">
            <a:avLst/>
          </a:prstGeom>
          <a:noFill/>
        </p:spPr>
        <p:txBody>
          <a:bodyPr wrap="square" lIns="68580" tIns="34290" rIns="68580" bIns="34290" rtlCol="0">
            <a:spAutoFit/>
          </a:bodyPr>
          <a:lstStyle/>
          <a:p>
            <a:pPr algn="r"/>
            <a:r>
              <a:rPr lang="zh-CN" altLang="en-US" b="1" dirty="0">
                <a:solidFill>
                  <a:srgbClr val="BF8714"/>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775499" y="3594433"/>
            <a:ext cx="2288508" cy="509370"/>
          </a:xfrm>
          <a:prstGeom prst="rect">
            <a:avLst/>
          </a:prstGeom>
          <a:noFill/>
        </p:spPr>
        <p:txBody>
          <a:bodyPr wrap="square" lIns="68580" tIns="34290" rIns="68580" bIns="34290" rtlCol="0">
            <a:spAutoFit/>
          </a:bodyPr>
          <a:lstStyle/>
          <a:p>
            <a:pPr algn="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98500" y="1567543"/>
            <a:ext cx="3328527" cy="3275693"/>
          </a:xfrm>
          <a:prstGeom prst="rect">
            <a:avLst/>
          </a:prstGeom>
        </p:spPr>
      </p:pic>
      <p:sp>
        <p:nvSpPr>
          <p:cNvPr id="22" name="TextBox 76"/>
          <p:cNvSpPr txBox="1"/>
          <p:nvPr/>
        </p:nvSpPr>
        <p:spPr>
          <a:xfrm>
            <a:off x="655964" y="2461251"/>
            <a:ext cx="754053" cy="700192"/>
          </a:xfrm>
          <a:prstGeom prst="rect">
            <a:avLst/>
          </a:prstGeom>
          <a:noFill/>
        </p:spPr>
        <p:txBody>
          <a:bodyPr wrap="none" lIns="68580" tIns="34290" rIns="68580" bIns="34290" rtlCol="0">
            <a:spAutoFit/>
          </a:bodyPr>
          <a:lstStyle/>
          <a:p>
            <a:r>
              <a:rPr lang="en-US" altLang="zh-CN" sz="4100" dirty="0">
                <a:solidFill>
                  <a:srgbClr val="BF8714"/>
                </a:solidFill>
                <a:latin typeface="微软雅黑" panose="020B0503020204020204" pitchFamily="34" charset="-122"/>
                <a:ea typeface="微软雅黑" panose="020B0503020204020204" pitchFamily="34" charset="-122"/>
              </a:rPr>
              <a:t>03</a:t>
            </a:r>
            <a:endParaRPr lang="zh-CN" altLang="en-US" sz="4100" dirty="0">
              <a:solidFill>
                <a:srgbClr val="BF8714"/>
              </a:solidFill>
              <a:latin typeface="微软雅黑" panose="020B0503020204020204" pitchFamily="34" charset="-122"/>
              <a:ea typeface="微软雅黑" panose="020B0503020204020204" pitchFamily="34" charset="-122"/>
            </a:endParaRPr>
          </a:p>
        </p:txBody>
      </p:sp>
      <p:sp>
        <p:nvSpPr>
          <p:cNvPr id="23" name="文本框 21"/>
          <p:cNvSpPr txBox="1"/>
          <p:nvPr/>
        </p:nvSpPr>
        <p:spPr>
          <a:xfrm>
            <a:off x="1600723" y="3014829"/>
            <a:ext cx="3172718" cy="3493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Fresh business general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templateApplicable</a:t>
            </a: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 to enterprise introduction, summary report, sales marketing, chart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dataa</a:t>
            </a:r>
            <a:endParaRPr lang="zh-CN" altLang="en-US" sz="7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8" name="矩形 27"/>
          <p:cNvSpPr/>
          <p:nvPr/>
        </p:nvSpPr>
        <p:spPr>
          <a:xfrm>
            <a:off x="1600724" y="2647494"/>
            <a:ext cx="2809039" cy="346249"/>
          </a:xfrm>
          <a:prstGeom prst="rect">
            <a:avLst/>
          </a:prstGeom>
        </p:spPr>
        <p:txBody>
          <a:bodyPr wrap="none" lIns="68580" tIns="34290" rIns="68580" bIns="34290">
            <a:spAutoFit/>
          </a:bodyPr>
          <a:lstStyle/>
          <a:p>
            <a:pPr>
              <a:spcBef>
                <a:spcPct val="0"/>
              </a:spcBef>
            </a:pPr>
            <a:r>
              <a:rPr lang="en-US" altLang="zh-CN" sz="1800" dirty="0">
                <a:solidFill>
                  <a:prstClr val="black">
                    <a:lumMod val="65000"/>
                    <a:lumOff val="35000"/>
                  </a:prstClr>
                </a:solidFill>
                <a:latin typeface="微软雅黑" panose="020B0503020204020204" pitchFamily="34" charset="-122"/>
                <a:ea typeface="微软雅黑" panose="020B0503020204020204" pitchFamily="34" charset="-122"/>
              </a:rPr>
              <a:t>Please add the title here</a:t>
            </a:r>
          </a:p>
        </p:txBody>
      </p:sp>
      <p:sp>
        <p:nvSpPr>
          <p:cNvPr id="29" name="TextBox 76"/>
          <p:cNvSpPr txBox="1"/>
          <p:nvPr/>
        </p:nvSpPr>
        <p:spPr>
          <a:xfrm>
            <a:off x="1600724" y="2215837"/>
            <a:ext cx="2659427" cy="438581"/>
          </a:xfrm>
          <a:prstGeom prst="rect">
            <a:avLst/>
          </a:prstGeom>
          <a:noFill/>
        </p:spPr>
        <p:txBody>
          <a:bodyPr wrap="square" lIns="68580" tIns="34290" rIns="68580" bIns="34290" rtlCol="0">
            <a:spAutoFit/>
          </a:bodyPr>
          <a:lstStyle/>
          <a:p>
            <a:r>
              <a:rPr lang="zh-CN" altLang="en-US" sz="2400" dirty="0">
                <a:solidFill>
                  <a:srgbClr val="BF8714"/>
                </a:solidFill>
                <a:latin typeface="微软雅黑" panose="020B0503020204020204" pitchFamily="34" charset="-122"/>
                <a:ea typeface="微软雅黑" panose="020B0503020204020204" pitchFamily="34" charset="-122"/>
              </a:rPr>
              <a:t>请在此添加标题</a:t>
            </a:r>
          </a:p>
        </p:txBody>
      </p:sp>
      <p:cxnSp>
        <p:nvCxnSpPr>
          <p:cNvPr id="30" name="直接连接符 29"/>
          <p:cNvCxnSpPr/>
          <p:nvPr/>
        </p:nvCxnSpPr>
        <p:spPr>
          <a:xfrm>
            <a:off x="1510923" y="2215836"/>
            <a:ext cx="0" cy="1183328"/>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Arc 20"/>
          <p:cNvSpPr/>
          <p:nvPr/>
        </p:nvSpPr>
        <p:spPr>
          <a:xfrm>
            <a:off x="1250086" y="2197249"/>
            <a:ext cx="1159669" cy="1159669"/>
          </a:xfrm>
          <a:prstGeom prst="arc">
            <a:avLst>
              <a:gd name="adj1" fmla="val 20172577"/>
              <a:gd name="adj2" fmla="val 16297434"/>
            </a:avLst>
          </a:prstGeom>
          <a:solidFill>
            <a:srgbClr val="BF8714"/>
          </a:solidFill>
          <a:ln w="76200">
            <a:no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24"/>
          <p:cNvSpPr txBox="1"/>
          <p:nvPr/>
        </p:nvSpPr>
        <p:spPr>
          <a:xfrm>
            <a:off x="1443275" y="1549271"/>
            <a:ext cx="773289" cy="438581"/>
          </a:xfrm>
          <a:prstGeom prst="rect">
            <a:avLst/>
          </a:prstGeom>
          <a:noFill/>
        </p:spPr>
        <p:txBody>
          <a:bodyPr wrap="none" lIns="68580" tIns="34290" rIns="68580" bIns="34290">
            <a:spAutoFit/>
          </a:bodyPr>
          <a:lstStyle/>
          <a:p>
            <a:pPr algn="ctr">
              <a:defRPr/>
            </a:pPr>
            <a:r>
              <a:rPr lang="en-US" sz="2400" dirty="0">
                <a:solidFill>
                  <a:srgbClr val="BF8714"/>
                </a:solidFill>
                <a:latin typeface="微软雅黑" panose="020B0503020204020204" pitchFamily="34" charset="-122"/>
                <a:ea typeface="微软雅黑" panose="020B0503020204020204" pitchFamily="34" charset="-122"/>
              </a:rPr>
              <a:t>85%</a:t>
            </a:r>
          </a:p>
        </p:txBody>
      </p:sp>
      <p:sp>
        <p:nvSpPr>
          <p:cNvPr id="10" name="Arc 37"/>
          <p:cNvSpPr/>
          <p:nvPr/>
        </p:nvSpPr>
        <p:spPr>
          <a:xfrm>
            <a:off x="1367263" y="2314426"/>
            <a:ext cx="925313" cy="925313"/>
          </a:xfrm>
          <a:prstGeom prst="arc">
            <a:avLst>
              <a:gd name="adj1" fmla="val 20172577"/>
              <a:gd name="adj2" fmla="val 16297434"/>
            </a:avLst>
          </a:prstGeom>
          <a:ln w="44450">
            <a:solidFill>
              <a:srgbClr val="E7EDD8"/>
            </a:solid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22457" y="3529035"/>
            <a:ext cx="2014927" cy="509370"/>
          </a:xfrm>
          <a:prstGeom prst="rect">
            <a:avLst/>
          </a:prstGeom>
          <a:noFill/>
        </p:spPr>
        <p:txBody>
          <a:bodyPr wrap="square" lIns="68580" tIns="34290" rIns="68580" bIns="34290" rtlCol="0">
            <a:spAutoFit/>
          </a:bodyPr>
          <a:lstStyle/>
          <a:p>
            <a:pPr algn="ctr">
              <a:lnSpc>
                <a:spcPct val="13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2" name="Arc 20"/>
          <p:cNvSpPr/>
          <p:nvPr/>
        </p:nvSpPr>
        <p:spPr>
          <a:xfrm>
            <a:off x="3992166" y="2197249"/>
            <a:ext cx="1159669" cy="1159669"/>
          </a:xfrm>
          <a:prstGeom prst="arc">
            <a:avLst>
              <a:gd name="adj1" fmla="val 20172577"/>
              <a:gd name="adj2" fmla="val 16297434"/>
            </a:avLst>
          </a:prstGeom>
          <a:solidFill>
            <a:srgbClr val="886D27"/>
          </a:solidFill>
          <a:ln w="76200">
            <a:no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24"/>
          <p:cNvSpPr txBox="1"/>
          <p:nvPr/>
        </p:nvSpPr>
        <p:spPr>
          <a:xfrm>
            <a:off x="4185355" y="1549271"/>
            <a:ext cx="773289" cy="438581"/>
          </a:xfrm>
          <a:prstGeom prst="rect">
            <a:avLst/>
          </a:prstGeom>
          <a:noFill/>
        </p:spPr>
        <p:txBody>
          <a:bodyPr wrap="none" lIns="68580" tIns="34290" rIns="68580" bIns="34290">
            <a:spAutoFit/>
          </a:bodyPr>
          <a:lstStyle/>
          <a:p>
            <a:pPr algn="ctr">
              <a:defRPr/>
            </a:pPr>
            <a:r>
              <a:rPr lang="en-US" sz="2400" dirty="0">
                <a:solidFill>
                  <a:srgbClr val="886D27"/>
                </a:solidFill>
                <a:latin typeface="微软雅黑" panose="020B0503020204020204" pitchFamily="34" charset="-122"/>
                <a:ea typeface="微软雅黑" panose="020B0503020204020204" pitchFamily="34" charset="-122"/>
              </a:rPr>
              <a:t>85%</a:t>
            </a:r>
          </a:p>
        </p:txBody>
      </p:sp>
      <p:sp>
        <p:nvSpPr>
          <p:cNvPr id="14" name="Arc 37"/>
          <p:cNvSpPr/>
          <p:nvPr/>
        </p:nvSpPr>
        <p:spPr>
          <a:xfrm>
            <a:off x="4109343" y="2314426"/>
            <a:ext cx="925313" cy="925313"/>
          </a:xfrm>
          <a:prstGeom prst="arc">
            <a:avLst>
              <a:gd name="adj1" fmla="val 20172577"/>
              <a:gd name="adj2" fmla="val 16297434"/>
            </a:avLst>
          </a:prstGeom>
          <a:ln w="44450">
            <a:solidFill>
              <a:srgbClr val="E7EDD8"/>
            </a:solid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564537" y="3529035"/>
            <a:ext cx="2014927" cy="509370"/>
          </a:xfrm>
          <a:prstGeom prst="rect">
            <a:avLst/>
          </a:prstGeom>
          <a:noFill/>
        </p:spPr>
        <p:txBody>
          <a:bodyPr wrap="square" lIns="68580" tIns="34290" rIns="68580" bIns="34290" rtlCol="0">
            <a:spAutoFit/>
          </a:bodyPr>
          <a:lstStyle/>
          <a:p>
            <a:pPr algn="ctr">
              <a:lnSpc>
                <a:spcPct val="13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6" name="Arc 20"/>
          <p:cNvSpPr/>
          <p:nvPr/>
        </p:nvSpPr>
        <p:spPr>
          <a:xfrm>
            <a:off x="6734244" y="2197249"/>
            <a:ext cx="1159669" cy="1159669"/>
          </a:xfrm>
          <a:prstGeom prst="arc">
            <a:avLst>
              <a:gd name="adj1" fmla="val 20172577"/>
              <a:gd name="adj2" fmla="val 16297434"/>
            </a:avLst>
          </a:prstGeom>
          <a:solidFill>
            <a:srgbClr val="BF8714"/>
          </a:solidFill>
          <a:ln w="76200">
            <a:no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24"/>
          <p:cNvSpPr txBox="1"/>
          <p:nvPr/>
        </p:nvSpPr>
        <p:spPr>
          <a:xfrm>
            <a:off x="6927434" y="1549271"/>
            <a:ext cx="773289" cy="438581"/>
          </a:xfrm>
          <a:prstGeom prst="rect">
            <a:avLst/>
          </a:prstGeom>
          <a:noFill/>
        </p:spPr>
        <p:txBody>
          <a:bodyPr wrap="none" lIns="68580" tIns="34290" rIns="68580" bIns="34290">
            <a:spAutoFit/>
          </a:bodyPr>
          <a:lstStyle/>
          <a:p>
            <a:pPr algn="ctr">
              <a:defRPr/>
            </a:pPr>
            <a:r>
              <a:rPr lang="en-US" sz="2400" dirty="0">
                <a:solidFill>
                  <a:srgbClr val="BF8714"/>
                </a:solidFill>
                <a:latin typeface="微软雅黑" panose="020B0503020204020204" pitchFamily="34" charset="-122"/>
                <a:ea typeface="微软雅黑" panose="020B0503020204020204" pitchFamily="34" charset="-122"/>
              </a:rPr>
              <a:t>85%</a:t>
            </a:r>
          </a:p>
        </p:txBody>
      </p:sp>
      <p:sp>
        <p:nvSpPr>
          <p:cNvPr id="18" name="Arc 37"/>
          <p:cNvSpPr/>
          <p:nvPr/>
        </p:nvSpPr>
        <p:spPr>
          <a:xfrm>
            <a:off x="6851422" y="2314426"/>
            <a:ext cx="925313" cy="925313"/>
          </a:xfrm>
          <a:prstGeom prst="arc">
            <a:avLst>
              <a:gd name="adj1" fmla="val 20172577"/>
              <a:gd name="adj2" fmla="val 16297434"/>
            </a:avLst>
          </a:prstGeom>
          <a:ln w="44450">
            <a:solidFill>
              <a:srgbClr val="E7EDD8"/>
            </a:solidFill>
          </a:ln>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a:defRPr/>
            </a:pPr>
            <a:endParaRPr 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306615" y="3529035"/>
            <a:ext cx="2014927" cy="509370"/>
          </a:xfrm>
          <a:prstGeom prst="rect">
            <a:avLst/>
          </a:prstGeom>
          <a:noFill/>
        </p:spPr>
        <p:txBody>
          <a:bodyPr wrap="square" lIns="68580" tIns="34290" rIns="68580" bIns="34290" rtlCol="0">
            <a:spAutoFit/>
          </a:bodyPr>
          <a:lstStyle/>
          <a:p>
            <a:pPr algn="ctr">
              <a:lnSpc>
                <a:spcPct val="13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Oval 5"/>
          <p:cNvSpPr>
            <a:spLocks noChangeArrowheads="1"/>
          </p:cNvSpPr>
          <p:nvPr/>
        </p:nvSpPr>
        <p:spPr bwMode="auto">
          <a:xfrm>
            <a:off x="873211" y="1475723"/>
            <a:ext cx="556736" cy="555597"/>
          </a:xfrm>
          <a:prstGeom prst="rect">
            <a:avLst/>
          </a:prstGeom>
          <a:solidFill>
            <a:srgbClr val="886D27"/>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9" name="Freeform 7"/>
          <p:cNvSpPr>
            <a:spLocks noEditPoints="1"/>
          </p:cNvSpPr>
          <p:nvPr/>
        </p:nvSpPr>
        <p:spPr bwMode="auto">
          <a:xfrm>
            <a:off x="1010248" y="1588511"/>
            <a:ext cx="291147" cy="290551"/>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a:effectLst/>
        </p:spPr>
        <p:txBody>
          <a:bodyPr lIns="91262" tIns="45631" rIns="91262" bIns="45631"/>
          <a:lstStyle/>
          <a:p>
            <a:endParaRPr lang="zh-CN" altLang="en-US" sz="900">
              <a:solidFill>
                <a:schemeClr val="bg2">
                  <a:lumMod val="25000"/>
                </a:schemeClr>
              </a:solidFill>
            </a:endParaRPr>
          </a:p>
        </p:txBody>
      </p:sp>
      <p:sp>
        <p:nvSpPr>
          <p:cNvPr id="10" name="Oval 21"/>
          <p:cNvSpPr>
            <a:spLocks noChangeArrowheads="1"/>
          </p:cNvSpPr>
          <p:nvPr/>
        </p:nvSpPr>
        <p:spPr bwMode="auto">
          <a:xfrm>
            <a:off x="873211" y="2512712"/>
            <a:ext cx="556736" cy="556736"/>
          </a:xfrm>
          <a:prstGeom prst="rect">
            <a:avLst/>
          </a:prstGeom>
          <a:solidFill>
            <a:srgbClr val="BF8714"/>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11" name="Freeform 12"/>
          <p:cNvSpPr>
            <a:spLocks noEditPoints="1"/>
          </p:cNvSpPr>
          <p:nvPr/>
        </p:nvSpPr>
        <p:spPr bwMode="auto">
          <a:xfrm>
            <a:off x="956380" y="2651523"/>
            <a:ext cx="379840" cy="231767"/>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a:effectLst/>
        </p:spPr>
        <p:txBody>
          <a:bodyPr lIns="91262" tIns="45631" rIns="91262" bIns="45631"/>
          <a:lstStyle/>
          <a:p>
            <a:endParaRPr lang="zh-CN" altLang="en-US" sz="900">
              <a:solidFill>
                <a:schemeClr val="bg2">
                  <a:lumMod val="25000"/>
                </a:schemeClr>
              </a:solidFill>
            </a:endParaRPr>
          </a:p>
        </p:txBody>
      </p:sp>
      <p:sp>
        <p:nvSpPr>
          <p:cNvPr id="12" name="Oval 24"/>
          <p:cNvSpPr>
            <a:spLocks noChangeArrowheads="1"/>
          </p:cNvSpPr>
          <p:nvPr/>
        </p:nvSpPr>
        <p:spPr bwMode="auto">
          <a:xfrm>
            <a:off x="3559630" y="2510998"/>
            <a:ext cx="556736" cy="555597"/>
          </a:xfrm>
          <a:prstGeom prst="rect">
            <a:avLst/>
          </a:prstGeom>
          <a:solidFill>
            <a:srgbClr val="886D27"/>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13" name="Freeform 22"/>
          <p:cNvSpPr>
            <a:spLocks noEditPoints="1"/>
          </p:cNvSpPr>
          <p:nvPr/>
        </p:nvSpPr>
        <p:spPr bwMode="auto">
          <a:xfrm>
            <a:off x="3707498" y="2659549"/>
            <a:ext cx="265949" cy="265049"/>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a:effectLst/>
        </p:spPr>
        <p:txBody>
          <a:bodyPr lIns="91262" tIns="45631" rIns="91262" bIns="45631"/>
          <a:lstStyle/>
          <a:p>
            <a:endParaRPr lang="zh-CN" altLang="en-US" sz="900">
              <a:solidFill>
                <a:schemeClr val="bg2">
                  <a:lumMod val="25000"/>
                </a:schemeClr>
              </a:solidFill>
            </a:endParaRPr>
          </a:p>
        </p:txBody>
      </p:sp>
      <p:sp>
        <p:nvSpPr>
          <p:cNvPr id="14" name="Oval 26"/>
          <p:cNvSpPr>
            <a:spLocks noChangeArrowheads="1"/>
          </p:cNvSpPr>
          <p:nvPr/>
        </p:nvSpPr>
        <p:spPr bwMode="auto">
          <a:xfrm>
            <a:off x="3559630" y="1473152"/>
            <a:ext cx="556736" cy="556735"/>
          </a:xfrm>
          <a:prstGeom prst="rect">
            <a:avLst/>
          </a:prstGeom>
          <a:solidFill>
            <a:srgbClr val="BF8714"/>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15" name="Freeform 6"/>
          <p:cNvSpPr>
            <a:spLocks noEditPoints="1"/>
          </p:cNvSpPr>
          <p:nvPr/>
        </p:nvSpPr>
        <p:spPr bwMode="auto">
          <a:xfrm>
            <a:off x="3656767" y="1584652"/>
            <a:ext cx="347312" cy="35542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a:effectLst/>
        </p:spPr>
        <p:txBody>
          <a:bodyPr lIns="91262" tIns="45631" rIns="91262" bIns="45631"/>
          <a:lstStyle/>
          <a:p>
            <a:endParaRPr lang="zh-CN" altLang="en-US" sz="900">
              <a:solidFill>
                <a:schemeClr val="bg2">
                  <a:lumMod val="25000"/>
                </a:schemeClr>
              </a:solidFill>
            </a:endParaRPr>
          </a:p>
        </p:txBody>
      </p:sp>
      <p:sp>
        <p:nvSpPr>
          <p:cNvPr id="16" name="TextBox 76"/>
          <p:cNvSpPr txBox="1"/>
          <p:nvPr/>
        </p:nvSpPr>
        <p:spPr>
          <a:xfrm>
            <a:off x="1577443" y="1418404"/>
            <a:ext cx="556736" cy="196208"/>
          </a:xfrm>
          <a:prstGeom prst="rect">
            <a:avLst/>
          </a:prstGeom>
          <a:noFill/>
          <a:effectLst/>
        </p:spPr>
        <p:txBody>
          <a:bodyPr wrap="square" lIns="68580" tIns="34290" rIns="68580" bIns="34290" rtlCol="0">
            <a:spAutoFit/>
          </a:bodyPr>
          <a:lstStyle/>
          <a:p>
            <a:r>
              <a:rPr lang="zh-CN" altLang="en-US" sz="800" b="1" dirty="0">
                <a:solidFill>
                  <a:srgbClr val="886D27"/>
                </a:solidFill>
                <a:latin typeface="微软雅黑" panose="020B0503020204020204" pitchFamily="34" charset="-122"/>
                <a:ea typeface="微软雅黑" panose="020B0503020204020204" pitchFamily="34" charset="-122"/>
              </a:rPr>
              <a:t>添加标题</a:t>
            </a:r>
          </a:p>
        </p:txBody>
      </p:sp>
      <p:sp>
        <p:nvSpPr>
          <p:cNvPr id="17" name="文本框 16"/>
          <p:cNvSpPr txBox="1"/>
          <p:nvPr/>
        </p:nvSpPr>
        <p:spPr>
          <a:xfrm>
            <a:off x="1577444" y="1564628"/>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8" name="TextBox 76"/>
          <p:cNvSpPr txBox="1"/>
          <p:nvPr/>
        </p:nvSpPr>
        <p:spPr>
          <a:xfrm>
            <a:off x="4255377" y="1418404"/>
            <a:ext cx="556736" cy="196208"/>
          </a:xfrm>
          <a:prstGeom prst="rect">
            <a:avLst/>
          </a:prstGeom>
          <a:noFill/>
          <a:effectLst/>
        </p:spPr>
        <p:txBody>
          <a:bodyPr wrap="square" lIns="68580" tIns="34290" rIns="68580" bIns="34290" rtlCol="0">
            <a:spAutoFit/>
          </a:bodyPr>
          <a:lstStyle/>
          <a:p>
            <a:r>
              <a:rPr lang="zh-CN" altLang="en-US" sz="800" b="1" dirty="0">
                <a:solidFill>
                  <a:srgbClr val="BF8714"/>
                </a:solidFill>
                <a:latin typeface="微软雅黑" panose="020B0503020204020204" pitchFamily="34" charset="-122"/>
                <a:ea typeface="微软雅黑" panose="020B0503020204020204" pitchFamily="34" charset="-122"/>
              </a:rPr>
              <a:t>添加标题</a:t>
            </a:r>
          </a:p>
        </p:txBody>
      </p:sp>
      <p:sp>
        <p:nvSpPr>
          <p:cNvPr id="19" name="文本框 18"/>
          <p:cNvSpPr txBox="1"/>
          <p:nvPr/>
        </p:nvSpPr>
        <p:spPr>
          <a:xfrm>
            <a:off x="4255377" y="1564628"/>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0" name="TextBox 76"/>
          <p:cNvSpPr txBox="1"/>
          <p:nvPr/>
        </p:nvSpPr>
        <p:spPr>
          <a:xfrm>
            <a:off x="1577443" y="2457966"/>
            <a:ext cx="556736" cy="196208"/>
          </a:xfrm>
          <a:prstGeom prst="rect">
            <a:avLst/>
          </a:prstGeom>
          <a:noFill/>
          <a:effectLst/>
        </p:spPr>
        <p:txBody>
          <a:bodyPr wrap="square" lIns="68580" tIns="34290" rIns="68580" bIns="34290" rtlCol="0">
            <a:spAutoFit/>
          </a:bodyPr>
          <a:lstStyle/>
          <a:p>
            <a:r>
              <a:rPr lang="zh-CN" altLang="en-US" sz="800" b="1" dirty="0">
                <a:solidFill>
                  <a:srgbClr val="BF8714"/>
                </a:solidFill>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1577444" y="2604189"/>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2" name="TextBox 76"/>
          <p:cNvSpPr txBox="1"/>
          <p:nvPr/>
        </p:nvSpPr>
        <p:spPr>
          <a:xfrm>
            <a:off x="4255377" y="2457965"/>
            <a:ext cx="556736" cy="196208"/>
          </a:xfrm>
          <a:prstGeom prst="rect">
            <a:avLst/>
          </a:prstGeom>
          <a:noFill/>
          <a:effectLst/>
        </p:spPr>
        <p:txBody>
          <a:bodyPr wrap="square" lIns="68580" tIns="34290" rIns="68580" bIns="34290" rtlCol="0">
            <a:spAutoFit/>
          </a:bodyPr>
          <a:lstStyle/>
          <a:p>
            <a:r>
              <a:rPr lang="zh-CN" altLang="en-US" sz="800" b="1" dirty="0">
                <a:solidFill>
                  <a:srgbClr val="886D27"/>
                </a:solidFill>
                <a:latin typeface="微软雅黑" panose="020B0503020204020204" pitchFamily="34" charset="-122"/>
                <a:ea typeface="微软雅黑" panose="020B0503020204020204" pitchFamily="34" charset="-122"/>
              </a:rPr>
              <a:t>添加标题</a:t>
            </a:r>
          </a:p>
        </p:txBody>
      </p:sp>
      <p:sp>
        <p:nvSpPr>
          <p:cNvPr id="23" name="文本框 22"/>
          <p:cNvSpPr txBox="1"/>
          <p:nvPr/>
        </p:nvSpPr>
        <p:spPr>
          <a:xfrm>
            <a:off x="4255377" y="2604189"/>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4" name="TextBox 76"/>
          <p:cNvSpPr txBox="1"/>
          <p:nvPr/>
        </p:nvSpPr>
        <p:spPr>
          <a:xfrm>
            <a:off x="873212" y="3472451"/>
            <a:ext cx="823906" cy="500137"/>
          </a:xfrm>
          <a:prstGeom prst="rect">
            <a:avLst/>
          </a:prstGeom>
          <a:noFill/>
        </p:spPr>
        <p:txBody>
          <a:bodyPr wrap="square" lIns="68580" tIns="34290" rIns="68580" bIns="34290"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sp>
        <p:nvSpPr>
          <p:cNvPr id="25" name="文本框 24"/>
          <p:cNvSpPr txBox="1"/>
          <p:nvPr/>
        </p:nvSpPr>
        <p:spPr>
          <a:xfrm>
            <a:off x="873211" y="3735213"/>
            <a:ext cx="7391379" cy="609398"/>
          </a:xfrm>
          <a:prstGeom prst="rect">
            <a:avLst/>
          </a:prstGeom>
          <a:noFill/>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请在此添加文字说明，模板。</a:t>
            </a:r>
          </a:p>
        </p:txBody>
      </p:sp>
      <p:sp>
        <p:nvSpPr>
          <p:cNvPr id="26" name="Oval 24"/>
          <p:cNvSpPr>
            <a:spLocks noChangeArrowheads="1"/>
          </p:cNvSpPr>
          <p:nvPr/>
        </p:nvSpPr>
        <p:spPr bwMode="auto">
          <a:xfrm>
            <a:off x="6237563" y="2510998"/>
            <a:ext cx="556736" cy="555597"/>
          </a:xfrm>
          <a:prstGeom prst="rect">
            <a:avLst/>
          </a:prstGeom>
          <a:solidFill>
            <a:srgbClr val="BF8714"/>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28" name="Oval 26"/>
          <p:cNvSpPr>
            <a:spLocks noChangeArrowheads="1"/>
          </p:cNvSpPr>
          <p:nvPr/>
        </p:nvSpPr>
        <p:spPr bwMode="auto">
          <a:xfrm>
            <a:off x="6237563" y="1473152"/>
            <a:ext cx="556736" cy="556735"/>
          </a:xfrm>
          <a:prstGeom prst="rect">
            <a:avLst/>
          </a:prstGeom>
          <a:solidFill>
            <a:srgbClr val="886D27"/>
          </a:solidFill>
          <a:ln>
            <a:noFill/>
          </a:ln>
          <a:effectLst/>
        </p:spPr>
        <p:txBody>
          <a:bodyPr lIns="68580" tIns="34290" rIns="68580" bIns="34290" anchor="ct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sz="1500">
              <a:solidFill>
                <a:schemeClr val="bg2">
                  <a:lumMod val="25000"/>
                </a:schemeClr>
              </a:solidFill>
              <a:latin typeface="微软雅黑" panose="020B0503020204020204" pitchFamily="34" charset="-122"/>
            </a:endParaRPr>
          </a:p>
        </p:txBody>
      </p:sp>
      <p:sp>
        <p:nvSpPr>
          <p:cNvPr id="30" name="TextBox 76"/>
          <p:cNvSpPr txBox="1"/>
          <p:nvPr/>
        </p:nvSpPr>
        <p:spPr>
          <a:xfrm>
            <a:off x="6933310" y="1418404"/>
            <a:ext cx="556736" cy="196208"/>
          </a:xfrm>
          <a:prstGeom prst="rect">
            <a:avLst/>
          </a:prstGeom>
          <a:noFill/>
          <a:effectLst/>
        </p:spPr>
        <p:txBody>
          <a:bodyPr wrap="square" lIns="68580" tIns="34290" rIns="68580" bIns="34290" rtlCol="0">
            <a:spAutoFit/>
          </a:bodyPr>
          <a:lstStyle/>
          <a:p>
            <a:r>
              <a:rPr lang="zh-CN" altLang="en-US" sz="800" b="1" dirty="0">
                <a:solidFill>
                  <a:srgbClr val="886D27"/>
                </a:solidFill>
                <a:latin typeface="微软雅黑" panose="020B0503020204020204" pitchFamily="34" charset="-122"/>
                <a:ea typeface="微软雅黑" panose="020B0503020204020204" pitchFamily="34" charset="-122"/>
              </a:rPr>
              <a:t>添加标题</a:t>
            </a:r>
          </a:p>
        </p:txBody>
      </p:sp>
      <p:sp>
        <p:nvSpPr>
          <p:cNvPr id="31" name="文本框 30"/>
          <p:cNvSpPr txBox="1"/>
          <p:nvPr/>
        </p:nvSpPr>
        <p:spPr>
          <a:xfrm>
            <a:off x="6933311" y="1564628"/>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32" name="TextBox 76"/>
          <p:cNvSpPr txBox="1"/>
          <p:nvPr/>
        </p:nvSpPr>
        <p:spPr>
          <a:xfrm>
            <a:off x="6933310" y="2457965"/>
            <a:ext cx="556736" cy="196208"/>
          </a:xfrm>
          <a:prstGeom prst="rect">
            <a:avLst/>
          </a:prstGeom>
          <a:noFill/>
          <a:effectLst/>
        </p:spPr>
        <p:txBody>
          <a:bodyPr wrap="square" lIns="68580" tIns="34290" rIns="68580" bIns="34290" rtlCol="0">
            <a:spAutoFit/>
          </a:bodyPr>
          <a:lstStyle/>
          <a:p>
            <a:r>
              <a:rPr lang="zh-CN" altLang="en-US" sz="800" b="1" dirty="0">
                <a:solidFill>
                  <a:srgbClr val="BF8714"/>
                </a:solidFill>
                <a:latin typeface="微软雅黑" panose="020B0503020204020204" pitchFamily="34" charset="-122"/>
                <a:ea typeface="微软雅黑" panose="020B0503020204020204" pitchFamily="34" charset="-122"/>
              </a:rPr>
              <a:t>添加标题</a:t>
            </a:r>
          </a:p>
        </p:txBody>
      </p:sp>
      <p:sp>
        <p:nvSpPr>
          <p:cNvPr id="36" name="文本框 35"/>
          <p:cNvSpPr txBox="1"/>
          <p:nvPr/>
        </p:nvSpPr>
        <p:spPr>
          <a:xfrm>
            <a:off x="6933311" y="2604189"/>
            <a:ext cx="1389691" cy="349326"/>
          </a:xfrm>
          <a:prstGeom prst="rect">
            <a:avLst/>
          </a:prstGeom>
          <a:noFill/>
          <a:effectLst/>
        </p:spPr>
        <p:txBody>
          <a:bodyPr wrap="square" lIns="68580" tIns="34290" rIns="68580" bIns="34290" rtlCol="0">
            <a:spAutoFit/>
          </a:bodyPr>
          <a:lstStyle/>
          <a:p>
            <a:pPr>
              <a:lnSpc>
                <a:spcPct val="130000"/>
              </a:lnSpc>
            </a:pPr>
            <a:r>
              <a:rPr lang="zh-CN" altLang="en-US" sz="7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37" name="Freeform 6"/>
          <p:cNvSpPr>
            <a:spLocks noEditPoints="1" noChangeArrowheads="1"/>
          </p:cNvSpPr>
          <p:nvPr/>
        </p:nvSpPr>
        <p:spPr bwMode="auto">
          <a:xfrm>
            <a:off x="6312338" y="2654911"/>
            <a:ext cx="407187" cy="267772"/>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4F5F7"/>
          </a:solidFill>
          <a:ln>
            <a:noFill/>
          </a:ln>
        </p:spPr>
        <p:txBody>
          <a:bodyPr lIns="68580" tIns="34290" rIns="68580" bIns="34290"/>
          <a:lstStyle/>
          <a:p>
            <a:endParaRPr lang="zh-CN" altLang="en-US">
              <a:solidFill>
                <a:schemeClr val="tx1">
                  <a:lumMod val="65000"/>
                  <a:lumOff val="35000"/>
                </a:schemeClr>
              </a:solidFill>
            </a:endParaRPr>
          </a:p>
        </p:txBody>
      </p:sp>
      <p:sp>
        <p:nvSpPr>
          <p:cNvPr id="38" name="Freeform 7"/>
          <p:cNvSpPr>
            <a:spLocks noEditPoints="1" noChangeArrowheads="1"/>
          </p:cNvSpPr>
          <p:nvPr/>
        </p:nvSpPr>
        <p:spPr bwMode="auto">
          <a:xfrm>
            <a:off x="6347076" y="1596914"/>
            <a:ext cx="337711" cy="309211"/>
          </a:xfrm>
          <a:custGeom>
            <a:avLst/>
            <a:gdLst>
              <a:gd name="T0" fmla="*/ 2147483647 w 177"/>
              <a:gd name="T1" fmla="*/ 2147483647 h 164"/>
              <a:gd name="T2" fmla="*/ 2147483647 w 177"/>
              <a:gd name="T3" fmla="*/ 2147483647 h 164"/>
              <a:gd name="T4" fmla="*/ 2147483647 w 177"/>
              <a:gd name="T5" fmla="*/ 2147483647 h 164"/>
              <a:gd name="T6" fmla="*/ 2147483647 w 177"/>
              <a:gd name="T7" fmla="*/ 2147483647 h 164"/>
              <a:gd name="T8" fmla="*/ 2147483647 w 177"/>
              <a:gd name="T9" fmla="*/ 2147483647 h 164"/>
              <a:gd name="T10" fmla="*/ 2147483647 w 177"/>
              <a:gd name="T11" fmla="*/ 2147483647 h 164"/>
              <a:gd name="T12" fmla="*/ 2147483647 w 177"/>
              <a:gd name="T13" fmla="*/ 2147483647 h 164"/>
              <a:gd name="T14" fmla="*/ 2147483647 w 177"/>
              <a:gd name="T15" fmla="*/ 2147483647 h 164"/>
              <a:gd name="T16" fmla="*/ 2147483647 w 177"/>
              <a:gd name="T17" fmla="*/ 2147483647 h 164"/>
              <a:gd name="T18" fmla="*/ 2147483647 w 177"/>
              <a:gd name="T19" fmla="*/ 2147483647 h 164"/>
              <a:gd name="T20" fmla="*/ 2147483647 w 177"/>
              <a:gd name="T21" fmla="*/ 2147483647 h 164"/>
              <a:gd name="T22" fmla="*/ 2147483647 w 177"/>
              <a:gd name="T23" fmla="*/ 0 h 164"/>
              <a:gd name="T24" fmla="*/ 2147483647 w 177"/>
              <a:gd name="T25" fmla="*/ 2147483647 h 164"/>
              <a:gd name="T26" fmla="*/ 2147483647 w 177"/>
              <a:gd name="T27" fmla="*/ 2147483647 h 164"/>
              <a:gd name="T28" fmla="*/ 2147483647 w 177"/>
              <a:gd name="T29" fmla="*/ 2147483647 h 164"/>
              <a:gd name="T30" fmla="*/ 2147483647 w 177"/>
              <a:gd name="T31" fmla="*/ 2147483647 h 164"/>
              <a:gd name="T32" fmla="*/ 2147483647 w 177"/>
              <a:gd name="T33" fmla="*/ 2147483647 h 164"/>
              <a:gd name="T34" fmla="*/ 2147483647 w 177"/>
              <a:gd name="T35" fmla="*/ 2147483647 h 164"/>
              <a:gd name="T36" fmla="*/ 2147483647 w 177"/>
              <a:gd name="T37" fmla="*/ 2147483647 h 164"/>
              <a:gd name="T38" fmla="*/ 2147483647 w 177"/>
              <a:gd name="T39" fmla="*/ 2147483647 h 164"/>
              <a:gd name="T40" fmla="*/ 2147483647 w 177"/>
              <a:gd name="T41" fmla="*/ 2147483647 h 164"/>
              <a:gd name="T42" fmla="*/ 2147483647 w 177"/>
              <a:gd name="T43" fmla="*/ 2147483647 h 164"/>
              <a:gd name="T44" fmla="*/ 2147483647 w 177"/>
              <a:gd name="T45" fmla="*/ 2147483647 h 164"/>
              <a:gd name="T46" fmla="*/ 2147483647 w 177"/>
              <a:gd name="T47" fmla="*/ 2147483647 h 164"/>
              <a:gd name="T48" fmla="*/ 2147483647 w 177"/>
              <a:gd name="T49" fmla="*/ 2147483647 h 164"/>
              <a:gd name="T50" fmla="*/ 2147483647 w 177"/>
              <a:gd name="T51" fmla="*/ 2147483647 h 164"/>
              <a:gd name="T52" fmla="*/ 2147483647 w 177"/>
              <a:gd name="T53" fmla="*/ 2147483647 h 164"/>
              <a:gd name="T54" fmla="*/ 2147483647 w 177"/>
              <a:gd name="T55" fmla="*/ 2147483647 h 164"/>
              <a:gd name="T56" fmla="*/ 2147483647 w 177"/>
              <a:gd name="T57" fmla="*/ 2147483647 h 164"/>
              <a:gd name="T58" fmla="*/ 2147483647 w 177"/>
              <a:gd name="T59" fmla="*/ 0 h 164"/>
              <a:gd name="T60" fmla="*/ 2147483647 w 177"/>
              <a:gd name="T61" fmla="*/ 2147483647 h 164"/>
              <a:gd name="T62" fmla="*/ 2147483647 w 177"/>
              <a:gd name="T63" fmla="*/ 2147483647 h 164"/>
              <a:gd name="T64" fmla="*/ 2147483647 w 177"/>
              <a:gd name="T65" fmla="*/ 2147483647 h 164"/>
              <a:gd name="T66" fmla="*/ 2147483647 w 177"/>
              <a:gd name="T67" fmla="*/ 2147483647 h 164"/>
              <a:gd name="T68" fmla="*/ 2147483647 w 177"/>
              <a:gd name="T69" fmla="*/ 2147483647 h 164"/>
              <a:gd name="T70" fmla="*/ 2147483647 w 177"/>
              <a:gd name="T71" fmla="*/ 2147483647 h 164"/>
              <a:gd name="T72" fmla="*/ 2147483647 w 177"/>
              <a:gd name="T73" fmla="*/ 2147483647 h 164"/>
              <a:gd name="T74" fmla="*/ 2147483647 w 177"/>
              <a:gd name="T75" fmla="*/ 2147483647 h 164"/>
              <a:gd name="T76" fmla="*/ 2147483647 w 177"/>
              <a:gd name="T77" fmla="*/ 2147483647 h 164"/>
              <a:gd name="T78" fmla="*/ 2147483647 w 177"/>
              <a:gd name="T79" fmla="*/ 2147483647 h 164"/>
              <a:gd name="T80" fmla="*/ 2147483647 w 177"/>
              <a:gd name="T81" fmla="*/ 2147483647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
              <a:gd name="T124" fmla="*/ 0 h 164"/>
              <a:gd name="T125" fmla="*/ 177 w 177"/>
              <a:gd name="T126" fmla="*/ 164 h 1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4F5F7"/>
          </a:solidFill>
          <a:ln>
            <a:noFill/>
          </a:ln>
        </p:spPr>
        <p:txBody>
          <a:bodyPr lIns="67628" tIns="35243" rIns="67628" bIns="35243"/>
          <a:lstStyle/>
          <a:p>
            <a:endParaRPr lang="zh-CN" altLang="en-US">
              <a:solidFill>
                <a:schemeClr val="tx1">
                  <a:lumMod val="65000"/>
                  <a:lumOff val="3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Freeform 5"/>
          <p:cNvSpPr/>
          <p:nvPr/>
        </p:nvSpPr>
        <p:spPr bwMode="auto">
          <a:xfrm>
            <a:off x="3175265" y="1598574"/>
            <a:ext cx="1039380" cy="1247257"/>
          </a:xfrm>
          <a:custGeom>
            <a:avLst/>
            <a:gdLst>
              <a:gd name="T0" fmla="*/ 325 w 650"/>
              <a:gd name="T1" fmla="*/ 0 h 780"/>
              <a:gd name="T2" fmla="*/ 488 w 650"/>
              <a:gd name="T3" fmla="*/ 98 h 780"/>
              <a:gd name="T4" fmla="*/ 650 w 650"/>
              <a:gd name="T5" fmla="*/ 195 h 780"/>
              <a:gd name="T6" fmla="*/ 650 w 650"/>
              <a:gd name="T7" fmla="*/ 390 h 780"/>
              <a:gd name="T8" fmla="*/ 650 w 650"/>
              <a:gd name="T9" fmla="*/ 585 h 780"/>
              <a:gd name="T10" fmla="*/ 488 w 650"/>
              <a:gd name="T11" fmla="*/ 682 h 780"/>
              <a:gd name="T12" fmla="*/ 325 w 650"/>
              <a:gd name="T13" fmla="*/ 780 h 780"/>
              <a:gd name="T14" fmla="*/ 163 w 650"/>
              <a:gd name="T15" fmla="*/ 682 h 780"/>
              <a:gd name="T16" fmla="*/ 0 w 650"/>
              <a:gd name="T17" fmla="*/ 585 h 780"/>
              <a:gd name="T18" fmla="*/ 0 w 650"/>
              <a:gd name="T19" fmla="*/ 390 h 780"/>
              <a:gd name="T20" fmla="*/ 0 w 650"/>
              <a:gd name="T21" fmla="*/ 195 h 780"/>
              <a:gd name="T22" fmla="*/ 163 w 650"/>
              <a:gd name="T23" fmla="*/ 98 h 780"/>
              <a:gd name="T24" fmla="*/ 325 w 650"/>
              <a:gd name="T2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80">
                <a:moveTo>
                  <a:pt x="325" y="0"/>
                </a:moveTo>
                <a:lnTo>
                  <a:pt x="488" y="98"/>
                </a:lnTo>
                <a:lnTo>
                  <a:pt x="650" y="195"/>
                </a:lnTo>
                <a:lnTo>
                  <a:pt x="650" y="390"/>
                </a:lnTo>
                <a:lnTo>
                  <a:pt x="650" y="585"/>
                </a:lnTo>
                <a:lnTo>
                  <a:pt x="488" y="682"/>
                </a:lnTo>
                <a:lnTo>
                  <a:pt x="325" y="780"/>
                </a:lnTo>
                <a:lnTo>
                  <a:pt x="163" y="682"/>
                </a:lnTo>
                <a:lnTo>
                  <a:pt x="0" y="585"/>
                </a:lnTo>
                <a:lnTo>
                  <a:pt x="0" y="390"/>
                </a:lnTo>
                <a:lnTo>
                  <a:pt x="0" y="195"/>
                </a:lnTo>
                <a:lnTo>
                  <a:pt x="163" y="98"/>
                </a:lnTo>
                <a:lnTo>
                  <a:pt x="325" y="0"/>
                </a:lnTo>
                <a:close/>
              </a:path>
            </a:pathLst>
          </a:custGeom>
          <a:solidFill>
            <a:srgbClr val="BF8714"/>
          </a:solidFill>
          <a:ln w="19050">
            <a:noFill/>
          </a:ln>
        </p:spPr>
        <p:txBody>
          <a:bodyPr vert="horz" wrap="square" lIns="68580" tIns="34290" rIns="68580" bIns="34290" numCol="1" anchor="t" anchorCtr="0" compatLnSpc="1"/>
          <a:lstStyle/>
          <a:p>
            <a:endParaRPr lang="en-US" sz="2100">
              <a:solidFill>
                <a:schemeClr val="tx1">
                  <a:lumMod val="65000"/>
                  <a:lumOff val="35000"/>
                </a:schemeClr>
              </a:solidFill>
            </a:endParaRPr>
          </a:p>
        </p:txBody>
      </p:sp>
      <p:sp>
        <p:nvSpPr>
          <p:cNvPr id="9" name="Freeform 6"/>
          <p:cNvSpPr/>
          <p:nvPr/>
        </p:nvSpPr>
        <p:spPr bwMode="auto">
          <a:xfrm>
            <a:off x="4323380" y="1598574"/>
            <a:ext cx="1039380" cy="1247257"/>
          </a:xfrm>
          <a:custGeom>
            <a:avLst/>
            <a:gdLst>
              <a:gd name="T0" fmla="*/ 325 w 650"/>
              <a:gd name="T1" fmla="*/ 0 h 780"/>
              <a:gd name="T2" fmla="*/ 488 w 650"/>
              <a:gd name="T3" fmla="*/ 98 h 780"/>
              <a:gd name="T4" fmla="*/ 650 w 650"/>
              <a:gd name="T5" fmla="*/ 195 h 780"/>
              <a:gd name="T6" fmla="*/ 650 w 650"/>
              <a:gd name="T7" fmla="*/ 390 h 780"/>
              <a:gd name="T8" fmla="*/ 650 w 650"/>
              <a:gd name="T9" fmla="*/ 585 h 780"/>
              <a:gd name="T10" fmla="*/ 488 w 650"/>
              <a:gd name="T11" fmla="*/ 682 h 780"/>
              <a:gd name="T12" fmla="*/ 325 w 650"/>
              <a:gd name="T13" fmla="*/ 780 h 780"/>
              <a:gd name="T14" fmla="*/ 163 w 650"/>
              <a:gd name="T15" fmla="*/ 682 h 780"/>
              <a:gd name="T16" fmla="*/ 0 w 650"/>
              <a:gd name="T17" fmla="*/ 585 h 780"/>
              <a:gd name="T18" fmla="*/ 0 w 650"/>
              <a:gd name="T19" fmla="*/ 390 h 780"/>
              <a:gd name="T20" fmla="*/ 0 w 650"/>
              <a:gd name="T21" fmla="*/ 195 h 780"/>
              <a:gd name="T22" fmla="*/ 163 w 650"/>
              <a:gd name="T23" fmla="*/ 98 h 780"/>
              <a:gd name="T24" fmla="*/ 325 w 650"/>
              <a:gd name="T25" fmla="*/ 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80">
                <a:moveTo>
                  <a:pt x="325" y="0"/>
                </a:moveTo>
                <a:lnTo>
                  <a:pt x="488" y="98"/>
                </a:lnTo>
                <a:lnTo>
                  <a:pt x="650" y="195"/>
                </a:lnTo>
                <a:lnTo>
                  <a:pt x="650" y="390"/>
                </a:lnTo>
                <a:lnTo>
                  <a:pt x="650" y="585"/>
                </a:lnTo>
                <a:lnTo>
                  <a:pt x="488" y="682"/>
                </a:lnTo>
                <a:lnTo>
                  <a:pt x="325" y="780"/>
                </a:lnTo>
                <a:lnTo>
                  <a:pt x="163" y="682"/>
                </a:lnTo>
                <a:lnTo>
                  <a:pt x="0" y="585"/>
                </a:lnTo>
                <a:lnTo>
                  <a:pt x="0" y="390"/>
                </a:lnTo>
                <a:lnTo>
                  <a:pt x="0" y="195"/>
                </a:lnTo>
                <a:lnTo>
                  <a:pt x="163" y="98"/>
                </a:lnTo>
                <a:lnTo>
                  <a:pt x="325" y="0"/>
                </a:lnTo>
                <a:close/>
              </a:path>
            </a:pathLst>
          </a:custGeom>
          <a:solidFill>
            <a:srgbClr val="886D27"/>
          </a:solidFill>
          <a:ln w="19050">
            <a:noFill/>
          </a:ln>
        </p:spPr>
        <p:txBody>
          <a:bodyPr vert="horz" wrap="square" lIns="68580" tIns="34290" rIns="68580" bIns="34290" numCol="1" anchor="t" anchorCtr="0" compatLnSpc="1"/>
          <a:lstStyle/>
          <a:p>
            <a:endParaRPr lang="en-US" sz="2100">
              <a:solidFill>
                <a:schemeClr val="tx1">
                  <a:lumMod val="65000"/>
                  <a:lumOff val="35000"/>
                </a:schemeClr>
              </a:solidFill>
            </a:endParaRPr>
          </a:p>
        </p:txBody>
      </p:sp>
      <p:sp>
        <p:nvSpPr>
          <p:cNvPr id="10" name="Freeform 7"/>
          <p:cNvSpPr/>
          <p:nvPr/>
        </p:nvSpPr>
        <p:spPr bwMode="auto">
          <a:xfrm>
            <a:off x="3773014" y="2634756"/>
            <a:ext cx="1037781" cy="1245658"/>
          </a:xfrm>
          <a:custGeom>
            <a:avLst/>
            <a:gdLst>
              <a:gd name="T0" fmla="*/ 324 w 649"/>
              <a:gd name="T1" fmla="*/ 0 h 779"/>
              <a:gd name="T2" fmla="*/ 487 w 649"/>
              <a:gd name="T3" fmla="*/ 98 h 779"/>
              <a:gd name="T4" fmla="*/ 649 w 649"/>
              <a:gd name="T5" fmla="*/ 195 h 779"/>
              <a:gd name="T6" fmla="*/ 649 w 649"/>
              <a:gd name="T7" fmla="*/ 390 h 779"/>
              <a:gd name="T8" fmla="*/ 649 w 649"/>
              <a:gd name="T9" fmla="*/ 584 h 779"/>
              <a:gd name="T10" fmla="*/ 487 w 649"/>
              <a:gd name="T11" fmla="*/ 682 h 779"/>
              <a:gd name="T12" fmla="*/ 324 w 649"/>
              <a:gd name="T13" fmla="*/ 779 h 779"/>
              <a:gd name="T14" fmla="*/ 162 w 649"/>
              <a:gd name="T15" fmla="*/ 682 h 779"/>
              <a:gd name="T16" fmla="*/ 0 w 649"/>
              <a:gd name="T17" fmla="*/ 584 h 779"/>
              <a:gd name="T18" fmla="*/ 0 w 649"/>
              <a:gd name="T19" fmla="*/ 390 h 779"/>
              <a:gd name="T20" fmla="*/ 0 w 649"/>
              <a:gd name="T21" fmla="*/ 195 h 779"/>
              <a:gd name="T22" fmla="*/ 162 w 649"/>
              <a:gd name="T23" fmla="*/ 98 h 779"/>
              <a:gd name="T24" fmla="*/ 324 w 649"/>
              <a:gd name="T2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 h="779">
                <a:moveTo>
                  <a:pt x="324" y="0"/>
                </a:moveTo>
                <a:lnTo>
                  <a:pt x="487" y="98"/>
                </a:lnTo>
                <a:lnTo>
                  <a:pt x="649" y="195"/>
                </a:lnTo>
                <a:lnTo>
                  <a:pt x="649" y="390"/>
                </a:lnTo>
                <a:lnTo>
                  <a:pt x="649" y="584"/>
                </a:lnTo>
                <a:lnTo>
                  <a:pt x="487" y="682"/>
                </a:lnTo>
                <a:lnTo>
                  <a:pt x="324" y="779"/>
                </a:lnTo>
                <a:lnTo>
                  <a:pt x="162" y="682"/>
                </a:lnTo>
                <a:lnTo>
                  <a:pt x="0" y="584"/>
                </a:lnTo>
                <a:lnTo>
                  <a:pt x="0" y="390"/>
                </a:lnTo>
                <a:lnTo>
                  <a:pt x="0" y="195"/>
                </a:lnTo>
                <a:lnTo>
                  <a:pt x="162" y="98"/>
                </a:lnTo>
                <a:lnTo>
                  <a:pt x="324" y="0"/>
                </a:lnTo>
                <a:close/>
              </a:path>
            </a:pathLst>
          </a:custGeom>
          <a:solidFill>
            <a:srgbClr val="886D27"/>
          </a:solidFill>
          <a:ln w="19050">
            <a:noFill/>
          </a:ln>
        </p:spPr>
        <p:txBody>
          <a:bodyPr vert="horz" wrap="square" lIns="68580" tIns="34290" rIns="68580" bIns="34290" numCol="1" anchor="t" anchorCtr="0" compatLnSpc="1"/>
          <a:lstStyle/>
          <a:p>
            <a:endParaRPr lang="en-US" sz="2100">
              <a:solidFill>
                <a:schemeClr val="tx1">
                  <a:lumMod val="65000"/>
                  <a:lumOff val="35000"/>
                </a:schemeClr>
              </a:solidFill>
            </a:endParaRPr>
          </a:p>
        </p:txBody>
      </p:sp>
      <p:sp>
        <p:nvSpPr>
          <p:cNvPr id="11" name="Freeform 8"/>
          <p:cNvSpPr/>
          <p:nvPr/>
        </p:nvSpPr>
        <p:spPr bwMode="auto">
          <a:xfrm>
            <a:off x="4919530" y="2634756"/>
            <a:ext cx="1039380" cy="1245658"/>
          </a:xfrm>
          <a:custGeom>
            <a:avLst/>
            <a:gdLst>
              <a:gd name="T0" fmla="*/ 325 w 650"/>
              <a:gd name="T1" fmla="*/ 0 h 779"/>
              <a:gd name="T2" fmla="*/ 488 w 650"/>
              <a:gd name="T3" fmla="*/ 98 h 779"/>
              <a:gd name="T4" fmla="*/ 650 w 650"/>
              <a:gd name="T5" fmla="*/ 195 h 779"/>
              <a:gd name="T6" fmla="*/ 650 w 650"/>
              <a:gd name="T7" fmla="*/ 390 h 779"/>
              <a:gd name="T8" fmla="*/ 650 w 650"/>
              <a:gd name="T9" fmla="*/ 584 h 779"/>
              <a:gd name="T10" fmla="*/ 488 w 650"/>
              <a:gd name="T11" fmla="*/ 682 h 779"/>
              <a:gd name="T12" fmla="*/ 325 w 650"/>
              <a:gd name="T13" fmla="*/ 779 h 779"/>
              <a:gd name="T14" fmla="*/ 163 w 650"/>
              <a:gd name="T15" fmla="*/ 682 h 779"/>
              <a:gd name="T16" fmla="*/ 0 w 650"/>
              <a:gd name="T17" fmla="*/ 584 h 779"/>
              <a:gd name="T18" fmla="*/ 0 w 650"/>
              <a:gd name="T19" fmla="*/ 390 h 779"/>
              <a:gd name="T20" fmla="*/ 0 w 650"/>
              <a:gd name="T21" fmla="*/ 195 h 779"/>
              <a:gd name="T22" fmla="*/ 163 w 650"/>
              <a:gd name="T23" fmla="*/ 98 h 779"/>
              <a:gd name="T24" fmla="*/ 325 w 650"/>
              <a:gd name="T25"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779">
                <a:moveTo>
                  <a:pt x="325" y="0"/>
                </a:moveTo>
                <a:lnTo>
                  <a:pt x="488" y="98"/>
                </a:lnTo>
                <a:lnTo>
                  <a:pt x="650" y="195"/>
                </a:lnTo>
                <a:lnTo>
                  <a:pt x="650" y="390"/>
                </a:lnTo>
                <a:lnTo>
                  <a:pt x="650" y="584"/>
                </a:lnTo>
                <a:lnTo>
                  <a:pt x="488" y="682"/>
                </a:lnTo>
                <a:lnTo>
                  <a:pt x="325" y="779"/>
                </a:lnTo>
                <a:lnTo>
                  <a:pt x="163" y="682"/>
                </a:lnTo>
                <a:lnTo>
                  <a:pt x="0" y="584"/>
                </a:lnTo>
                <a:lnTo>
                  <a:pt x="0" y="390"/>
                </a:lnTo>
                <a:lnTo>
                  <a:pt x="0" y="195"/>
                </a:lnTo>
                <a:lnTo>
                  <a:pt x="163" y="98"/>
                </a:lnTo>
                <a:lnTo>
                  <a:pt x="325" y="0"/>
                </a:lnTo>
                <a:close/>
              </a:path>
            </a:pathLst>
          </a:custGeom>
          <a:solidFill>
            <a:srgbClr val="BF8714"/>
          </a:solidFill>
          <a:ln w="19050">
            <a:noFill/>
          </a:ln>
        </p:spPr>
        <p:txBody>
          <a:bodyPr vert="horz" wrap="square" lIns="68580" tIns="34290" rIns="68580" bIns="34290" numCol="1" anchor="t" anchorCtr="0" compatLnSpc="1"/>
          <a:lstStyle/>
          <a:p>
            <a:endParaRPr lang="en-US" sz="2100">
              <a:solidFill>
                <a:schemeClr val="tx1">
                  <a:lumMod val="65000"/>
                  <a:lumOff val="35000"/>
                </a:schemeClr>
              </a:solidFill>
            </a:endParaRPr>
          </a:p>
        </p:txBody>
      </p:sp>
      <p:grpSp>
        <p:nvGrpSpPr>
          <p:cNvPr id="12" name="Group 12"/>
          <p:cNvGrpSpPr/>
          <p:nvPr/>
        </p:nvGrpSpPr>
        <p:grpSpPr>
          <a:xfrm>
            <a:off x="4618772" y="1956046"/>
            <a:ext cx="448595" cy="562469"/>
            <a:chOff x="5106627" y="2260366"/>
            <a:chExt cx="324452" cy="406813"/>
          </a:xfrm>
          <a:solidFill>
            <a:schemeClr val="bg1"/>
          </a:solidFill>
        </p:grpSpPr>
        <p:sp>
          <p:nvSpPr>
            <p:cNvPr id="13"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4"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5"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6"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grpSp>
      <p:grpSp>
        <p:nvGrpSpPr>
          <p:cNvPr id="17" name="Group 17"/>
          <p:cNvGrpSpPr/>
          <p:nvPr/>
        </p:nvGrpSpPr>
        <p:grpSpPr>
          <a:xfrm>
            <a:off x="4084860" y="2988429"/>
            <a:ext cx="414088" cy="538315"/>
            <a:chOff x="6421904" y="4798576"/>
            <a:chExt cx="299494" cy="389342"/>
          </a:xfrm>
          <a:solidFill>
            <a:schemeClr val="bg1"/>
          </a:solidFill>
        </p:grpSpPr>
        <p:sp>
          <p:nvSpPr>
            <p:cNvPr id="18"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19"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grpSp>
      <p:grpSp>
        <p:nvGrpSpPr>
          <p:cNvPr id="20" name="Group 20"/>
          <p:cNvGrpSpPr/>
          <p:nvPr/>
        </p:nvGrpSpPr>
        <p:grpSpPr>
          <a:xfrm>
            <a:off x="3471846" y="2017716"/>
            <a:ext cx="446217" cy="439135"/>
            <a:chOff x="1587575" y="2265358"/>
            <a:chExt cx="314468" cy="309477"/>
          </a:xfrm>
          <a:solidFill>
            <a:schemeClr val="bg1"/>
          </a:solidFill>
        </p:grpSpPr>
        <p:sp>
          <p:nvSpPr>
            <p:cNvPr id="21"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22"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grpSp>
      <p:grpSp>
        <p:nvGrpSpPr>
          <p:cNvPr id="23" name="Group 23"/>
          <p:cNvGrpSpPr/>
          <p:nvPr/>
        </p:nvGrpSpPr>
        <p:grpSpPr>
          <a:xfrm>
            <a:off x="5170091" y="3058798"/>
            <a:ext cx="538254" cy="397575"/>
            <a:chOff x="2563427" y="3717902"/>
            <a:chExt cx="439257" cy="324452"/>
          </a:xfrm>
          <a:solidFill>
            <a:schemeClr val="bg1"/>
          </a:solidFill>
        </p:grpSpPr>
        <p:sp>
          <p:nvSpPr>
            <p:cNvPr id="24" name="Freeform 92"/>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25" name="Freeform 93"/>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sp>
          <p:nvSpPr>
            <p:cNvPr id="26" name="Freeform 94"/>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100">
                <a:solidFill>
                  <a:schemeClr val="tx1">
                    <a:lumMod val="65000"/>
                    <a:lumOff val="35000"/>
                  </a:schemeClr>
                </a:solidFill>
              </a:endParaRPr>
            </a:p>
          </p:txBody>
        </p:sp>
      </p:grpSp>
      <p:sp>
        <p:nvSpPr>
          <p:cNvPr id="27" name="TextBox 76"/>
          <p:cNvSpPr txBox="1"/>
          <p:nvPr/>
        </p:nvSpPr>
        <p:spPr>
          <a:xfrm>
            <a:off x="5493443" y="1783837"/>
            <a:ext cx="1187193" cy="300083"/>
          </a:xfrm>
          <a:prstGeom prst="rect">
            <a:avLst/>
          </a:prstGeom>
          <a:noFill/>
        </p:spPr>
        <p:txBody>
          <a:bodyPr wrap="square" lIns="68580" tIns="34290" rIns="68580" bIns="34290" rtlCol="0">
            <a:spAutoFit/>
          </a:bodyPr>
          <a:lstStyle/>
          <a:p>
            <a:r>
              <a:rPr lang="zh-CN" altLang="en-US" sz="1500" dirty="0">
                <a:solidFill>
                  <a:srgbClr val="886D27"/>
                </a:solidFill>
                <a:latin typeface="微软雅黑" panose="020B0503020204020204" pitchFamily="34" charset="-122"/>
                <a:ea typeface="微软雅黑" panose="020B0503020204020204" pitchFamily="34" charset="-122"/>
              </a:rPr>
              <a:t>添加标题</a:t>
            </a:r>
          </a:p>
        </p:txBody>
      </p:sp>
      <p:sp>
        <p:nvSpPr>
          <p:cNvPr id="28" name="文本框 27"/>
          <p:cNvSpPr txBox="1"/>
          <p:nvPr/>
        </p:nvSpPr>
        <p:spPr>
          <a:xfrm>
            <a:off x="5493443" y="2060837"/>
            <a:ext cx="2085936" cy="429348"/>
          </a:xfrm>
          <a:prstGeom prst="rect">
            <a:avLst/>
          </a:prstGeom>
          <a:noFill/>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9" name="TextBox 76"/>
          <p:cNvSpPr txBox="1"/>
          <p:nvPr/>
        </p:nvSpPr>
        <p:spPr>
          <a:xfrm>
            <a:off x="6067645" y="2874675"/>
            <a:ext cx="1187193" cy="300083"/>
          </a:xfrm>
          <a:prstGeom prst="rect">
            <a:avLst/>
          </a:prstGeom>
          <a:noFill/>
        </p:spPr>
        <p:txBody>
          <a:bodyPr wrap="square" lIns="68580" tIns="34290" rIns="68580" bIns="34290"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添加标题</a:t>
            </a:r>
          </a:p>
        </p:txBody>
      </p:sp>
      <p:sp>
        <p:nvSpPr>
          <p:cNvPr id="30" name="文本框 29"/>
          <p:cNvSpPr txBox="1"/>
          <p:nvPr/>
        </p:nvSpPr>
        <p:spPr>
          <a:xfrm>
            <a:off x="6067645" y="3151674"/>
            <a:ext cx="2085936" cy="429348"/>
          </a:xfrm>
          <a:prstGeom prst="rect">
            <a:avLst/>
          </a:prstGeom>
          <a:noFill/>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31" name="TextBox 76"/>
          <p:cNvSpPr txBox="1"/>
          <p:nvPr/>
        </p:nvSpPr>
        <p:spPr>
          <a:xfrm>
            <a:off x="1889161" y="1783837"/>
            <a:ext cx="1187193" cy="300083"/>
          </a:xfrm>
          <a:prstGeom prst="rect">
            <a:avLst/>
          </a:prstGeom>
          <a:noFill/>
        </p:spPr>
        <p:txBody>
          <a:bodyPr wrap="square" lIns="68580" tIns="34290" rIns="68580" bIns="34290" rtlCol="0">
            <a:spAutoFit/>
          </a:bodyPr>
          <a:lstStyle/>
          <a:p>
            <a:pPr algn="r"/>
            <a:r>
              <a:rPr lang="zh-CN" altLang="en-US" sz="1500" dirty="0">
                <a:solidFill>
                  <a:srgbClr val="BF8714"/>
                </a:solidFill>
                <a:latin typeface="微软雅黑" panose="020B0503020204020204" pitchFamily="34" charset="-122"/>
                <a:ea typeface="微软雅黑" panose="020B0503020204020204" pitchFamily="34" charset="-122"/>
              </a:rPr>
              <a:t>添加标题</a:t>
            </a:r>
          </a:p>
        </p:txBody>
      </p:sp>
      <p:sp>
        <p:nvSpPr>
          <p:cNvPr id="32" name="文本框 31"/>
          <p:cNvSpPr txBox="1"/>
          <p:nvPr/>
        </p:nvSpPr>
        <p:spPr>
          <a:xfrm>
            <a:off x="990419" y="2060837"/>
            <a:ext cx="2085936" cy="429348"/>
          </a:xfrm>
          <a:prstGeom prst="rect">
            <a:avLst/>
          </a:prstGeom>
          <a:noFill/>
        </p:spPr>
        <p:txBody>
          <a:bodyPr wrap="square" lIns="68580" tIns="34290" rIns="68580" bIns="34290" rtlCol="0">
            <a:spAutoFit/>
          </a:bodyPr>
          <a:lstStyle/>
          <a:p>
            <a:pPr algn="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36" name="TextBox 76"/>
          <p:cNvSpPr txBox="1"/>
          <p:nvPr/>
        </p:nvSpPr>
        <p:spPr>
          <a:xfrm>
            <a:off x="2463363" y="2874675"/>
            <a:ext cx="1187193" cy="300083"/>
          </a:xfrm>
          <a:prstGeom prst="rect">
            <a:avLst/>
          </a:prstGeom>
          <a:noFill/>
        </p:spPr>
        <p:txBody>
          <a:bodyPr wrap="square" lIns="68580" tIns="34290" rIns="68580" bIns="34290" rtlCol="0">
            <a:spAutoFit/>
          </a:bodyPr>
          <a:lstStyle/>
          <a:p>
            <a:pPr algn="r"/>
            <a:r>
              <a:rPr lang="zh-CN" altLang="en-US" sz="1500" dirty="0">
                <a:solidFill>
                  <a:srgbClr val="886D27"/>
                </a:solidFill>
                <a:latin typeface="微软雅黑" panose="020B0503020204020204" pitchFamily="34" charset="-122"/>
                <a:ea typeface="微软雅黑" panose="020B0503020204020204" pitchFamily="34" charset="-122"/>
              </a:rPr>
              <a:t>添加标题</a:t>
            </a:r>
          </a:p>
        </p:txBody>
      </p:sp>
      <p:sp>
        <p:nvSpPr>
          <p:cNvPr id="37" name="文本框 36"/>
          <p:cNvSpPr txBox="1"/>
          <p:nvPr/>
        </p:nvSpPr>
        <p:spPr>
          <a:xfrm>
            <a:off x="1564620" y="3151674"/>
            <a:ext cx="2085936" cy="429348"/>
          </a:xfrm>
          <a:prstGeom prst="rect">
            <a:avLst/>
          </a:prstGeom>
          <a:noFill/>
        </p:spPr>
        <p:txBody>
          <a:bodyPr wrap="square" lIns="68580" tIns="34290" rIns="68580" bIns="34290" rtlCol="0">
            <a:spAutoFit/>
          </a:bodyPr>
          <a:lstStyle/>
          <a:p>
            <a:pPr algn="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auto">
          <a:xfrm>
            <a:off x="916108" y="1444793"/>
            <a:ext cx="2900765" cy="1252736"/>
          </a:xfrm>
          <a:prstGeom prst="rect">
            <a:avLst/>
          </a:prstGeom>
          <a:noFill/>
          <a:ln w="19050">
            <a:solidFill>
              <a:srgbClr val="886D27"/>
            </a:solidFill>
            <a:prstDash val="solid"/>
          </a:ln>
          <a:effectLst/>
        </p:spPr>
        <p:style>
          <a:lnRef idx="2">
            <a:schemeClr val="accent2"/>
          </a:lnRef>
          <a:fillRef idx="1">
            <a:schemeClr val="lt1"/>
          </a:fillRef>
          <a:effectRef idx="0">
            <a:schemeClr val="accent2"/>
          </a:effectRef>
          <a:fontRef idx="minor">
            <a:schemeClr val="dk1"/>
          </a:fontRef>
        </p:style>
        <p:txBody>
          <a:bodyPr lIns="68573" tIns="34287" rIns="68573" bIns="34287" anchor="ctr"/>
          <a:lstStyle/>
          <a:p>
            <a:pPr marL="0" lvl="2" algn="ctr" defTabSz="-476" eaLnBrk="0" fontAlgn="ctr" hangingPunct="0">
              <a:buClr>
                <a:srgbClr val="FF0000"/>
              </a:buClr>
              <a:buSzPct val="70000"/>
              <a:buFont typeface="Wingdings" panose="05000000000000000000" pitchFamily="2" charset="2"/>
              <a:buChar char="n"/>
              <a:tabLst>
                <a:tab pos="101918" algn="l"/>
              </a:tabLst>
              <a:defRPr/>
            </a:pPr>
            <a:endParaRPr lang="zh-CN" altLang="en-US" dirty="0">
              <a:solidFill>
                <a:srgbClr val="F46493"/>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509390" y="1182027"/>
            <a:ext cx="1648007" cy="525528"/>
          </a:xfrm>
          <a:prstGeom prst="round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solidFill>
                <a:schemeClr val="bg1"/>
              </a:solidFill>
            </a:endParaRPr>
          </a:p>
        </p:txBody>
      </p:sp>
      <p:sp>
        <p:nvSpPr>
          <p:cNvPr id="10" name="矩形 9"/>
          <p:cNvSpPr/>
          <p:nvPr/>
        </p:nvSpPr>
        <p:spPr bwMode="auto">
          <a:xfrm>
            <a:off x="5194903" y="1444793"/>
            <a:ext cx="2900765" cy="1252736"/>
          </a:xfrm>
          <a:prstGeom prst="rect">
            <a:avLst/>
          </a:prstGeom>
          <a:noFill/>
          <a:ln w="19050">
            <a:solidFill>
              <a:srgbClr val="886D27"/>
            </a:solidFill>
            <a:prstDash val="solid"/>
          </a:ln>
          <a:effectLst/>
        </p:spPr>
        <p:style>
          <a:lnRef idx="2">
            <a:schemeClr val="accent2"/>
          </a:lnRef>
          <a:fillRef idx="1">
            <a:schemeClr val="lt1"/>
          </a:fillRef>
          <a:effectRef idx="0">
            <a:schemeClr val="accent2"/>
          </a:effectRef>
          <a:fontRef idx="minor">
            <a:schemeClr val="dk1"/>
          </a:fontRef>
        </p:style>
        <p:txBody>
          <a:bodyPr lIns="68573" tIns="34287" rIns="68573" bIns="34287" anchor="ctr"/>
          <a:lstStyle/>
          <a:p>
            <a:pPr marL="0" lvl="2" algn="ctr" defTabSz="-476" eaLnBrk="0" fontAlgn="ctr" hangingPunct="0">
              <a:buClr>
                <a:srgbClr val="FF0000"/>
              </a:buClr>
              <a:buSzPct val="70000"/>
              <a:buFont typeface="Wingdings" panose="05000000000000000000" pitchFamily="2" charset="2"/>
              <a:buChar char="n"/>
              <a:tabLst>
                <a:tab pos="101918" algn="l"/>
              </a:tabLst>
              <a:defRPr/>
            </a:pPr>
            <a:endParaRPr lang="zh-CN" altLang="en-US" dirty="0">
              <a:solidFill>
                <a:srgbClr val="F46493"/>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5788186" y="1182027"/>
            <a:ext cx="1648007" cy="525528"/>
          </a:xfrm>
          <a:prstGeom prst="round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solidFill>
                <a:schemeClr val="bg1"/>
              </a:solidFill>
            </a:endParaRPr>
          </a:p>
        </p:txBody>
      </p:sp>
      <p:sp>
        <p:nvSpPr>
          <p:cNvPr id="12" name="矩形 11"/>
          <p:cNvSpPr/>
          <p:nvPr/>
        </p:nvSpPr>
        <p:spPr bwMode="auto">
          <a:xfrm>
            <a:off x="916108" y="3236371"/>
            <a:ext cx="2900765" cy="1252736"/>
          </a:xfrm>
          <a:prstGeom prst="rect">
            <a:avLst/>
          </a:prstGeom>
          <a:noFill/>
          <a:ln w="19050">
            <a:solidFill>
              <a:srgbClr val="BF8714"/>
            </a:solidFill>
            <a:prstDash val="solid"/>
          </a:ln>
          <a:effectLst/>
        </p:spPr>
        <p:style>
          <a:lnRef idx="2">
            <a:schemeClr val="accent2"/>
          </a:lnRef>
          <a:fillRef idx="1">
            <a:schemeClr val="lt1"/>
          </a:fillRef>
          <a:effectRef idx="0">
            <a:schemeClr val="accent2"/>
          </a:effectRef>
          <a:fontRef idx="minor">
            <a:schemeClr val="dk1"/>
          </a:fontRef>
        </p:style>
        <p:txBody>
          <a:bodyPr lIns="68573" tIns="34287" rIns="68573" bIns="34287" anchor="ctr"/>
          <a:lstStyle/>
          <a:p>
            <a:pPr marL="0" lvl="2" algn="ctr" defTabSz="-476" eaLnBrk="0" fontAlgn="ctr" hangingPunct="0">
              <a:buClr>
                <a:srgbClr val="FF0000"/>
              </a:buClr>
              <a:buSzPct val="70000"/>
              <a:buFont typeface="Wingdings" panose="05000000000000000000" pitchFamily="2" charset="2"/>
              <a:buChar char="n"/>
              <a:tabLst>
                <a:tab pos="101918" algn="l"/>
              </a:tabLst>
              <a:defRPr/>
            </a:pPr>
            <a:endParaRPr lang="zh-CN" altLang="en-US" dirty="0">
              <a:solidFill>
                <a:srgbClr val="F46493"/>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509390" y="2973605"/>
            <a:ext cx="1648007" cy="525528"/>
          </a:xfrm>
          <a:prstGeom prst="round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solidFill>
                <a:schemeClr val="bg1"/>
              </a:solidFill>
            </a:endParaRPr>
          </a:p>
        </p:txBody>
      </p:sp>
      <p:sp>
        <p:nvSpPr>
          <p:cNvPr id="14" name="矩形 13"/>
          <p:cNvSpPr/>
          <p:nvPr/>
        </p:nvSpPr>
        <p:spPr bwMode="auto">
          <a:xfrm>
            <a:off x="5194903" y="3236371"/>
            <a:ext cx="2900765" cy="1252736"/>
          </a:xfrm>
          <a:prstGeom prst="rect">
            <a:avLst/>
          </a:prstGeom>
          <a:noFill/>
          <a:ln w="19050">
            <a:solidFill>
              <a:srgbClr val="BF8714"/>
            </a:solidFill>
            <a:prstDash val="solid"/>
          </a:ln>
          <a:effectLst/>
        </p:spPr>
        <p:style>
          <a:lnRef idx="2">
            <a:schemeClr val="accent2"/>
          </a:lnRef>
          <a:fillRef idx="1">
            <a:schemeClr val="lt1"/>
          </a:fillRef>
          <a:effectRef idx="0">
            <a:schemeClr val="accent2"/>
          </a:effectRef>
          <a:fontRef idx="minor">
            <a:schemeClr val="dk1"/>
          </a:fontRef>
        </p:style>
        <p:txBody>
          <a:bodyPr lIns="68573" tIns="34287" rIns="68573" bIns="34287" anchor="ctr"/>
          <a:lstStyle/>
          <a:p>
            <a:pPr marL="0" lvl="2" algn="ctr" defTabSz="-476" eaLnBrk="0" fontAlgn="ctr" hangingPunct="0">
              <a:buClr>
                <a:srgbClr val="FF0000"/>
              </a:buClr>
              <a:buSzPct val="70000"/>
              <a:buFont typeface="Wingdings" panose="05000000000000000000" pitchFamily="2" charset="2"/>
              <a:buChar char="n"/>
              <a:tabLst>
                <a:tab pos="101918" algn="l"/>
              </a:tabLst>
              <a:defRPr/>
            </a:pPr>
            <a:endParaRPr lang="zh-CN" altLang="en-US" dirty="0">
              <a:solidFill>
                <a:srgbClr val="F46493"/>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788186" y="2973605"/>
            <a:ext cx="1648007" cy="525528"/>
          </a:xfrm>
          <a:prstGeom prst="round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solidFill>
                <a:schemeClr val="bg1"/>
              </a:solidFill>
            </a:endParaRPr>
          </a:p>
        </p:txBody>
      </p:sp>
      <p:sp>
        <p:nvSpPr>
          <p:cNvPr id="16" name="TextBox 76"/>
          <p:cNvSpPr txBox="1"/>
          <p:nvPr/>
        </p:nvSpPr>
        <p:spPr>
          <a:xfrm>
            <a:off x="1683261" y="1289630"/>
            <a:ext cx="1300261" cy="300083"/>
          </a:xfrm>
          <a:prstGeom prst="rect">
            <a:avLst/>
          </a:prstGeom>
          <a:noFill/>
          <a:effectLst/>
        </p:spPr>
        <p:txBody>
          <a:bodyPr wrap="square" lIns="68580" tIns="34290" rIns="68580" bIns="34290"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17" name="文本框 16"/>
          <p:cNvSpPr txBox="1"/>
          <p:nvPr/>
        </p:nvSpPr>
        <p:spPr>
          <a:xfrm>
            <a:off x="1111405" y="1808537"/>
            <a:ext cx="2443975" cy="509370"/>
          </a:xfrm>
          <a:prstGeom prst="rect">
            <a:avLst/>
          </a:prstGeom>
          <a:noFill/>
          <a:effectLst/>
        </p:spPr>
        <p:txBody>
          <a:bodyPr wrap="square" lIns="68580" tIns="34290" rIns="68580" bIns="34290" rtlCol="0">
            <a:spAutoFit/>
          </a:body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8" name="TextBox 76"/>
          <p:cNvSpPr txBox="1"/>
          <p:nvPr/>
        </p:nvSpPr>
        <p:spPr>
          <a:xfrm>
            <a:off x="5963001" y="1289630"/>
            <a:ext cx="1300261" cy="300083"/>
          </a:xfrm>
          <a:prstGeom prst="rect">
            <a:avLst/>
          </a:prstGeom>
          <a:noFill/>
          <a:effectLst/>
        </p:spPr>
        <p:txBody>
          <a:bodyPr wrap="square" lIns="68580" tIns="34290" rIns="68580" bIns="34290"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19" name="文本框 18"/>
          <p:cNvSpPr txBox="1"/>
          <p:nvPr/>
        </p:nvSpPr>
        <p:spPr>
          <a:xfrm>
            <a:off x="5391144" y="1808537"/>
            <a:ext cx="2443975" cy="509370"/>
          </a:xfrm>
          <a:prstGeom prst="rect">
            <a:avLst/>
          </a:prstGeom>
          <a:noFill/>
          <a:effectLst/>
        </p:spPr>
        <p:txBody>
          <a:bodyPr wrap="square" lIns="68580" tIns="34290" rIns="68580" bIns="34290" rtlCol="0">
            <a:spAutoFit/>
          </a:body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0" name="TextBox 76"/>
          <p:cNvSpPr txBox="1"/>
          <p:nvPr/>
        </p:nvSpPr>
        <p:spPr>
          <a:xfrm>
            <a:off x="1683261" y="3100128"/>
            <a:ext cx="1300261" cy="300083"/>
          </a:xfrm>
          <a:prstGeom prst="rect">
            <a:avLst/>
          </a:prstGeom>
          <a:noFill/>
          <a:effectLst/>
        </p:spPr>
        <p:txBody>
          <a:bodyPr wrap="square" lIns="68580" tIns="34290" rIns="68580" bIns="34290"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21" name="文本框 20"/>
          <p:cNvSpPr txBox="1"/>
          <p:nvPr/>
        </p:nvSpPr>
        <p:spPr>
          <a:xfrm>
            <a:off x="1111405" y="3619035"/>
            <a:ext cx="2443975" cy="509370"/>
          </a:xfrm>
          <a:prstGeom prst="rect">
            <a:avLst/>
          </a:prstGeom>
          <a:noFill/>
          <a:effectLst/>
        </p:spPr>
        <p:txBody>
          <a:bodyPr wrap="square" lIns="68580" tIns="34290" rIns="68580" bIns="34290" rtlCol="0">
            <a:spAutoFit/>
          </a:body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2" name="TextBox 76"/>
          <p:cNvSpPr txBox="1"/>
          <p:nvPr/>
        </p:nvSpPr>
        <p:spPr>
          <a:xfrm>
            <a:off x="5963001" y="3100128"/>
            <a:ext cx="1300261" cy="300083"/>
          </a:xfrm>
          <a:prstGeom prst="rect">
            <a:avLst/>
          </a:prstGeom>
          <a:noFill/>
          <a:effectLst/>
        </p:spPr>
        <p:txBody>
          <a:bodyPr wrap="square" lIns="68580" tIns="34290" rIns="68580" bIns="34290" rtlCol="0">
            <a:spAutoFit/>
          </a:bodyPr>
          <a:lstStyle/>
          <a:p>
            <a:pPr algn="ctr"/>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23" name="文本框 22"/>
          <p:cNvSpPr txBox="1"/>
          <p:nvPr/>
        </p:nvSpPr>
        <p:spPr>
          <a:xfrm>
            <a:off x="5391144" y="3619035"/>
            <a:ext cx="2443975" cy="509370"/>
          </a:xfrm>
          <a:prstGeom prst="rect">
            <a:avLst/>
          </a:prstGeom>
          <a:noFill/>
          <a:effectLst/>
        </p:spPr>
        <p:txBody>
          <a:bodyPr wrap="square" lIns="68580" tIns="34290" rIns="68580" bIns="34290" rtlCol="0">
            <a:spAutoFit/>
          </a:bodyPr>
          <a:lstStyle/>
          <a:p>
            <a:pPr algn="ct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8" name="对角圆角矩形 7"/>
          <p:cNvSpPr/>
          <p:nvPr/>
        </p:nvSpPr>
        <p:spPr>
          <a:xfrm>
            <a:off x="1491428" y="1619591"/>
            <a:ext cx="3295641" cy="779615"/>
          </a:xfrm>
          <a:prstGeom prst="round2DiagRect">
            <a:avLst/>
          </a:prstGeom>
          <a:solidFill>
            <a:srgbClr val="BF8714"/>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9" name="圆角矩形 4"/>
          <p:cNvSpPr/>
          <p:nvPr/>
        </p:nvSpPr>
        <p:spPr>
          <a:xfrm>
            <a:off x="2412790" y="1686655"/>
            <a:ext cx="2303406" cy="645488"/>
          </a:xfrm>
          <a:prstGeom prst="round2DiagRect">
            <a:avLst/>
          </a:prstGeom>
          <a:solidFill>
            <a:srgbClr val="E7EDD8"/>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10" name="TextBox 40"/>
          <p:cNvSpPr txBox="1"/>
          <p:nvPr/>
        </p:nvSpPr>
        <p:spPr>
          <a:xfrm flipH="1">
            <a:off x="1682256" y="1808575"/>
            <a:ext cx="648660" cy="401648"/>
          </a:xfrm>
          <a:prstGeom prst="rect">
            <a:avLst/>
          </a:prstGeom>
          <a:noFill/>
          <a:effectLst/>
        </p:spPr>
        <p:txBody>
          <a:bodyPr wrap="square" lIns="68580" tIns="34290" rIns="68580" bIns="34290"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700" b="0" dirty="0">
                <a:solidFill>
                  <a:schemeClr val="bg1"/>
                </a:solidFill>
                <a:latin typeface="微软雅黑" panose="020B0503020204020204" pitchFamily="34" charset="-122"/>
                <a:cs typeface="Times New Roman" panose="02020603050405020304" pitchFamily="18" charset="0"/>
              </a:rPr>
              <a:t>01</a:t>
            </a:r>
            <a:endParaRPr lang="zh-CN" altLang="en-US" sz="2700" b="0" dirty="0">
              <a:solidFill>
                <a:schemeClr val="bg1"/>
              </a:solidFill>
              <a:latin typeface="微软雅黑" panose="020B0503020204020204" pitchFamily="34" charset="-122"/>
              <a:cs typeface="Times New Roman" panose="02020603050405020304" pitchFamily="18" charset="0"/>
            </a:endParaRPr>
          </a:p>
        </p:txBody>
      </p:sp>
      <p:sp>
        <p:nvSpPr>
          <p:cNvPr id="11" name="文本框 10"/>
          <p:cNvSpPr txBox="1"/>
          <p:nvPr/>
        </p:nvSpPr>
        <p:spPr>
          <a:xfrm>
            <a:off x="2494323" y="1704700"/>
            <a:ext cx="2140340"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2" name="对角圆角矩形 11"/>
          <p:cNvSpPr/>
          <p:nvPr/>
        </p:nvSpPr>
        <p:spPr>
          <a:xfrm>
            <a:off x="5112711" y="1619591"/>
            <a:ext cx="3295641" cy="779615"/>
          </a:xfrm>
          <a:prstGeom prst="round2DiagRect">
            <a:avLst/>
          </a:prstGeom>
          <a:solidFill>
            <a:srgbClr val="886D27"/>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13" name="圆角矩形 4"/>
          <p:cNvSpPr/>
          <p:nvPr/>
        </p:nvSpPr>
        <p:spPr>
          <a:xfrm>
            <a:off x="6034073" y="1686655"/>
            <a:ext cx="2303406" cy="645488"/>
          </a:xfrm>
          <a:prstGeom prst="round2DiagRect">
            <a:avLst/>
          </a:prstGeom>
          <a:solidFill>
            <a:srgbClr val="E7EDD8"/>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14" name="TextBox 40"/>
          <p:cNvSpPr txBox="1"/>
          <p:nvPr/>
        </p:nvSpPr>
        <p:spPr>
          <a:xfrm flipH="1">
            <a:off x="5303540" y="1808575"/>
            <a:ext cx="648660" cy="401648"/>
          </a:xfrm>
          <a:prstGeom prst="rect">
            <a:avLst/>
          </a:prstGeom>
          <a:noFill/>
          <a:effectLst/>
        </p:spPr>
        <p:txBody>
          <a:bodyPr wrap="square" lIns="68580" tIns="34290" rIns="68580" bIns="34290"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700" b="0" dirty="0">
                <a:solidFill>
                  <a:schemeClr val="bg1"/>
                </a:solidFill>
                <a:latin typeface="微软雅黑" panose="020B0503020204020204" pitchFamily="34" charset="-122"/>
                <a:cs typeface="Times New Roman" panose="02020603050405020304" pitchFamily="18" charset="0"/>
              </a:rPr>
              <a:t>02</a:t>
            </a:r>
            <a:endParaRPr lang="zh-CN" altLang="en-US" sz="2700" b="0" dirty="0">
              <a:solidFill>
                <a:schemeClr val="bg1"/>
              </a:solidFill>
              <a:latin typeface="微软雅黑" panose="020B0503020204020204" pitchFamily="34" charset="-122"/>
              <a:cs typeface="Times New Roman" panose="02020603050405020304" pitchFamily="18" charset="0"/>
            </a:endParaRPr>
          </a:p>
        </p:txBody>
      </p:sp>
      <p:sp>
        <p:nvSpPr>
          <p:cNvPr id="15" name="文本框 14"/>
          <p:cNvSpPr txBox="1"/>
          <p:nvPr/>
        </p:nvSpPr>
        <p:spPr>
          <a:xfrm>
            <a:off x="6115606" y="1704700"/>
            <a:ext cx="2140340"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16" name="对角圆角矩形 15"/>
          <p:cNvSpPr/>
          <p:nvPr/>
        </p:nvSpPr>
        <p:spPr>
          <a:xfrm>
            <a:off x="735648" y="3140068"/>
            <a:ext cx="3295641" cy="779615"/>
          </a:xfrm>
          <a:prstGeom prst="round2DiagRect">
            <a:avLst/>
          </a:prstGeom>
          <a:solidFill>
            <a:srgbClr val="886D27"/>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17" name="圆角矩形 4"/>
          <p:cNvSpPr/>
          <p:nvPr/>
        </p:nvSpPr>
        <p:spPr>
          <a:xfrm>
            <a:off x="1657010" y="3207131"/>
            <a:ext cx="2303406" cy="645488"/>
          </a:xfrm>
          <a:prstGeom prst="round2DiagRect">
            <a:avLst/>
          </a:prstGeom>
          <a:solidFill>
            <a:srgbClr val="E7EDD8"/>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18" name="TextBox 40"/>
          <p:cNvSpPr txBox="1"/>
          <p:nvPr/>
        </p:nvSpPr>
        <p:spPr>
          <a:xfrm flipH="1">
            <a:off x="926477" y="3329052"/>
            <a:ext cx="648660" cy="401648"/>
          </a:xfrm>
          <a:prstGeom prst="rect">
            <a:avLst/>
          </a:prstGeom>
          <a:noFill/>
          <a:effectLst/>
        </p:spPr>
        <p:txBody>
          <a:bodyPr wrap="square" lIns="68580" tIns="34290" rIns="68580" bIns="34290"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700" b="0" dirty="0">
                <a:solidFill>
                  <a:schemeClr val="bg1"/>
                </a:solidFill>
                <a:latin typeface="微软雅黑" panose="020B0503020204020204" pitchFamily="34" charset="-122"/>
                <a:cs typeface="Times New Roman" panose="02020603050405020304" pitchFamily="18" charset="0"/>
              </a:rPr>
              <a:t>03</a:t>
            </a:r>
            <a:endParaRPr lang="zh-CN" altLang="en-US" sz="2700" b="0" dirty="0">
              <a:solidFill>
                <a:schemeClr val="bg1"/>
              </a:solidFill>
              <a:latin typeface="微软雅黑" panose="020B0503020204020204" pitchFamily="34" charset="-122"/>
              <a:cs typeface="Times New Roman" panose="02020603050405020304" pitchFamily="18" charset="0"/>
            </a:endParaRPr>
          </a:p>
        </p:txBody>
      </p:sp>
      <p:sp>
        <p:nvSpPr>
          <p:cNvPr id="19" name="文本框 18"/>
          <p:cNvSpPr txBox="1"/>
          <p:nvPr/>
        </p:nvSpPr>
        <p:spPr>
          <a:xfrm>
            <a:off x="1738543" y="3225176"/>
            <a:ext cx="2140340"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
        <p:nvSpPr>
          <p:cNvPr id="20" name="对角圆角矩形 19"/>
          <p:cNvSpPr/>
          <p:nvPr/>
        </p:nvSpPr>
        <p:spPr>
          <a:xfrm>
            <a:off x="4356932" y="3140068"/>
            <a:ext cx="3295641" cy="779615"/>
          </a:xfrm>
          <a:prstGeom prst="round2DiagRect">
            <a:avLst/>
          </a:prstGeom>
          <a:solidFill>
            <a:srgbClr val="BF8714"/>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21" name="圆角矩形 4"/>
          <p:cNvSpPr/>
          <p:nvPr/>
        </p:nvSpPr>
        <p:spPr>
          <a:xfrm>
            <a:off x="5278294" y="3207131"/>
            <a:ext cx="2303406" cy="645488"/>
          </a:xfrm>
          <a:prstGeom prst="round2DiagRect">
            <a:avLst/>
          </a:prstGeom>
          <a:solidFill>
            <a:srgbClr val="E7EDD8"/>
          </a:solidFill>
          <a:ln w="25400" cap="flat" cmpd="sng" algn="ctr">
            <a:noFill/>
            <a:prstDash val="solid"/>
          </a:ln>
          <a:effectLst/>
        </p:spPr>
        <p:txBody>
          <a:bodyPr lIns="68580" tIns="34290" rIns="68580" bIns="34290" rtlCol="0" anchor="ctr"/>
          <a:lstStyle/>
          <a:p>
            <a:pPr algn="ctr">
              <a:defRPr/>
            </a:pPr>
            <a:endParaRPr lang="en-US" kern="0">
              <a:solidFill>
                <a:sysClr val="window" lastClr="FFFFFF"/>
              </a:solidFill>
              <a:latin typeface="Calibri" panose="020F0502020204030204"/>
            </a:endParaRPr>
          </a:p>
        </p:txBody>
      </p:sp>
      <p:sp>
        <p:nvSpPr>
          <p:cNvPr id="22" name="TextBox 40"/>
          <p:cNvSpPr txBox="1"/>
          <p:nvPr/>
        </p:nvSpPr>
        <p:spPr>
          <a:xfrm flipH="1">
            <a:off x="4547760" y="3329052"/>
            <a:ext cx="648660" cy="401648"/>
          </a:xfrm>
          <a:prstGeom prst="rect">
            <a:avLst/>
          </a:prstGeom>
          <a:noFill/>
          <a:effectLst/>
        </p:spPr>
        <p:txBody>
          <a:bodyPr wrap="square" lIns="68580" tIns="34290" rIns="68580" bIns="34290"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700" b="0" dirty="0">
                <a:solidFill>
                  <a:schemeClr val="bg1"/>
                </a:solidFill>
                <a:latin typeface="微软雅黑" panose="020B0503020204020204" pitchFamily="34" charset="-122"/>
                <a:cs typeface="Times New Roman" panose="02020603050405020304" pitchFamily="18" charset="0"/>
              </a:rPr>
              <a:t>04</a:t>
            </a:r>
            <a:endParaRPr lang="zh-CN" altLang="en-US" sz="2700" b="0" dirty="0">
              <a:solidFill>
                <a:schemeClr val="bg1"/>
              </a:solidFill>
              <a:latin typeface="微软雅黑" panose="020B0503020204020204" pitchFamily="34" charset="-122"/>
              <a:cs typeface="Times New Roman" panose="02020603050405020304" pitchFamily="18" charset="0"/>
            </a:endParaRPr>
          </a:p>
        </p:txBody>
      </p:sp>
      <p:sp>
        <p:nvSpPr>
          <p:cNvPr id="23" name="文本框 22"/>
          <p:cNvSpPr txBox="1"/>
          <p:nvPr/>
        </p:nvSpPr>
        <p:spPr>
          <a:xfrm>
            <a:off x="5359827" y="3225176"/>
            <a:ext cx="2140340" cy="429348"/>
          </a:xfrm>
          <a:prstGeom prst="rect">
            <a:avLst/>
          </a:prstGeom>
          <a:noFill/>
          <a:effectLst/>
        </p:spPr>
        <p:txBody>
          <a:bodyPr wrap="square" lIns="68580" tIns="34290" rIns="68580" bIns="34290" rtlCol="0">
            <a:spAutoFit/>
          </a:bodyPr>
          <a:lstStyle/>
          <a:p>
            <a:pPr>
              <a:lnSpc>
                <a:spcPct val="130000"/>
              </a:lnSpc>
            </a:pP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98500" y="1567543"/>
            <a:ext cx="3328527" cy="3275693"/>
          </a:xfrm>
          <a:prstGeom prst="rect">
            <a:avLst/>
          </a:prstGeom>
        </p:spPr>
      </p:pic>
      <p:sp>
        <p:nvSpPr>
          <p:cNvPr id="22" name="TextBox 76"/>
          <p:cNvSpPr txBox="1"/>
          <p:nvPr/>
        </p:nvSpPr>
        <p:spPr>
          <a:xfrm>
            <a:off x="655964" y="2461251"/>
            <a:ext cx="754053" cy="700192"/>
          </a:xfrm>
          <a:prstGeom prst="rect">
            <a:avLst/>
          </a:prstGeom>
          <a:noFill/>
        </p:spPr>
        <p:txBody>
          <a:bodyPr wrap="none" lIns="68580" tIns="34290" rIns="68580" bIns="34290" rtlCol="0">
            <a:spAutoFit/>
          </a:bodyPr>
          <a:lstStyle/>
          <a:p>
            <a:r>
              <a:rPr lang="en-US" altLang="zh-CN" sz="4100" dirty="0">
                <a:solidFill>
                  <a:srgbClr val="886D27"/>
                </a:solidFill>
                <a:latin typeface="微软雅黑" panose="020B0503020204020204" pitchFamily="34" charset="-122"/>
                <a:ea typeface="微软雅黑" panose="020B0503020204020204" pitchFamily="34" charset="-122"/>
              </a:rPr>
              <a:t>04</a:t>
            </a:r>
            <a:endParaRPr lang="zh-CN" altLang="en-US" sz="4100" dirty="0">
              <a:solidFill>
                <a:srgbClr val="886D27"/>
              </a:solidFill>
              <a:latin typeface="微软雅黑" panose="020B0503020204020204" pitchFamily="34" charset="-122"/>
              <a:ea typeface="微软雅黑" panose="020B0503020204020204" pitchFamily="34" charset="-122"/>
            </a:endParaRPr>
          </a:p>
        </p:txBody>
      </p:sp>
      <p:sp>
        <p:nvSpPr>
          <p:cNvPr id="23" name="文本框 21"/>
          <p:cNvSpPr txBox="1"/>
          <p:nvPr/>
        </p:nvSpPr>
        <p:spPr>
          <a:xfrm>
            <a:off x="1600723" y="3014829"/>
            <a:ext cx="3172718" cy="3493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Fresh business general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templateApplicable</a:t>
            </a:r>
            <a:r>
              <a:rPr lang="en-US" altLang="zh-CN" sz="700" dirty="0">
                <a:solidFill>
                  <a:prstClr val="black">
                    <a:lumMod val="65000"/>
                    <a:lumOff val="35000"/>
                  </a:prstClr>
                </a:solidFill>
                <a:latin typeface="微软雅黑" panose="020B0503020204020204" pitchFamily="34" charset="-122"/>
                <a:ea typeface="微软雅黑" panose="020B0503020204020204" pitchFamily="34" charset="-122"/>
              </a:rPr>
              <a:t> to enterprise introduction, summary report, sales marketing, chart </a:t>
            </a:r>
            <a:r>
              <a:rPr lang="en-US" altLang="zh-CN" sz="700" dirty="0" err="1">
                <a:solidFill>
                  <a:prstClr val="black">
                    <a:lumMod val="65000"/>
                    <a:lumOff val="35000"/>
                  </a:prstClr>
                </a:solidFill>
                <a:latin typeface="微软雅黑" panose="020B0503020204020204" pitchFamily="34" charset="-122"/>
                <a:ea typeface="微软雅黑" panose="020B0503020204020204" pitchFamily="34" charset="-122"/>
              </a:rPr>
              <a:t>dataa</a:t>
            </a:r>
            <a:endParaRPr lang="zh-CN" altLang="en-US" sz="7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8" name="矩形 27"/>
          <p:cNvSpPr/>
          <p:nvPr/>
        </p:nvSpPr>
        <p:spPr>
          <a:xfrm>
            <a:off x="1600724" y="2647494"/>
            <a:ext cx="2809039" cy="346249"/>
          </a:xfrm>
          <a:prstGeom prst="rect">
            <a:avLst/>
          </a:prstGeom>
        </p:spPr>
        <p:txBody>
          <a:bodyPr wrap="none" lIns="68580" tIns="34290" rIns="68580" bIns="34290">
            <a:spAutoFit/>
          </a:bodyPr>
          <a:lstStyle/>
          <a:p>
            <a:pPr>
              <a:spcBef>
                <a:spcPct val="0"/>
              </a:spcBef>
            </a:pPr>
            <a:r>
              <a:rPr lang="en-US" altLang="zh-CN" sz="1800" dirty="0">
                <a:solidFill>
                  <a:prstClr val="black">
                    <a:lumMod val="65000"/>
                    <a:lumOff val="35000"/>
                  </a:prstClr>
                </a:solidFill>
                <a:latin typeface="微软雅黑" panose="020B0503020204020204" pitchFamily="34" charset="-122"/>
                <a:ea typeface="微软雅黑" panose="020B0503020204020204" pitchFamily="34" charset="-122"/>
              </a:rPr>
              <a:t>Please add the title here</a:t>
            </a:r>
          </a:p>
        </p:txBody>
      </p:sp>
      <p:sp>
        <p:nvSpPr>
          <p:cNvPr id="29" name="TextBox 76"/>
          <p:cNvSpPr txBox="1"/>
          <p:nvPr/>
        </p:nvSpPr>
        <p:spPr>
          <a:xfrm>
            <a:off x="1600724" y="2215837"/>
            <a:ext cx="2659427" cy="438581"/>
          </a:xfrm>
          <a:prstGeom prst="rect">
            <a:avLst/>
          </a:prstGeom>
          <a:noFill/>
        </p:spPr>
        <p:txBody>
          <a:bodyPr wrap="square" lIns="68580" tIns="34290" rIns="68580" bIns="34290" rtlCol="0">
            <a:spAutoFit/>
          </a:bodyPr>
          <a:lstStyle/>
          <a:p>
            <a:r>
              <a:rPr lang="zh-CN" altLang="en-US" sz="2400" dirty="0">
                <a:solidFill>
                  <a:srgbClr val="886D27"/>
                </a:solidFill>
                <a:latin typeface="微软雅黑" panose="020B0503020204020204" pitchFamily="34" charset="-122"/>
                <a:ea typeface="微软雅黑" panose="020B0503020204020204" pitchFamily="34" charset="-122"/>
              </a:rPr>
              <a:t>请在此添加标题</a:t>
            </a:r>
          </a:p>
        </p:txBody>
      </p:sp>
      <p:cxnSp>
        <p:nvCxnSpPr>
          <p:cNvPr id="30" name="直接连接符 29"/>
          <p:cNvCxnSpPr/>
          <p:nvPr/>
        </p:nvCxnSpPr>
        <p:spPr>
          <a:xfrm>
            <a:off x="1510923" y="2215836"/>
            <a:ext cx="0" cy="1183328"/>
          </a:xfrm>
          <a:prstGeom prst="line">
            <a:avLst/>
          </a:prstGeom>
          <a:ln w="28575">
            <a:solidFill>
              <a:srgbClr val="886D2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8"/>
            <a:ext cx="544861"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04</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23934" y="1015831"/>
            <a:ext cx="2960656" cy="3663550"/>
          </a:xfrm>
          <a:prstGeom prst="rect">
            <a:avLst/>
          </a:prstGeom>
        </p:spPr>
      </p:pic>
      <p:sp>
        <p:nvSpPr>
          <p:cNvPr id="10" name="矩形 9"/>
          <p:cNvSpPr>
            <a:spLocks noChangeArrowheads="1"/>
          </p:cNvSpPr>
          <p:nvPr/>
        </p:nvSpPr>
        <p:spPr bwMode="auto">
          <a:xfrm>
            <a:off x="1373276" y="1450247"/>
            <a:ext cx="2078244" cy="2734053"/>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 typeface="Arial" panose="020B0604020202020204" pitchFamily="34" charset="0"/>
              <a:buNone/>
            </a:pPr>
            <a:endParaRPr lang="zh-CN" altLang="zh-CN" sz="900">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grpSp>
        <p:nvGrpSpPr>
          <p:cNvPr id="11" name="组合 10"/>
          <p:cNvGrpSpPr/>
          <p:nvPr/>
        </p:nvGrpSpPr>
        <p:grpSpPr>
          <a:xfrm flipH="1">
            <a:off x="4576322" y="1383026"/>
            <a:ext cx="355644" cy="299723"/>
            <a:chOff x="6350" y="1588"/>
            <a:chExt cx="1403350" cy="1182687"/>
          </a:xfrm>
          <a:solidFill>
            <a:srgbClr val="886D27"/>
          </a:solidFill>
        </p:grpSpPr>
        <p:sp>
          <p:nvSpPr>
            <p:cNvPr id="12" name="Freeform 5"/>
            <p:cNvSpPr/>
            <p:nvPr/>
          </p:nvSpPr>
          <p:spPr bwMode="auto">
            <a:xfrm>
              <a:off x="498475" y="1588"/>
              <a:ext cx="627063" cy="625475"/>
            </a:xfrm>
            <a:custGeom>
              <a:avLst/>
              <a:gdLst>
                <a:gd name="T0" fmla="*/ 163 w 166"/>
                <a:gd name="T1" fmla="*/ 30 h 165"/>
                <a:gd name="T2" fmla="*/ 134 w 166"/>
                <a:gd name="T3" fmla="*/ 1 h 165"/>
                <a:gd name="T4" fmla="*/ 127 w 166"/>
                <a:gd name="T5" fmla="*/ 0 h 165"/>
                <a:gd name="T6" fmla="*/ 99 w 166"/>
                <a:gd name="T7" fmla="*/ 0 h 165"/>
                <a:gd name="T8" fmla="*/ 94 w 166"/>
                <a:gd name="T9" fmla="*/ 2 h 165"/>
                <a:gd name="T10" fmla="*/ 3 w 166"/>
                <a:gd name="T11" fmla="*/ 93 h 165"/>
                <a:gd name="T12" fmla="*/ 3 w 166"/>
                <a:gd name="T13" fmla="*/ 105 h 165"/>
                <a:gd name="T14" fmla="*/ 9 w 166"/>
                <a:gd name="T15" fmla="*/ 107 h 165"/>
                <a:gd name="T16" fmla="*/ 15 w 166"/>
                <a:gd name="T17" fmla="*/ 104 h 165"/>
                <a:gd name="T18" fmla="*/ 104 w 166"/>
                <a:gd name="T19" fmla="*/ 15 h 165"/>
                <a:gd name="T20" fmla="*/ 125 w 166"/>
                <a:gd name="T21" fmla="*/ 15 h 165"/>
                <a:gd name="T22" fmla="*/ 126 w 166"/>
                <a:gd name="T23" fmla="*/ 16 h 165"/>
                <a:gd name="T24" fmla="*/ 125 w 166"/>
                <a:gd name="T25" fmla="*/ 17 h 165"/>
                <a:gd name="T26" fmla="*/ 25 w 166"/>
                <a:gd name="T27" fmla="*/ 117 h 165"/>
                <a:gd name="T28" fmla="*/ 25 w 166"/>
                <a:gd name="T29" fmla="*/ 123 h 165"/>
                <a:gd name="T30" fmla="*/ 29 w 166"/>
                <a:gd name="T31" fmla="*/ 124 h 165"/>
                <a:gd name="T32" fmla="*/ 32 w 166"/>
                <a:gd name="T33" fmla="*/ 123 h 165"/>
                <a:gd name="T34" fmla="*/ 131 w 166"/>
                <a:gd name="T35" fmla="*/ 23 h 165"/>
                <a:gd name="T36" fmla="*/ 132 w 166"/>
                <a:gd name="T37" fmla="*/ 23 h 165"/>
                <a:gd name="T38" fmla="*/ 143 w 166"/>
                <a:gd name="T39" fmla="*/ 34 h 165"/>
                <a:gd name="T40" fmla="*/ 142 w 166"/>
                <a:gd name="T41" fmla="*/ 34 h 165"/>
                <a:gd name="T42" fmla="*/ 42 w 166"/>
                <a:gd name="T43" fmla="*/ 134 h 165"/>
                <a:gd name="T44" fmla="*/ 42 w 166"/>
                <a:gd name="T45" fmla="*/ 140 h 165"/>
                <a:gd name="T46" fmla="*/ 45 w 166"/>
                <a:gd name="T47" fmla="*/ 141 h 165"/>
                <a:gd name="T48" fmla="*/ 49 w 166"/>
                <a:gd name="T49" fmla="*/ 140 h 165"/>
                <a:gd name="T50" fmla="*/ 148 w 166"/>
                <a:gd name="T51" fmla="*/ 40 h 165"/>
                <a:gd name="T52" fmla="*/ 149 w 166"/>
                <a:gd name="T53" fmla="*/ 40 h 165"/>
                <a:gd name="T54" fmla="*/ 151 w 166"/>
                <a:gd name="T55" fmla="*/ 41 h 165"/>
                <a:gd name="T56" fmla="*/ 151 w 166"/>
                <a:gd name="T57" fmla="*/ 61 h 165"/>
                <a:gd name="T58" fmla="*/ 61 w 166"/>
                <a:gd name="T59" fmla="*/ 150 h 165"/>
                <a:gd name="T60" fmla="*/ 61 w 166"/>
                <a:gd name="T61" fmla="*/ 162 h 165"/>
                <a:gd name="T62" fmla="*/ 67 w 166"/>
                <a:gd name="T63" fmla="*/ 165 h 165"/>
                <a:gd name="T64" fmla="*/ 73 w 166"/>
                <a:gd name="T65" fmla="*/ 162 h 165"/>
                <a:gd name="T66" fmla="*/ 164 w 166"/>
                <a:gd name="T67" fmla="*/ 71 h 165"/>
                <a:gd name="T68" fmla="*/ 164 w 166"/>
                <a:gd name="T69" fmla="*/ 71 h 165"/>
                <a:gd name="T70" fmla="*/ 166 w 166"/>
                <a:gd name="T71" fmla="*/ 65 h 165"/>
                <a:gd name="T72" fmla="*/ 166 w 166"/>
                <a:gd name="T73" fmla="*/ 37 h 165"/>
                <a:gd name="T74" fmla="*/ 163 w 166"/>
                <a:gd name="T75" fmla="*/ 3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6" h="165">
                  <a:moveTo>
                    <a:pt x="163" y="30"/>
                  </a:moveTo>
                  <a:cubicBezTo>
                    <a:pt x="134" y="1"/>
                    <a:pt x="134" y="1"/>
                    <a:pt x="134" y="1"/>
                  </a:cubicBezTo>
                  <a:cubicBezTo>
                    <a:pt x="133" y="0"/>
                    <a:pt x="130" y="0"/>
                    <a:pt x="127" y="0"/>
                  </a:cubicBezTo>
                  <a:cubicBezTo>
                    <a:pt x="99" y="0"/>
                    <a:pt x="99" y="0"/>
                    <a:pt x="99" y="0"/>
                  </a:cubicBezTo>
                  <a:cubicBezTo>
                    <a:pt x="97" y="0"/>
                    <a:pt x="96" y="0"/>
                    <a:pt x="94" y="2"/>
                  </a:cubicBezTo>
                  <a:cubicBezTo>
                    <a:pt x="3" y="93"/>
                    <a:pt x="3" y="93"/>
                    <a:pt x="3" y="93"/>
                  </a:cubicBezTo>
                  <a:cubicBezTo>
                    <a:pt x="0" y="96"/>
                    <a:pt x="0" y="101"/>
                    <a:pt x="3" y="105"/>
                  </a:cubicBezTo>
                  <a:cubicBezTo>
                    <a:pt x="5" y="106"/>
                    <a:pt x="7" y="107"/>
                    <a:pt x="9" y="107"/>
                  </a:cubicBezTo>
                  <a:cubicBezTo>
                    <a:pt x="11" y="107"/>
                    <a:pt x="14" y="106"/>
                    <a:pt x="15" y="104"/>
                  </a:cubicBezTo>
                  <a:cubicBezTo>
                    <a:pt x="104" y="15"/>
                    <a:pt x="104" y="15"/>
                    <a:pt x="104" y="15"/>
                  </a:cubicBezTo>
                  <a:cubicBezTo>
                    <a:pt x="125" y="15"/>
                    <a:pt x="125" y="15"/>
                    <a:pt x="125" y="15"/>
                  </a:cubicBezTo>
                  <a:cubicBezTo>
                    <a:pt x="126" y="16"/>
                    <a:pt x="126" y="16"/>
                    <a:pt x="126" y="16"/>
                  </a:cubicBezTo>
                  <a:cubicBezTo>
                    <a:pt x="125" y="17"/>
                    <a:pt x="125" y="17"/>
                    <a:pt x="125" y="17"/>
                  </a:cubicBezTo>
                  <a:cubicBezTo>
                    <a:pt x="25" y="117"/>
                    <a:pt x="25" y="117"/>
                    <a:pt x="25" y="117"/>
                  </a:cubicBezTo>
                  <a:cubicBezTo>
                    <a:pt x="24" y="118"/>
                    <a:pt x="24" y="121"/>
                    <a:pt x="25" y="123"/>
                  </a:cubicBezTo>
                  <a:cubicBezTo>
                    <a:pt x="26" y="124"/>
                    <a:pt x="27" y="124"/>
                    <a:pt x="29" y="124"/>
                  </a:cubicBezTo>
                  <a:cubicBezTo>
                    <a:pt x="30" y="124"/>
                    <a:pt x="31" y="124"/>
                    <a:pt x="32" y="123"/>
                  </a:cubicBezTo>
                  <a:cubicBezTo>
                    <a:pt x="131" y="23"/>
                    <a:pt x="131" y="23"/>
                    <a:pt x="131" y="23"/>
                  </a:cubicBezTo>
                  <a:cubicBezTo>
                    <a:pt x="131" y="23"/>
                    <a:pt x="131" y="23"/>
                    <a:pt x="132" y="23"/>
                  </a:cubicBezTo>
                  <a:cubicBezTo>
                    <a:pt x="143" y="34"/>
                    <a:pt x="143" y="34"/>
                    <a:pt x="143" y="34"/>
                  </a:cubicBezTo>
                  <a:cubicBezTo>
                    <a:pt x="142" y="34"/>
                    <a:pt x="142" y="34"/>
                    <a:pt x="142" y="34"/>
                  </a:cubicBezTo>
                  <a:cubicBezTo>
                    <a:pt x="42" y="134"/>
                    <a:pt x="42" y="134"/>
                    <a:pt x="42" y="134"/>
                  </a:cubicBezTo>
                  <a:cubicBezTo>
                    <a:pt x="41" y="135"/>
                    <a:pt x="41" y="138"/>
                    <a:pt x="42" y="140"/>
                  </a:cubicBezTo>
                  <a:cubicBezTo>
                    <a:pt x="43" y="141"/>
                    <a:pt x="44" y="141"/>
                    <a:pt x="45" y="141"/>
                  </a:cubicBezTo>
                  <a:cubicBezTo>
                    <a:pt x="47" y="141"/>
                    <a:pt x="48" y="141"/>
                    <a:pt x="49" y="140"/>
                  </a:cubicBezTo>
                  <a:cubicBezTo>
                    <a:pt x="148" y="40"/>
                    <a:pt x="148" y="40"/>
                    <a:pt x="148" y="40"/>
                  </a:cubicBezTo>
                  <a:cubicBezTo>
                    <a:pt x="148" y="40"/>
                    <a:pt x="149" y="40"/>
                    <a:pt x="149" y="40"/>
                  </a:cubicBezTo>
                  <a:cubicBezTo>
                    <a:pt x="151" y="41"/>
                    <a:pt x="151" y="41"/>
                    <a:pt x="151" y="41"/>
                  </a:cubicBezTo>
                  <a:cubicBezTo>
                    <a:pt x="151" y="61"/>
                    <a:pt x="151" y="61"/>
                    <a:pt x="151" y="61"/>
                  </a:cubicBezTo>
                  <a:cubicBezTo>
                    <a:pt x="61" y="150"/>
                    <a:pt x="61" y="150"/>
                    <a:pt x="61" y="150"/>
                  </a:cubicBezTo>
                  <a:cubicBezTo>
                    <a:pt x="58" y="153"/>
                    <a:pt x="58" y="159"/>
                    <a:pt x="61" y="162"/>
                  </a:cubicBezTo>
                  <a:cubicBezTo>
                    <a:pt x="63" y="164"/>
                    <a:pt x="65" y="165"/>
                    <a:pt x="67" y="165"/>
                  </a:cubicBezTo>
                  <a:cubicBezTo>
                    <a:pt x="69" y="165"/>
                    <a:pt x="71" y="164"/>
                    <a:pt x="73" y="162"/>
                  </a:cubicBezTo>
                  <a:cubicBezTo>
                    <a:pt x="164" y="71"/>
                    <a:pt x="164" y="71"/>
                    <a:pt x="164" y="71"/>
                  </a:cubicBezTo>
                  <a:cubicBezTo>
                    <a:pt x="164" y="71"/>
                    <a:pt x="164" y="71"/>
                    <a:pt x="164" y="71"/>
                  </a:cubicBezTo>
                  <a:cubicBezTo>
                    <a:pt x="166" y="69"/>
                    <a:pt x="166" y="67"/>
                    <a:pt x="166" y="65"/>
                  </a:cubicBezTo>
                  <a:cubicBezTo>
                    <a:pt x="166" y="37"/>
                    <a:pt x="166" y="37"/>
                    <a:pt x="166" y="37"/>
                  </a:cubicBezTo>
                  <a:cubicBezTo>
                    <a:pt x="166" y="34"/>
                    <a:pt x="165" y="32"/>
                    <a:pt x="16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3" name="Freeform 6"/>
            <p:cNvSpPr/>
            <p:nvPr/>
          </p:nvSpPr>
          <p:spPr bwMode="auto">
            <a:xfrm>
              <a:off x="6350" y="214313"/>
              <a:ext cx="1403350" cy="969962"/>
            </a:xfrm>
            <a:custGeom>
              <a:avLst/>
              <a:gdLst>
                <a:gd name="T0" fmla="*/ 346 w 371"/>
                <a:gd name="T1" fmla="*/ 209 h 256"/>
                <a:gd name="T2" fmla="*/ 346 w 371"/>
                <a:gd name="T3" fmla="*/ 25 h 256"/>
                <a:gd name="T4" fmla="*/ 321 w 371"/>
                <a:gd name="T5" fmla="*/ 0 h 256"/>
                <a:gd name="T6" fmla="*/ 309 w 371"/>
                <a:gd name="T7" fmla="*/ 0 h 256"/>
                <a:gd name="T8" fmla="*/ 309 w 371"/>
                <a:gd name="T9" fmla="*/ 9 h 256"/>
                <a:gd name="T10" fmla="*/ 309 w 371"/>
                <a:gd name="T11" fmla="*/ 12 h 256"/>
                <a:gd name="T12" fmla="*/ 321 w 371"/>
                <a:gd name="T13" fmla="*/ 12 h 256"/>
                <a:gd name="T14" fmla="*/ 334 w 371"/>
                <a:gd name="T15" fmla="*/ 25 h 256"/>
                <a:gd name="T16" fmla="*/ 334 w 371"/>
                <a:gd name="T17" fmla="*/ 209 h 256"/>
                <a:gd name="T18" fmla="*/ 231 w 371"/>
                <a:gd name="T19" fmla="*/ 209 h 256"/>
                <a:gd name="T20" fmla="*/ 231 w 371"/>
                <a:gd name="T21" fmla="*/ 212 h 256"/>
                <a:gd name="T22" fmla="*/ 218 w 371"/>
                <a:gd name="T23" fmla="*/ 225 h 256"/>
                <a:gd name="T24" fmla="*/ 150 w 371"/>
                <a:gd name="T25" fmla="*/ 225 h 256"/>
                <a:gd name="T26" fmla="*/ 137 w 371"/>
                <a:gd name="T27" fmla="*/ 212 h 256"/>
                <a:gd name="T28" fmla="*/ 137 w 371"/>
                <a:gd name="T29" fmla="*/ 209 h 256"/>
                <a:gd name="T30" fmla="*/ 40 w 371"/>
                <a:gd name="T31" fmla="*/ 209 h 256"/>
                <a:gd name="T32" fmla="*/ 40 w 371"/>
                <a:gd name="T33" fmla="*/ 25 h 256"/>
                <a:gd name="T34" fmla="*/ 53 w 371"/>
                <a:gd name="T35" fmla="*/ 12 h 256"/>
                <a:gd name="T36" fmla="*/ 140 w 371"/>
                <a:gd name="T37" fmla="*/ 12 h 256"/>
                <a:gd name="T38" fmla="*/ 152 w 371"/>
                <a:gd name="T39" fmla="*/ 0 h 256"/>
                <a:gd name="T40" fmla="*/ 53 w 371"/>
                <a:gd name="T41" fmla="*/ 0 h 256"/>
                <a:gd name="T42" fmla="*/ 28 w 371"/>
                <a:gd name="T43" fmla="*/ 25 h 256"/>
                <a:gd name="T44" fmla="*/ 28 w 371"/>
                <a:gd name="T45" fmla="*/ 209 h 256"/>
                <a:gd name="T46" fmla="*/ 0 w 371"/>
                <a:gd name="T47" fmla="*/ 209 h 256"/>
                <a:gd name="T48" fmla="*/ 0 w 371"/>
                <a:gd name="T49" fmla="*/ 231 h 256"/>
                <a:gd name="T50" fmla="*/ 25 w 371"/>
                <a:gd name="T51" fmla="*/ 256 h 256"/>
                <a:gd name="T52" fmla="*/ 346 w 371"/>
                <a:gd name="T53" fmla="*/ 256 h 256"/>
                <a:gd name="T54" fmla="*/ 371 w 371"/>
                <a:gd name="T55" fmla="*/ 231 h 256"/>
                <a:gd name="T56" fmla="*/ 371 w 371"/>
                <a:gd name="T57" fmla="*/ 209 h 256"/>
                <a:gd name="T58" fmla="*/ 346 w 371"/>
                <a:gd name="T59" fmla="*/ 2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1" h="256">
                  <a:moveTo>
                    <a:pt x="346" y="209"/>
                  </a:moveTo>
                  <a:cubicBezTo>
                    <a:pt x="346" y="25"/>
                    <a:pt x="346" y="25"/>
                    <a:pt x="346" y="25"/>
                  </a:cubicBezTo>
                  <a:cubicBezTo>
                    <a:pt x="346" y="11"/>
                    <a:pt x="335" y="0"/>
                    <a:pt x="321" y="0"/>
                  </a:cubicBezTo>
                  <a:cubicBezTo>
                    <a:pt x="309" y="0"/>
                    <a:pt x="309" y="0"/>
                    <a:pt x="309" y="0"/>
                  </a:cubicBezTo>
                  <a:cubicBezTo>
                    <a:pt x="309" y="9"/>
                    <a:pt x="309" y="9"/>
                    <a:pt x="309" y="9"/>
                  </a:cubicBezTo>
                  <a:cubicBezTo>
                    <a:pt x="309" y="10"/>
                    <a:pt x="309" y="11"/>
                    <a:pt x="309" y="12"/>
                  </a:cubicBezTo>
                  <a:cubicBezTo>
                    <a:pt x="321" y="12"/>
                    <a:pt x="321" y="12"/>
                    <a:pt x="321" y="12"/>
                  </a:cubicBezTo>
                  <a:cubicBezTo>
                    <a:pt x="328" y="12"/>
                    <a:pt x="334" y="18"/>
                    <a:pt x="334" y="25"/>
                  </a:cubicBezTo>
                  <a:cubicBezTo>
                    <a:pt x="334" y="209"/>
                    <a:pt x="334" y="209"/>
                    <a:pt x="334" y="209"/>
                  </a:cubicBezTo>
                  <a:cubicBezTo>
                    <a:pt x="231" y="209"/>
                    <a:pt x="231" y="209"/>
                    <a:pt x="231" y="209"/>
                  </a:cubicBezTo>
                  <a:cubicBezTo>
                    <a:pt x="231" y="212"/>
                    <a:pt x="231" y="212"/>
                    <a:pt x="231" y="212"/>
                  </a:cubicBezTo>
                  <a:cubicBezTo>
                    <a:pt x="231" y="219"/>
                    <a:pt x="225" y="225"/>
                    <a:pt x="218" y="225"/>
                  </a:cubicBezTo>
                  <a:cubicBezTo>
                    <a:pt x="150" y="225"/>
                    <a:pt x="150" y="225"/>
                    <a:pt x="150" y="225"/>
                  </a:cubicBezTo>
                  <a:cubicBezTo>
                    <a:pt x="143" y="225"/>
                    <a:pt x="137" y="219"/>
                    <a:pt x="137" y="212"/>
                  </a:cubicBezTo>
                  <a:cubicBezTo>
                    <a:pt x="137" y="209"/>
                    <a:pt x="137" y="209"/>
                    <a:pt x="137" y="209"/>
                  </a:cubicBezTo>
                  <a:cubicBezTo>
                    <a:pt x="40" y="209"/>
                    <a:pt x="40" y="209"/>
                    <a:pt x="40" y="209"/>
                  </a:cubicBezTo>
                  <a:cubicBezTo>
                    <a:pt x="40" y="25"/>
                    <a:pt x="40" y="25"/>
                    <a:pt x="40" y="25"/>
                  </a:cubicBezTo>
                  <a:cubicBezTo>
                    <a:pt x="40" y="18"/>
                    <a:pt x="46" y="12"/>
                    <a:pt x="53" y="12"/>
                  </a:cubicBezTo>
                  <a:cubicBezTo>
                    <a:pt x="140" y="12"/>
                    <a:pt x="140" y="12"/>
                    <a:pt x="140" y="12"/>
                  </a:cubicBezTo>
                  <a:cubicBezTo>
                    <a:pt x="152" y="0"/>
                    <a:pt x="152" y="0"/>
                    <a:pt x="152" y="0"/>
                  </a:cubicBezTo>
                  <a:cubicBezTo>
                    <a:pt x="53" y="0"/>
                    <a:pt x="53" y="0"/>
                    <a:pt x="53" y="0"/>
                  </a:cubicBezTo>
                  <a:cubicBezTo>
                    <a:pt x="39" y="0"/>
                    <a:pt x="28" y="11"/>
                    <a:pt x="28" y="25"/>
                  </a:cubicBezTo>
                  <a:cubicBezTo>
                    <a:pt x="28" y="209"/>
                    <a:pt x="28" y="209"/>
                    <a:pt x="28" y="209"/>
                  </a:cubicBezTo>
                  <a:cubicBezTo>
                    <a:pt x="0" y="209"/>
                    <a:pt x="0" y="209"/>
                    <a:pt x="0" y="209"/>
                  </a:cubicBezTo>
                  <a:cubicBezTo>
                    <a:pt x="0" y="231"/>
                    <a:pt x="0" y="231"/>
                    <a:pt x="0" y="231"/>
                  </a:cubicBezTo>
                  <a:cubicBezTo>
                    <a:pt x="0" y="245"/>
                    <a:pt x="11" y="256"/>
                    <a:pt x="25" y="256"/>
                  </a:cubicBezTo>
                  <a:cubicBezTo>
                    <a:pt x="346" y="256"/>
                    <a:pt x="346" y="256"/>
                    <a:pt x="346" y="256"/>
                  </a:cubicBezTo>
                  <a:cubicBezTo>
                    <a:pt x="360" y="256"/>
                    <a:pt x="371" y="245"/>
                    <a:pt x="371" y="231"/>
                  </a:cubicBezTo>
                  <a:cubicBezTo>
                    <a:pt x="371" y="209"/>
                    <a:pt x="371" y="209"/>
                    <a:pt x="371" y="209"/>
                  </a:cubicBezTo>
                  <a:lnTo>
                    <a:pt x="346"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14" name="Freeform 7"/>
            <p:cNvSpPr/>
            <p:nvPr/>
          </p:nvSpPr>
          <p:spPr bwMode="auto">
            <a:xfrm>
              <a:off x="369888" y="411163"/>
              <a:ext cx="339725" cy="333375"/>
            </a:xfrm>
            <a:custGeom>
              <a:avLst/>
              <a:gdLst>
                <a:gd name="T0" fmla="*/ 88 w 90"/>
                <a:gd name="T1" fmla="*/ 59 h 88"/>
                <a:gd name="T2" fmla="*/ 78 w 90"/>
                <a:gd name="T3" fmla="*/ 53 h 88"/>
                <a:gd name="T4" fmla="*/ 40 w 90"/>
                <a:gd name="T5" fmla="*/ 63 h 88"/>
                <a:gd name="T6" fmla="*/ 39 w 90"/>
                <a:gd name="T7" fmla="*/ 61 h 88"/>
                <a:gd name="T8" fmla="*/ 27 w 90"/>
                <a:gd name="T9" fmla="*/ 48 h 88"/>
                <a:gd name="T10" fmla="*/ 37 w 90"/>
                <a:gd name="T11" fmla="*/ 12 h 88"/>
                <a:gd name="T12" fmla="*/ 31 w 90"/>
                <a:gd name="T13" fmla="*/ 2 h 88"/>
                <a:gd name="T14" fmla="*/ 21 w 90"/>
                <a:gd name="T15" fmla="*/ 7 h 88"/>
                <a:gd name="T16" fmla="*/ 0 w 90"/>
                <a:gd name="T17" fmla="*/ 77 h 88"/>
                <a:gd name="T18" fmla="*/ 0 w 90"/>
                <a:gd name="T19" fmla="*/ 78 h 88"/>
                <a:gd name="T20" fmla="*/ 0 w 90"/>
                <a:gd name="T21" fmla="*/ 82 h 88"/>
                <a:gd name="T22" fmla="*/ 9 w 90"/>
                <a:gd name="T23" fmla="*/ 88 h 88"/>
                <a:gd name="T24" fmla="*/ 11 w 90"/>
                <a:gd name="T25" fmla="*/ 88 h 88"/>
                <a:gd name="T26" fmla="*/ 82 w 90"/>
                <a:gd name="T27" fmla="*/ 70 h 88"/>
                <a:gd name="T28" fmla="*/ 88 w 90"/>
                <a:gd name="T29"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88">
                  <a:moveTo>
                    <a:pt x="88" y="59"/>
                  </a:moveTo>
                  <a:cubicBezTo>
                    <a:pt x="87" y="55"/>
                    <a:pt x="83" y="52"/>
                    <a:pt x="78" y="53"/>
                  </a:cubicBezTo>
                  <a:cubicBezTo>
                    <a:pt x="40" y="63"/>
                    <a:pt x="40" y="63"/>
                    <a:pt x="40" y="63"/>
                  </a:cubicBezTo>
                  <a:cubicBezTo>
                    <a:pt x="40" y="62"/>
                    <a:pt x="39" y="61"/>
                    <a:pt x="39" y="61"/>
                  </a:cubicBezTo>
                  <a:cubicBezTo>
                    <a:pt x="27" y="48"/>
                    <a:pt x="27" y="48"/>
                    <a:pt x="27" y="48"/>
                  </a:cubicBezTo>
                  <a:cubicBezTo>
                    <a:pt x="37" y="12"/>
                    <a:pt x="37" y="12"/>
                    <a:pt x="37" y="12"/>
                  </a:cubicBezTo>
                  <a:cubicBezTo>
                    <a:pt x="38" y="8"/>
                    <a:pt x="36" y="3"/>
                    <a:pt x="31" y="2"/>
                  </a:cubicBezTo>
                  <a:cubicBezTo>
                    <a:pt x="27" y="0"/>
                    <a:pt x="22" y="3"/>
                    <a:pt x="21" y="7"/>
                  </a:cubicBezTo>
                  <a:cubicBezTo>
                    <a:pt x="0" y="77"/>
                    <a:pt x="0" y="77"/>
                    <a:pt x="0" y="77"/>
                  </a:cubicBezTo>
                  <a:cubicBezTo>
                    <a:pt x="0" y="77"/>
                    <a:pt x="0" y="78"/>
                    <a:pt x="0" y="78"/>
                  </a:cubicBezTo>
                  <a:cubicBezTo>
                    <a:pt x="0" y="79"/>
                    <a:pt x="0" y="80"/>
                    <a:pt x="0" y="82"/>
                  </a:cubicBezTo>
                  <a:cubicBezTo>
                    <a:pt x="1" y="85"/>
                    <a:pt x="5" y="88"/>
                    <a:pt x="9" y="88"/>
                  </a:cubicBezTo>
                  <a:cubicBezTo>
                    <a:pt x="9" y="88"/>
                    <a:pt x="10" y="88"/>
                    <a:pt x="11" y="88"/>
                  </a:cubicBezTo>
                  <a:cubicBezTo>
                    <a:pt x="82" y="70"/>
                    <a:pt x="82" y="70"/>
                    <a:pt x="82" y="70"/>
                  </a:cubicBezTo>
                  <a:cubicBezTo>
                    <a:pt x="87" y="68"/>
                    <a:pt x="90" y="64"/>
                    <a:pt x="8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15" name="TextBox 76"/>
          <p:cNvSpPr txBox="1"/>
          <p:nvPr/>
        </p:nvSpPr>
        <p:spPr>
          <a:xfrm>
            <a:off x="4996439" y="1392769"/>
            <a:ext cx="1042269" cy="253916"/>
          </a:xfrm>
          <a:prstGeom prst="rect">
            <a:avLst/>
          </a:prstGeom>
          <a:noFill/>
        </p:spPr>
        <p:txBody>
          <a:bodyPr wrap="square" lIns="68580" tIns="34290" rIns="68580" bIns="34290" rtlCol="0">
            <a:spAutoFit/>
          </a:bodyPr>
          <a:lstStyle/>
          <a:p>
            <a:r>
              <a:rPr lang="zh-CN" altLang="en-US" sz="1200" dirty="0">
                <a:solidFill>
                  <a:srgbClr val="886D27"/>
                </a:solidFill>
                <a:latin typeface="微软雅黑" panose="020B0503020204020204" pitchFamily="34" charset="-122"/>
                <a:ea typeface="微软雅黑" panose="020B0503020204020204" pitchFamily="34" charset="-122"/>
              </a:rPr>
              <a:t>添加标题 </a:t>
            </a:r>
            <a:r>
              <a:rPr lang="en-US" altLang="zh-CN" sz="1200" u="sng" dirty="0">
                <a:solidFill>
                  <a:srgbClr val="886D27"/>
                </a:solidFill>
                <a:latin typeface="微软雅黑" panose="020B0503020204020204" pitchFamily="34" charset="-122"/>
                <a:ea typeface="微软雅黑" panose="020B0503020204020204" pitchFamily="34" charset="-122"/>
              </a:rPr>
              <a:t>01</a:t>
            </a:r>
            <a:endParaRPr lang="zh-CN" altLang="en-US" sz="1200" u="sng" dirty="0">
              <a:solidFill>
                <a:srgbClr val="886D27"/>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996439" y="1595196"/>
            <a:ext cx="3195516" cy="399340"/>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
        <p:nvSpPr>
          <p:cNvPr id="17" name="Freeform 54"/>
          <p:cNvSpPr>
            <a:spLocks noEditPoints="1"/>
          </p:cNvSpPr>
          <p:nvPr/>
        </p:nvSpPr>
        <p:spPr bwMode="auto">
          <a:xfrm>
            <a:off x="4590546" y="2513400"/>
            <a:ext cx="327195" cy="334206"/>
          </a:xfrm>
          <a:custGeom>
            <a:avLst/>
            <a:gdLst>
              <a:gd name="T0" fmla="*/ 126 w 175"/>
              <a:gd name="T1" fmla="*/ 34 h 178"/>
              <a:gd name="T2" fmla="*/ 53 w 175"/>
              <a:gd name="T3" fmla="*/ 28 h 178"/>
              <a:gd name="T4" fmla="*/ 11 w 175"/>
              <a:gd name="T5" fmla="*/ 44 h 178"/>
              <a:gd name="T6" fmla="*/ 0 w 175"/>
              <a:gd name="T7" fmla="*/ 57 h 178"/>
              <a:gd name="T8" fmla="*/ 14 w 175"/>
              <a:gd name="T9" fmla="*/ 83 h 178"/>
              <a:gd name="T10" fmla="*/ 50 w 175"/>
              <a:gd name="T11" fmla="*/ 145 h 178"/>
              <a:gd name="T12" fmla="*/ 62 w 175"/>
              <a:gd name="T13" fmla="*/ 167 h 178"/>
              <a:gd name="T14" fmla="*/ 79 w 175"/>
              <a:gd name="T15" fmla="*/ 176 h 178"/>
              <a:gd name="T16" fmla="*/ 123 w 175"/>
              <a:gd name="T17" fmla="*/ 151 h 178"/>
              <a:gd name="T18" fmla="*/ 164 w 175"/>
              <a:gd name="T19" fmla="*/ 134 h 178"/>
              <a:gd name="T20" fmla="*/ 171 w 175"/>
              <a:gd name="T21" fmla="*/ 57 h 178"/>
              <a:gd name="T22" fmla="*/ 158 w 175"/>
              <a:gd name="T23" fmla="*/ 89 h 178"/>
              <a:gd name="T24" fmla="*/ 159 w 175"/>
              <a:gd name="T25" fmla="*/ 79 h 178"/>
              <a:gd name="T26" fmla="*/ 142 w 175"/>
              <a:gd name="T27" fmla="*/ 70 h 178"/>
              <a:gd name="T28" fmla="*/ 129 w 175"/>
              <a:gd name="T29" fmla="*/ 40 h 178"/>
              <a:gd name="T30" fmla="*/ 154 w 175"/>
              <a:gd name="T31" fmla="*/ 94 h 178"/>
              <a:gd name="T32" fmla="*/ 154 w 175"/>
              <a:gd name="T33" fmla="*/ 95 h 178"/>
              <a:gd name="T34" fmla="*/ 136 w 175"/>
              <a:gd name="T35" fmla="*/ 89 h 178"/>
              <a:gd name="T36" fmla="*/ 138 w 175"/>
              <a:gd name="T37" fmla="*/ 75 h 178"/>
              <a:gd name="T38" fmla="*/ 148 w 175"/>
              <a:gd name="T39" fmla="*/ 90 h 178"/>
              <a:gd name="T40" fmla="*/ 154 w 175"/>
              <a:gd name="T41" fmla="*/ 94 h 178"/>
              <a:gd name="T42" fmla="*/ 113 w 175"/>
              <a:gd name="T43" fmla="*/ 47 h 178"/>
              <a:gd name="T44" fmla="*/ 122 w 175"/>
              <a:gd name="T45" fmla="*/ 40 h 178"/>
              <a:gd name="T46" fmla="*/ 88 w 175"/>
              <a:gd name="T47" fmla="*/ 7 h 178"/>
              <a:gd name="T48" fmla="*/ 92 w 175"/>
              <a:gd name="T49" fmla="*/ 37 h 178"/>
              <a:gd name="T50" fmla="*/ 88 w 175"/>
              <a:gd name="T51" fmla="*/ 7 h 178"/>
              <a:gd name="T52" fmla="*/ 82 w 175"/>
              <a:gd name="T53" fmla="*/ 40 h 178"/>
              <a:gd name="T54" fmla="*/ 50 w 175"/>
              <a:gd name="T55" fmla="*/ 54 h 178"/>
              <a:gd name="T56" fmla="*/ 48 w 175"/>
              <a:gd name="T57" fmla="*/ 34 h 178"/>
              <a:gd name="T58" fmla="*/ 42 w 175"/>
              <a:gd name="T59" fmla="*/ 58 h 178"/>
              <a:gd name="T60" fmla="*/ 15 w 175"/>
              <a:gd name="T61" fmla="*/ 67 h 178"/>
              <a:gd name="T62" fmla="*/ 17 w 175"/>
              <a:gd name="T63" fmla="*/ 48 h 178"/>
              <a:gd name="T64" fmla="*/ 48 w 175"/>
              <a:gd name="T65" fmla="*/ 34 h 178"/>
              <a:gd name="T66" fmla="*/ 22 w 175"/>
              <a:gd name="T67" fmla="*/ 84 h 178"/>
              <a:gd name="T68" fmla="*/ 22 w 175"/>
              <a:gd name="T69" fmla="*/ 83 h 178"/>
              <a:gd name="T70" fmla="*/ 39 w 175"/>
              <a:gd name="T71" fmla="*/ 89 h 178"/>
              <a:gd name="T72" fmla="*/ 11 w 175"/>
              <a:gd name="T73" fmla="*/ 119 h 178"/>
              <a:gd name="T74" fmla="*/ 42 w 175"/>
              <a:gd name="T75" fmla="*/ 116 h 178"/>
              <a:gd name="T76" fmla="*/ 11 w 175"/>
              <a:gd name="T77" fmla="*/ 119 h 178"/>
              <a:gd name="T78" fmla="*/ 48 w 175"/>
              <a:gd name="T79" fmla="*/ 62 h 178"/>
              <a:gd name="T80" fmla="*/ 92 w 175"/>
              <a:gd name="T81" fmla="*/ 44 h 178"/>
              <a:gd name="T82" fmla="*/ 128 w 175"/>
              <a:gd name="T83" fmla="*/ 66 h 178"/>
              <a:gd name="T84" fmla="*/ 128 w 175"/>
              <a:gd name="T85" fmla="*/ 116 h 178"/>
              <a:gd name="T86" fmla="*/ 84 w 175"/>
              <a:gd name="T87" fmla="*/ 134 h 178"/>
              <a:gd name="T88" fmla="*/ 48 w 175"/>
              <a:gd name="T89" fmla="*/ 112 h 178"/>
              <a:gd name="T90" fmla="*/ 49 w 175"/>
              <a:gd name="T91" fmla="*/ 122 h 178"/>
              <a:gd name="T92" fmla="*/ 74 w 175"/>
              <a:gd name="T93" fmla="*/ 137 h 178"/>
              <a:gd name="T94" fmla="*/ 49 w 175"/>
              <a:gd name="T95" fmla="*/ 122 h 178"/>
              <a:gd name="T96" fmla="*/ 83 w 175"/>
              <a:gd name="T97" fmla="*/ 171 h 178"/>
              <a:gd name="T98" fmla="*/ 73 w 175"/>
              <a:gd name="T99" fmla="*/ 156 h 178"/>
              <a:gd name="T100" fmla="*/ 57 w 175"/>
              <a:gd name="T101" fmla="*/ 145 h 178"/>
              <a:gd name="T102" fmla="*/ 116 w 175"/>
              <a:gd name="T103" fmla="*/ 150 h 178"/>
              <a:gd name="T104" fmla="*/ 119 w 175"/>
              <a:gd name="T105" fmla="*/ 144 h 178"/>
              <a:gd name="T106" fmla="*/ 105 w 175"/>
              <a:gd name="T107" fmla="*/ 134 h 178"/>
              <a:gd name="T108" fmla="*/ 119 w 175"/>
              <a:gd name="T109" fmla="*/ 144 h 178"/>
              <a:gd name="T110" fmla="*/ 128 w 175"/>
              <a:gd name="T111" fmla="*/ 144 h 178"/>
              <a:gd name="T112" fmla="*/ 133 w 175"/>
              <a:gd name="T113" fmla="*/ 120 h 178"/>
              <a:gd name="T114" fmla="*/ 159 w 175"/>
              <a:gd name="T115" fmla="*/ 13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5" h="178">
                <a:moveTo>
                  <a:pt x="171" y="57"/>
                </a:moveTo>
                <a:cubicBezTo>
                  <a:pt x="165" y="43"/>
                  <a:pt x="149" y="35"/>
                  <a:pt x="126" y="34"/>
                </a:cubicBezTo>
                <a:cubicBezTo>
                  <a:pt x="117" y="13"/>
                  <a:pt x="104" y="0"/>
                  <a:pt x="88" y="0"/>
                </a:cubicBezTo>
                <a:cubicBezTo>
                  <a:pt x="74" y="0"/>
                  <a:pt x="61" y="11"/>
                  <a:pt x="53" y="28"/>
                </a:cubicBezTo>
                <a:cubicBezTo>
                  <a:pt x="51" y="28"/>
                  <a:pt x="50" y="27"/>
                  <a:pt x="48" y="27"/>
                </a:cubicBezTo>
                <a:cubicBezTo>
                  <a:pt x="31" y="27"/>
                  <a:pt x="18" y="33"/>
                  <a:pt x="11" y="44"/>
                </a:cubicBezTo>
                <a:cubicBezTo>
                  <a:pt x="11" y="45"/>
                  <a:pt x="11" y="45"/>
                  <a:pt x="10" y="46"/>
                </a:cubicBezTo>
                <a:cubicBezTo>
                  <a:pt x="5" y="46"/>
                  <a:pt x="0" y="51"/>
                  <a:pt x="0" y="57"/>
                </a:cubicBezTo>
                <a:cubicBezTo>
                  <a:pt x="0" y="62"/>
                  <a:pt x="4" y="67"/>
                  <a:pt x="9" y="68"/>
                </a:cubicBezTo>
                <a:cubicBezTo>
                  <a:pt x="10" y="73"/>
                  <a:pt x="11" y="78"/>
                  <a:pt x="14" y="83"/>
                </a:cubicBezTo>
                <a:cubicBezTo>
                  <a:pt x="4" y="96"/>
                  <a:pt x="1" y="110"/>
                  <a:pt x="5" y="121"/>
                </a:cubicBezTo>
                <a:cubicBezTo>
                  <a:pt x="10" y="135"/>
                  <a:pt x="27" y="144"/>
                  <a:pt x="50" y="145"/>
                </a:cubicBezTo>
                <a:cubicBezTo>
                  <a:pt x="53" y="153"/>
                  <a:pt x="57" y="159"/>
                  <a:pt x="62" y="165"/>
                </a:cubicBezTo>
                <a:cubicBezTo>
                  <a:pt x="62" y="166"/>
                  <a:pt x="62" y="166"/>
                  <a:pt x="62" y="167"/>
                </a:cubicBezTo>
                <a:cubicBezTo>
                  <a:pt x="62" y="173"/>
                  <a:pt x="67" y="178"/>
                  <a:pt x="73" y="178"/>
                </a:cubicBezTo>
                <a:cubicBezTo>
                  <a:pt x="75" y="178"/>
                  <a:pt x="77" y="177"/>
                  <a:pt x="79" y="176"/>
                </a:cubicBezTo>
                <a:cubicBezTo>
                  <a:pt x="82" y="178"/>
                  <a:pt x="85" y="178"/>
                  <a:pt x="88" y="178"/>
                </a:cubicBezTo>
                <a:cubicBezTo>
                  <a:pt x="102" y="178"/>
                  <a:pt x="114" y="168"/>
                  <a:pt x="123" y="151"/>
                </a:cubicBezTo>
                <a:cubicBezTo>
                  <a:pt x="125" y="151"/>
                  <a:pt x="126" y="151"/>
                  <a:pt x="128" y="151"/>
                </a:cubicBezTo>
                <a:cubicBezTo>
                  <a:pt x="145" y="151"/>
                  <a:pt x="158" y="145"/>
                  <a:pt x="164" y="134"/>
                </a:cubicBezTo>
                <a:cubicBezTo>
                  <a:pt x="171" y="124"/>
                  <a:pt x="170" y="110"/>
                  <a:pt x="162" y="95"/>
                </a:cubicBezTo>
                <a:cubicBezTo>
                  <a:pt x="172" y="82"/>
                  <a:pt x="175" y="68"/>
                  <a:pt x="171" y="57"/>
                </a:cubicBezTo>
                <a:close/>
                <a:moveTo>
                  <a:pt x="165" y="59"/>
                </a:moveTo>
                <a:cubicBezTo>
                  <a:pt x="168" y="68"/>
                  <a:pt x="166" y="79"/>
                  <a:pt x="158" y="89"/>
                </a:cubicBezTo>
                <a:cubicBezTo>
                  <a:pt x="158" y="89"/>
                  <a:pt x="157" y="88"/>
                  <a:pt x="156" y="87"/>
                </a:cubicBezTo>
                <a:cubicBezTo>
                  <a:pt x="158" y="85"/>
                  <a:pt x="159" y="82"/>
                  <a:pt x="159" y="79"/>
                </a:cubicBezTo>
                <a:cubicBezTo>
                  <a:pt x="159" y="73"/>
                  <a:pt x="155" y="68"/>
                  <a:pt x="148" y="68"/>
                </a:cubicBezTo>
                <a:cubicBezTo>
                  <a:pt x="146" y="68"/>
                  <a:pt x="144" y="69"/>
                  <a:pt x="142" y="70"/>
                </a:cubicBezTo>
                <a:cubicBezTo>
                  <a:pt x="140" y="68"/>
                  <a:pt x="137" y="65"/>
                  <a:pt x="134" y="63"/>
                </a:cubicBezTo>
                <a:cubicBezTo>
                  <a:pt x="133" y="55"/>
                  <a:pt x="131" y="47"/>
                  <a:pt x="129" y="40"/>
                </a:cubicBezTo>
                <a:cubicBezTo>
                  <a:pt x="147" y="42"/>
                  <a:pt x="161" y="49"/>
                  <a:pt x="165" y="59"/>
                </a:cubicBezTo>
                <a:close/>
                <a:moveTo>
                  <a:pt x="154" y="94"/>
                </a:moveTo>
                <a:cubicBezTo>
                  <a:pt x="154" y="94"/>
                  <a:pt x="154" y="94"/>
                  <a:pt x="154" y="95"/>
                </a:cubicBezTo>
                <a:cubicBezTo>
                  <a:pt x="154" y="95"/>
                  <a:pt x="154" y="95"/>
                  <a:pt x="154" y="95"/>
                </a:cubicBezTo>
                <a:cubicBezTo>
                  <a:pt x="148" y="101"/>
                  <a:pt x="142" y="107"/>
                  <a:pt x="135" y="112"/>
                </a:cubicBezTo>
                <a:cubicBezTo>
                  <a:pt x="136" y="104"/>
                  <a:pt x="136" y="97"/>
                  <a:pt x="136" y="89"/>
                </a:cubicBezTo>
                <a:cubicBezTo>
                  <a:pt x="136" y="83"/>
                  <a:pt x="136" y="78"/>
                  <a:pt x="136" y="72"/>
                </a:cubicBezTo>
                <a:cubicBezTo>
                  <a:pt x="136" y="73"/>
                  <a:pt x="137" y="74"/>
                  <a:pt x="138" y="75"/>
                </a:cubicBezTo>
                <a:cubicBezTo>
                  <a:pt x="138" y="76"/>
                  <a:pt x="137" y="78"/>
                  <a:pt x="137" y="79"/>
                </a:cubicBezTo>
                <a:cubicBezTo>
                  <a:pt x="137" y="85"/>
                  <a:pt x="142" y="90"/>
                  <a:pt x="148" y="90"/>
                </a:cubicBezTo>
                <a:cubicBezTo>
                  <a:pt x="149" y="90"/>
                  <a:pt x="150" y="90"/>
                  <a:pt x="151" y="90"/>
                </a:cubicBezTo>
                <a:cubicBezTo>
                  <a:pt x="152" y="91"/>
                  <a:pt x="153" y="93"/>
                  <a:pt x="154" y="94"/>
                </a:cubicBezTo>
                <a:close/>
                <a:moveTo>
                  <a:pt x="127" y="57"/>
                </a:moveTo>
                <a:cubicBezTo>
                  <a:pt x="122" y="54"/>
                  <a:pt x="118" y="50"/>
                  <a:pt x="113" y="47"/>
                </a:cubicBezTo>
                <a:cubicBezTo>
                  <a:pt x="109" y="45"/>
                  <a:pt x="106" y="44"/>
                  <a:pt x="102" y="42"/>
                </a:cubicBezTo>
                <a:cubicBezTo>
                  <a:pt x="109" y="41"/>
                  <a:pt x="115" y="40"/>
                  <a:pt x="122" y="40"/>
                </a:cubicBezTo>
                <a:cubicBezTo>
                  <a:pt x="124" y="45"/>
                  <a:pt x="125" y="51"/>
                  <a:pt x="127" y="57"/>
                </a:cubicBezTo>
                <a:close/>
                <a:moveTo>
                  <a:pt x="88" y="7"/>
                </a:moveTo>
                <a:cubicBezTo>
                  <a:pt x="100" y="7"/>
                  <a:pt x="111" y="17"/>
                  <a:pt x="119" y="34"/>
                </a:cubicBezTo>
                <a:cubicBezTo>
                  <a:pt x="110" y="34"/>
                  <a:pt x="101" y="35"/>
                  <a:pt x="92" y="37"/>
                </a:cubicBezTo>
                <a:cubicBezTo>
                  <a:pt x="81" y="33"/>
                  <a:pt x="70" y="30"/>
                  <a:pt x="60" y="28"/>
                </a:cubicBezTo>
                <a:cubicBezTo>
                  <a:pt x="67" y="15"/>
                  <a:pt x="77" y="7"/>
                  <a:pt x="88" y="7"/>
                </a:cubicBezTo>
                <a:close/>
                <a:moveTo>
                  <a:pt x="57" y="34"/>
                </a:moveTo>
                <a:cubicBezTo>
                  <a:pt x="65" y="35"/>
                  <a:pt x="73" y="37"/>
                  <a:pt x="82" y="40"/>
                </a:cubicBezTo>
                <a:cubicBezTo>
                  <a:pt x="78" y="41"/>
                  <a:pt x="74" y="43"/>
                  <a:pt x="71" y="44"/>
                </a:cubicBezTo>
                <a:cubicBezTo>
                  <a:pt x="63" y="47"/>
                  <a:pt x="56" y="50"/>
                  <a:pt x="50" y="54"/>
                </a:cubicBezTo>
                <a:cubicBezTo>
                  <a:pt x="52" y="47"/>
                  <a:pt x="54" y="40"/>
                  <a:pt x="57" y="34"/>
                </a:cubicBezTo>
                <a:close/>
                <a:moveTo>
                  <a:pt x="48" y="34"/>
                </a:moveTo>
                <a:cubicBezTo>
                  <a:pt x="49" y="34"/>
                  <a:pt x="49" y="34"/>
                  <a:pt x="50" y="34"/>
                </a:cubicBezTo>
                <a:cubicBezTo>
                  <a:pt x="47" y="41"/>
                  <a:pt x="44" y="49"/>
                  <a:pt x="42" y="58"/>
                </a:cubicBezTo>
                <a:cubicBezTo>
                  <a:pt x="33" y="64"/>
                  <a:pt x="25" y="71"/>
                  <a:pt x="19" y="78"/>
                </a:cubicBezTo>
                <a:cubicBezTo>
                  <a:pt x="17" y="74"/>
                  <a:pt x="16" y="71"/>
                  <a:pt x="15" y="67"/>
                </a:cubicBezTo>
                <a:cubicBezTo>
                  <a:pt x="19" y="66"/>
                  <a:pt x="22" y="62"/>
                  <a:pt x="22" y="57"/>
                </a:cubicBezTo>
                <a:cubicBezTo>
                  <a:pt x="22" y="53"/>
                  <a:pt x="20" y="50"/>
                  <a:pt x="17" y="48"/>
                </a:cubicBezTo>
                <a:cubicBezTo>
                  <a:pt x="17" y="47"/>
                  <a:pt x="17" y="47"/>
                  <a:pt x="17" y="47"/>
                </a:cubicBezTo>
                <a:cubicBezTo>
                  <a:pt x="22" y="39"/>
                  <a:pt x="33" y="34"/>
                  <a:pt x="48" y="34"/>
                </a:cubicBezTo>
                <a:close/>
                <a:moveTo>
                  <a:pt x="40" y="106"/>
                </a:moveTo>
                <a:cubicBezTo>
                  <a:pt x="33" y="99"/>
                  <a:pt x="27" y="92"/>
                  <a:pt x="22" y="84"/>
                </a:cubicBezTo>
                <a:cubicBezTo>
                  <a:pt x="22" y="84"/>
                  <a:pt x="22" y="84"/>
                  <a:pt x="22" y="84"/>
                </a:cubicBezTo>
                <a:cubicBezTo>
                  <a:pt x="22" y="84"/>
                  <a:pt x="22" y="83"/>
                  <a:pt x="22" y="83"/>
                </a:cubicBezTo>
                <a:cubicBezTo>
                  <a:pt x="27" y="77"/>
                  <a:pt x="34" y="72"/>
                  <a:pt x="41" y="67"/>
                </a:cubicBezTo>
                <a:cubicBezTo>
                  <a:pt x="40" y="74"/>
                  <a:pt x="39" y="81"/>
                  <a:pt x="39" y="89"/>
                </a:cubicBezTo>
                <a:cubicBezTo>
                  <a:pt x="39" y="95"/>
                  <a:pt x="40" y="101"/>
                  <a:pt x="40" y="106"/>
                </a:cubicBezTo>
                <a:close/>
                <a:moveTo>
                  <a:pt x="11" y="119"/>
                </a:moveTo>
                <a:cubicBezTo>
                  <a:pt x="8" y="110"/>
                  <a:pt x="10" y="100"/>
                  <a:pt x="18" y="89"/>
                </a:cubicBezTo>
                <a:cubicBezTo>
                  <a:pt x="24" y="98"/>
                  <a:pt x="32" y="107"/>
                  <a:pt x="42" y="116"/>
                </a:cubicBezTo>
                <a:cubicBezTo>
                  <a:pt x="43" y="124"/>
                  <a:pt x="45" y="131"/>
                  <a:pt x="47" y="138"/>
                </a:cubicBezTo>
                <a:cubicBezTo>
                  <a:pt x="29" y="137"/>
                  <a:pt x="15" y="130"/>
                  <a:pt x="11" y="119"/>
                </a:cubicBezTo>
                <a:close/>
                <a:moveTo>
                  <a:pt x="46" y="89"/>
                </a:moveTo>
                <a:cubicBezTo>
                  <a:pt x="46" y="80"/>
                  <a:pt x="47" y="71"/>
                  <a:pt x="48" y="62"/>
                </a:cubicBezTo>
                <a:cubicBezTo>
                  <a:pt x="56" y="57"/>
                  <a:pt x="64" y="53"/>
                  <a:pt x="73" y="50"/>
                </a:cubicBezTo>
                <a:cubicBezTo>
                  <a:pt x="79" y="47"/>
                  <a:pt x="85" y="46"/>
                  <a:pt x="92" y="44"/>
                </a:cubicBezTo>
                <a:cubicBezTo>
                  <a:pt x="98" y="47"/>
                  <a:pt x="104" y="50"/>
                  <a:pt x="109" y="53"/>
                </a:cubicBezTo>
                <a:cubicBezTo>
                  <a:pt x="116" y="57"/>
                  <a:pt x="123" y="61"/>
                  <a:pt x="128" y="66"/>
                </a:cubicBezTo>
                <a:cubicBezTo>
                  <a:pt x="129" y="73"/>
                  <a:pt x="130" y="81"/>
                  <a:pt x="130" y="89"/>
                </a:cubicBezTo>
                <a:cubicBezTo>
                  <a:pt x="130" y="99"/>
                  <a:pt x="129" y="108"/>
                  <a:pt x="128" y="116"/>
                </a:cubicBezTo>
                <a:cubicBezTo>
                  <a:pt x="120" y="121"/>
                  <a:pt x="112" y="125"/>
                  <a:pt x="103" y="128"/>
                </a:cubicBezTo>
                <a:cubicBezTo>
                  <a:pt x="97" y="131"/>
                  <a:pt x="91" y="133"/>
                  <a:pt x="84" y="134"/>
                </a:cubicBezTo>
                <a:cubicBezTo>
                  <a:pt x="78" y="132"/>
                  <a:pt x="72" y="129"/>
                  <a:pt x="67" y="125"/>
                </a:cubicBezTo>
                <a:cubicBezTo>
                  <a:pt x="60" y="121"/>
                  <a:pt x="53" y="117"/>
                  <a:pt x="48" y="112"/>
                </a:cubicBezTo>
                <a:cubicBezTo>
                  <a:pt x="46" y="105"/>
                  <a:pt x="46" y="97"/>
                  <a:pt x="46" y="89"/>
                </a:cubicBezTo>
                <a:close/>
                <a:moveTo>
                  <a:pt x="49" y="122"/>
                </a:moveTo>
                <a:cubicBezTo>
                  <a:pt x="54" y="125"/>
                  <a:pt x="58" y="128"/>
                  <a:pt x="63" y="131"/>
                </a:cubicBezTo>
                <a:cubicBezTo>
                  <a:pt x="67" y="133"/>
                  <a:pt x="70" y="135"/>
                  <a:pt x="74" y="137"/>
                </a:cubicBezTo>
                <a:cubicBezTo>
                  <a:pt x="67" y="138"/>
                  <a:pt x="61" y="138"/>
                  <a:pt x="54" y="138"/>
                </a:cubicBezTo>
                <a:cubicBezTo>
                  <a:pt x="52" y="133"/>
                  <a:pt x="51" y="128"/>
                  <a:pt x="49" y="122"/>
                </a:cubicBezTo>
                <a:close/>
                <a:moveTo>
                  <a:pt x="88" y="172"/>
                </a:moveTo>
                <a:cubicBezTo>
                  <a:pt x="86" y="172"/>
                  <a:pt x="85" y="172"/>
                  <a:pt x="83" y="171"/>
                </a:cubicBezTo>
                <a:cubicBezTo>
                  <a:pt x="84" y="170"/>
                  <a:pt x="84" y="168"/>
                  <a:pt x="84" y="167"/>
                </a:cubicBezTo>
                <a:cubicBezTo>
                  <a:pt x="84" y="161"/>
                  <a:pt x="79" y="156"/>
                  <a:pt x="73" y="156"/>
                </a:cubicBezTo>
                <a:cubicBezTo>
                  <a:pt x="70" y="156"/>
                  <a:pt x="68" y="157"/>
                  <a:pt x="66" y="159"/>
                </a:cubicBezTo>
                <a:cubicBezTo>
                  <a:pt x="62" y="155"/>
                  <a:pt x="59" y="150"/>
                  <a:pt x="57" y="145"/>
                </a:cubicBezTo>
                <a:cubicBezTo>
                  <a:pt x="65" y="144"/>
                  <a:pt x="75" y="143"/>
                  <a:pt x="84" y="141"/>
                </a:cubicBezTo>
                <a:cubicBezTo>
                  <a:pt x="95" y="146"/>
                  <a:pt x="106" y="149"/>
                  <a:pt x="116" y="150"/>
                </a:cubicBezTo>
                <a:cubicBezTo>
                  <a:pt x="109" y="163"/>
                  <a:pt x="99" y="172"/>
                  <a:pt x="88" y="172"/>
                </a:cubicBezTo>
                <a:close/>
                <a:moveTo>
                  <a:pt x="119" y="144"/>
                </a:moveTo>
                <a:cubicBezTo>
                  <a:pt x="111" y="143"/>
                  <a:pt x="103" y="141"/>
                  <a:pt x="94" y="138"/>
                </a:cubicBezTo>
                <a:cubicBezTo>
                  <a:pt x="98" y="137"/>
                  <a:pt x="102" y="136"/>
                  <a:pt x="105" y="134"/>
                </a:cubicBezTo>
                <a:cubicBezTo>
                  <a:pt x="113" y="132"/>
                  <a:pt x="119" y="128"/>
                  <a:pt x="126" y="125"/>
                </a:cubicBezTo>
                <a:cubicBezTo>
                  <a:pt x="124" y="132"/>
                  <a:pt x="122" y="138"/>
                  <a:pt x="119" y="144"/>
                </a:cubicBezTo>
                <a:close/>
                <a:moveTo>
                  <a:pt x="159" y="131"/>
                </a:moveTo>
                <a:cubicBezTo>
                  <a:pt x="154" y="140"/>
                  <a:pt x="143" y="144"/>
                  <a:pt x="128" y="144"/>
                </a:cubicBezTo>
                <a:cubicBezTo>
                  <a:pt x="127" y="144"/>
                  <a:pt x="127" y="144"/>
                  <a:pt x="126" y="144"/>
                </a:cubicBezTo>
                <a:cubicBezTo>
                  <a:pt x="129" y="137"/>
                  <a:pt x="132" y="129"/>
                  <a:pt x="133" y="120"/>
                </a:cubicBezTo>
                <a:cubicBezTo>
                  <a:pt x="143" y="114"/>
                  <a:pt x="151" y="108"/>
                  <a:pt x="157" y="101"/>
                </a:cubicBezTo>
                <a:cubicBezTo>
                  <a:pt x="163" y="113"/>
                  <a:pt x="164" y="123"/>
                  <a:pt x="159" y="131"/>
                </a:cubicBezTo>
                <a:close/>
              </a:path>
            </a:pathLst>
          </a:custGeom>
          <a:solidFill>
            <a:srgbClr val="886D2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18" name="TextBox 76"/>
          <p:cNvSpPr txBox="1"/>
          <p:nvPr/>
        </p:nvSpPr>
        <p:spPr>
          <a:xfrm>
            <a:off x="4982378" y="2523142"/>
            <a:ext cx="1042269" cy="253916"/>
          </a:xfrm>
          <a:prstGeom prst="rect">
            <a:avLst/>
          </a:prstGeom>
          <a:noFill/>
        </p:spPr>
        <p:txBody>
          <a:bodyPr wrap="square" lIns="68580" tIns="34290" rIns="68580" bIns="34290" rtlCol="0">
            <a:spAutoFit/>
          </a:bodyPr>
          <a:lstStyle/>
          <a:p>
            <a:r>
              <a:rPr lang="zh-CN" altLang="en-US" sz="1200" dirty="0">
                <a:solidFill>
                  <a:srgbClr val="886D27"/>
                </a:solidFill>
                <a:latin typeface="微软雅黑" panose="020B0503020204020204" pitchFamily="34" charset="-122"/>
                <a:ea typeface="微软雅黑" panose="020B0503020204020204" pitchFamily="34" charset="-122"/>
              </a:rPr>
              <a:t>添加标题 </a:t>
            </a:r>
            <a:r>
              <a:rPr lang="en-US" altLang="zh-CN" sz="1200" u="sng" dirty="0">
                <a:solidFill>
                  <a:srgbClr val="886D27"/>
                </a:solidFill>
                <a:latin typeface="微软雅黑" panose="020B0503020204020204" pitchFamily="34" charset="-122"/>
                <a:ea typeface="微软雅黑" panose="020B0503020204020204" pitchFamily="34" charset="-122"/>
              </a:rPr>
              <a:t>02</a:t>
            </a:r>
            <a:endParaRPr lang="zh-CN" altLang="en-US" sz="1200" u="sng" dirty="0">
              <a:solidFill>
                <a:srgbClr val="886D27"/>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982378" y="2725570"/>
            <a:ext cx="3195516" cy="399340"/>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
        <p:nvSpPr>
          <p:cNvPr id="20" name="Freeform 97"/>
          <p:cNvSpPr>
            <a:spLocks noEditPoints="1"/>
          </p:cNvSpPr>
          <p:nvPr/>
        </p:nvSpPr>
        <p:spPr bwMode="auto">
          <a:xfrm>
            <a:off x="4572000" y="3661326"/>
            <a:ext cx="364288" cy="309213"/>
          </a:xfrm>
          <a:custGeom>
            <a:avLst/>
            <a:gdLst>
              <a:gd name="T0" fmla="*/ 212 w 250"/>
              <a:gd name="T1" fmla="*/ 5 h 212"/>
              <a:gd name="T2" fmla="*/ 48 w 250"/>
              <a:gd name="T3" fmla="*/ 0 h 212"/>
              <a:gd name="T4" fmla="*/ 2 w 250"/>
              <a:gd name="T5" fmla="*/ 71 h 212"/>
              <a:gd name="T6" fmla="*/ 94 w 250"/>
              <a:gd name="T7" fmla="*/ 207 h 212"/>
              <a:gd name="T8" fmla="*/ 147 w 250"/>
              <a:gd name="T9" fmla="*/ 212 h 212"/>
              <a:gd name="T10" fmla="*/ 248 w 250"/>
              <a:gd name="T11" fmla="*/ 82 h 212"/>
              <a:gd name="T12" fmla="*/ 230 w 250"/>
              <a:gd name="T13" fmla="*/ 69 h 212"/>
              <a:gd name="T14" fmla="*/ 186 w 250"/>
              <a:gd name="T15" fmla="*/ 69 h 212"/>
              <a:gd name="T16" fmla="*/ 204 w 250"/>
              <a:gd name="T17" fmla="*/ 20 h 212"/>
              <a:gd name="T18" fmla="*/ 230 w 250"/>
              <a:gd name="T19" fmla="*/ 69 h 212"/>
              <a:gd name="T20" fmla="*/ 87 w 250"/>
              <a:gd name="T21" fmla="*/ 69 h 212"/>
              <a:gd name="T22" fmla="*/ 121 w 250"/>
              <a:gd name="T23" fmla="*/ 14 h 212"/>
              <a:gd name="T24" fmla="*/ 127 w 250"/>
              <a:gd name="T25" fmla="*/ 14 h 212"/>
              <a:gd name="T26" fmla="*/ 162 w 250"/>
              <a:gd name="T27" fmla="*/ 69 h 212"/>
              <a:gd name="T28" fmla="*/ 145 w 250"/>
              <a:gd name="T29" fmla="*/ 14 h 212"/>
              <a:gd name="T30" fmla="*/ 190 w 250"/>
              <a:gd name="T31" fmla="*/ 14 h 212"/>
              <a:gd name="T32" fmla="*/ 173 w 250"/>
              <a:gd name="T33" fmla="*/ 60 h 212"/>
              <a:gd name="T34" fmla="*/ 145 w 250"/>
              <a:gd name="T35" fmla="*/ 14 h 212"/>
              <a:gd name="T36" fmla="*/ 59 w 250"/>
              <a:gd name="T37" fmla="*/ 15 h 212"/>
              <a:gd name="T38" fmla="*/ 104 w 250"/>
              <a:gd name="T39" fmla="*/ 14 h 212"/>
              <a:gd name="T40" fmla="*/ 76 w 250"/>
              <a:gd name="T41" fmla="*/ 59 h 212"/>
              <a:gd name="T42" fmla="*/ 166 w 250"/>
              <a:gd name="T43" fmla="*/ 83 h 212"/>
              <a:gd name="T44" fmla="*/ 128 w 250"/>
              <a:gd name="T45" fmla="*/ 198 h 212"/>
              <a:gd name="T46" fmla="*/ 122 w 250"/>
              <a:gd name="T47" fmla="*/ 198 h 212"/>
              <a:gd name="T48" fmla="*/ 83 w 250"/>
              <a:gd name="T49" fmla="*/ 84 h 212"/>
              <a:gd name="T50" fmla="*/ 166 w 250"/>
              <a:gd name="T51" fmla="*/ 83 h 212"/>
              <a:gd name="T52" fmla="*/ 63 w 250"/>
              <a:gd name="T53" fmla="*/ 68 h 212"/>
              <a:gd name="T54" fmla="*/ 20 w 250"/>
              <a:gd name="T55" fmla="*/ 69 h 212"/>
              <a:gd name="T56" fmla="*/ 46 w 250"/>
              <a:gd name="T57" fmla="*/ 21 h 212"/>
              <a:gd name="T58" fmla="*/ 22 w 250"/>
              <a:gd name="T59" fmla="*/ 83 h 212"/>
              <a:gd name="T60" fmla="*/ 68 w 250"/>
              <a:gd name="T61" fmla="*/ 84 h 212"/>
              <a:gd name="T62" fmla="*/ 106 w 250"/>
              <a:gd name="T63" fmla="*/ 198 h 212"/>
              <a:gd name="T64" fmla="*/ 104 w 250"/>
              <a:gd name="T65" fmla="*/ 197 h 212"/>
              <a:gd name="T66" fmla="*/ 22 w 250"/>
              <a:gd name="T67" fmla="*/ 83 h 212"/>
              <a:gd name="T68" fmla="*/ 143 w 250"/>
              <a:gd name="T69" fmla="*/ 198 h 212"/>
              <a:gd name="T70" fmla="*/ 181 w 250"/>
              <a:gd name="T71" fmla="*/ 84 h 212"/>
              <a:gd name="T72" fmla="*/ 229 w 250"/>
              <a:gd name="T73" fmla="*/ 83 h 212"/>
              <a:gd name="T74" fmla="*/ 146 w 250"/>
              <a:gd name="T75" fmla="*/ 19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0" h="212">
                <a:moveTo>
                  <a:pt x="248" y="71"/>
                </a:moveTo>
                <a:cubicBezTo>
                  <a:pt x="212" y="5"/>
                  <a:pt x="212" y="5"/>
                  <a:pt x="212" y="5"/>
                </a:cubicBezTo>
                <a:cubicBezTo>
                  <a:pt x="210" y="2"/>
                  <a:pt x="206" y="0"/>
                  <a:pt x="202" y="0"/>
                </a:cubicBezTo>
                <a:cubicBezTo>
                  <a:pt x="48" y="0"/>
                  <a:pt x="48" y="0"/>
                  <a:pt x="48" y="0"/>
                </a:cubicBezTo>
                <a:cubicBezTo>
                  <a:pt x="45" y="0"/>
                  <a:pt x="41" y="2"/>
                  <a:pt x="39" y="5"/>
                </a:cubicBezTo>
                <a:cubicBezTo>
                  <a:pt x="2" y="71"/>
                  <a:pt x="2" y="71"/>
                  <a:pt x="2" y="71"/>
                </a:cubicBezTo>
                <a:cubicBezTo>
                  <a:pt x="0" y="74"/>
                  <a:pt x="0" y="79"/>
                  <a:pt x="3" y="82"/>
                </a:cubicBezTo>
                <a:cubicBezTo>
                  <a:pt x="94" y="207"/>
                  <a:pt x="94" y="207"/>
                  <a:pt x="94" y="207"/>
                </a:cubicBezTo>
                <a:cubicBezTo>
                  <a:pt x="96" y="210"/>
                  <a:pt x="100" y="212"/>
                  <a:pt x="103" y="212"/>
                </a:cubicBezTo>
                <a:cubicBezTo>
                  <a:pt x="147" y="212"/>
                  <a:pt x="147" y="212"/>
                  <a:pt x="147" y="212"/>
                </a:cubicBezTo>
                <a:cubicBezTo>
                  <a:pt x="151" y="212"/>
                  <a:pt x="154" y="210"/>
                  <a:pt x="157" y="207"/>
                </a:cubicBezTo>
                <a:cubicBezTo>
                  <a:pt x="248" y="82"/>
                  <a:pt x="248" y="82"/>
                  <a:pt x="248" y="82"/>
                </a:cubicBezTo>
                <a:cubicBezTo>
                  <a:pt x="250" y="79"/>
                  <a:pt x="250" y="74"/>
                  <a:pt x="248" y="71"/>
                </a:cubicBezTo>
                <a:close/>
                <a:moveTo>
                  <a:pt x="230" y="69"/>
                </a:moveTo>
                <a:cubicBezTo>
                  <a:pt x="219" y="69"/>
                  <a:pt x="198" y="69"/>
                  <a:pt x="187" y="69"/>
                </a:cubicBezTo>
                <a:cubicBezTo>
                  <a:pt x="186" y="69"/>
                  <a:pt x="186" y="69"/>
                  <a:pt x="186" y="69"/>
                </a:cubicBezTo>
                <a:cubicBezTo>
                  <a:pt x="203" y="20"/>
                  <a:pt x="203" y="20"/>
                  <a:pt x="203" y="20"/>
                </a:cubicBezTo>
                <a:cubicBezTo>
                  <a:pt x="203" y="20"/>
                  <a:pt x="204" y="19"/>
                  <a:pt x="204" y="20"/>
                </a:cubicBezTo>
                <a:cubicBezTo>
                  <a:pt x="211" y="32"/>
                  <a:pt x="228" y="63"/>
                  <a:pt x="231" y="68"/>
                </a:cubicBezTo>
                <a:cubicBezTo>
                  <a:pt x="231" y="69"/>
                  <a:pt x="231" y="69"/>
                  <a:pt x="230" y="69"/>
                </a:cubicBezTo>
                <a:close/>
                <a:moveTo>
                  <a:pt x="161" y="69"/>
                </a:moveTo>
                <a:cubicBezTo>
                  <a:pt x="143" y="69"/>
                  <a:pt x="106" y="69"/>
                  <a:pt x="87" y="69"/>
                </a:cubicBezTo>
                <a:cubicBezTo>
                  <a:pt x="86" y="69"/>
                  <a:pt x="86" y="68"/>
                  <a:pt x="86" y="68"/>
                </a:cubicBezTo>
                <a:cubicBezTo>
                  <a:pt x="121" y="14"/>
                  <a:pt x="121" y="14"/>
                  <a:pt x="121" y="14"/>
                </a:cubicBezTo>
                <a:cubicBezTo>
                  <a:pt x="121" y="14"/>
                  <a:pt x="121" y="14"/>
                  <a:pt x="122" y="14"/>
                </a:cubicBezTo>
                <a:cubicBezTo>
                  <a:pt x="123" y="14"/>
                  <a:pt x="126" y="14"/>
                  <a:pt x="127" y="14"/>
                </a:cubicBezTo>
                <a:cubicBezTo>
                  <a:pt x="128" y="14"/>
                  <a:pt x="128" y="14"/>
                  <a:pt x="128" y="14"/>
                </a:cubicBezTo>
                <a:cubicBezTo>
                  <a:pt x="162" y="69"/>
                  <a:pt x="162" y="69"/>
                  <a:pt x="162" y="69"/>
                </a:cubicBezTo>
                <a:cubicBezTo>
                  <a:pt x="162" y="69"/>
                  <a:pt x="163" y="69"/>
                  <a:pt x="161" y="69"/>
                </a:cubicBezTo>
                <a:close/>
                <a:moveTo>
                  <a:pt x="145" y="14"/>
                </a:moveTo>
                <a:cubicBezTo>
                  <a:pt x="155" y="14"/>
                  <a:pt x="185" y="14"/>
                  <a:pt x="190" y="14"/>
                </a:cubicBezTo>
                <a:cubicBezTo>
                  <a:pt x="190" y="14"/>
                  <a:pt x="190" y="14"/>
                  <a:pt x="190" y="14"/>
                </a:cubicBezTo>
                <a:cubicBezTo>
                  <a:pt x="190" y="14"/>
                  <a:pt x="179" y="48"/>
                  <a:pt x="175" y="60"/>
                </a:cubicBezTo>
                <a:cubicBezTo>
                  <a:pt x="174" y="61"/>
                  <a:pt x="173" y="60"/>
                  <a:pt x="173" y="60"/>
                </a:cubicBezTo>
                <a:cubicBezTo>
                  <a:pt x="144" y="14"/>
                  <a:pt x="144" y="14"/>
                  <a:pt x="144" y="14"/>
                </a:cubicBezTo>
                <a:cubicBezTo>
                  <a:pt x="144" y="14"/>
                  <a:pt x="144" y="14"/>
                  <a:pt x="145" y="14"/>
                </a:cubicBezTo>
                <a:close/>
                <a:moveTo>
                  <a:pt x="74" y="59"/>
                </a:moveTo>
                <a:cubicBezTo>
                  <a:pt x="71" y="48"/>
                  <a:pt x="59" y="15"/>
                  <a:pt x="59" y="15"/>
                </a:cubicBezTo>
                <a:cubicBezTo>
                  <a:pt x="59" y="15"/>
                  <a:pt x="59" y="14"/>
                  <a:pt x="60" y="14"/>
                </a:cubicBezTo>
                <a:cubicBezTo>
                  <a:pt x="70" y="14"/>
                  <a:pt x="98" y="14"/>
                  <a:pt x="104" y="14"/>
                </a:cubicBezTo>
                <a:cubicBezTo>
                  <a:pt x="105" y="14"/>
                  <a:pt x="104" y="14"/>
                  <a:pt x="104" y="14"/>
                </a:cubicBezTo>
                <a:cubicBezTo>
                  <a:pt x="76" y="59"/>
                  <a:pt x="76" y="59"/>
                  <a:pt x="76" y="59"/>
                </a:cubicBezTo>
                <a:cubicBezTo>
                  <a:pt x="76" y="59"/>
                  <a:pt x="75" y="60"/>
                  <a:pt x="74" y="59"/>
                </a:cubicBezTo>
                <a:close/>
                <a:moveTo>
                  <a:pt x="166" y="83"/>
                </a:moveTo>
                <a:cubicBezTo>
                  <a:pt x="167" y="83"/>
                  <a:pt x="166" y="84"/>
                  <a:pt x="166" y="84"/>
                </a:cubicBezTo>
                <a:cubicBezTo>
                  <a:pt x="128" y="198"/>
                  <a:pt x="128" y="198"/>
                  <a:pt x="128" y="198"/>
                </a:cubicBezTo>
                <a:cubicBezTo>
                  <a:pt x="128" y="198"/>
                  <a:pt x="127" y="198"/>
                  <a:pt x="127" y="198"/>
                </a:cubicBezTo>
                <a:cubicBezTo>
                  <a:pt x="126" y="198"/>
                  <a:pt x="123" y="198"/>
                  <a:pt x="122" y="198"/>
                </a:cubicBezTo>
                <a:cubicBezTo>
                  <a:pt x="122" y="198"/>
                  <a:pt x="121" y="198"/>
                  <a:pt x="121" y="198"/>
                </a:cubicBezTo>
                <a:cubicBezTo>
                  <a:pt x="83" y="84"/>
                  <a:pt x="83" y="84"/>
                  <a:pt x="83" y="84"/>
                </a:cubicBezTo>
                <a:cubicBezTo>
                  <a:pt x="83" y="84"/>
                  <a:pt x="83" y="83"/>
                  <a:pt x="83" y="83"/>
                </a:cubicBezTo>
                <a:cubicBezTo>
                  <a:pt x="104" y="83"/>
                  <a:pt x="145" y="83"/>
                  <a:pt x="166" y="83"/>
                </a:cubicBezTo>
                <a:close/>
                <a:moveTo>
                  <a:pt x="47" y="21"/>
                </a:moveTo>
                <a:cubicBezTo>
                  <a:pt x="51" y="32"/>
                  <a:pt x="61" y="63"/>
                  <a:pt x="63" y="68"/>
                </a:cubicBezTo>
                <a:cubicBezTo>
                  <a:pt x="63" y="69"/>
                  <a:pt x="63" y="69"/>
                  <a:pt x="62" y="69"/>
                </a:cubicBezTo>
                <a:cubicBezTo>
                  <a:pt x="52" y="69"/>
                  <a:pt x="31" y="69"/>
                  <a:pt x="20" y="69"/>
                </a:cubicBezTo>
                <a:cubicBezTo>
                  <a:pt x="19" y="69"/>
                  <a:pt x="20" y="68"/>
                  <a:pt x="20" y="68"/>
                </a:cubicBezTo>
                <a:cubicBezTo>
                  <a:pt x="46" y="21"/>
                  <a:pt x="46" y="21"/>
                  <a:pt x="46" y="21"/>
                </a:cubicBezTo>
                <a:cubicBezTo>
                  <a:pt x="46" y="21"/>
                  <a:pt x="46" y="20"/>
                  <a:pt x="47" y="21"/>
                </a:cubicBezTo>
                <a:close/>
                <a:moveTo>
                  <a:pt x="22" y="83"/>
                </a:moveTo>
                <a:cubicBezTo>
                  <a:pt x="33" y="83"/>
                  <a:pt x="56" y="83"/>
                  <a:pt x="67" y="83"/>
                </a:cubicBezTo>
                <a:cubicBezTo>
                  <a:pt x="68" y="83"/>
                  <a:pt x="68" y="84"/>
                  <a:pt x="68" y="84"/>
                </a:cubicBezTo>
                <a:cubicBezTo>
                  <a:pt x="107" y="197"/>
                  <a:pt x="107" y="197"/>
                  <a:pt x="107" y="197"/>
                </a:cubicBezTo>
                <a:cubicBezTo>
                  <a:pt x="107" y="197"/>
                  <a:pt x="107" y="198"/>
                  <a:pt x="106" y="198"/>
                </a:cubicBezTo>
                <a:cubicBezTo>
                  <a:pt x="106" y="198"/>
                  <a:pt x="105" y="198"/>
                  <a:pt x="105" y="198"/>
                </a:cubicBezTo>
                <a:cubicBezTo>
                  <a:pt x="105" y="198"/>
                  <a:pt x="104" y="197"/>
                  <a:pt x="104" y="197"/>
                </a:cubicBezTo>
                <a:cubicBezTo>
                  <a:pt x="21" y="84"/>
                  <a:pt x="21" y="84"/>
                  <a:pt x="21" y="84"/>
                </a:cubicBezTo>
                <a:cubicBezTo>
                  <a:pt x="21" y="84"/>
                  <a:pt x="21" y="83"/>
                  <a:pt x="22" y="83"/>
                </a:cubicBezTo>
                <a:close/>
                <a:moveTo>
                  <a:pt x="146" y="198"/>
                </a:moveTo>
                <a:cubicBezTo>
                  <a:pt x="145" y="198"/>
                  <a:pt x="143" y="198"/>
                  <a:pt x="143" y="198"/>
                </a:cubicBezTo>
                <a:cubicBezTo>
                  <a:pt x="142" y="198"/>
                  <a:pt x="142" y="198"/>
                  <a:pt x="142" y="198"/>
                </a:cubicBezTo>
                <a:cubicBezTo>
                  <a:pt x="181" y="84"/>
                  <a:pt x="181" y="84"/>
                  <a:pt x="181" y="84"/>
                </a:cubicBezTo>
                <a:cubicBezTo>
                  <a:pt x="181" y="84"/>
                  <a:pt x="181" y="83"/>
                  <a:pt x="182" y="83"/>
                </a:cubicBezTo>
                <a:cubicBezTo>
                  <a:pt x="194" y="83"/>
                  <a:pt x="217" y="83"/>
                  <a:pt x="229" y="83"/>
                </a:cubicBezTo>
                <a:cubicBezTo>
                  <a:pt x="230" y="83"/>
                  <a:pt x="229" y="84"/>
                  <a:pt x="229" y="84"/>
                </a:cubicBezTo>
                <a:cubicBezTo>
                  <a:pt x="146" y="198"/>
                  <a:pt x="146" y="198"/>
                  <a:pt x="146" y="198"/>
                </a:cubicBezTo>
                <a:cubicBezTo>
                  <a:pt x="146" y="198"/>
                  <a:pt x="146" y="198"/>
                  <a:pt x="146" y="198"/>
                </a:cubicBezTo>
                <a:close/>
              </a:path>
            </a:pathLst>
          </a:custGeom>
          <a:solidFill>
            <a:srgbClr val="886D27"/>
          </a:solidFill>
          <a:ln>
            <a:noFill/>
          </a:ln>
        </p:spPr>
        <p:txBody>
          <a:bodyPr vert="horz" wrap="square" lIns="68580" tIns="34290" rIns="68580" bIns="34290" numCol="1" anchor="t" anchorCtr="0" compatLnSpc="1"/>
          <a:lstStyle/>
          <a:p>
            <a:endParaRPr lang="zh-CN" altLang="en-US">
              <a:solidFill>
                <a:schemeClr val="tx1">
                  <a:lumMod val="65000"/>
                  <a:lumOff val="35000"/>
                </a:schemeClr>
              </a:solidFill>
            </a:endParaRPr>
          </a:p>
        </p:txBody>
      </p:sp>
      <p:sp>
        <p:nvSpPr>
          <p:cNvPr id="21" name="TextBox 76"/>
          <p:cNvSpPr txBox="1"/>
          <p:nvPr/>
        </p:nvSpPr>
        <p:spPr>
          <a:xfrm>
            <a:off x="4996439" y="3671068"/>
            <a:ext cx="1042269" cy="253916"/>
          </a:xfrm>
          <a:prstGeom prst="rect">
            <a:avLst/>
          </a:prstGeom>
          <a:noFill/>
        </p:spPr>
        <p:txBody>
          <a:bodyPr wrap="square" lIns="68580" tIns="34290" rIns="68580" bIns="34290" rtlCol="0">
            <a:spAutoFit/>
          </a:bodyPr>
          <a:lstStyle/>
          <a:p>
            <a:r>
              <a:rPr lang="zh-CN" altLang="en-US" sz="1200" dirty="0">
                <a:solidFill>
                  <a:srgbClr val="886D27"/>
                </a:solidFill>
                <a:latin typeface="微软雅黑" panose="020B0503020204020204" pitchFamily="34" charset="-122"/>
                <a:ea typeface="微软雅黑" panose="020B0503020204020204" pitchFamily="34" charset="-122"/>
              </a:rPr>
              <a:t>添加标题 </a:t>
            </a:r>
            <a:r>
              <a:rPr lang="en-US" altLang="zh-CN" sz="1200" u="sng" dirty="0">
                <a:solidFill>
                  <a:srgbClr val="886D27"/>
                </a:solidFill>
                <a:latin typeface="微软雅黑" panose="020B0503020204020204" pitchFamily="34" charset="-122"/>
                <a:ea typeface="微软雅黑" panose="020B0503020204020204" pitchFamily="34" charset="-122"/>
              </a:rPr>
              <a:t>03</a:t>
            </a:r>
            <a:endParaRPr lang="zh-CN" altLang="en-US" sz="1200" u="sng" dirty="0">
              <a:solidFill>
                <a:srgbClr val="886D27"/>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96439" y="3873496"/>
            <a:ext cx="3195516" cy="399340"/>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latin typeface="微软雅黑" panose="020B0503020204020204" pitchFamily="34" charset="-122"/>
                <a:ea typeface="微软雅黑" panose="020B0503020204020204" pitchFamily="34" charset="-122"/>
              </a:rPr>
              <a:t>请在此添加文字说明，模板。请在此添加文字说明，模板。请在此添加文字说明，模板。请在此添加文字说明，模板。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707872" y="404275"/>
            <a:ext cx="8307324" cy="934287"/>
            <a:chOff x="839860" y="139340"/>
            <a:chExt cx="3772794" cy="3131279"/>
          </a:xfrm>
        </p:grpSpPr>
        <p:sp>
          <p:nvSpPr>
            <p:cNvPr id="7" name="TextBox 76"/>
            <p:cNvSpPr txBox="1"/>
            <p:nvPr/>
          </p:nvSpPr>
          <p:spPr>
            <a:xfrm>
              <a:off x="839860" y="139340"/>
              <a:ext cx="621137" cy="1083093"/>
            </a:xfrm>
            <a:prstGeom prst="rect">
              <a:avLst/>
            </a:prstGeom>
            <a:noFill/>
          </p:spPr>
          <p:txBody>
            <a:bodyPr wrap="none" rtlCol="0">
              <a:spAutoFit/>
            </a:bodyPr>
            <a:lstStyle/>
            <a:p>
              <a:r>
                <a:rPr lang="en-US" altLang="zh-CN" sz="1500" dirty="0">
                  <a:solidFill>
                    <a:srgbClr val="BF8714"/>
                  </a:solidFill>
                  <a:latin typeface="微软雅黑" panose="020B0503020204020204" pitchFamily="34" charset="-122"/>
                  <a:ea typeface="微软雅黑" panose="020B0503020204020204" pitchFamily="34" charset="-122"/>
                </a:rPr>
                <a:t>C++</a:t>
              </a:r>
              <a:r>
                <a:rPr lang="zh-CN" altLang="en-US" sz="1500" dirty="0">
                  <a:solidFill>
                    <a:srgbClr val="BF8714"/>
                  </a:solidFill>
                  <a:latin typeface="微软雅黑" panose="020B0503020204020204" pitchFamily="34" charset="-122"/>
                  <a:ea typeface="微软雅黑" panose="020B0503020204020204" pitchFamily="34" charset="-122"/>
                </a:rPr>
                <a:t>语言特点</a:t>
              </a:r>
            </a:p>
          </p:txBody>
        </p:sp>
        <p:sp>
          <p:nvSpPr>
            <p:cNvPr id="33" name="文本框 32"/>
            <p:cNvSpPr txBox="1"/>
            <p:nvPr/>
          </p:nvSpPr>
          <p:spPr>
            <a:xfrm>
              <a:off x="863633" y="1429359"/>
              <a:ext cx="3749021" cy="1841260"/>
            </a:xfrm>
            <a:prstGeom prst="rect">
              <a:avLst/>
            </a:prstGeom>
            <a:noFill/>
          </p:spPr>
          <p:txBody>
            <a:bodyPr wrap="square" rtlCol="0">
              <a:spAutoFit/>
            </a:bodyPr>
            <a:lstStyle/>
            <a:p>
              <a:pPr>
                <a:lnSpc>
                  <a:spcPct val="90000"/>
                </a:lnSpc>
                <a:buFont typeface="Wingdings" panose="05000000000000000000" pitchFamily="2" charset="2"/>
                <a:buNone/>
              </a:pPr>
              <a:r>
                <a:rPr lang="en-US" altLang="zh-CN" b="1" dirty="0"/>
                <a:t>      </a:t>
              </a:r>
              <a:r>
                <a:rPr lang="zh-CN" altLang="en-US" b="1" dirty="0">
                  <a:solidFill>
                    <a:srgbClr val="886D27"/>
                  </a:solidFill>
                  <a:latin typeface="微软雅黑" panose="020B0503020204020204" pitchFamily="34" charset="-122"/>
                  <a:ea typeface="微软雅黑" panose="020B0503020204020204" pitchFamily="34" charset="-122"/>
                </a:rPr>
                <a:t>语言简洁紧凑，使用灵活方便</a:t>
              </a:r>
              <a:endParaRPr lang="en-US" altLang="zh-CN" b="1" dirty="0">
                <a:solidFill>
                  <a:srgbClr val="886D27"/>
                </a:solidFill>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endParaRPr lang="zh-CN" altLang="en-US" sz="800" b="1" dirty="0">
                <a:solidFill>
                  <a:srgbClr val="886D27"/>
                </a:solidFill>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r>
                <a:rPr lang="en-US" altLang="zh-CN" sz="1100" dirty="0"/>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C++语言一共只有32个关键字和9种控制语句，程序书写自由，主要用小写字母表示</a:t>
              </a:r>
            </a:p>
          </p:txBody>
        </p:sp>
      </p:grpSp>
      <p:sp>
        <p:nvSpPr>
          <p:cNvPr id="34" name="TextBox 76"/>
          <p:cNvSpPr txBox="1"/>
          <p:nvPr/>
        </p:nvSpPr>
        <p:spPr>
          <a:xfrm>
            <a:off x="0" y="443825"/>
            <a:ext cx="629018"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1.3</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92462" y="391395"/>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67949" y="1384625"/>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037030" y="1349737"/>
            <a:ext cx="1614136" cy="263149"/>
          </a:xfrm>
          <a:prstGeom prst="rect">
            <a:avLst/>
          </a:prstGeom>
          <a:noFill/>
          <a:effectLst/>
        </p:spPr>
        <p:txBody>
          <a:bodyPr wrap="square" lIns="68580" tIns="34290" rIns="68580" bIns="34290" rtlCol="0">
            <a:spAutoFit/>
          </a:bodyPr>
          <a:lstStyle/>
          <a:p>
            <a:pPr>
              <a:lnSpc>
                <a:spcPct val="90000"/>
              </a:lnSpc>
              <a:buFont typeface="Wingdings" panose="05000000000000000000" pitchFamily="2" charset="2"/>
              <a:buNone/>
            </a:pPr>
            <a:r>
              <a:rPr lang="zh-CN" altLang="en-US" b="1" dirty="0">
                <a:solidFill>
                  <a:srgbClr val="886D27"/>
                </a:solidFill>
                <a:latin typeface="微软雅黑" panose="020B0503020204020204" pitchFamily="34" charset="-122"/>
                <a:ea typeface="微软雅黑" panose="020B0503020204020204" pitchFamily="34" charset="-122"/>
              </a:rPr>
              <a:t>运算符丰富</a:t>
            </a:r>
          </a:p>
        </p:txBody>
      </p:sp>
      <p:sp>
        <p:nvSpPr>
          <p:cNvPr id="4" name="文本框 3">
            <a:extLst>
              <a:ext uri="{FF2B5EF4-FFF2-40B4-BE49-F238E27FC236}">
                <a16:creationId xmlns:a16="http://schemas.microsoft.com/office/drawing/2014/main" id="{43FC17B2-1295-4CCB-B5D8-11B8CB5598A7}"/>
              </a:ext>
            </a:extLst>
          </p:cNvPr>
          <p:cNvSpPr txBox="1"/>
          <p:nvPr/>
        </p:nvSpPr>
        <p:spPr>
          <a:xfrm>
            <a:off x="1105432" y="1598323"/>
            <a:ext cx="7855200" cy="317266"/>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C++语言的运算符包含的范围很广泛，共有34个运算符</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
        <p:nvSpPr>
          <p:cNvPr id="15" name="剪去对角的矩形 8">
            <a:extLst>
              <a:ext uri="{FF2B5EF4-FFF2-40B4-BE49-F238E27FC236}">
                <a16:creationId xmlns:a16="http://schemas.microsoft.com/office/drawing/2014/main" id="{97E6BD1A-E4DF-42FA-B67E-F0C52CC34BDF}"/>
              </a:ext>
            </a:extLst>
          </p:cNvPr>
          <p:cNvSpPr/>
          <p:nvPr/>
        </p:nvSpPr>
        <p:spPr bwMode="auto">
          <a:xfrm>
            <a:off x="760218" y="835314"/>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chemeClr val="tx1">
                  <a:lumMod val="65000"/>
                  <a:lumOff val="35000"/>
                </a:schemeClr>
              </a:solidFill>
            </a:endParaRPr>
          </a:p>
        </p:txBody>
      </p:sp>
      <p:sp>
        <p:nvSpPr>
          <p:cNvPr id="16" name="剪去对角的矩形 8">
            <a:extLst>
              <a:ext uri="{FF2B5EF4-FFF2-40B4-BE49-F238E27FC236}">
                <a16:creationId xmlns:a16="http://schemas.microsoft.com/office/drawing/2014/main" id="{F2CA872A-7F61-4FC0-B0A8-6C11B6824750}"/>
              </a:ext>
            </a:extLst>
          </p:cNvPr>
          <p:cNvSpPr/>
          <p:nvPr/>
        </p:nvSpPr>
        <p:spPr bwMode="auto">
          <a:xfrm>
            <a:off x="760217" y="2014058"/>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7" name="TextBox 76">
            <a:extLst>
              <a:ext uri="{FF2B5EF4-FFF2-40B4-BE49-F238E27FC236}">
                <a16:creationId xmlns:a16="http://schemas.microsoft.com/office/drawing/2014/main" id="{3BC8B416-2166-4227-9FBC-D4432D3248BD}"/>
              </a:ext>
            </a:extLst>
          </p:cNvPr>
          <p:cNvSpPr txBox="1"/>
          <p:nvPr/>
        </p:nvSpPr>
        <p:spPr>
          <a:xfrm>
            <a:off x="1029298" y="1980485"/>
            <a:ext cx="1614136" cy="263149"/>
          </a:xfrm>
          <a:prstGeom prst="rect">
            <a:avLst/>
          </a:prstGeom>
          <a:noFill/>
          <a:effectLst/>
        </p:spPr>
        <p:txBody>
          <a:bodyPr wrap="square" lIns="68580" tIns="34290" rIns="68580" bIns="34290" rtlCol="0">
            <a:spAutoFit/>
          </a:bodyPr>
          <a:lstStyle/>
          <a:p>
            <a:pPr>
              <a:lnSpc>
                <a:spcPct val="90000"/>
              </a:lnSpc>
              <a:buFont typeface="Wingdings" panose="05000000000000000000" pitchFamily="2" charset="2"/>
              <a:buNone/>
            </a:pPr>
            <a:r>
              <a:rPr lang="zh-CN" altLang="en-US" b="1" dirty="0">
                <a:solidFill>
                  <a:srgbClr val="886D27"/>
                </a:solidFill>
                <a:latin typeface="微软雅黑" panose="020B0503020204020204" pitchFamily="34" charset="-122"/>
                <a:ea typeface="微软雅黑" panose="020B0503020204020204" pitchFamily="34" charset="-122"/>
              </a:rPr>
              <a:t>数据结构丰富</a:t>
            </a:r>
          </a:p>
        </p:txBody>
      </p:sp>
      <p:sp>
        <p:nvSpPr>
          <p:cNvPr id="18" name="文本框 17">
            <a:extLst>
              <a:ext uri="{FF2B5EF4-FFF2-40B4-BE49-F238E27FC236}">
                <a16:creationId xmlns:a16="http://schemas.microsoft.com/office/drawing/2014/main" id="{2475ED96-B519-4AF6-ADF7-20C7B4D64996}"/>
              </a:ext>
            </a:extLst>
          </p:cNvPr>
          <p:cNvSpPr txBox="1"/>
          <p:nvPr/>
        </p:nvSpPr>
        <p:spPr>
          <a:xfrm>
            <a:off x="1105432" y="2176901"/>
            <a:ext cx="7855200" cy="317266"/>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C++语言的数据类型有：整型、实型、字符型、数组类型等等</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剪去对角的矩形 8">
            <a:extLst>
              <a:ext uri="{FF2B5EF4-FFF2-40B4-BE49-F238E27FC236}">
                <a16:creationId xmlns:a16="http://schemas.microsoft.com/office/drawing/2014/main" id="{474F0E37-BE88-4949-BDFE-99FD72BB72FB}"/>
              </a:ext>
            </a:extLst>
          </p:cNvPr>
          <p:cNvSpPr/>
          <p:nvPr/>
        </p:nvSpPr>
        <p:spPr bwMode="auto">
          <a:xfrm>
            <a:off x="760217" y="2510638"/>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1" name="TextBox 76">
            <a:extLst>
              <a:ext uri="{FF2B5EF4-FFF2-40B4-BE49-F238E27FC236}">
                <a16:creationId xmlns:a16="http://schemas.microsoft.com/office/drawing/2014/main" id="{0FE6BDEA-41C6-4087-B522-601DF941E5FF}"/>
              </a:ext>
            </a:extLst>
          </p:cNvPr>
          <p:cNvSpPr txBox="1"/>
          <p:nvPr/>
        </p:nvSpPr>
        <p:spPr>
          <a:xfrm>
            <a:off x="1029298" y="2487371"/>
            <a:ext cx="1614136" cy="263149"/>
          </a:xfrm>
          <a:prstGeom prst="rect">
            <a:avLst/>
          </a:prstGeom>
          <a:noFill/>
          <a:effectLst/>
        </p:spPr>
        <p:txBody>
          <a:bodyPr wrap="square" lIns="68580" tIns="34290" rIns="68580" bIns="34290" rtlCol="0">
            <a:spAutoFit/>
          </a:bodyPr>
          <a:lstStyle/>
          <a:p>
            <a:pPr>
              <a:lnSpc>
                <a:spcPct val="90000"/>
              </a:lnSpc>
            </a:pPr>
            <a:r>
              <a:rPr lang="zh-CN" altLang="en-US" b="1" dirty="0">
                <a:solidFill>
                  <a:srgbClr val="886D27"/>
                </a:solidFill>
                <a:latin typeface="微软雅黑" panose="020B0503020204020204" pitchFamily="34" charset="-122"/>
                <a:ea typeface="微软雅黑" panose="020B0503020204020204" pitchFamily="34" charset="-122"/>
              </a:rPr>
              <a:t>结构化语言</a:t>
            </a:r>
          </a:p>
        </p:txBody>
      </p:sp>
      <p:sp>
        <p:nvSpPr>
          <p:cNvPr id="24" name="文本框 23">
            <a:extLst>
              <a:ext uri="{FF2B5EF4-FFF2-40B4-BE49-F238E27FC236}">
                <a16:creationId xmlns:a16="http://schemas.microsoft.com/office/drawing/2014/main" id="{5788B6B5-596C-4908-8AA4-65BBF1D868B2}"/>
              </a:ext>
            </a:extLst>
          </p:cNvPr>
          <p:cNvSpPr txBox="1"/>
          <p:nvPr/>
        </p:nvSpPr>
        <p:spPr>
          <a:xfrm>
            <a:off x="1105432" y="2680022"/>
            <a:ext cx="7855200" cy="317266"/>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结构化语言的显著特点是代码及数据的分隔化,即程序的各个部分除了必要的信息交流外彼此独立</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剪去对角的矩形 8">
            <a:extLst>
              <a:ext uri="{FF2B5EF4-FFF2-40B4-BE49-F238E27FC236}">
                <a16:creationId xmlns:a16="http://schemas.microsoft.com/office/drawing/2014/main" id="{57046DBF-7741-4989-B253-E1F926D65250}"/>
              </a:ext>
            </a:extLst>
          </p:cNvPr>
          <p:cNvSpPr/>
          <p:nvPr/>
        </p:nvSpPr>
        <p:spPr bwMode="auto">
          <a:xfrm>
            <a:off x="760217" y="3050272"/>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6" name="TextBox 76">
            <a:extLst>
              <a:ext uri="{FF2B5EF4-FFF2-40B4-BE49-F238E27FC236}">
                <a16:creationId xmlns:a16="http://schemas.microsoft.com/office/drawing/2014/main" id="{4F65E6EC-CEE2-445B-8010-1EEAB18ADF3F}"/>
              </a:ext>
            </a:extLst>
          </p:cNvPr>
          <p:cNvSpPr txBox="1"/>
          <p:nvPr/>
        </p:nvSpPr>
        <p:spPr>
          <a:xfrm>
            <a:off x="1037030" y="3004310"/>
            <a:ext cx="1614136" cy="263149"/>
          </a:xfrm>
          <a:prstGeom prst="rect">
            <a:avLst/>
          </a:prstGeom>
          <a:noFill/>
          <a:effectLst/>
        </p:spPr>
        <p:txBody>
          <a:bodyPr wrap="square" lIns="68580" tIns="34290" rIns="68580" bIns="34290" rtlCol="0">
            <a:spAutoFit/>
          </a:bodyPr>
          <a:lstStyle/>
          <a:p>
            <a:pPr>
              <a:lnSpc>
                <a:spcPct val="90000"/>
              </a:lnSpc>
              <a:buFont typeface="Wingdings" panose="05000000000000000000" pitchFamily="2" charset="2"/>
              <a:buNone/>
            </a:pPr>
            <a:r>
              <a:rPr lang="zh-CN" altLang="en-US" b="1" dirty="0">
                <a:solidFill>
                  <a:srgbClr val="886D27"/>
                </a:solidFill>
                <a:latin typeface="微软雅黑" panose="020B0503020204020204" pitchFamily="34" charset="-122"/>
                <a:ea typeface="微软雅黑" panose="020B0503020204020204" pitchFamily="34" charset="-122"/>
              </a:rPr>
              <a:t>生成的代码质量高</a:t>
            </a:r>
          </a:p>
        </p:txBody>
      </p:sp>
      <p:sp>
        <p:nvSpPr>
          <p:cNvPr id="27" name="文本框 26">
            <a:extLst>
              <a:ext uri="{FF2B5EF4-FFF2-40B4-BE49-F238E27FC236}">
                <a16:creationId xmlns:a16="http://schemas.microsoft.com/office/drawing/2014/main" id="{968CA0D0-EAFA-4AFE-8E5F-FDE121FA9AEB}"/>
              </a:ext>
            </a:extLst>
          </p:cNvPr>
          <p:cNvSpPr txBox="1"/>
          <p:nvPr/>
        </p:nvSpPr>
        <p:spPr>
          <a:xfrm>
            <a:off x="1105432" y="3201445"/>
            <a:ext cx="7855200" cy="317266"/>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C++语言在代码效率方面可以和汇编语言相媲美</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剪去对角的矩形 8">
            <a:extLst>
              <a:ext uri="{FF2B5EF4-FFF2-40B4-BE49-F238E27FC236}">
                <a16:creationId xmlns:a16="http://schemas.microsoft.com/office/drawing/2014/main" id="{C8D0705E-A8A2-48CA-A1BB-CEA804E56BED}"/>
              </a:ext>
            </a:extLst>
          </p:cNvPr>
          <p:cNvSpPr/>
          <p:nvPr/>
        </p:nvSpPr>
        <p:spPr bwMode="auto">
          <a:xfrm>
            <a:off x="767949" y="3588774"/>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9" name="TextBox 76">
            <a:extLst>
              <a:ext uri="{FF2B5EF4-FFF2-40B4-BE49-F238E27FC236}">
                <a16:creationId xmlns:a16="http://schemas.microsoft.com/office/drawing/2014/main" id="{CC37BBED-4900-4EB8-AE50-F1EA15D36F4A}"/>
              </a:ext>
            </a:extLst>
          </p:cNvPr>
          <p:cNvSpPr txBox="1"/>
          <p:nvPr/>
        </p:nvSpPr>
        <p:spPr>
          <a:xfrm>
            <a:off x="1037030" y="3563106"/>
            <a:ext cx="1614136" cy="263149"/>
          </a:xfrm>
          <a:prstGeom prst="rect">
            <a:avLst/>
          </a:prstGeom>
          <a:noFill/>
          <a:effectLst/>
        </p:spPr>
        <p:txBody>
          <a:bodyPr wrap="square" lIns="68580" tIns="34290" rIns="68580" bIns="34290" rtlCol="0">
            <a:spAutoFit/>
          </a:bodyPr>
          <a:lstStyle/>
          <a:p>
            <a:pPr>
              <a:lnSpc>
                <a:spcPct val="90000"/>
              </a:lnSpc>
              <a:buFont typeface="Wingdings" panose="05000000000000000000" pitchFamily="2" charset="2"/>
              <a:buNone/>
            </a:pPr>
            <a:r>
              <a:rPr lang="zh-CN" altLang="en-US" b="1" dirty="0">
                <a:solidFill>
                  <a:srgbClr val="886D27"/>
                </a:solidFill>
                <a:latin typeface="微软雅黑" panose="020B0503020204020204" pitchFamily="34" charset="-122"/>
                <a:ea typeface="微软雅黑" panose="020B0503020204020204" pitchFamily="34" charset="-122"/>
              </a:rPr>
              <a:t>可移植性强</a:t>
            </a:r>
          </a:p>
        </p:txBody>
      </p:sp>
      <p:sp>
        <p:nvSpPr>
          <p:cNvPr id="30" name="文本框 29">
            <a:extLst>
              <a:ext uri="{FF2B5EF4-FFF2-40B4-BE49-F238E27FC236}">
                <a16:creationId xmlns:a16="http://schemas.microsoft.com/office/drawing/2014/main" id="{7B2E6F16-2933-405F-A607-D59266787E31}"/>
              </a:ext>
            </a:extLst>
          </p:cNvPr>
          <p:cNvSpPr txBox="1"/>
          <p:nvPr/>
        </p:nvSpPr>
        <p:spPr>
          <a:xfrm>
            <a:off x="1159996" y="3816533"/>
            <a:ext cx="7855200" cy="317266"/>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C++语言编写的程序很容易进行移植，在一个环境下运行的程序不加修改或少许修改就可以在完全不同的环境下运行。</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0346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50443" y="148654"/>
            <a:ext cx="2829897" cy="622314"/>
            <a:chOff x="822390" y="235742"/>
            <a:chExt cx="3773196" cy="829751"/>
          </a:xfrm>
        </p:grpSpPr>
        <p:sp>
          <p:nvSpPr>
            <p:cNvPr id="7" name="TextBox 76"/>
            <p:cNvSpPr txBox="1"/>
            <p:nvPr/>
          </p:nvSpPr>
          <p:spPr>
            <a:xfrm>
              <a:off x="822390" y="235742"/>
              <a:ext cx="1785104" cy="43088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此处添加标题</a:t>
              </a:r>
            </a:p>
          </p:txBody>
        </p:sp>
        <p:sp>
          <p:nvSpPr>
            <p:cNvPr id="33" name="文本框 32"/>
            <p:cNvSpPr txBox="1"/>
            <p:nvPr/>
          </p:nvSpPr>
          <p:spPr>
            <a:xfrm>
              <a:off x="822390" y="568947"/>
              <a:ext cx="3773196" cy="496546"/>
            </a:xfrm>
            <a:prstGeom prst="rect">
              <a:avLst/>
            </a:prstGeom>
            <a:noFill/>
          </p:spPr>
          <p:txBody>
            <a:bodyPr wrap="square" rtlCol="0">
              <a:spAutoFit/>
            </a:bodyPr>
            <a:lstStyle/>
            <a:p>
              <a:pPr>
                <a:lnSpc>
                  <a:spcPct val="130000"/>
                </a:lnSpc>
              </a:pPr>
              <a:r>
                <a:rPr lang="en-US" altLang="zh-CN" sz="700" dirty="0">
                  <a:solidFill>
                    <a:schemeClr val="tx1">
                      <a:lumMod val="65000"/>
                      <a:lumOff val="35000"/>
                    </a:schemeClr>
                  </a:solidFill>
                  <a:latin typeface="微软雅黑" panose="020B0503020204020204" pitchFamily="34" charset="-122"/>
                  <a:ea typeface="微软雅黑" panose="020B0503020204020204" pitchFamily="34" charset="-122"/>
                </a:rPr>
                <a:t>Please add a text description here, rice husk spring and autumn advertising templates.</a:t>
              </a:r>
            </a:p>
          </p:txBody>
        </p:sp>
      </p:grpSp>
      <p:sp>
        <p:nvSpPr>
          <p:cNvPr id="34" name="TextBox 76"/>
          <p:cNvSpPr txBox="1"/>
          <p:nvPr/>
        </p:nvSpPr>
        <p:spPr>
          <a:xfrm>
            <a:off x="105582" y="197897"/>
            <a:ext cx="544861" cy="900247"/>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04</a:t>
            </a:r>
            <a:endParaRPr lang="zh-CN" altLang="en-US" sz="2700" dirty="0">
              <a:solidFill>
                <a:srgbClr val="BF8714"/>
              </a:solidFill>
              <a:latin typeface="微软雅黑" panose="020B0503020204020204" pitchFamily="34" charset="-122"/>
              <a:ea typeface="微软雅黑" panose="020B0503020204020204" pitchFamily="34" charset="-122"/>
            </a:endParaRPr>
          </a:p>
          <a:p>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50443" y="175152"/>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761215" y="1187778"/>
          <a:ext cx="7621571" cy="34230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9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717886" y="522222"/>
            <a:ext cx="954107" cy="530239"/>
            <a:chOff x="822390" y="235742"/>
            <a:chExt cx="5888335" cy="745198"/>
          </a:xfrm>
        </p:grpSpPr>
        <p:sp>
          <p:nvSpPr>
            <p:cNvPr id="7" name="TextBox 76"/>
            <p:cNvSpPr txBox="1"/>
            <p:nvPr/>
          </p:nvSpPr>
          <p:spPr>
            <a:xfrm>
              <a:off x="822390" y="235742"/>
              <a:ext cx="5888335" cy="454176"/>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游戏体验</a:t>
              </a:r>
            </a:p>
          </p:txBody>
        </p:sp>
        <p:sp>
          <p:nvSpPr>
            <p:cNvPr id="33" name="文本框 32"/>
            <p:cNvSpPr txBox="1"/>
            <p:nvPr/>
          </p:nvSpPr>
          <p:spPr>
            <a:xfrm>
              <a:off x="822390" y="568947"/>
              <a:ext cx="5659456" cy="411993"/>
            </a:xfrm>
            <a:prstGeom prst="rect">
              <a:avLst/>
            </a:prstGeom>
            <a:noFill/>
          </p:spPr>
          <p:txBody>
            <a:bodyPr wrap="square" rtlCol="0">
              <a:spAutoFit/>
            </a:bodyPr>
            <a:lstStyle/>
            <a:p>
              <a:pPr>
                <a:lnSpc>
                  <a:spcPct val="130000"/>
                </a:lnSpc>
              </a:pP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76021" y="443769"/>
            <a:ext cx="629018" cy="484748"/>
          </a:xfrm>
          <a:prstGeom prst="rect">
            <a:avLst/>
          </a:prstGeom>
          <a:noFill/>
        </p:spPr>
        <p:txBody>
          <a:bodyPr wrap="squar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1.4</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a:cxnSpLocks/>
          </p:cNvCxnSpPr>
          <p:nvPr/>
        </p:nvCxnSpPr>
        <p:spPr>
          <a:xfrm>
            <a:off x="705039" y="443769"/>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sp>
        <p:nvSpPr>
          <p:cNvPr id="9" name="剪去对角的矩形 8"/>
          <p:cNvSpPr/>
          <p:nvPr/>
        </p:nvSpPr>
        <p:spPr bwMode="auto">
          <a:xfrm>
            <a:off x="831453" y="2093275"/>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94940" y="2041095"/>
            <a:ext cx="1478765" cy="284693"/>
          </a:xfrm>
          <a:prstGeom prst="rect">
            <a:avLst/>
          </a:prstGeom>
          <a:noFill/>
          <a:effectLst/>
        </p:spPr>
        <p:txBody>
          <a:bodyPr wrap="square" lIns="68580" tIns="34290" rIns="68580" bIns="34290" rtlCol="0">
            <a:spAutoFit/>
          </a:bodyPr>
          <a:lstStyle/>
          <a:p>
            <a:r>
              <a:rPr lang="zh-CN" altLang="en-US" b="1" dirty="0">
                <a:solidFill>
                  <a:srgbClr val="886D27"/>
                </a:solidFill>
                <a:latin typeface="微软雅黑" panose="020B0503020204020204" pitchFamily="34" charset="-122"/>
                <a:ea typeface="微软雅黑" panose="020B0503020204020204" pitchFamily="34" charset="-122"/>
              </a:rPr>
              <a:t>游戏展示</a:t>
            </a:r>
          </a:p>
        </p:txBody>
      </p:sp>
      <p:sp>
        <p:nvSpPr>
          <p:cNvPr id="12" name="文本框 11"/>
          <p:cNvSpPr txBox="1"/>
          <p:nvPr/>
        </p:nvSpPr>
        <p:spPr>
          <a:xfrm>
            <a:off x="831453" y="2303856"/>
            <a:ext cx="3467372" cy="267894"/>
          </a:xfrm>
          <a:prstGeom prst="rect">
            <a:avLst/>
          </a:prstGeom>
          <a:noFill/>
          <a:effectLst/>
        </p:spPr>
        <p:txBody>
          <a:bodyPr wrap="square" lIns="68580" tIns="34290" rIns="68580" bIns="34290" rtlCol="0">
            <a:spAutoFit/>
          </a:bodyPr>
          <a:lstStyle/>
          <a:p>
            <a:pPr>
              <a:lnSpc>
                <a:spcPct val="13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由</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制作的小游戏</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猫里奥</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758C67B-F002-4F23-9020-68A6AD9E3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020" y="243607"/>
            <a:ext cx="2304380" cy="2022308"/>
          </a:xfrm>
          <a:prstGeom prst="rect">
            <a:avLst/>
          </a:prstGeom>
        </p:spPr>
      </p:pic>
      <p:pic>
        <p:nvPicPr>
          <p:cNvPr id="6" name="图片 5">
            <a:extLst>
              <a:ext uri="{FF2B5EF4-FFF2-40B4-BE49-F238E27FC236}">
                <a16:creationId xmlns:a16="http://schemas.microsoft.com/office/drawing/2014/main" id="{BDD270A9-1619-4210-95F8-9CD758447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905" y="2543467"/>
            <a:ext cx="2381535" cy="2080137"/>
          </a:xfrm>
          <a:prstGeom prst="rect">
            <a:avLst/>
          </a:prstGeom>
        </p:spPr>
      </p:pic>
      <p:sp>
        <p:nvSpPr>
          <p:cNvPr id="18" name="文本框 17">
            <a:extLst>
              <a:ext uri="{FF2B5EF4-FFF2-40B4-BE49-F238E27FC236}">
                <a16:creationId xmlns:a16="http://schemas.microsoft.com/office/drawing/2014/main" id="{790BFB52-8C92-4816-B90C-C19583BA6A44}"/>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4">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0420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27157" y="465444"/>
            <a:ext cx="8388039" cy="640106"/>
            <a:chOff x="803203" y="344349"/>
            <a:chExt cx="3809451" cy="2145326"/>
          </a:xfrm>
        </p:grpSpPr>
        <p:sp>
          <p:nvSpPr>
            <p:cNvPr id="7" name="TextBox 76"/>
            <p:cNvSpPr txBox="1"/>
            <p:nvPr/>
          </p:nvSpPr>
          <p:spPr>
            <a:xfrm>
              <a:off x="803203" y="344349"/>
              <a:ext cx="989247" cy="1083093"/>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入门编程</a:t>
              </a:r>
              <a:r>
                <a:rPr lang="en-US" altLang="zh-CN" sz="1500" dirty="0">
                  <a:solidFill>
                    <a:srgbClr val="BF8714"/>
                  </a:solidFill>
                  <a:latin typeface="微软雅黑" panose="020B0503020204020204" pitchFamily="34" charset="-122"/>
                  <a:ea typeface="微软雅黑" panose="020B0503020204020204" pitchFamily="34" charset="-122"/>
                </a:rPr>
                <a:t>hello world</a:t>
              </a:r>
              <a:r>
                <a:rPr lang="zh-CN" altLang="en-US" sz="1500" dirty="0">
                  <a:solidFill>
                    <a:srgbClr val="BF8714"/>
                  </a:solidFill>
                  <a:latin typeface="微软雅黑" panose="020B0503020204020204" pitchFamily="34" charset="-122"/>
                  <a:ea typeface="微软雅黑" panose="020B0503020204020204" pitchFamily="34" charset="-122"/>
                </a:rPr>
                <a:t>！</a:t>
              </a:r>
            </a:p>
          </p:txBody>
        </p:sp>
        <p:sp>
          <p:nvSpPr>
            <p:cNvPr id="33" name="文本框 32"/>
            <p:cNvSpPr txBox="1"/>
            <p:nvPr/>
          </p:nvSpPr>
          <p:spPr>
            <a:xfrm>
              <a:off x="863633" y="1429359"/>
              <a:ext cx="3749021" cy="1060316"/>
            </a:xfrm>
            <a:prstGeom prst="rect">
              <a:avLst/>
            </a:prstGeom>
            <a:noFill/>
          </p:spPr>
          <p:txBody>
            <a:bodyPr wrap="square" rtlCol="0">
              <a:spAutoFit/>
            </a:bodyPr>
            <a:lstStyle/>
            <a:p>
              <a:pPr>
                <a:lnSpc>
                  <a:spcPct val="15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0" y="443825"/>
            <a:ext cx="629018" cy="484748"/>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1.5</a:t>
            </a:r>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92462" y="391395"/>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60218" y="1185848"/>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23705" y="1133669"/>
            <a:ext cx="1614136" cy="284693"/>
          </a:xfrm>
          <a:prstGeom prst="rect">
            <a:avLst/>
          </a:prstGeom>
          <a:noFill/>
          <a:effectLst/>
        </p:spPr>
        <p:txBody>
          <a:bodyPr wrap="square" lIns="68580" tIns="34290" rIns="68580" bIns="34290" rtlCol="0">
            <a:spAutoFit/>
          </a:bodyPr>
          <a:lstStyle/>
          <a:p>
            <a:r>
              <a:rPr lang="en-US" altLang="zh-CN" b="1" dirty="0">
                <a:solidFill>
                  <a:srgbClr val="886D27"/>
                </a:solidFill>
                <a:latin typeface="微软雅黑" panose="020B0503020204020204" pitchFamily="34" charset="-122"/>
                <a:ea typeface="微软雅黑" panose="020B0503020204020204" pitchFamily="34" charset="-122"/>
              </a:rPr>
              <a:t>Hello world</a:t>
            </a:r>
            <a:r>
              <a:rPr lang="zh-CN" altLang="en-US" b="1" dirty="0">
                <a:solidFill>
                  <a:srgbClr val="886D27"/>
                </a:solidFill>
                <a:latin typeface="微软雅黑" panose="020B0503020204020204" pitchFamily="34" charset="-122"/>
                <a:ea typeface="微软雅黑" panose="020B0503020204020204" pitchFamily="34" charset="-122"/>
              </a:rPr>
              <a:t>代码</a:t>
            </a:r>
          </a:p>
        </p:txBody>
      </p:sp>
      <p:sp>
        <p:nvSpPr>
          <p:cNvPr id="4" name="文本框 3">
            <a:extLst>
              <a:ext uri="{FF2B5EF4-FFF2-40B4-BE49-F238E27FC236}">
                <a16:creationId xmlns:a16="http://schemas.microsoft.com/office/drawing/2014/main" id="{43FC17B2-1295-4CCB-B5D8-11B8CB5598A7}"/>
              </a:ext>
            </a:extLst>
          </p:cNvPr>
          <p:cNvSpPr txBox="1"/>
          <p:nvPr/>
        </p:nvSpPr>
        <p:spPr>
          <a:xfrm>
            <a:off x="1119608" y="1480102"/>
            <a:ext cx="5188515" cy="2347694"/>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#include&lt;iostream&gt;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cin,cout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，须调用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iostream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库，否则编译出错</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using namespace std;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语言中要省略，例如在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VC++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int main()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有的</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语言可用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void main(),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例如</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VC++</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cout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&lt;&lt;"Hello  World;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输出</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"Hello World!" </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return 0;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结束整个程序</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运行结果：</a:t>
            </a: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Hello World!</a:t>
            </a:r>
          </a:p>
        </p:txBody>
      </p:sp>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0849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aphicFrame>
        <p:nvGraphicFramePr>
          <p:cNvPr id="8" name="图表 7"/>
          <p:cNvGraphicFramePr/>
          <p:nvPr>
            <p:extLst/>
          </p:nvPr>
        </p:nvGraphicFramePr>
        <p:xfrm>
          <a:off x="4031124" y="921542"/>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22" name="剪去对角的矩形 9">
            <a:extLst>
              <a:ext uri="{FF2B5EF4-FFF2-40B4-BE49-F238E27FC236}">
                <a16:creationId xmlns:a16="http://schemas.microsoft.com/office/drawing/2014/main" id="{42517EF9-AFB2-449A-BB2F-7DAF7F4AB95D}"/>
              </a:ext>
            </a:extLst>
          </p:cNvPr>
          <p:cNvSpPr/>
          <p:nvPr/>
        </p:nvSpPr>
        <p:spPr bwMode="auto">
          <a:xfrm>
            <a:off x="500726" y="322807"/>
            <a:ext cx="269081" cy="172640"/>
          </a:xfrm>
          <a:prstGeom prst="snip2DiagRect">
            <a:avLst/>
          </a:prstGeom>
          <a:solidFill>
            <a:srgbClr val="BF87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23" name="TextBox 76">
            <a:extLst>
              <a:ext uri="{FF2B5EF4-FFF2-40B4-BE49-F238E27FC236}">
                <a16:creationId xmlns:a16="http://schemas.microsoft.com/office/drawing/2014/main" id="{7BC9E183-FDA6-46EB-805D-B847192A8A98}"/>
              </a:ext>
            </a:extLst>
          </p:cNvPr>
          <p:cNvSpPr txBox="1"/>
          <p:nvPr/>
        </p:nvSpPr>
        <p:spPr>
          <a:xfrm>
            <a:off x="864213" y="264163"/>
            <a:ext cx="2504725" cy="284693"/>
          </a:xfrm>
          <a:prstGeom prst="rect">
            <a:avLst/>
          </a:prstGeom>
          <a:noFill/>
          <a:effectLst/>
        </p:spPr>
        <p:txBody>
          <a:bodyPr wrap="square" lIns="68580" tIns="34290" rIns="68580" bIns="34290" rtlCol="0">
            <a:spAutoFit/>
          </a:bodyPr>
          <a:lstStyle/>
          <a:p>
            <a:r>
              <a:rPr lang="zh-CN" altLang="en-US" b="1" dirty="0">
                <a:solidFill>
                  <a:srgbClr val="BF8714"/>
                </a:solidFill>
                <a:latin typeface="微软雅黑" panose="020B0503020204020204" pitchFamily="34" charset="-122"/>
                <a:ea typeface="微软雅黑" panose="020B0503020204020204" pitchFamily="34" charset="-122"/>
              </a:rPr>
              <a:t>代码说明</a:t>
            </a:r>
          </a:p>
        </p:txBody>
      </p:sp>
      <p:sp>
        <p:nvSpPr>
          <p:cNvPr id="2" name="文本框 1">
            <a:extLst>
              <a:ext uri="{FF2B5EF4-FFF2-40B4-BE49-F238E27FC236}">
                <a16:creationId xmlns:a16="http://schemas.microsoft.com/office/drawing/2014/main" id="{2A531DE7-D1DF-4F00-8C3D-A5FAC2FB2B08}"/>
              </a:ext>
            </a:extLst>
          </p:cNvPr>
          <p:cNvSpPr txBox="1"/>
          <p:nvPr/>
        </p:nvSpPr>
        <p:spPr>
          <a:xfrm>
            <a:off x="769807" y="406509"/>
            <a:ext cx="7797996" cy="4532908"/>
          </a:xfrm>
          <a:prstGeom prst="rect">
            <a:avLst/>
          </a:prstGeom>
          <a:noFill/>
        </p:spPr>
        <p:txBody>
          <a:bodyPr wrap="square" rtlCol="0">
            <a:spAutoFit/>
          </a:bodyPr>
          <a:lstStyle/>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、以“</a:t>
            </a:r>
            <a:r>
              <a:rPr lang="en-US" altLang="zh-CN" sz="1100" dirty="0">
                <a:solidFill>
                  <a:srgbClr val="FF0000"/>
                </a:solidFill>
                <a:latin typeface="微软雅黑" panose="020B0503020204020204" pitchFamily="34" charset="-122"/>
                <a:ea typeface="微软雅黑" panose="020B0503020204020204" pitchFamily="34" charset="-122"/>
              </a:rPr>
              <a: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开头为注释行，“</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后的内容用以对语句进行说明，输入程序时可以不输入。</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rgbClr val="FF0000"/>
                </a:solidFill>
                <a:latin typeface="微软雅黑" panose="020B0503020204020204" pitchFamily="34" charset="-122"/>
                <a:ea typeface="微软雅黑" panose="020B0503020204020204" pitchFamily="34" charset="-122"/>
              </a:rPr>
              <a:t>#include&lt;iostream&gt;     </a:t>
            </a:r>
            <a:r>
              <a:rPr lang="zh-CN" altLang="en-US" dirty="0"/>
              <a:t>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#include&lt; &gt;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引用的是编译器的类库路径里面的头文件，告诉编译器的预处理器将输入输出流的标准头文件</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(iostream)</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包括在本程序中。这个头文件包括了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中定义的基本标准输入输出程序库的声明。</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rgbClr val="FF0000"/>
                </a:solidFill>
                <a:latin typeface="微软雅黑" panose="020B0503020204020204" pitchFamily="34" charset="-122"/>
                <a:ea typeface="微软雅黑" panose="020B0503020204020204" pitchFamily="34" charset="-122"/>
              </a:rPr>
              <a:t>using namespace std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std(</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标准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名字空间的意思。所谓的名字空间是标准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中的一种机制，用来</a:t>
            </a: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控制不同类库的冲突问题。使用它可以在不同的空间内使用相同名字的类或者函数。</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rgbClr val="FF0000"/>
                </a:solidFill>
                <a:latin typeface="微软雅黑" panose="020B0503020204020204" pitchFamily="34" charset="-122"/>
                <a:ea typeface="微软雅黑" panose="020B0503020204020204" pitchFamily="34" charset="-122"/>
              </a:rPr>
              <a:t>int main(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这一行为主函数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(main function)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的起始声明。</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是所有</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程序的运行的起始点。不管它是在代码的开头，结尾还是中间，此函数中的代码总是在程序开始运行时第一个被执行。所有</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程序都必须有一个</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main(),int main()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前</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int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Dev  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中可省略，在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VC++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中最好保留。</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后面跟了一对圆括号</a:t>
            </a:r>
            <a:r>
              <a:rPr lang="en-US" altLang="zh-CN" sz="1100" dirty="0">
                <a:solidFill>
                  <a:srgbClr val="FF0000"/>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，表示它是一个函数。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中所有函数都跟有一对圆括号</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，括号中可以有一些输入参数。注意，圆括号中即使什么都没有也不能省略。如例题中显示，主函数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中的内容，由一对花括号</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括起来。 </a:t>
            </a:r>
          </a:p>
          <a:p>
            <a:pPr>
              <a:lnSpc>
                <a:spcPct val="150000"/>
              </a:lnSpc>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err="1">
                <a:solidFill>
                  <a:srgbClr val="FF0000"/>
                </a:solidFill>
                <a:latin typeface="微软雅黑" panose="020B0503020204020204" pitchFamily="34" charset="-122"/>
                <a:ea typeface="微软雅黑" panose="020B0503020204020204" pitchFamily="34" charset="-122"/>
              </a:rPr>
              <a:t>cout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&lt;&lt; "Hello World!"&lt;&lt;</a:t>
            </a:r>
            <a:r>
              <a:rPr lang="en-US" altLang="zh-CN" sz="1100" dirty="0" err="1">
                <a:solidFill>
                  <a:srgbClr val="FF0000"/>
                </a:solidFill>
                <a:latin typeface="微软雅黑" panose="020B0503020204020204" pitchFamily="34" charset="-122"/>
                <a:ea typeface="微软雅黑" panose="020B0503020204020204" pitchFamily="34" charset="-122"/>
              </a:rPr>
              <a:t>endl</a:t>
            </a:r>
            <a:r>
              <a:rPr lang="en-US" altLang="zh-CN" sz="1100" dirty="0">
                <a:solidFill>
                  <a:srgbClr val="FF0000"/>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这个语句在本程序中最重要。 </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cout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是一个输出语句，告诉计算机把引号之间的字符串送到标准的输出设备（屏幕）上。</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cout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的声明在头文件</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iostream</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中，所以要想使用</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cout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必须将头文件</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iostream</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包括在程序开始处。</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endl</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语言的换行控制符，表示内容输出后换行显示后续的内容。</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rgbClr val="FF0000"/>
                </a:solidFill>
                <a:latin typeface="微软雅黑" panose="020B0503020204020204" pitchFamily="34" charset="-122"/>
                <a:ea typeface="微软雅黑" panose="020B0503020204020204" pitchFamily="34" charset="-122"/>
              </a:rPr>
              <a:t>return 0</a:t>
            </a:r>
            <a:r>
              <a:rPr lang="en-US" altLang="zh-CN" sz="1100" dirty="0">
                <a:solidFill>
                  <a:srgbClr val="FF0000"/>
                </a:solidFill>
                <a:latin typeface="微软雅黑" panose="020B0503020204020204" pitchFamily="34" charset="-122"/>
                <a:ea typeface="微软雅黑" panose="020B0503020204020204" pitchFamily="34" charset="-122"/>
              </a:rPr>
              <a:t>	</a:t>
            </a:r>
            <a:r>
              <a:rPr lang="zh-CN" altLang="en-US" sz="1100" dirty="0"/>
              <a:t> </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主函数main( )的返回语句，一般是函数的最后一条可执行语句。main()函数末尾使用return语句时，数值0表示程序顺利结束，其他数表示有异常。在后面的例子中你会看到C++程序都以类似的语句结束。</a:t>
            </a:r>
          </a:p>
          <a:p>
            <a:pPr>
              <a:lnSpc>
                <a:spcPct val="15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9A117FBA-F30D-46A4-A1CE-F08036394504}"/>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7862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DD8"/>
        </a:solidFill>
        <a:effectLst/>
      </p:bgPr>
    </p:bg>
    <p:spTree>
      <p:nvGrpSpPr>
        <p:cNvPr id="1" name=""/>
        <p:cNvGrpSpPr/>
        <p:nvPr/>
      </p:nvGrpSpPr>
      <p:grpSpPr>
        <a:xfrm>
          <a:off x="0" y="0"/>
          <a:ext cx="0" cy="0"/>
          <a:chOff x="0" y="0"/>
          <a:chExt cx="0" cy="0"/>
        </a:xfrm>
      </p:grpSpPr>
      <p:grpSp>
        <p:nvGrpSpPr>
          <p:cNvPr id="3" name="组合 2"/>
          <p:cNvGrpSpPr/>
          <p:nvPr/>
        </p:nvGrpSpPr>
        <p:grpSpPr>
          <a:xfrm>
            <a:off x="627157" y="465444"/>
            <a:ext cx="8388039" cy="640106"/>
            <a:chOff x="803203" y="344349"/>
            <a:chExt cx="3809451" cy="2145326"/>
          </a:xfrm>
        </p:grpSpPr>
        <p:sp>
          <p:nvSpPr>
            <p:cNvPr id="7" name="TextBox 76"/>
            <p:cNvSpPr txBox="1"/>
            <p:nvPr/>
          </p:nvSpPr>
          <p:spPr>
            <a:xfrm>
              <a:off x="803203" y="344349"/>
              <a:ext cx="645889" cy="1083093"/>
            </a:xfrm>
            <a:prstGeom prst="rect">
              <a:avLst/>
            </a:prstGeom>
            <a:noFill/>
          </p:spPr>
          <p:txBody>
            <a:bodyPr wrap="none" rtlCol="0">
              <a:spAutoFit/>
            </a:bodyPr>
            <a:lstStyle/>
            <a:p>
              <a:r>
                <a:rPr lang="zh-CN" altLang="en-US" sz="1500" dirty="0">
                  <a:solidFill>
                    <a:srgbClr val="BF8714"/>
                  </a:solidFill>
                  <a:latin typeface="微软雅黑" panose="020B0503020204020204" pitchFamily="34" charset="-122"/>
                  <a:ea typeface="微软雅黑" panose="020B0503020204020204" pitchFamily="34" charset="-122"/>
                </a:rPr>
                <a:t>认识</a:t>
              </a:r>
              <a:r>
                <a:rPr lang="en-US" altLang="zh-CN" sz="1500" dirty="0">
                  <a:solidFill>
                    <a:srgbClr val="BF8714"/>
                  </a:solidFill>
                  <a:latin typeface="微软雅黑" panose="020B0503020204020204" pitchFamily="34" charset="-122"/>
                  <a:ea typeface="微软雅黑" panose="020B0503020204020204" pitchFamily="34" charset="-122"/>
                </a:rPr>
                <a:t>Dev-C++</a:t>
              </a:r>
              <a:endParaRPr lang="zh-CN" altLang="en-US" sz="1500" dirty="0">
                <a:solidFill>
                  <a:srgbClr val="BF8714"/>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63633" y="1429359"/>
              <a:ext cx="3749021" cy="1060316"/>
            </a:xfrm>
            <a:prstGeom prst="rect">
              <a:avLst/>
            </a:prstGeom>
            <a:noFill/>
          </p:spPr>
          <p:txBody>
            <a:bodyPr wrap="square" rtlCol="0">
              <a:spAutoFit/>
            </a:bodyPr>
            <a:lstStyle/>
            <a:p>
              <a:pPr>
                <a:lnSpc>
                  <a:spcPct val="150000"/>
                </a:lnSpc>
              </a:pP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4" name="TextBox 76"/>
          <p:cNvSpPr txBox="1"/>
          <p:nvPr/>
        </p:nvSpPr>
        <p:spPr>
          <a:xfrm>
            <a:off x="0" y="443825"/>
            <a:ext cx="629018" cy="900246"/>
          </a:xfrm>
          <a:prstGeom prst="rect">
            <a:avLst/>
          </a:prstGeom>
          <a:noFill/>
        </p:spPr>
        <p:txBody>
          <a:bodyPr wrap="none" lIns="68580" tIns="34290" rIns="68580" bIns="34290" rtlCol="0">
            <a:spAutoFit/>
          </a:bodyPr>
          <a:lstStyle/>
          <a:p>
            <a:r>
              <a:rPr lang="en-US" altLang="zh-CN" sz="2700" dirty="0">
                <a:solidFill>
                  <a:srgbClr val="BF8714"/>
                </a:solidFill>
                <a:latin typeface="微软雅黑" panose="020B0503020204020204" pitchFamily="34" charset="-122"/>
                <a:ea typeface="微软雅黑" panose="020B0503020204020204" pitchFamily="34" charset="-122"/>
              </a:rPr>
              <a:t>1.6</a:t>
            </a:r>
          </a:p>
          <a:p>
            <a:endParaRPr lang="zh-CN" altLang="en-US" sz="2700" dirty="0">
              <a:solidFill>
                <a:srgbClr val="BF871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92462" y="391395"/>
            <a:ext cx="0" cy="530239"/>
          </a:xfrm>
          <a:prstGeom prst="line">
            <a:avLst/>
          </a:prstGeom>
          <a:ln w="28575">
            <a:solidFill>
              <a:srgbClr val="BF8714"/>
            </a:solidFill>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4142335" y="1133669"/>
          <a:ext cx="4626989" cy="3391194"/>
        </p:xfrm>
        <a:graphic>
          <a:graphicData uri="http://schemas.openxmlformats.org/drawingml/2006/chart">
            <c:chart xmlns:c="http://schemas.openxmlformats.org/drawingml/2006/chart" xmlns:r="http://schemas.openxmlformats.org/officeDocument/2006/relationships" r:id="rId2"/>
          </a:graphicData>
        </a:graphic>
      </p:graphicFrame>
      <p:sp>
        <p:nvSpPr>
          <p:cNvPr id="9" name="剪去对角的矩形 8"/>
          <p:cNvSpPr/>
          <p:nvPr/>
        </p:nvSpPr>
        <p:spPr bwMode="auto">
          <a:xfrm>
            <a:off x="760218" y="1386919"/>
            <a:ext cx="269081" cy="172640"/>
          </a:xfrm>
          <a:prstGeom prst="snip2DiagRect">
            <a:avLst/>
          </a:prstGeom>
          <a:solidFill>
            <a:srgbClr val="886D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schemeClr val="tx1">
                  <a:lumMod val="65000"/>
                  <a:lumOff val="35000"/>
                </a:schemeClr>
              </a:solidFill>
            </a:endParaRPr>
          </a:p>
        </p:txBody>
      </p:sp>
      <p:sp>
        <p:nvSpPr>
          <p:cNvPr id="11" name="TextBox 76"/>
          <p:cNvSpPr txBox="1"/>
          <p:nvPr/>
        </p:nvSpPr>
        <p:spPr>
          <a:xfrm>
            <a:off x="1123705" y="1334740"/>
            <a:ext cx="1614136" cy="284693"/>
          </a:xfrm>
          <a:prstGeom prst="rect">
            <a:avLst/>
          </a:prstGeom>
          <a:noFill/>
          <a:effectLst/>
        </p:spPr>
        <p:txBody>
          <a:bodyPr wrap="square" lIns="68580" tIns="34290" rIns="68580" bIns="34290" rtlCol="0">
            <a:spAutoFit/>
          </a:bodyPr>
          <a:lstStyle/>
          <a:p>
            <a:r>
              <a:rPr lang="en-US" altLang="zh-CN" dirty="0">
                <a:solidFill>
                  <a:srgbClr val="BF8714"/>
                </a:solidFill>
                <a:latin typeface="微软雅黑" panose="020B0503020204020204" pitchFamily="34" charset="-122"/>
                <a:ea typeface="微软雅黑" panose="020B0503020204020204" pitchFamily="34" charset="-122"/>
              </a:rPr>
              <a:t>Dev-C++</a:t>
            </a:r>
            <a:r>
              <a:rPr lang="zh-CN" altLang="en-US" dirty="0">
                <a:solidFill>
                  <a:srgbClr val="BF8714"/>
                </a:solidFill>
                <a:latin typeface="微软雅黑" panose="020B0503020204020204" pitchFamily="34" charset="-122"/>
                <a:ea typeface="微软雅黑" panose="020B0503020204020204" pitchFamily="34" charset="-122"/>
              </a:rPr>
              <a:t>介绍：</a:t>
            </a:r>
            <a:endParaRPr lang="en-US" altLang="zh-CN" dirty="0">
              <a:solidFill>
                <a:srgbClr val="BF8714"/>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3FC17B2-1295-4CCB-B5D8-11B8CB5598A7}"/>
              </a:ext>
            </a:extLst>
          </p:cNvPr>
          <p:cNvSpPr txBox="1"/>
          <p:nvPr/>
        </p:nvSpPr>
        <p:spPr>
          <a:xfrm>
            <a:off x="1119608" y="1681173"/>
            <a:ext cx="5188515" cy="824200"/>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Dev-C++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是一个可视化集成开发环境，可以用此软件实现</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C/C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＋＋程序的编辑、预处理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编译</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链接、运行和调试。现在介绍</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Dev-C++</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常用的一些基本操作，每一位同学都要掌握。</a:t>
            </a:r>
          </a:p>
        </p:txBody>
      </p:sp>
      <p:sp>
        <p:nvSpPr>
          <p:cNvPr id="20" name="文本框 19">
            <a:extLst>
              <a:ext uri="{FF2B5EF4-FFF2-40B4-BE49-F238E27FC236}">
                <a16:creationId xmlns:a16="http://schemas.microsoft.com/office/drawing/2014/main" id="{9C1797E2-CC61-48BB-8D8D-B22DE3A787A5}"/>
              </a:ext>
            </a:extLst>
          </p:cNvPr>
          <p:cNvSpPr txBox="1"/>
          <p:nvPr/>
        </p:nvSpPr>
        <p:spPr>
          <a:xfrm>
            <a:off x="2506045" y="4832407"/>
            <a:ext cx="4131910" cy="523220"/>
          </a:xfrm>
          <a:prstGeom prst="rect">
            <a:avLst/>
          </a:prstGeom>
          <a:noFill/>
        </p:spPr>
        <p:txBody>
          <a:bodyPr wrap="square" rtlCol="0">
            <a:spAutoFit/>
          </a:bodyPr>
          <a:lstStyle/>
          <a:p>
            <a:r>
              <a:rPr lang="zh-CN" altLang="en-US" dirty="0">
                <a:solidFill>
                  <a:schemeClr val="accent2">
                    <a:lumMod val="75000"/>
                  </a:schemeClr>
                </a:solidFill>
                <a:latin typeface="楷体" panose="02010609060101010101" pitchFamily="49" charset="-122"/>
                <a:ea typeface="楷体" panose="02010609060101010101" pitchFamily="49" charset="-122"/>
              </a:rPr>
              <a:t>麒麟信息科技 </a:t>
            </a:r>
            <a:r>
              <a:rPr lang="en-US" altLang="zh-CN" dirty="0">
                <a:solidFill>
                  <a:schemeClr val="accent2">
                    <a:lumMod val="75000"/>
                  </a:schemeClr>
                </a:solidFill>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www.qilinxx.com</a:t>
            </a:r>
            <a:r>
              <a:rPr lang="en-US" altLang="zh-CN" dirty="0">
                <a:solidFill>
                  <a:schemeClr val="accent2">
                    <a:lumMod val="75000"/>
                  </a:schemeClr>
                </a:solidFill>
                <a:latin typeface="楷体" panose="02010609060101010101" pitchFamily="49" charset="-122"/>
                <a:ea typeface="楷体" panose="02010609060101010101" pitchFamily="49" charset="-122"/>
              </a:rPr>
              <a:t> NOIP</a:t>
            </a:r>
            <a:r>
              <a:rPr lang="zh-CN" altLang="en-US" dirty="0">
                <a:solidFill>
                  <a:schemeClr val="accent2">
                    <a:lumMod val="75000"/>
                  </a:schemeClr>
                </a:solidFill>
                <a:latin typeface="楷体" panose="02010609060101010101" pitchFamily="49" charset="-122"/>
                <a:ea typeface="楷体" panose="02010609060101010101" pitchFamily="49" charset="-122"/>
              </a:rPr>
              <a:t>编程创新班</a:t>
            </a:r>
          </a:p>
          <a:p>
            <a:endParaRPr lang="zh-CN" altLang="en-US" dirty="0">
              <a:solidFill>
                <a:schemeClr val="accent2">
                  <a:lumMod val="75000"/>
                </a:schemeClr>
              </a:solidFill>
              <a:latin typeface="楷体" panose="02010609060101010101" pitchFamily="49" charset="-122"/>
              <a:ea typeface="楷体" panose="02010609060101010101" pitchFamily="49" charset="-122"/>
            </a:endParaRPr>
          </a:p>
        </p:txBody>
      </p:sp>
      <p:pic>
        <p:nvPicPr>
          <p:cNvPr id="12" name="图片 11">
            <a:extLst>
              <a:ext uri="{FF2B5EF4-FFF2-40B4-BE49-F238E27FC236}">
                <a16:creationId xmlns:a16="http://schemas.microsoft.com/office/drawing/2014/main" id="{34D75C9C-63A9-4562-AC30-F68C78633995}"/>
              </a:ext>
            </a:extLst>
          </p:cNvPr>
          <p:cNvPicPr>
            <a:picLocks noChangeAspect="1"/>
          </p:cNvPicPr>
          <p:nvPr/>
        </p:nvPicPr>
        <p:blipFill rotWithShape="1">
          <a:blip r:embed="rId4">
            <a:extLst>
              <a:ext uri="{28A0092B-C50C-407E-A947-70E740481C1C}">
                <a14:useLocalDpi xmlns:a14="http://schemas.microsoft.com/office/drawing/2010/main" val="0"/>
              </a:ext>
            </a:extLst>
          </a:blip>
          <a:srcRect l="16969" r="16673" b="26676"/>
          <a:stretch/>
        </p:blipFill>
        <p:spPr>
          <a:xfrm>
            <a:off x="3419961" y="2677026"/>
            <a:ext cx="587807" cy="558728"/>
          </a:xfrm>
          <a:prstGeom prst="rect">
            <a:avLst/>
          </a:prstGeom>
        </p:spPr>
      </p:pic>
      <p:sp>
        <p:nvSpPr>
          <p:cNvPr id="17" name="文本框 16">
            <a:extLst>
              <a:ext uri="{FF2B5EF4-FFF2-40B4-BE49-F238E27FC236}">
                <a16:creationId xmlns:a16="http://schemas.microsoft.com/office/drawing/2014/main" id="{0A64BEB8-2959-471C-AF82-9F870A762EE6}"/>
              </a:ext>
            </a:extLst>
          </p:cNvPr>
          <p:cNvSpPr txBox="1"/>
          <p:nvPr/>
        </p:nvSpPr>
        <p:spPr>
          <a:xfrm>
            <a:off x="2874482" y="3226929"/>
            <a:ext cx="1565349" cy="316369"/>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Dev-C++</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387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1201195603"/>
  <p:tag name="MH_LIBRARY" val="CONTENTS"/>
  <p:tag name="MH_TYPE" val="OTHERS"/>
  <p:tag name="ID" val="626765"/>
</p:tagLst>
</file>

<file path=ppt/tags/tag2.xml><?xml version="1.0" encoding="utf-8"?>
<p:tagLst xmlns:a="http://schemas.openxmlformats.org/drawingml/2006/main" xmlns:r="http://schemas.openxmlformats.org/officeDocument/2006/relationships" xmlns:p="http://schemas.openxmlformats.org/presentationml/2006/main">
  <p:tag name="MH" val="20161201195603"/>
  <p:tag name="MH_LIBRARY" val="CONTENTS"/>
  <p:tag name="MH_TYPE" val="OTHERS"/>
  <p:tag name="ID" val="626765"/>
</p:tagLst>
</file>

<file path=ppt/tags/tag3.xml><?xml version="1.0" encoding="utf-8"?>
<p:tagLst xmlns:a="http://schemas.openxmlformats.org/drawingml/2006/main" xmlns:r="http://schemas.openxmlformats.org/officeDocument/2006/relationships" xmlns:p="http://schemas.openxmlformats.org/presentationml/2006/main">
  <p:tag name="MH" val="20161201195603"/>
  <p:tag name="MH_LIBRARY" val="CONTENTS"/>
  <p:tag name="MH_TYPE" val="OTHERS"/>
  <p:tag name="ID" val="62676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4614</Words>
  <Application>Microsoft Office PowerPoint</Application>
  <PresentationFormat>全屏显示(16:9)</PresentationFormat>
  <Paragraphs>457</Paragraphs>
  <Slides>51</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51</vt:i4>
      </vt:variant>
    </vt:vector>
  </HeadingPairs>
  <TitlesOfParts>
    <vt:vector size="66" baseType="lpstr">
      <vt:lpstr>Adobe 繁黑體 Std B</vt:lpstr>
      <vt:lpstr>Gill Sans</vt:lpstr>
      <vt:lpstr>黑体</vt:lpstr>
      <vt:lpstr>华文细黑</vt:lpstr>
      <vt:lpstr>华文中宋</vt:lpstr>
      <vt:lpstr>楷体</vt:lpstr>
      <vt:lpstr>宋体</vt:lpstr>
      <vt:lpstr>微软雅黑</vt:lpstr>
      <vt:lpstr>Arial</vt:lpstr>
      <vt:lpstr>Calibri</vt:lpstr>
      <vt:lpstr>Calibri Light</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清新小树</dc:title>
  <dc:creator>第一PPT</dc:creator>
  <cp:keywords>www.1ppt.com</cp:keywords>
  <dc:description>www.1ppt.com</dc:description>
  <cp:lastModifiedBy>xy S</cp:lastModifiedBy>
  <cp:revision>97</cp:revision>
  <dcterms:created xsi:type="dcterms:W3CDTF">2017-03-23T05:26:00Z</dcterms:created>
  <dcterms:modified xsi:type="dcterms:W3CDTF">2018-11-15T09:25:36Z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