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78"/>
  </p:notesMasterIdLst>
  <p:sldIdLst>
    <p:sldId id="256" r:id="rId2"/>
    <p:sldId id="403" r:id="rId3"/>
    <p:sldId id="406" r:id="rId4"/>
    <p:sldId id="405" r:id="rId5"/>
    <p:sldId id="407" r:id="rId6"/>
    <p:sldId id="369" r:id="rId7"/>
    <p:sldId id="371" r:id="rId8"/>
    <p:sldId id="374" r:id="rId9"/>
    <p:sldId id="377" r:id="rId10"/>
    <p:sldId id="372" r:id="rId11"/>
    <p:sldId id="378" r:id="rId12"/>
    <p:sldId id="401" r:id="rId13"/>
    <p:sldId id="379" r:id="rId14"/>
    <p:sldId id="390" r:id="rId15"/>
    <p:sldId id="402" r:id="rId16"/>
    <p:sldId id="387" r:id="rId17"/>
    <p:sldId id="388" r:id="rId18"/>
    <p:sldId id="380" r:id="rId19"/>
    <p:sldId id="384" r:id="rId20"/>
    <p:sldId id="356" r:id="rId21"/>
    <p:sldId id="364" r:id="rId22"/>
    <p:sldId id="365" r:id="rId23"/>
    <p:sldId id="361" r:id="rId24"/>
    <p:sldId id="362" r:id="rId25"/>
    <p:sldId id="359" r:id="rId26"/>
    <p:sldId id="382" r:id="rId27"/>
    <p:sldId id="385" r:id="rId28"/>
    <p:sldId id="383" r:id="rId29"/>
    <p:sldId id="363" r:id="rId30"/>
    <p:sldId id="366" r:id="rId31"/>
    <p:sldId id="381" r:id="rId32"/>
    <p:sldId id="386" r:id="rId33"/>
    <p:sldId id="263" r:id="rId34"/>
    <p:sldId id="264" r:id="rId35"/>
    <p:sldId id="281" r:id="rId36"/>
    <p:sldId id="295" r:id="rId37"/>
    <p:sldId id="309" r:id="rId38"/>
    <p:sldId id="310" r:id="rId39"/>
    <p:sldId id="311" r:id="rId40"/>
    <p:sldId id="322" r:id="rId41"/>
    <p:sldId id="296" r:id="rId42"/>
    <p:sldId id="333" r:id="rId43"/>
    <p:sldId id="334" r:id="rId44"/>
    <p:sldId id="297" r:id="rId45"/>
    <p:sldId id="335" r:id="rId46"/>
    <p:sldId id="323" r:id="rId47"/>
    <p:sldId id="336" r:id="rId48"/>
    <p:sldId id="324" r:id="rId49"/>
    <p:sldId id="337" r:id="rId50"/>
    <p:sldId id="325" r:id="rId51"/>
    <p:sldId id="338" r:id="rId52"/>
    <p:sldId id="326" r:id="rId53"/>
    <p:sldId id="344" r:id="rId54"/>
    <p:sldId id="339" r:id="rId55"/>
    <p:sldId id="348" r:id="rId56"/>
    <p:sldId id="340" r:id="rId57"/>
    <p:sldId id="349" r:id="rId58"/>
    <p:sldId id="350" r:id="rId59"/>
    <p:sldId id="345" r:id="rId60"/>
    <p:sldId id="346" r:id="rId61"/>
    <p:sldId id="353" r:id="rId62"/>
    <p:sldId id="393" r:id="rId63"/>
    <p:sldId id="408" r:id="rId64"/>
    <p:sldId id="409" r:id="rId65"/>
    <p:sldId id="394" r:id="rId66"/>
    <p:sldId id="395" r:id="rId67"/>
    <p:sldId id="404" r:id="rId68"/>
    <p:sldId id="411" r:id="rId69"/>
    <p:sldId id="391" r:id="rId70"/>
    <p:sldId id="392" r:id="rId71"/>
    <p:sldId id="398" r:id="rId72"/>
    <p:sldId id="400" r:id="rId73"/>
    <p:sldId id="399" r:id="rId74"/>
    <p:sldId id="410" r:id="rId75"/>
    <p:sldId id="373" r:id="rId76"/>
    <p:sldId id="396" r:id="rId7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I96FMxK+KGdAoNEI4kW1Mw==" hashData="HtqtQ4a4Xb4jp6wOx8FES6BfXz8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97D"/>
    <a:srgbClr val="1F497D"/>
    <a:srgbClr val="548DD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718" autoAdjust="0"/>
  </p:normalViewPr>
  <p:slideViewPr>
    <p:cSldViewPr>
      <p:cViewPr varScale="1">
        <p:scale>
          <a:sx n="94" d="100"/>
          <a:sy n="94" d="100"/>
        </p:scale>
        <p:origin x="-68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58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CF6A1-9199-44DB-BBBB-FD38BABD8FBE}" type="datetimeFigureOut">
              <a:rPr lang="de-DE" smtClean="0"/>
              <a:pPr/>
              <a:t>26.01.2017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E4E75-6B1F-406D-A8CE-9EE2B776C2A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E4E75-6B1F-406D-A8CE-9EE2B776C2AC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Matthias Hirzel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Versionskontrolle mit </a:t>
            </a:r>
            <a:r>
              <a:rPr lang="de-DE" dirty="0" err="1" smtClean="0">
                <a:solidFill>
                  <a:schemeClr val="tx1"/>
                </a:solidFill>
              </a:rPr>
              <a:t>git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000" dirty="0" smtClean="0">
                <a:latin typeface="+mj-lt"/>
              </a:rPr>
              <a:t>Matthias Hirzel</a:t>
            </a:r>
          </a:p>
          <a:p>
            <a:pPr algn="ctr"/>
            <a:r>
              <a:rPr lang="de-DE" sz="2000" dirty="0" smtClean="0">
                <a:solidFill>
                  <a:prstClr val="white"/>
                </a:solidFill>
                <a:latin typeface="Calibri"/>
              </a:rPr>
              <a:t>20.01.2017</a:t>
            </a:r>
            <a:endParaRPr lang="de-DE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Funktionsweise: Folgen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de-DE" dirty="0" smtClean="0">
                <a:latin typeface="Cambria" pitchFamily="18" charset="0"/>
              </a:rPr>
              <a:t>Erstellen von </a:t>
            </a:r>
            <a:r>
              <a:rPr lang="de-DE" dirty="0" err="1" smtClean="0">
                <a:latin typeface="Cambria" pitchFamily="18" charset="0"/>
              </a:rPr>
              <a:t>Branches</a:t>
            </a:r>
            <a:r>
              <a:rPr lang="de-DE" dirty="0" smtClean="0">
                <a:latin typeface="Cambria" pitchFamily="18" charset="0"/>
              </a:rPr>
              <a:t> ist billig (Zeiger)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de-DE" dirty="0" smtClean="0">
                <a:latin typeface="Cambria" pitchFamily="18" charset="0"/>
              </a:rPr>
              <a:t>Leichtes Wechseln von </a:t>
            </a:r>
            <a:r>
              <a:rPr lang="de-DE" dirty="0" err="1" smtClean="0">
                <a:latin typeface="Cambria" pitchFamily="18" charset="0"/>
              </a:rPr>
              <a:t>Branches</a:t>
            </a:r>
            <a:endParaRPr lang="de-DE" dirty="0" smtClean="0">
              <a:latin typeface="Cambria" pitchFamily="18" charset="0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de-DE" dirty="0" smtClean="0">
                <a:latin typeface="Cambria" pitchFamily="18" charset="0"/>
              </a:rPr>
              <a:t>Leichte Rückkehr zu früheren </a:t>
            </a:r>
            <a:r>
              <a:rPr lang="de-DE" dirty="0" err="1" smtClean="0">
                <a:latin typeface="Cambria" pitchFamily="18" charset="0"/>
              </a:rPr>
              <a:t>Commits</a:t>
            </a:r>
            <a:r>
              <a:rPr lang="de-DE" dirty="0" smtClean="0">
                <a:latin typeface="Cambria" pitchFamily="18" charset="0"/>
              </a:rPr>
              <a:t> </a:t>
            </a:r>
            <a:r>
              <a:rPr lang="de-DE" dirty="0" smtClean="0">
                <a:latin typeface="Cambria"/>
              </a:rPr>
              <a:t>⇒</a:t>
            </a:r>
            <a:r>
              <a:rPr lang="de-DE" dirty="0" smtClean="0">
                <a:latin typeface="Cambria" pitchFamily="18" charset="0"/>
              </a:rPr>
              <a:t> </a:t>
            </a:r>
            <a:r>
              <a:rPr lang="de-DE" dirty="0" err="1" smtClean="0">
                <a:latin typeface="Cambria" pitchFamily="18" charset="0"/>
                <a:sym typeface="Symbol"/>
              </a:rPr>
              <a:t>Undo</a:t>
            </a:r>
            <a:endParaRPr lang="de-DE" dirty="0" smtClean="0">
              <a:latin typeface="Cambria" pitchFamily="18" charset="0"/>
              <a:sym typeface="Symbol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de-DE" dirty="0" smtClean="0">
                <a:latin typeface="Cambria" pitchFamily="18" charset="0"/>
                <a:sym typeface="Symbol"/>
              </a:rPr>
              <a:t>Pushen/</a:t>
            </a:r>
            <a:r>
              <a:rPr lang="de-DE" dirty="0" err="1" smtClean="0">
                <a:latin typeface="Cambria" pitchFamily="18" charset="0"/>
                <a:sym typeface="Symbol"/>
              </a:rPr>
              <a:t>Mergen</a:t>
            </a:r>
            <a:r>
              <a:rPr lang="de-DE" dirty="0" smtClean="0">
                <a:latin typeface="Cambria" pitchFamily="18" charset="0"/>
                <a:sym typeface="Symbol"/>
              </a:rPr>
              <a:t> von Änderungen in beliebige </a:t>
            </a:r>
            <a:r>
              <a:rPr lang="de-DE" dirty="0" err="1" smtClean="0">
                <a:latin typeface="Cambria" pitchFamily="18" charset="0"/>
                <a:sym typeface="Symbol"/>
              </a:rPr>
              <a:t>Branches</a:t>
            </a:r>
            <a:endParaRPr lang="de-DE" dirty="0" smtClean="0">
              <a:latin typeface="Cambria" pitchFamily="18" charset="0"/>
              <a:sym typeface="Symbol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de-DE" dirty="0" smtClean="0">
                <a:latin typeface="Cambria" pitchFamily="18" charset="0"/>
                <a:sym typeface="Symbol"/>
              </a:rPr>
              <a:t>Lokale Änderungen stets gesichert  </a:t>
            </a:r>
            <a:r>
              <a:rPr lang="de-DE" dirty="0" smtClean="0">
                <a:latin typeface="Cambria"/>
                <a:sym typeface="Symbol"/>
              </a:rPr>
              <a:t>⇒</a:t>
            </a:r>
            <a:r>
              <a:rPr lang="de-DE" dirty="0" smtClean="0">
                <a:latin typeface="Cambria" pitchFamily="18" charset="0"/>
                <a:sym typeface="Symbol"/>
              </a:rPr>
              <a:t> Kein sofortiger </a:t>
            </a:r>
            <a:r>
              <a:rPr lang="de-DE" dirty="0" err="1" smtClean="0">
                <a:latin typeface="Cambria" pitchFamily="18" charset="0"/>
                <a:sym typeface="Symbol"/>
              </a:rPr>
              <a:t>Merge</a:t>
            </a:r>
            <a:r>
              <a:rPr lang="de-DE" dirty="0" smtClean="0">
                <a:latin typeface="Cambria" pitchFamily="18" charset="0"/>
                <a:sym typeface="Symbol"/>
              </a:rPr>
              <a:t>-Konflikt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de-DE" dirty="0" smtClean="0">
                <a:latin typeface="Cambria" pitchFamily="18" charset="0"/>
                <a:sym typeface="Symbol"/>
              </a:rPr>
              <a:t>Lokales </a:t>
            </a:r>
            <a:r>
              <a:rPr lang="de-DE" dirty="0" err="1" smtClean="0">
                <a:latin typeface="Cambria" pitchFamily="18" charset="0"/>
                <a:sym typeface="Symbol"/>
              </a:rPr>
              <a:t>Mergen</a:t>
            </a:r>
            <a:r>
              <a:rPr lang="de-DE" dirty="0" smtClean="0">
                <a:latin typeface="Cambria" pitchFamily="18" charset="0"/>
                <a:sym typeface="Symbol"/>
              </a:rPr>
              <a:t> (Push bei Konflikt unmöglich)</a:t>
            </a:r>
            <a:endParaRPr lang="de-DE" dirty="0" smtClean="0">
              <a:latin typeface="Cambria" pitchFamily="18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Anforderungen </a:t>
            </a:r>
            <a:r>
              <a:rPr lang="de-DE" sz="3600" b="1" dirty="0" smtClean="0">
                <a:solidFill>
                  <a:schemeClr val="tx1"/>
                </a:solidFill>
              </a:rPr>
              <a:t>[3-8]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419622"/>
            <a:ext cx="4403129" cy="216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3579862"/>
            <a:ext cx="16478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419622"/>
            <a:ext cx="2717800" cy="139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2859782"/>
            <a:ext cx="563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6422" y="4350930"/>
            <a:ext cx="3033442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3291830"/>
            <a:ext cx="1017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Gerade Verbindung mit Pfeil 12"/>
          <p:cNvCxnSpPr/>
          <p:nvPr/>
        </p:nvCxnSpPr>
        <p:spPr>
          <a:xfrm flipH="1" flipV="1">
            <a:off x="2339752" y="2931790"/>
            <a:ext cx="432048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491880" y="2859782"/>
            <a:ext cx="72008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1919776" y="3878404"/>
            <a:ext cx="720080" cy="2670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3851920" y="4164874"/>
            <a:ext cx="504056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1907704" y="3527312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3707904" y="3528874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3203848" y="2859782"/>
            <a:ext cx="216024" cy="3600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3203848" y="4187456"/>
            <a:ext cx="90902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10302" y="3785376"/>
            <a:ext cx="31591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59833" y="3755409"/>
            <a:ext cx="1152127" cy="36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Foliennummernplatzhalt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Anforderungen </a:t>
            </a:r>
            <a:r>
              <a:rPr lang="de-DE" sz="3600" b="1" dirty="0" smtClean="0">
                <a:solidFill>
                  <a:schemeClr val="tx1"/>
                </a:solidFill>
              </a:rPr>
              <a:t>[3-8]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4283968" y="1419622"/>
            <a:ext cx="4403129" cy="216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bright="40000"/>
          </a:blip>
          <a:srcRect/>
          <a:stretch>
            <a:fillRect/>
          </a:stretch>
        </p:blipFill>
        <p:spPr bwMode="auto">
          <a:xfrm>
            <a:off x="5508104" y="3579862"/>
            <a:ext cx="16478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419622"/>
            <a:ext cx="2717800" cy="139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2859782"/>
            <a:ext cx="563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155926"/>
            <a:ext cx="1871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3291830"/>
            <a:ext cx="1017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 flipH="1" flipV="1">
            <a:off x="2339752" y="2931790"/>
            <a:ext cx="432048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8" cstate="print">
            <a:lum bright="66000"/>
          </a:blip>
          <a:srcRect/>
          <a:stretch>
            <a:fillRect/>
          </a:stretch>
        </p:blipFill>
        <p:spPr bwMode="auto">
          <a:xfrm>
            <a:off x="4426422" y="4350930"/>
            <a:ext cx="3033442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Gerade Verbindung mit Pfeil 14"/>
          <p:cNvCxnSpPr/>
          <p:nvPr/>
        </p:nvCxnSpPr>
        <p:spPr>
          <a:xfrm flipH="1">
            <a:off x="1919776" y="3878404"/>
            <a:ext cx="720080" cy="2670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10302" y="3785376"/>
            <a:ext cx="31591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59833" y="3755409"/>
            <a:ext cx="1152127" cy="36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Anforderungen </a:t>
            </a:r>
            <a:r>
              <a:rPr lang="de-DE" sz="3600" b="1" dirty="0" smtClean="0">
                <a:solidFill>
                  <a:schemeClr val="tx1"/>
                </a:solidFill>
              </a:rPr>
              <a:t>[3-8]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4283968" y="1419622"/>
            <a:ext cx="4403129" cy="216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bright="40000"/>
          </a:blip>
          <a:srcRect/>
          <a:stretch>
            <a:fillRect/>
          </a:stretch>
        </p:blipFill>
        <p:spPr bwMode="auto">
          <a:xfrm>
            <a:off x="5508104" y="3579862"/>
            <a:ext cx="16478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419622"/>
            <a:ext cx="2717800" cy="139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2859782"/>
            <a:ext cx="563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155926"/>
            <a:ext cx="1871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3291830"/>
            <a:ext cx="1017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 flipH="1" flipV="1">
            <a:off x="2339752" y="2931790"/>
            <a:ext cx="432048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8" cstate="print">
            <a:lum bright="66000"/>
          </a:blip>
          <a:srcRect/>
          <a:stretch>
            <a:fillRect/>
          </a:stretch>
        </p:blipFill>
        <p:spPr bwMode="auto">
          <a:xfrm>
            <a:off x="4426422" y="4350930"/>
            <a:ext cx="3033442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Gerade Verbindung mit Pfeil 14"/>
          <p:cNvCxnSpPr/>
          <p:nvPr/>
        </p:nvCxnSpPr>
        <p:spPr>
          <a:xfrm flipH="1">
            <a:off x="1919776" y="3878404"/>
            <a:ext cx="720080" cy="2670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10302" y="3785376"/>
            <a:ext cx="31591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59833" y="3755409"/>
            <a:ext cx="1152127" cy="36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feld 19"/>
          <p:cNvSpPr txBox="1"/>
          <p:nvPr/>
        </p:nvSpPr>
        <p:spPr>
          <a:xfrm>
            <a:off x="3080152" y="41143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/>
              </a:rPr>
              <a:t>↪ </a:t>
            </a:r>
            <a:r>
              <a:rPr lang="de-DE" dirty="0" smtClean="0"/>
              <a:t>Amos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635896" y="331215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mbria"/>
                <a:sym typeface="Symbol"/>
              </a:rPr>
              <a:t></a:t>
            </a:r>
            <a:r>
              <a:rPr lang="de-DE" dirty="0" smtClean="0">
                <a:latin typeface="Cambria"/>
              </a:rPr>
              <a:t> </a:t>
            </a:r>
            <a:r>
              <a:rPr lang="de-DE" dirty="0" smtClean="0"/>
              <a:t>Abteilungsserver, K8</a:t>
            </a:r>
            <a:endParaRPr lang="de-DE" dirty="0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1</a:t>
            </a:r>
            <a:endParaRPr lang="de-DE" sz="5000" dirty="0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609600" y="2121588"/>
            <a:ext cx="2209800" cy="1746305"/>
          </a:xfrm>
        </p:spPr>
        <p:txBody>
          <a:bodyPr>
            <a:normAutofit/>
          </a:bodyPr>
          <a:lstStyle/>
          <a:p>
            <a:r>
              <a:rPr lang="de-DE" sz="3600" dirty="0" err="1" smtClean="0">
                <a:latin typeface="Cambria" pitchFamily="18" charset="0"/>
              </a:rPr>
              <a:t>GitHub</a:t>
            </a:r>
            <a:r>
              <a:rPr lang="de-DE" sz="3600" dirty="0" smtClean="0">
                <a:latin typeface="Cambria" pitchFamily="18" charset="0"/>
              </a:rPr>
              <a:t> &amp; </a:t>
            </a:r>
            <a:r>
              <a:rPr lang="de-DE" sz="3600" dirty="0" err="1" smtClean="0">
                <a:latin typeface="Cambria" pitchFamily="18" charset="0"/>
              </a:rPr>
              <a:t>Eclipse</a:t>
            </a:r>
            <a:endParaRPr lang="de-DE" sz="3600" dirty="0">
              <a:latin typeface="Cambria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20000">
            <a:off x="3334541" y="896699"/>
            <a:ext cx="5150779" cy="108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20000">
            <a:off x="3146227" y="1996897"/>
            <a:ext cx="5158400" cy="18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1</a:t>
            </a:r>
            <a:endParaRPr lang="de-DE" sz="5000" dirty="0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609600" y="2121588"/>
            <a:ext cx="2450232" cy="2250362"/>
          </a:xfrm>
        </p:spPr>
        <p:txBody>
          <a:bodyPr>
            <a:normAutofit/>
          </a:bodyPr>
          <a:lstStyle/>
          <a:p>
            <a:pPr lvl="0"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</a:pPr>
            <a:r>
              <a:rPr lang="de-DE" sz="2000" dirty="0" smtClean="0">
                <a:solidFill>
                  <a:prstClr val="black"/>
                </a:solidFill>
                <a:latin typeface="Cambria" pitchFamily="18" charset="0"/>
              </a:rPr>
              <a:t>Leichtes  Erkennen,</a:t>
            </a:r>
          </a:p>
          <a:p>
            <a:pPr lvl="0">
              <a:buClr>
                <a:srgbClr val="00B050"/>
              </a:buClr>
              <a:tabLst>
                <a:tab pos="223200" algn="l"/>
              </a:tabLst>
            </a:pPr>
            <a:r>
              <a:rPr lang="de-DE" sz="2000" dirty="0" smtClean="0">
                <a:solidFill>
                  <a:prstClr val="black"/>
                </a:solidFill>
                <a:latin typeface="Cambria" pitchFamily="18" charset="0"/>
              </a:rPr>
              <a:t>	von wem welche </a:t>
            </a:r>
          </a:p>
          <a:p>
            <a:pPr lvl="0">
              <a:buClr>
                <a:srgbClr val="00B050"/>
              </a:buClr>
              <a:tabLst>
                <a:tab pos="223200" algn="l"/>
              </a:tabLst>
            </a:pPr>
            <a:r>
              <a:rPr lang="de-DE" sz="2000" dirty="0" smtClean="0">
                <a:solidFill>
                  <a:prstClr val="black"/>
                </a:solidFill>
                <a:latin typeface="Cambria" pitchFamily="18" charset="0"/>
              </a:rPr>
              <a:t>	</a:t>
            </a:r>
            <a:r>
              <a:rPr lang="de-DE" sz="2000" dirty="0" err="1" smtClean="0">
                <a:solidFill>
                  <a:prstClr val="black"/>
                </a:solidFill>
                <a:latin typeface="Cambria" pitchFamily="18" charset="0"/>
              </a:rPr>
              <a:t>Commits</a:t>
            </a:r>
            <a:r>
              <a:rPr lang="de-DE" sz="2000" dirty="0" smtClean="0">
                <a:solidFill>
                  <a:prstClr val="black"/>
                </a:solidFill>
                <a:latin typeface="Cambria" pitchFamily="18" charset="0"/>
              </a:rPr>
              <a:t> stammen</a:t>
            </a:r>
          </a:p>
          <a:p>
            <a:pPr lvl="0">
              <a:buClr>
                <a:srgbClr val="00B050"/>
              </a:buClr>
              <a:tabLst>
                <a:tab pos="223200" algn="l"/>
              </a:tabLst>
            </a:pPr>
            <a:r>
              <a:rPr lang="de-DE" sz="2000" dirty="0" smtClean="0">
                <a:solidFill>
                  <a:prstClr val="black"/>
                </a:solidFill>
                <a:latin typeface="Cambria" pitchFamily="18" charset="0"/>
              </a:rPr>
              <a:t>	</a:t>
            </a:r>
            <a:r>
              <a:rPr lang="de-DE" sz="2000" dirty="0" smtClean="0">
                <a:solidFill>
                  <a:prstClr val="black"/>
                </a:solidFill>
                <a:latin typeface="Cambria"/>
              </a:rPr>
              <a:t> ⇒</a:t>
            </a:r>
            <a:r>
              <a:rPr lang="de-DE" sz="2000" dirty="0" smtClean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de-DE" sz="2000" dirty="0" smtClean="0">
                <a:solidFill>
                  <a:prstClr val="black"/>
                </a:solidFill>
                <a:latin typeface="Cambria" pitchFamily="18" charset="0"/>
                <a:sym typeface="Symbol"/>
              </a:rPr>
              <a:t>Rückfragen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20000">
            <a:off x="3334541" y="896699"/>
            <a:ext cx="5150779" cy="108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20000">
            <a:off x="3146227" y="1996897"/>
            <a:ext cx="5158400" cy="18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Rückkehr zu früheren </a:t>
            </a:r>
            <a:r>
              <a:rPr lang="de-DE" b="1" dirty="0" err="1" smtClean="0">
                <a:solidFill>
                  <a:schemeClr val="tx1"/>
                </a:solidFill>
              </a:rPr>
              <a:t>Commits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HEAD = Zeiger auf aktuell geladenen Commit eines </a:t>
            </a:r>
            <a:r>
              <a:rPr lang="de-DE" sz="2400" dirty="0" err="1" smtClean="0">
                <a:latin typeface="Cambria" pitchFamily="18" charset="0"/>
              </a:rPr>
              <a:t>Branchs</a:t>
            </a:r>
            <a:endParaRPr lang="de-DE" sz="2400" dirty="0" smtClean="0">
              <a:latin typeface="Cambria" pitchFamily="18" charset="0"/>
            </a:endParaRPr>
          </a:p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Master = Hauptzweig/ Standardzweig</a:t>
            </a:r>
          </a:p>
          <a:p>
            <a:pPr>
              <a:buClrTx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sz="3600" dirty="0" smtClean="0">
              <a:latin typeface="Cambria" pitchFamily="18" charset="0"/>
            </a:endParaRPr>
          </a:p>
          <a:p>
            <a:pPr>
              <a:buClrTx/>
            </a:pPr>
            <a:endParaRPr lang="de-DE" dirty="0">
              <a:latin typeface="Cambria" pitchFamily="18" charset="0"/>
            </a:endParaRPr>
          </a:p>
        </p:txBody>
      </p:sp>
      <p:sp>
        <p:nvSpPr>
          <p:cNvPr id="16" name="Inhaltsplatzhalter 39"/>
          <p:cNvSpPr txBox="1">
            <a:spLocks/>
          </p:cNvSpPr>
          <p:nvPr/>
        </p:nvSpPr>
        <p:spPr>
          <a:xfrm>
            <a:off x="467544" y="2355726"/>
            <a:ext cx="5184000" cy="11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5000"/>
              <a:buFont typeface="Wingdings 2"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Lokal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17" name="Oval 2"/>
          <p:cNvSpPr>
            <a:spLocks noChangeArrowheads="1"/>
          </p:cNvSpPr>
          <p:nvPr/>
        </p:nvSpPr>
        <p:spPr bwMode="auto">
          <a:xfrm>
            <a:off x="928712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cxnSp>
        <p:nvCxnSpPr>
          <p:cNvPr id="18" name="AutoShape 5"/>
          <p:cNvCxnSpPr>
            <a:cxnSpLocks noChangeShapeType="1"/>
            <a:stCxn id="19" idx="2"/>
            <a:endCxn id="17" idx="6"/>
          </p:cNvCxnSpPr>
          <p:nvPr/>
        </p:nvCxnSpPr>
        <p:spPr bwMode="auto">
          <a:xfrm flipH="1">
            <a:off x="1217637" y="3066981"/>
            <a:ext cx="761182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1978819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0" name="AutoShape 5"/>
          <p:cNvCxnSpPr>
            <a:cxnSpLocks noChangeShapeType="1"/>
            <a:stCxn id="21" idx="2"/>
            <a:endCxn id="19" idx="6"/>
          </p:cNvCxnSpPr>
          <p:nvPr/>
        </p:nvCxnSpPr>
        <p:spPr bwMode="auto">
          <a:xfrm flipH="1">
            <a:off x="2267744" y="3066981"/>
            <a:ext cx="71918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1" name="Oval 2"/>
          <p:cNvSpPr>
            <a:spLocks noChangeArrowheads="1"/>
          </p:cNvSpPr>
          <p:nvPr/>
        </p:nvSpPr>
        <p:spPr bwMode="auto">
          <a:xfrm>
            <a:off x="2986931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529392" y="315708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onsolas" pitchFamily="49" charset="0"/>
                <a:cs typeface="Consolas" pitchFamily="49" charset="0"/>
              </a:rPr>
              <a:t>f47o11o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79152" y="3147814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b21a98r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586256" y="3157974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b12a34z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platzhalter 2"/>
          <p:cNvSpPr txBox="1">
            <a:spLocks/>
          </p:cNvSpPr>
          <p:nvPr/>
        </p:nvSpPr>
        <p:spPr>
          <a:xfrm>
            <a:off x="5724128" y="2355726"/>
            <a:ext cx="3024000" cy="1224136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b21a98r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638048" y="23658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3121680" y="2705606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635896" y="2880802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Rückkehr zu früheren </a:t>
            </a:r>
            <a:r>
              <a:rPr lang="de-DE" b="1" dirty="0" err="1" smtClean="0">
                <a:solidFill>
                  <a:schemeClr val="tx1"/>
                </a:solidFill>
              </a:rPr>
              <a:t>Commits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HEAD = Zeiger auf aktuell geladenen Commit eines </a:t>
            </a:r>
            <a:r>
              <a:rPr lang="de-DE" sz="2400" dirty="0" err="1" smtClean="0">
                <a:latin typeface="Cambria" pitchFamily="18" charset="0"/>
              </a:rPr>
              <a:t>Branchs</a:t>
            </a:r>
            <a:endParaRPr lang="de-DE" sz="2400" dirty="0" smtClean="0">
              <a:latin typeface="Cambria" pitchFamily="18" charset="0"/>
            </a:endParaRPr>
          </a:p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Master = Hauptzweig/ Standardzweig</a:t>
            </a:r>
          </a:p>
          <a:p>
            <a:pPr>
              <a:buClrTx/>
              <a:buNone/>
            </a:pPr>
            <a:endParaRPr lang="de-DE" sz="2400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sz="4400" dirty="0" smtClean="0">
              <a:latin typeface="Cambria" pitchFamily="18" charset="0"/>
            </a:endParaRPr>
          </a:p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Auschecken des Snapshots 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b21a98r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Inhaltsplatzhalter 39"/>
          <p:cNvSpPr txBox="1">
            <a:spLocks/>
          </p:cNvSpPr>
          <p:nvPr/>
        </p:nvSpPr>
        <p:spPr>
          <a:xfrm>
            <a:off x="467544" y="2355726"/>
            <a:ext cx="5184000" cy="11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5000"/>
              <a:buFont typeface="Wingdings 2"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Lokal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17" name="Oval 2"/>
          <p:cNvSpPr>
            <a:spLocks noChangeArrowheads="1"/>
          </p:cNvSpPr>
          <p:nvPr/>
        </p:nvSpPr>
        <p:spPr bwMode="auto">
          <a:xfrm>
            <a:off x="928712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cxnSp>
        <p:nvCxnSpPr>
          <p:cNvPr id="18" name="AutoShape 5"/>
          <p:cNvCxnSpPr>
            <a:cxnSpLocks noChangeShapeType="1"/>
            <a:stCxn id="19" idx="2"/>
            <a:endCxn id="17" idx="6"/>
          </p:cNvCxnSpPr>
          <p:nvPr/>
        </p:nvCxnSpPr>
        <p:spPr bwMode="auto">
          <a:xfrm flipH="1">
            <a:off x="1217637" y="3066981"/>
            <a:ext cx="761182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1978819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0" name="AutoShape 5"/>
          <p:cNvCxnSpPr>
            <a:cxnSpLocks noChangeShapeType="1"/>
            <a:stCxn id="21" idx="2"/>
            <a:endCxn id="19" idx="6"/>
          </p:cNvCxnSpPr>
          <p:nvPr/>
        </p:nvCxnSpPr>
        <p:spPr bwMode="auto">
          <a:xfrm flipH="1">
            <a:off x="2267744" y="3066981"/>
            <a:ext cx="71918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1" name="Oval 2"/>
          <p:cNvSpPr>
            <a:spLocks noChangeArrowheads="1"/>
          </p:cNvSpPr>
          <p:nvPr/>
        </p:nvSpPr>
        <p:spPr bwMode="auto">
          <a:xfrm>
            <a:off x="2986931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529392" y="315708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onsolas" pitchFamily="49" charset="0"/>
                <a:cs typeface="Consolas" pitchFamily="49" charset="0"/>
              </a:rPr>
              <a:t>f47o11o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79152" y="3147814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b21a98r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586256" y="3157974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b12a34z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platzhalter 2"/>
          <p:cNvSpPr txBox="1">
            <a:spLocks/>
          </p:cNvSpPr>
          <p:nvPr/>
        </p:nvSpPr>
        <p:spPr>
          <a:xfrm>
            <a:off x="5724128" y="2355726"/>
            <a:ext cx="2988000" cy="1224136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b21a98r</a:t>
            </a: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630182" y="23658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2113814" y="2705606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635896" y="2880802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2</a:t>
            </a:r>
            <a:endParaRPr lang="de-DE" sz="5000" dirty="0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609600" y="2121588"/>
            <a:ext cx="2209800" cy="1746305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Cambria" pitchFamily="18" charset="0"/>
              </a:rPr>
              <a:t>Rückkehr zu älterer Version</a:t>
            </a:r>
            <a:endParaRPr lang="de-DE" sz="3600" dirty="0">
              <a:latin typeface="Cambria" pitchFamily="18" charset="0"/>
            </a:endParaRPr>
          </a:p>
        </p:txBody>
      </p:sp>
      <p:pic>
        <p:nvPicPr>
          <p:cNvPr id="5" name="Bildplatzhalter 4" descr="Eclipse Git-Menu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155" b="12155"/>
          <a:stretch>
            <a:fillRect/>
          </a:stretch>
        </p:blipFill>
        <p:spPr>
          <a:xfrm rot="420000">
            <a:off x="3485793" y="897923"/>
            <a:ext cx="4617720" cy="2948940"/>
          </a:xfr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2</a:t>
            </a:r>
            <a:endParaRPr lang="de-DE" sz="5000" dirty="0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609600" y="2121588"/>
            <a:ext cx="2594248" cy="2538394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</a:pPr>
            <a:r>
              <a:rPr lang="de-DE" sz="2200" dirty="0" smtClean="0">
                <a:latin typeface="Cambria" pitchFamily="18" charset="0"/>
              </a:rPr>
              <a:t>Leichtes  Wechseln </a:t>
            </a:r>
          </a:p>
          <a:p>
            <a:pPr>
              <a:buClr>
                <a:srgbClr val="00B050"/>
              </a:buClr>
              <a:tabLst>
                <a:tab pos="223200" algn="l"/>
              </a:tabLst>
            </a:pPr>
            <a:r>
              <a:rPr lang="de-DE" sz="2200" dirty="0" smtClean="0">
                <a:latin typeface="Cambria" pitchFamily="18" charset="0"/>
              </a:rPr>
              <a:t>	von </a:t>
            </a:r>
            <a:r>
              <a:rPr lang="de-DE" sz="2200" dirty="0" err="1" smtClean="0">
                <a:latin typeface="Cambria" pitchFamily="18" charset="0"/>
              </a:rPr>
              <a:t>Branches</a:t>
            </a:r>
            <a:endParaRPr lang="de-DE" sz="2200" dirty="0" smtClean="0">
              <a:latin typeface="Cambria" pitchFamily="18" charset="0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</a:pPr>
            <a:r>
              <a:rPr lang="de-DE" sz="2200" dirty="0" smtClean="0">
                <a:latin typeface="Cambria" pitchFamily="18" charset="0"/>
              </a:rPr>
              <a:t>Leichte Rückkehr </a:t>
            </a:r>
          </a:p>
          <a:p>
            <a:pPr>
              <a:buClr>
                <a:srgbClr val="00B050"/>
              </a:buClr>
              <a:tabLst>
                <a:tab pos="223200" algn="l"/>
              </a:tabLst>
            </a:pPr>
            <a:r>
              <a:rPr lang="de-DE" sz="2200" dirty="0" smtClean="0">
                <a:latin typeface="Cambria" pitchFamily="18" charset="0"/>
              </a:rPr>
              <a:t>	zu früheren 	</a:t>
            </a:r>
            <a:r>
              <a:rPr lang="de-DE" sz="2200" dirty="0" err="1" smtClean="0">
                <a:latin typeface="Cambria" pitchFamily="18" charset="0"/>
              </a:rPr>
              <a:t>Commits</a:t>
            </a:r>
            <a:r>
              <a:rPr lang="de-DE" sz="2200" dirty="0" smtClean="0">
                <a:latin typeface="Cambria" pitchFamily="18" charset="0"/>
              </a:rPr>
              <a:t> </a:t>
            </a:r>
            <a:r>
              <a:rPr lang="de-DE" sz="2200" dirty="0" smtClean="0">
                <a:latin typeface="Cambria"/>
              </a:rPr>
              <a:t>⇒</a:t>
            </a:r>
            <a:r>
              <a:rPr lang="de-DE" sz="2200" dirty="0" smtClean="0">
                <a:latin typeface="Cambria" pitchFamily="18" charset="0"/>
              </a:rPr>
              <a:t> </a:t>
            </a:r>
            <a:r>
              <a:rPr lang="de-DE" sz="2200" dirty="0" err="1" smtClean="0">
                <a:latin typeface="Cambria" pitchFamily="18" charset="0"/>
                <a:sym typeface="Symbol"/>
              </a:rPr>
              <a:t>Undo</a:t>
            </a:r>
            <a:endParaRPr lang="de-DE" sz="2200" dirty="0" smtClean="0">
              <a:latin typeface="Cambria" pitchFamily="18" charset="0"/>
              <a:sym typeface="Symbol"/>
            </a:endParaRPr>
          </a:p>
        </p:txBody>
      </p:sp>
      <p:pic>
        <p:nvPicPr>
          <p:cNvPr id="5" name="Bildplatzhalter 4" descr="Eclipse Git-Menu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155" b="12155"/>
          <a:stretch>
            <a:fillRect/>
          </a:stretch>
        </p:blipFill>
        <p:spPr>
          <a:xfrm rot="420000">
            <a:off x="3485793" y="897923"/>
            <a:ext cx="4617720" cy="2948940"/>
          </a:xfr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Motivation: </a:t>
            </a:r>
            <a:r>
              <a:rPr lang="de-DE" b="1" dirty="0" err="1" smtClean="0">
                <a:solidFill>
                  <a:schemeClr val="tx1"/>
                </a:solidFill>
              </a:rPr>
              <a:t>Merge</a:t>
            </a:r>
            <a:r>
              <a:rPr lang="de-DE" b="1" dirty="0" smtClean="0">
                <a:solidFill>
                  <a:schemeClr val="tx1"/>
                </a:solidFill>
              </a:rPr>
              <a:t> Konflikte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</a:pPr>
            <a:endParaRPr lang="de-DE" dirty="0" smtClean="0">
              <a:latin typeface="Cambria" pitchFamily="18" charset="0"/>
            </a:endParaRPr>
          </a:p>
          <a:p>
            <a:endParaRPr lang="de-DE" dirty="0">
              <a:latin typeface="Cambria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292432" y="4407998"/>
            <a:ext cx="3168000" cy="396000"/>
          </a:xfrm>
          <a:prstGeom prst="ellipse">
            <a:avLst/>
          </a:prstGeom>
          <a:solidFill>
            <a:srgbClr val="548DD4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Wiederherstellung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27584" y="3435846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Kein Zurücknehmen einzelner </a:t>
            </a:r>
            <a:r>
              <a:rPr lang="de-DE" sz="2000" dirty="0" err="1" smtClean="0">
                <a:latin typeface="Cambria" pitchFamily="18" charset="0"/>
              </a:rPr>
              <a:t>Commits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9" name="Freihandform 28"/>
          <p:cNvSpPr/>
          <p:nvPr/>
        </p:nvSpPr>
        <p:spPr>
          <a:xfrm rot="-3240000">
            <a:off x="5580690" y="3694981"/>
            <a:ext cx="154093" cy="792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oliennummernplatzhalt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Matthias </a:t>
            </a:r>
            <a:r>
              <a:rPr lang="en-US" dirty="0" err="1" smtClean="0"/>
              <a:t>Hirzel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Remote und lokales Repository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Inhaltsplatzhalter 38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338936" cy="154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Remote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40" name="Inhaltsplatzhalter 39"/>
          <p:cNvSpPr>
            <a:spLocks noGrp="1"/>
          </p:cNvSpPr>
          <p:nvPr>
            <p:ph sz="half" idx="2"/>
          </p:nvPr>
        </p:nvSpPr>
        <p:spPr>
          <a:xfrm>
            <a:off x="452776" y="3291830"/>
            <a:ext cx="5343360" cy="154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Lokal</a:t>
            </a:r>
            <a:endParaRPr lang="de-DE" sz="2000" b="1" dirty="0">
              <a:latin typeface="Cambria" pitchFamily="18" charset="0"/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3059832" y="3024118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platzhalter 2"/>
          <p:cNvSpPr txBox="1">
            <a:spLocks/>
          </p:cNvSpPr>
          <p:nvPr/>
        </p:nvSpPr>
        <p:spPr>
          <a:xfrm>
            <a:off x="5847824" y="2941950"/>
            <a:ext cx="2857872" cy="1872208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clone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https://github.com/owner/MyProject.git </a:t>
            </a:r>
          </a:p>
        </p:txBody>
      </p: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91394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3" name="AutoShape 5"/>
          <p:cNvCxnSpPr>
            <a:cxnSpLocks noChangeShapeType="1"/>
            <a:stCxn id="94" idx="2"/>
            <a:endCxn id="92" idx="6"/>
          </p:cNvCxnSpPr>
          <p:nvPr/>
        </p:nvCxnSpPr>
        <p:spPr bwMode="auto">
          <a:xfrm flipH="1">
            <a:off x="1202869" y="2152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1609269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5" name="AutoShape 5"/>
          <p:cNvCxnSpPr>
            <a:cxnSpLocks noChangeShapeType="1"/>
            <a:stCxn id="96" idx="2"/>
            <a:endCxn id="94" idx="6"/>
          </p:cNvCxnSpPr>
          <p:nvPr/>
        </p:nvCxnSpPr>
        <p:spPr bwMode="auto">
          <a:xfrm flipH="1">
            <a:off x="1898194" y="2152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230266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827584" y="1450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8" name="Gerade Verbindung mit Pfeil 97"/>
          <p:cNvCxnSpPr>
            <a:stCxn id="97" idx="2"/>
          </p:cNvCxnSpPr>
          <p:nvPr/>
        </p:nvCxnSpPr>
        <p:spPr>
          <a:xfrm>
            <a:off x="1295636" y="1820322"/>
            <a:ext cx="972108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AutoShape 3"/>
          <p:cNvCxnSpPr>
            <a:cxnSpLocks noChangeShapeType="1"/>
          </p:cNvCxnSpPr>
          <p:nvPr/>
        </p:nvCxnSpPr>
        <p:spPr bwMode="auto">
          <a:xfrm>
            <a:off x="1056819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837744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1" name="AutoShape 7"/>
          <p:cNvCxnSpPr>
            <a:cxnSpLocks noChangeShapeType="1"/>
          </p:cNvCxnSpPr>
          <p:nvPr/>
        </p:nvCxnSpPr>
        <p:spPr bwMode="auto">
          <a:xfrm>
            <a:off x="1752144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533069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" name="AutoShape 7"/>
          <p:cNvCxnSpPr>
            <a:cxnSpLocks noChangeShapeType="1"/>
          </p:cNvCxnSpPr>
          <p:nvPr/>
        </p:nvCxnSpPr>
        <p:spPr bwMode="auto">
          <a:xfrm>
            <a:off x="2456587" y="2336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2237512" y="2669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0" name="Foliennummernplatzhalt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Remote und lokales Repository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Inhaltsplatzhalter 38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338936" cy="154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Remote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40" name="Inhaltsplatzhalter 39"/>
          <p:cNvSpPr>
            <a:spLocks noGrp="1"/>
          </p:cNvSpPr>
          <p:nvPr>
            <p:ph sz="half" idx="2"/>
          </p:nvPr>
        </p:nvSpPr>
        <p:spPr>
          <a:xfrm>
            <a:off x="452776" y="3291830"/>
            <a:ext cx="5343360" cy="154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Lokal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4003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4003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3059832" y="3024118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827584" y="33019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de-DE" b="1" dirty="0" smtClean="0">
                <a:solidFill>
                  <a:srgbClr val="FF0000"/>
                </a:solidFill>
                <a:latin typeface="Cambria" pitchFamily="18" charset="0"/>
              </a:rPr>
              <a:t>/</a:t>
            </a:r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>
            <a:off x="1727684" y="3671322"/>
            <a:ext cx="540060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067944" y="44549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00B050"/>
              </a:solidFill>
              <a:latin typeface="Cambria" pitchFamily="18" charset="0"/>
            </a:endParaRPr>
          </a:p>
        </p:txBody>
      </p:sp>
      <p:cxnSp>
        <p:nvCxnSpPr>
          <p:cNvPr id="59" name="Gerade Verbindung mit Pfeil 58"/>
          <p:cNvCxnSpPr>
            <a:stCxn id="58" idx="1"/>
          </p:cNvCxnSpPr>
          <p:nvPr/>
        </p:nvCxnSpPr>
        <p:spPr>
          <a:xfrm flipH="1" flipV="1">
            <a:off x="2699792" y="4083918"/>
            <a:ext cx="1368152" cy="5557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platzhalter 2"/>
          <p:cNvSpPr txBox="1">
            <a:spLocks/>
          </p:cNvSpPr>
          <p:nvPr/>
        </p:nvSpPr>
        <p:spPr>
          <a:xfrm>
            <a:off x="5847824" y="2941950"/>
            <a:ext cx="2857872" cy="1872208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https://github.com/owner/MyProject.git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cxnSp>
        <p:nvCxnSpPr>
          <p:cNvPr id="86" name="AutoShape 3"/>
          <p:cNvCxnSpPr>
            <a:cxnSpLocks noChangeShapeType="1"/>
          </p:cNvCxnSpPr>
          <p:nvPr/>
        </p:nvCxnSpPr>
        <p:spPr bwMode="auto">
          <a:xfrm>
            <a:off x="1056819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37744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8" name="AutoShape 7"/>
          <p:cNvCxnSpPr>
            <a:cxnSpLocks noChangeShapeType="1"/>
          </p:cNvCxnSpPr>
          <p:nvPr/>
        </p:nvCxnSpPr>
        <p:spPr bwMode="auto">
          <a:xfrm>
            <a:off x="1752144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1533069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0" name="AutoShape 7"/>
          <p:cNvCxnSpPr>
            <a:cxnSpLocks noChangeShapeType="1"/>
          </p:cNvCxnSpPr>
          <p:nvPr/>
        </p:nvCxnSpPr>
        <p:spPr bwMode="auto">
          <a:xfrm>
            <a:off x="2456587" y="4187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1" name="Rectangle 8"/>
          <p:cNvSpPr>
            <a:spLocks noChangeArrowheads="1"/>
          </p:cNvSpPr>
          <p:nvPr/>
        </p:nvSpPr>
        <p:spPr bwMode="auto">
          <a:xfrm>
            <a:off x="2237512" y="4520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91394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3" name="AutoShape 5"/>
          <p:cNvCxnSpPr>
            <a:cxnSpLocks noChangeShapeType="1"/>
            <a:stCxn id="94" idx="2"/>
            <a:endCxn id="92" idx="6"/>
          </p:cNvCxnSpPr>
          <p:nvPr/>
        </p:nvCxnSpPr>
        <p:spPr bwMode="auto">
          <a:xfrm flipH="1">
            <a:off x="1202869" y="2152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1609269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5" name="AutoShape 5"/>
          <p:cNvCxnSpPr>
            <a:cxnSpLocks noChangeShapeType="1"/>
            <a:stCxn id="96" idx="2"/>
            <a:endCxn id="94" idx="6"/>
          </p:cNvCxnSpPr>
          <p:nvPr/>
        </p:nvCxnSpPr>
        <p:spPr bwMode="auto">
          <a:xfrm flipH="1">
            <a:off x="1898194" y="2152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230266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827584" y="1450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8" name="Gerade Verbindung mit Pfeil 97"/>
          <p:cNvCxnSpPr>
            <a:stCxn id="97" idx="2"/>
          </p:cNvCxnSpPr>
          <p:nvPr/>
        </p:nvCxnSpPr>
        <p:spPr>
          <a:xfrm>
            <a:off x="1295636" y="1820322"/>
            <a:ext cx="972108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AutoShape 3"/>
          <p:cNvCxnSpPr>
            <a:cxnSpLocks noChangeShapeType="1"/>
          </p:cNvCxnSpPr>
          <p:nvPr/>
        </p:nvCxnSpPr>
        <p:spPr bwMode="auto">
          <a:xfrm>
            <a:off x="1056819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837744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1" name="AutoShape 7"/>
          <p:cNvCxnSpPr>
            <a:cxnSpLocks noChangeShapeType="1"/>
          </p:cNvCxnSpPr>
          <p:nvPr/>
        </p:nvCxnSpPr>
        <p:spPr bwMode="auto">
          <a:xfrm>
            <a:off x="1752144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533069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" name="AutoShape 7"/>
          <p:cNvCxnSpPr>
            <a:cxnSpLocks noChangeShapeType="1"/>
          </p:cNvCxnSpPr>
          <p:nvPr/>
        </p:nvCxnSpPr>
        <p:spPr bwMode="auto">
          <a:xfrm>
            <a:off x="2456587" y="2336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2237512" y="2669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oliennummernplatzhalt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Einchecken </a:t>
            </a:r>
            <a:r>
              <a:rPr lang="de-DE" sz="3600" b="1" dirty="0" smtClean="0">
                <a:solidFill>
                  <a:schemeClr val="tx1"/>
                </a:solidFill>
              </a:rPr>
              <a:t>(Add, Commit)</a:t>
            </a:r>
            <a:endParaRPr lang="de-DE" sz="3600" b="1" dirty="0">
              <a:solidFill>
                <a:schemeClr val="tx1"/>
              </a:solidFill>
            </a:endParaRPr>
          </a:p>
        </p:txBody>
      </p:sp>
      <p:sp>
        <p:nvSpPr>
          <p:cNvPr id="39" name="Inhaltsplatzhalter 38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338936" cy="154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Remote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40" name="Inhaltsplatzhalter 39"/>
          <p:cNvSpPr>
            <a:spLocks noGrp="1"/>
          </p:cNvSpPr>
          <p:nvPr>
            <p:ph sz="half" idx="2"/>
          </p:nvPr>
        </p:nvSpPr>
        <p:spPr>
          <a:xfrm>
            <a:off x="452776" y="3291830"/>
            <a:ext cx="5343360" cy="154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Lokal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4003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4003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27584" y="33019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de-DE" b="1" dirty="0" smtClean="0">
                <a:solidFill>
                  <a:srgbClr val="FF0000"/>
                </a:solidFill>
                <a:latin typeface="Cambria" pitchFamily="18" charset="0"/>
              </a:rPr>
              <a:t>/</a:t>
            </a:r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>
            <a:off x="1727684" y="3671322"/>
            <a:ext cx="540060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067944" y="44549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00B050"/>
              </a:solidFill>
              <a:latin typeface="Cambria" pitchFamily="18" charset="0"/>
            </a:endParaRPr>
          </a:p>
        </p:txBody>
      </p:sp>
      <p:cxnSp>
        <p:nvCxnSpPr>
          <p:cNvPr id="59" name="Gerade Verbindung mit Pfeil 58"/>
          <p:cNvCxnSpPr>
            <a:stCxn id="58" idx="1"/>
          </p:cNvCxnSpPr>
          <p:nvPr/>
        </p:nvCxnSpPr>
        <p:spPr>
          <a:xfrm flipH="1" flipV="1">
            <a:off x="2699792" y="4083918"/>
            <a:ext cx="1368152" cy="5557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platzhalter 2"/>
          <p:cNvSpPr txBox="1">
            <a:spLocks/>
          </p:cNvSpPr>
          <p:nvPr/>
        </p:nvSpPr>
        <p:spPr>
          <a:xfrm>
            <a:off x="5847824" y="2941950"/>
            <a:ext cx="2857872" cy="1872208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https://github.com/owner/MyProject.git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README.md</a:t>
            </a:r>
          </a:p>
        </p:txBody>
      </p:sp>
      <p:cxnSp>
        <p:nvCxnSpPr>
          <p:cNvPr id="86" name="AutoShape 3"/>
          <p:cNvCxnSpPr>
            <a:cxnSpLocks noChangeShapeType="1"/>
          </p:cNvCxnSpPr>
          <p:nvPr/>
        </p:nvCxnSpPr>
        <p:spPr bwMode="auto">
          <a:xfrm>
            <a:off x="1056819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37744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8" name="AutoShape 7"/>
          <p:cNvCxnSpPr>
            <a:cxnSpLocks noChangeShapeType="1"/>
          </p:cNvCxnSpPr>
          <p:nvPr/>
        </p:nvCxnSpPr>
        <p:spPr bwMode="auto">
          <a:xfrm>
            <a:off x="1752144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1533069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0" name="AutoShape 7"/>
          <p:cNvCxnSpPr>
            <a:cxnSpLocks noChangeShapeType="1"/>
          </p:cNvCxnSpPr>
          <p:nvPr/>
        </p:nvCxnSpPr>
        <p:spPr bwMode="auto">
          <a:xfrm>
            <a:off x="2456587" y="4187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1" name="Rectangle 8"/>
          <p:cNvSpPr>
            <a:spLocks noChangeArrowheads="1"/>
          </p:cNvSpPr>
          <p:nvPr/>
        </p:nvSpPr>
        <p:spPr bwMode="auto">
          <a:xfrm>
            <a:off x="2237512" y="4520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91394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3" name="AutoShape 5"/>
          <p:cNvCxnSpPr>
            <a:cxnSpLocks noChangeShapeType="1"/>
            <a:stCxn id="94" idx="2"/>
            <a:endCxn id="92" idx="6"/>
          </p:cNvCxnSpPr>
          <p:nvPr/>
        </p:nvCxnSpPr>
        <p:spPr bwMode="auto">
          <a:xfrm flipH="1">
            <a:off x="1202869" y="2152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1609269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5" name="AutoShape 5"/>
          <p:cNvCxnSpPr>
            <a:cxnSpLocks noChangeShapeType="1"/>
            <a:stCxn id="96" idx="2"/>
            <a:endCxn id="94" idx="6"/>
          </p:cNvCxnSpPr>
          <p:nvPr/>
        </p:nvCxnSpPr>
        <p:spPr bwMode="auto">
          <a:xfrm flipH="1">
            <a:off x="1898194" y="2152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230266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827584" y="1450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8" name="Gerade Verbindung mit Pfeil 97"/>
          <p:cNvCxnSpPr>
            <a:stCxn id="97" idx="2"/>
          </p:cNvCxnSpPr>
          <p:nvPr/>
        </p:nvCxnSpPr>
        <p:spPr>
          <a:xfrm>
            <a:off x="1295636" y="1820322"/>
            <a:ext cx="972108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AutoShape 3"/>
          <p:cNvCxnSpPr>
            <a:cxnSpLocks noChangeShapeType="1"/>
          </p:cNvCxnSpPr>
          <p:nvPr/>
        </p:nvCxnSpPr>
        <p:spPr bwMode="auto">
          <a:xfrm>
            <a:off x="1056819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837744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1" name="AutoShape 7"/>
          <p:cNvCxnSpPr>
            <a:cxnSpLocks noChangeShapeType="1"/>
          </p:cNvCxnSpPr>
          <p:nvPr/>
        </p:nvCxnSpPr>
        <p:spPr bwMode="auto">
          <a:xfrm>
            <a:off x="1752144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533069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" name="AutoShape 7"/>
          <p:cNvCxnSpPr>
            <a:cxnSpLocks noChangeShapeType="1"/>
          </p:cNvCxnSpPr>
          <p:nvPr/>
        </p:nvCxnSpPr>
        <p:spPr bwMode="auto">
          <a:xfrm>
            <a:off x="2456587" y="2336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2237512" y="2669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oliennummernplatzhalt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35" name="Datumsplatzhalt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Einchecken </a:t>
            </a:r>
            <a:r>
              <a:rPr lang="de-DE" sz="3600" b="1" dirty="0" smtClean="0">
                <a:solidFill>
                  <a:schemeClr val="tx1"/>
                </a:solidFill>
              </a:rPr>
              <a:t>(Add, Commit)</a:t>
            </a:r>
            <a:endParaRPr lang="de-DE" sz="3600" b="1" dirty="0">
              <a:solidFill>
                <a:schemeClr val="tx1"/>
              </a:solidFill>
            </a:endParaRPr>
          </a:p>
        </p:txBody>
      </p:sp>
      <p:sp>
        <p:nvSpPr>
          <p:cNvPr id="39" name="Inhaltsplatzhalter 38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338936" cy="154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Remote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40" name="Inhaltsplatzhalter 39"/>
          <p:cNvSpPr>
            <a:spLocks noGrp="1"/>
          </p:cNvSpPr>
          <p:nvPr>
            <p:ph sz="half" idx="2"/>
          </p:nvPr>
        </p:nvSpPr>
        <p:spPr>
          <a:xfrm>
            <a:off x="452776" y="3291830"/>
            <a:ext cx="5343360" cy="154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Lokal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4003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4003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27584" y="33019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de-DE" b="1" dirty="0" smtClean="0">
                <a:solidFill>
                  <a:srgbClr val="FF0000"/>
                </a:solidFill>
                <a:latin typeface="Cambria" pitchFamily="18" charset="0"/>
              </a:rPr>
              <a:t>/</a:t>
            </a:r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>
            <a:off x="1727684" y="3671322"/>
            <a:ext cx="540060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platzhalter 2"/>
          <p:cNvSpPr txBox="1">
            <a:spLocks/>
          </p:cNvSpPr>
          <p:nvPr/>
        </p:nvSpPr>
        <p:spPr>
          <a:xfrm>
            <a:off x="5847824" y="2941950"/>
            <a:ext cx="2857872" cy="1872208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https://github.com/owner/MyProject.git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README.md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AutoShape 3"/>
          <p:cNvCxnSpPr>
            <a:cxnSpLocks noChangeShapeType="1"/>
          </p:cNvCxnSpPr>
          <p:nvPr/>
        </p:nvCxnSpPr>
        <p:spPr bwMode="auto">
          <a:xfrm>
            <a:off x="1056819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37744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8" name="AutoShape 7"/>
          <p:cNvCxnSpPr>
            <a:cxnSpLocks noChangeShapeType="1"/>
          </p:cNvCxnSpPr>
          <p:nvPr/>
        </p:nvCxnSpPr>
        <p:spPr bwMode="auto">
          <a:xfrm>
            <a:off x="1752144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1533069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0" name="AutoShape 7"/>
          <p:cNvCxnSpPr>
            <a:cxnSpLocks noChangeShapeType="1"/>
          </p:cNvCxnSpPr>
          <p:nvPr/>
        </p:nvCxnSpPr>
        <p:spPr bwMode="auto">
          <a:xfrm>
            <a:off x="2456587" y="4187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1" name="Rectangle 8"/>
          <p:cNvSpPr>
            <a:spLocks noChangeArrowheads="1"/>
          </p:cNvSpPr>
          <p:nvPr/>
        </p:nvSpPr>
        <p:spPr bwMode="auto">
          <a:xfrm>
            <a:off x="2237512" y="4520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91394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3" name="AutoShape 5"/>
          <p:cNvCxnSpPr>
            <a:cxnSpLocks noChangeShapeType="1"/>
            <a:stCxn id="94" idx="2"/>
            <a:endCxn id="92" idx="6"/>
          </p:cNvCxnSpPr>
          <p:nvPr/>
        </p:nvCxnSpPr>
        <p:spPr bwMode="auto">
          <a:xfrm flipH="1">
            <a:off x="1202869" y="2152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1609269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5" name="AutoShape 5"/>
          <p:cNvCxnSpPr>
            <a:cxnSpLocks noChangeShapeType="1"/>
            <a:stCxn id="96" idx="2"/>
            <a:endCxn id="94" idx="6"/>
          </p:cNvCxnSpPr>
          <p:nvPr/>
        </p:nvCxnSpPr>
        <p:spPr bwMode="auto">
          <a:xfrm flipH="1">
            <a:off x="1898194" y="2152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230266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827584" y="1450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8" name="Gerade Verbindung mit Pfeil 97"/>
          <p:cNvCxnSpPr>
            <a:stCxn id="97" idx="2"/>
          </p:cNvCxnSpPr>
          <p:nvPr/>
        </p:nvCxnSpPr>
        <p:spPr>
          <a:xfrm>
            <a:off x="1295636" y="1820322"/>
            <a:ext cx="972108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AutoShape 3"/>
          <p:cNvCxnSpPr>
            <a:cxnSpLocks noChangeShapeType="1"/>
          </p:cNvCxnSpPr>
          <p:nvPr/>
        </p:nvCxnSpPr>
        <p:spPr bwMode="auto">
          <a:xfrm>
            <a:off x="1056819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837744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1" name="AutoShape 7"/>
          <p:cNvCxnSpPr>
            <a:cxnSpLocks noChangeShapeType="1"/>
          </p:cNvCxnSpPr>
          <p:nvPr/>
        </p:nvCxnSpPr>
        <p:spPr bwMode="auto">
          <a:xfrm>
            <a:off x="1752144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533069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" name="AutoShape 7"/>
          <p:cNvCxnSpPr>
            <a:cxnSpLocks noChangeShapeType="1"/>
          </p:cNvCxnSpPr>
          <p:nvPr/>
        </p:nvCxnSpPr>
        <p:spPr bwMode="auto">
          <a:xfrm>
            <a:off x="2456587" y="2336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2237512" y="2669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926224" y="4521105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4067944" y="44549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00B050"/>
              </a:solidFill>
              <a:latin typeface="Cambria" pitchFamily="18" charset="0"/>
            </a:endParaRPr>
          </a:p>
        </p:txBody>
      </p:sp>
      <p:cxnSp>
        <p:nvCxnSpPr>
          <p:cNvPr id="43" name="Gerade Verbindung mit Pfeil 42"/>
          <p:cNvCxnSpPr>
            <a:stCxn id="42" idx="1"/>
          </p:cNvCxnSpPr>
          <p:nvPr/>
        </p:nvCxnSpPr>
        <p:spPr>
          <a:xfrm flipH="1" flipV="1">
            <a:off x="2699792" y="4083918"/>
            <a:ext cx="1368152" cy="5557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liennummernplatzhalt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Einchecken </a:t>
            </a:r>
            <a:r>
              <a:rPr lang="de-DE" sz="3600" b="1" dirty="0" smtClean="0">
                <a:solidFill>
                  <a:schemeClr val="tx1"/>
                </a:solidFill>
              </a:rPr>
              <a:t>(Add, Commit)</a:t>
            </a:r>
            <a:endParaRPr lang="de-DE" sz="3600" b="1" dirty="0">
              <a:solidFill>
                <a:schemeClr val="tx1"/>
              </a:solidFill>
            </a:endParaRPr>
          </a:p>
        </p:txBody>
      </p:sp>
      <p:sp>
        <p:nvSpPr>
          <p:cNvPr id="39" name="Inhaltsplatzhalter 38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338936" cy="154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Remote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40" name="Inhaltsplatzhalter 39"/>
          <p:cNvSpPr>
            <a:spLocks noGrp="1"/>
          </p:cNvSpPr>
          <p:nvPr>
            <p:ph sz="half" idx="2"/>
          </p:nvPr>
        </p:nvSpPr>
        <p:spPr>
          <a:xfrm>
            <a:off x="452776" y="3291830"/>
            <a:ext cx="5343360" cy="154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Lokal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4003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4003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27584" y="33019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de-DE" b="1" dirty="0" smtClean="0">
                <a:solidFill>
                  <a:srgbClr val="FF0000"/>
                </a:solidFill>
                <a:latin typeface="Cambria" pitchFamily="18" charset="0"/>
              </a:rPr>
              <a:t>/</a:t>
            </a:r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>
            <a:off x="1727684" y="3671322"/>
            <a:ext cx="540060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platzhalter 2"/>
          <p:cNvSpPr txBox="1">
            <a:spLocks/>
          </p:cNvSpPr>
          <p:nvPr/>
        </p:nvSpPr>
        <p:spPr>
          <a:xfrm>
            <a:off x="5847824" y="2941950"/>
            <a:ext cx="2857872" cy="1872208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https://github.com/owner/MyProject.git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README.md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AutoShape 3"/>
          <p:cNvCxnSpPr>
            <a:cxnSpLocks noChangeShapeType="1"/>
          </p:cNvCxnSpPr>
          <p:nvPr/>
        </p:nvCxnSpPr>
        <p:spPr bwMode="auto">
          <a:xfrm>
            <a:off x="1056819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37744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8" name="AutoShape 7"/>
          <p:cNvCxnSpPr>
            <a:cxnSpLocks noChangeShapeType="1"/>
          </p:cNvCxnSpPr>
          <p:nvPr/>
        </p:nvCxnSpPr>
        <p:spPr bwMode="auto">
          <a:xfrm>
            <a:off x="1752144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1533069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0" name="AutoShape 7"/>
          <p:cNvCxnSpPr>
            <a:cxnSpLocks noChangeShapeType="1"/>
          </p:cNvCxnSpPr>
          <p:nvPr/>
        </p:nvCxnSpPr>
        <p:spPr bwMode="auto">
          <a:xfrm>
            <a:off x="2456587" y="4187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1" name="Rectangle 8"/>
          <p:cNvSpPr>
            <a:spLocks noChangeArrowheads="1"/>
          </p:cNvSpPr>
          <p:nvPr/>
        </p:nvSpPr>
        <p:spPr bwMode="auto">
          <a:xfrm>
            <a:off x="2237512" y="4520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91394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3" name="AutoShape 5"/>
          <p:cNvCxnSpPr>
            <a:cxnSpLocks noChangeShapeType="1"/>
            <a:stCxn id="94" idx="2"/>
            <a:endCxn id="92" idx="6"/>
          </p:cNvCxnSpPr>
          <p:nvPr/>
        </p:nvCxnSpPr>
        <p:spPr bwMode="auto">
          <a:xfrm flipH="1">
            <a:off x="1202869" y="2152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1609269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5" name="AutoShape 5"/>
          <p:cNvCxnSpPr>
            <a:cxnSpLocks noChangeShapeType="1"/>
            <a:stCxn id="96" idx="2"/>
            <a:endCxn id="94" idx="6"/>
          </p:cNvCxnSpPr>
          <p:nvPr/>
        </p:nvCxnSpPr>
        <p:spPr bwMode="auto">
          <a:xfrm flipH="1">
            <a:off x="1898194" y="2152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230266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827584" y="1450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8" name="Gerade Verbindung mit Pfeil 97"/>
          <p:cNvCxnSpPr>
            <a:stCxn id="97" idx="2"/>
          </p:cNvCxnSpPr>
          <p:nvPr/>
        </p:nvCxnSpPr>
        <p:spPr>
          <a:xfrm>
            <a:off x="1295636" y="1820322"/>
            <a:ext cx="972108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AutoShape 3"/>
          <p:cNvCxnSpPr>
            <a:cxnSpLocks noChangeShapeType="1"/>
          </p:cNvCxnSpPr>
          <p:nvPr/>
        </p:nvCxnSpPr>
        <p:spPr bwMode="auto">
          <a:xfrm>
            <a:off x="1056819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837744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1" name="AutoShape 7"/>
          <p:cNvCxnSpPr>
            <a:cxnSpLocks noChangeShapeType="1"/>
          </p:cNvCxnSpPr>
          <p:nvPr/>
        </p:nvCxnSpPr>
        <p:spPr bwMode="auto">
          <a:xfrm>
            <a:off x="1752144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533069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" name="AutoShape 7"/>
          <p:cNvCxnSpPr>
            <a:cxnSpLocks noChangeShapeType="1"/>
          </p:cNvCxnSpPr>
          <p:nvPr/>
        </p:nvCxnSpPr>
        <p:spPr bwMode="auto">
          <a:xfrm>
            <a:off x="2456587" y="2336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2237512" y="2669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926224" y="4521105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4067944" y="44549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00B050"/>
              </a:solidFill>
              <a:latin typeface="Cambria" pitchFamily="18" charset="0"/>
            </a:endParaRPr>
          </a:p>
        </p:txBody>
      </p:sp>
      <p:cxnSp>
        <p:nvCxnSpPr>
          <p:cNvPr id="43" name="Gerade Verbindung mit Pfeil 42"/>
          <p:cNvCxnSpPr>
            <a:stCxn id="42" idx="1"/>
          </p:cNvCxnSpPr>
          <p:nvPr/>
        </p:nvCxnSpPr>
        <p:spPr>
          <a:xfrm flipH="1" flipV="1">
            <a:off x="2699792" y="4083918"/>
            <a:ext cx="1368152" cy="5557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liennummernplatzhalt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Einchecken </a:t>
            </a:r>
            <a:r>
              <a:rPr lang="de-DE" sz="3600" b="1" dirty="0" smtClean="0">
                <a:solidFill>
                  <a:schemeClr val="tx1"/>
                </a:solidFill>
              </a:rPr>
              <a:t>(Add, Commit)</a:t>
            </a:r>
            <a:endParaRPr lang="de-DE" sz="3600" b="1" dirty="0">
              <a:solidFill>
                <a:schemeClr val="tx1"/>
              </a:solidFill>
            </a:endParaRPr>
          </a:p>
        </p:txBody>
      </p:sp>
      <p:sp>
        <p:nvSpPr>
          <p:cNvPr id="39" name="Inhaltsplatzhalter 38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338936" cy="154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Remote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40" name="Inhaltsplatzhalter 39"/>
          <p:cNvSpPr>
            <a:spLocks noGrp="1"/>
          </p:cNvSpPr>
          <p:nvPr>
            <p:ph sz="half" idx="2"/>
          </p:nvPr>
        </p:nvSpPr>
        <p:spPr>
          <a:xfrm>
            <a:off x="452776" y="3291830"/>
            <a:ext cx="5343360" cy="154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Lokal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4003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4003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27584" y="33019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de-DE" b="1" dirty="0" smtClean="0">
                <a:solidFill>
                  <a:srgbClr val="FF0000"/>
                </a:solidFill>
                <a:latin typeface="Cambria" pitchFamily="18" charset="0"/>
              </a:rPr>
              <a:t>/</a:t>
            </a:r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>
            <a:off x="1727684" y="3671322"/>
            <a:ext cx="540060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platzhalter 2"/>
          <p:cNvSpPr txBox="1">
            <a:spLocks/>
          </p:cNvSpPr>
          <p:nvPr/>
        </p:nvSpPr>
        <p:spPr>
          <a:xfrm>
            <a:off x="5847824" y="2941950"/>
            <a:ext cx="2857872" cy="1872208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https://github.com/owner/MyProject.git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README.md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AutoShape 3"/>
          <p:cNvCxnSpPr>
            <a:cxnSpLocks noChangeShapeType="1"/>
          </p:cNvCxnSpPr>
          <p:nvPr/>
        </p:nvCxnSpPr>
        <p:spPr bwMode="auto">
          <a:xfrm>
            <a:off x="1056819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37744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8" name="AutoShape 7"/>
          <p:cNvCxnSpPr>
            <a:cxnSpLocks noChangeShapeType="1"/>
          </p:cNvCxnSpPr>
          <p:nvPr/>
        </p:nvCxnSpPr>
        <p:spPr bwMode="auto">
          <a:xfrm>
            <a:off x="1752144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1533069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0" name="AutoShape 7"/>
          <p:cNvCxnSpPr>
            <a:cxnSpLocks noChangeShapeType="1"/>
          </p:cNvCxnSpPr>
          <p:nvPr/>
        </p:nvCxnSpPr>
        <p:spPr bwMode="auto">
          <a:xfrm>
            <a:off x="2456587" y="4187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1" name="Rectangle 8"/>
          <p:cNvSpPr>
            <a:spLocks noChangeArrowheads="1"/>
          </p:cNvSpPr>
          <p:nvPr/>
        </p:nvSpPr>
        <p:spPr bwMode="auto">
          <a:xfrm>
            <a:off x="2237512" y="4520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91394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3" name="AutoShape 5"/>
          <p:cNvCxnSpPr>
            <a:cxnSpLocks noChangeShapeType="1"/>
            <a:stCxn id="94" idx="2"/>
            <a:endCxn id="92" idx="6"/>
          </p:cNvCxnSpPr>
          <p:nvPr/>
        </p:nvCxnSpPr>
        <p:spPr bwMode="auto">
          <a:xfrm flipH="1">
            <a:off x="1202869" y="2152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1609269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5" name="AutoShape 5"/>
          <p:cNvCxnSpPr>
            <a:cxnSpLocks noChangeShapeType="1"/>
            <a:stCxn id="96" idx="2"/>
            <a:endCxn id="94" idx="6"/>
          </p:cNvCxnSpPr>
          <p:nvPr/>
        </p:nvCxnSpPr>
        <p:spPr bwMode="auto">
          <a:xfrm flipH="1">
            <a:off x="1898194" y="2152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230266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827584" y="1450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8" name="Gerade Verbindung mit Pfeil 97"/>
          <p:cNvCxnSpPr>
            <a:stCxn id="97" idx="2"/>
          </p:cNvCxnSpPr>
          <p:nvPr/>
        </p:nvCxnSpPr>
        <p:spPr>
          <a:xfrm>
            <a:off x="1295636" y="1820322"/>
            <a:ext cx="972108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AutoShape 3"/>
          <p:cNvCxnSpPr>
            <a:cxnSpLocks noChangeShapeType="1"/>
          </p:cNvCxnSpPr>
          <p:nvPr/>
        </p:nvCxnSpPr>
        <p:spPr bwMode="auto">
          <a:xfrm>
            <a:off x="1056819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837744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1" name="AutoShape 7"/>
          <p:cNvCxnSpPr>
            <a:cxnSpLocks noChangeShapeType="1"/>
          </p:cNvCxnSpPr>
          <p:nvPr/>
        </p:nvCxnSpPr>
        <p:spPr bwMode="auto">
          <a:xfrm>
            <a:off x="1752144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533069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" name="AutoShape 7"/>
          <p:cNvCxnSpPr>
            <a:cxnSpLocks noChangeShapeType="1"/>
          </p:cNvCxnSpPr>
          <p:nvPr/>
        </p:nvCxnSpPr>
        <p:spPr bwMode="auto">
          <a:xfrm>
            <a:off x="2456587" y="2336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2237512" y="2669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5" name="AutoShape 5"/>
          <p:cNvCxnSpPr>
            <a:cxnSpLocks noChangeShapeType="1"/>
            <a:stCxn id="36" idx="2"/>
            <a:endCxn id="62" idx="6"/>
          </p:cNvCxnSpPr>
          <p:nvPr/>
        </p:nvCxnSpPr>
        <p:spPr bwMode="auto">
          <a:xfrm flipH="1" flipV="1">
            <a:off x="2591589" y="4003085"/>
            <a:ext cx="399787" cy="436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2991376" y="3859058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7" name="AutoShape 7"/>
          <p:cNvCxnSpPr>
            <a:cxnSpLocks noChangeShapeType="1"/>
          </p:cNvCxnSpPr>
          <p:nvPr/>
        </p:nvCxnSpPr>
        <p:spPr bwMode="auto">
          <a:xfrm>
            <a:off x="3145299" y="4187730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926224" y="4521105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4067944" y="44549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00B050"/>
              </a:solidFill>
              <a:latin typeface="Cambria" pitchFamily="18" charset="0"/>
            </a:endParaRPr>
          </a:p>
        </p:txBody>
      </p:sp>
      <p:cxnSp>
        <p:nvCxnSpPr>
          <p:cNvPr id="43" name="Gerade Verbindung mit Pfeil 42"/>
          <p:cNvCxnSpPr>
            <a:stCxn id="42" idx="1"/>
          </p:cNvCxnSpPr>
          <p:nvPr/>
        </p:nvCxnSpPr>
        <p:spPr>
          <a:xfrm flipH="1" flipV="1">
            <a:off x="3347864" y="4155926"/>
            <a:ext cx="720080" cy="48372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liennummernplatzhalt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41" name="Datumsplatzhalt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3</a:t>
            </a:r>
            <a:endParaRPr lang="de-DE" sz="5000" dirty="0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Cambria" pitchFamily="18" charset="0"/>
              </a:rPr>
              <a:t>Add &amp; Commit</a:t>
            </a:r>
            <a:endParaRPr lang="de-DE" sz="3600" dirty="0">
              <a:latin typeface="Cambria" pitchFamily="18" charset="0"/>
            </a:endParaRPr>
          </a:p>
        </p:txBody>
      </p:sp>
      <p:pic>
        <p:nvPicPr>
          <p:cNvPr id="5" name="Bildplatzhalter 4" descr="Eclipse Git-Menu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155" b="12155"/>
          <a:stretch>
            <a:fillRect/>
          </a:stretch>
        </p:blipFill>
        <p:spPr>
          <a:xfrm rot="420000">
            <a:off x="3485793" y="897923"/>
            <a:ext cx="4617720" cy="2948940"/>
          </a:xfr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3</a:t>
            </a:r>
            <a:endParaRPr lang="de-DE" sz="5000" dirty="0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450232" cy="1746305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</a:pPr>
            <a:r>
              <a:rPr lang="de-DE" sz="2200" dirty="0" smtClean="0">
                <a:latin typeface="Cambria" pitchFamily="18" charset="0"/>
                <a:sym typeface="Symbol"/>
              </a:rPr>
              <a:t>Lokale Änder-	</a:t>
            </a:r>
            <a:r>
              <a:rPr lang="de-DE" sz="2200" dirty="0" err="1" smtClean="0">
                <a:latin typeface="Cambria" pitchFamily="18" charset="0"/>
                <a:sym typeface="Symbol"/>
              </a:rPr>
              <a:t>ungen</a:t>
            </a:r>
            <a:r>
              <a:rPr lang="de-DE" sz="2200" dirty="0" smtClean="0">
                <a:latin typeface="Cambria" pitchFamily="18" charset="0"/>
                <a:sym typeface="Symbol"/>
              </a:rPr>
              <a:t> stets </a:t>
            </a:r>
            <a:r>
              <a:rPr lang="de-DE" sz="2200" dirty="0" err="1" smtClean="0">
                <a:latin typeface="Cambria" pitchFamily="18" charset="0"/>
                <a:sym typeface="Symbol"/>
              </a:rPr>
              <a:t>ge</a:t>
            </a:r>
            <a:r>
              <a:rPr lang="de-DE" sz="2200" dirty="0" smtClean="0">
                <a:latin typeface="Cambria" pitchFamily="18" charset="0"/>
                <a:sym typeface="Symbol"/>
              </a:rPr>
              <a:t>-	sichert  </a:t>
            </a:r>
            <a:r>
              <a:rPr lang="de-DE" sz="2200" dirty="0" smtClean="0">
                <a:latin typeface="Cambria"/>
                <a:sym typeface="Symbol"/>
              </a:rPr>
              <a:t>⇒</a:t>
            </a:r>
            <a:r>
              <a:rPr lang="de-DE" sz="2200" dirty="0" smtClean="0">
                <a:latin typeface="Cambria" pitchFamily="18" charset="0"/>
                <a:sym typeface="Symbol"/>
              </a:rPr>
              <a:t> Kein 	sofortiger </a:t>
            </a:r>
            <a:r>
              <a:rPr lang="de-DE" sz="2200" dirty="0" err="1" smtClean="0">
                <a:latin typeface="Cambria" pitchFamily="18" charset="0"/>
                <a:sym typeface="Symbol"/>
              </a:rPr>
              <a:t>Merge</a:t>
            </a:r>
            <a:r>
              <a:rPr lang="de-DE" sz="2200" dirty="0" smtClean="0">
                <a:latin typeface="Cambria" pitchFamily="18" charset="0"/>
                <a:sym typeface="Symbol"/>
              </a:rPr>
              <a:t>-	Konflikt</a:t>
            </a:r>
          </a:p>
        </p:txBody>
      </p:sp>
      <p:pic>
        <p:nvPicPr>
          <p:cNvPr id="5" name="Bildplatzhalter 4" descr="Eclipse Git-Menu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155" b="12155"/>
          <a:stretch>
            <a:fillRect/>
          </a:stretch>
        </p:blipFill>
        <p:spPr>
          <a:xfrm rot="420000">
            <a:off x="3485793" y="897923"/>
            <a:ext cx="4617720" cy="2948940"/>
          </a:xfr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Einchecken </a:t>
            </a:r>
            <a:r>
              <a:rPr lang="de-DE" sz="3600" b="1" dirty="0" smtClean="0">
                <a:solidFill>
                  <a:schemeClr val="tx1"/>
                </a:solidFill>
              </a:rPr>
              <a:t>(Add, Commit)</a:t>
            </a:r>
            <a:endParaRPr lang="de-DE" sz="3600" b="1" dirty="0">
              <a:solidFill>
                <a:schemeClr val="tx1"/>
              </a:solidFill>
            </a:endParaRPr>
          </a:p>
        </p:txBody>
      </p:sp>
      <p:sp>
        <p:nvSpPr>
          <p:cNvPr id="39" name="Inhaltsplatzhalter 38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338936" cy="154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Remote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40" name="Inhaltsplatzhalter 39"/>
          <p:cNvSpPr>
            <a:spLocks noGrp="1"/>
          </p:cNvSpPr>
          <p:nvPr>
            <p:ph sz="half" idx="2"/>
          </p:nvPr>
        </p:nvSpPr>
        <p:spPr>
          <a:xfrm>
            <a:off x="452776" y="3291830"/>
            <a:ext cx="5343360" cy="154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Lokal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4003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4003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27584" y="33019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de-DE" b="1" dirty="0" smtClean="0">
                <a:solidFill>
                  <a:srgbClr val="FF0000"/>
                </a:solidFill>
                <a:latin typeface="Cambria" pitchFamily="18" charset="0"/>
              </a:rPr>
              <a:t>/</a:t>
            </a:r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>
            <a:off x="1727684" y="3671322"/>
            <a:ext cx="540060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platzhalter 2"/>
          <p:cNvSpPr txBox="1">
            <a:spLocks/>
          </p:cNvSpPr>
          <p:nvPr/>
        </p:nvSpPr>
        <p:spPr>
          <a:xfrm>
            <a:off x="5847824" y="2941950"/>
            <a:ext cx="2857872" cy="1872208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https://github.com/owner/MyProject.git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README.md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AutoShape 3"/>
          <p:cNvCxnSpPr>
            <a:cxnSpLocks noChangeShapeType="1"/>
          </p:cNvCxnSpPr>
          <p:nvPr/>
        </p:nvCxnSpPr>
        <p:spPr bwMode="auto">
          <a:xfrm>
            <a:off x="1056819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37744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8" name="AutoShape 7"/>
          <p:cNvCxnSpPr>
            <a:cxnSpLocks noChangeShapeType="1"/>
          </p:cNvCxnSpPr>
          <p:nvPr/>
        </p:nvCxnSpPr>
        <p:spPr bwMode="auto">
          <a:xfrm>
            <a:off x="1752144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1533069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0" name="AutoShape 7"/>
          <p:cNvCxnSpPr>
            <a:cxnSpLocks noChangeShapeType="1"/>
          </p:cNvCxnSpPr>
          <p:nvPr/>
        </p:nvCxnSpPr>
        <p:spPr bwMode="auto">
          <a:xfrm>
            <a:off x="2456587" y="4187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1" name="Rectangle 8"/>
          <p:cNvSpPr>
            <a:spLocks noChangeArrowheads="1"/>
          </p:cNvSpPr>
          <p:nvPr/>
        </p:nvSpPr>
        <p:spPr bwMode="auto">
          <a:xfrm>
            <a:off x="2237512" y="4520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91394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3" name="AutoShape 5"/>
          <p:cNvCxnSpPr>
            <a:cxnSpLocks noChangeShapeType="1"/>
            <a:stCxn id="94" idx="2"/>
            <a:endCxn id="92" idx="6"/>
          </p:cNvCxnSpPr>
          <p:nvPr/>
        </p:nvCxnSpPr>
        <p:spPr bwMode="auto">
          <a:xfrm flipH="1">
            <a:off x="1202869" y="2152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1609269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5" name="AutoShape 5"/>
          <p:cNvCxnSpPr>
            <a:cxnSpLocks noChangeShapeType="1"/>
            <a:stCxn id="96" idx="2"/>
            <a:endCxn id="94" idx="6"/>
          </p:cNvCxnSpPr>
          <p:nvPr/>
        </p:nvCxnSpPr>
        <p:spPr bwMode="auto">
          <a:xfrm flipH="1">
            <a:off x="1898194" y="2152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230266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827584" y="1450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8" name="Gerade Verbindung mit Pfeil 97"/>
          <p:cNvCxnSpPr>
            <a:stCxn id="97" idx="2"/>
          </p:cNvCxnSpPr>
          <p:nvPr/>
        </p:nvCxnSpPr>
        <p:spPr>
          <a:xfrm>
            <a:off x="1295636" y="1820322"/>
            <a:ext cx="972108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AutoShape 3"/>
          <p:cNvCxnSpPr>
            <a:cxnSpLocks noChangeShapeType="1"/>
          </p:cNvCxnSpPr>
          <p:nvPr/>
        </p:nvCxnSpPr>
        <p:spPr bwMode="auto">
          <a:xfrm>
            <a:off x="1056819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837744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1" name="AutoShape 7"/>
          <p:cNvCxnSpPr>
            <a:cxnSpLocks noChangeShapeType="1"/>
          </p:cNvCxnSpPr>
          <p:nvPr/>
        </p:nvCxnSpPr>
        <p:spPr bwMode="auto">
          <a:xfrm>
            <a:off x="1752144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533069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" name="AutoShape 7"/>
          <p:cNvCxnSpPr>
            <a:cxnSpLocks noChangeShapeType="1"/>
          </p:cNvCxnSpPr>
          <p:nvPr/>
        </p:nvCxnSpPr>
        <p:spPr bwMode="auto">
          <a:xfrm>
            <a:off x="2456587" y="2336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2237512" y="2669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5" name="AutoShape 5"/>
          <p:cNvCxnSpPr>
            <a:cxnSpLocks noChangeShapeType="1"/>
            <a:stCxn id="36" idx="2"/>
            <a:endCxn id="62" idx="6"/>
          </p:cNvCxnSpPr>
          <p:nvPr/>
        </p:nvCxnSpPr>
        <p:spPr bwMode="auto">
          <a:xfrm flipH="1" flipV="1">
            <a:off x="2591589" y="4003085"/>
            <a:ext cx="399787" cy="436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2991376" y="3859058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7" name="AutoShape 7"/>
          <p:cNvCxnSpPr>
            <a:cxnSpLocks noChangeShapeType="1"/>
          </p:cNvCxnSpPr>
          <p:nvPr/>
        </p:nvCxnSpPr>
        <p:spPr bwMode="auto">
          <a:xfrm>
            <a:off x="3145299" y="4187730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926224" y="4521105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4067944" y="44549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00B050"/>
              </a:solidFill>
              <a:latin typeface="Cambria" pitchFamily="18" charset="0"/>
            </a:endParaRPr>
          </a:p>
        </p:txBody>
      </p:sp>
      <p:cxnSp>
        <p:nvCxnSpPr>
          <p:cNvPr id="43" name="Gerade Verbindung mit Pfeil 42"/>
          <p:cNvCxnSpPr>
            <a:stCxn id="42" idx="1"/>
          </p:cNvCxnSpPr>
          <p:nvPr/>
        </p:nvCxnSpPr>
        <p:spPr>
          <a:xfrm flipH="1" flipV="1">
            <a:off x="3347864" y="4155926"/>
            <a:ext cx="720080" cy="48372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liennummernplatzhalt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41" name="Datumsplatzhalt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Veröffentlichen </a:t>
            </a:r>
            <a:r>
              <a:rPr lang="de-DE" sz="4000" b="1" dirty="0" smtClean="0">
                <a:solidFill>
                  <a:schemeClr val="tx1"/>
                </a:solidFill>
              </a:rPr>
              <a:t>(Push)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39" name="Inhaltsplatzhalter 38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338936" cy="154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Remote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40" name="Inhaltsplatzhalter 39"/>
          <p:cNvSpPr>
            <a:spLocks noGrp="1"/>
          </p:cNvSpPr>
          <p:nvPr>
            <p:ph sz="half" idx="2"/>
          </p:nvPr>
        </p:nvSpPr>
        <p:spPr>
          <a:xfrm>
            <a:off x="452776" y="3291830"/>
            <a:ext cx="5343360" cy="154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Lokal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4003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4003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27584" y="33019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de-DE" b="1" dirty="0" smtClean="0">
                <a:solidFill>
                  <a:srgbClr val="FF0000"/>
                </a:solidFill>
                <a:latin typeface="Cambria" pitchFamily="18" charset="0"/>
              </a:rPr>
              <a:t>/</a:t>
            </a:r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>
            <a:off x="1727684" y="3671322"/>
            <a:ext cx="540060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platzhalter 2"/>
          <p:cNvSpPr txBox="1">
            <a:spLocks/>
          </p:cNvSpPr>
          <p:nvPr/>
        </p:nvSpPr>
        <p:spPr>
          <a:xfrm>
            <a:off x="5847824" y="2941950"/>
            <a:ext cx="2857872" cy="187220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README.md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push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origin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master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AutoShape 3"/>
          <p:cNvCxnSpPr>
            <a:cxnSpLocks noChangeShapeType="1"/>
          </p:cNvCxnSpPr>
          <p:nvPr/>
        </p:nvCxnSpPr>
        <p:spPr bwMode="auto">
          <a:xfrm>
            <a:off x="1056819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37744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8" name="AutoShape 7"/>
          <p:cNvCxnSpPr>
            <a:cxnSpLocks noChangeShapeType="1"/>
          </p:cNvCxnSpPr>
          <p:nvPr/>
        </p:nvCxnSpPr>
        <p:spPr bwMode="auto">
          <a:xfrm>
            <a:off x="1752144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1533069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0" name="AutoShape 7"/>
          <p:cNvCxnSpPr>
            <a:cxnSpLocks noChangeShapeType="1"/>
          </p:cNvCxnSpPr>
          <p:nvPr/>
        </p:nvCxnSpPr>
        <p:spPr bwMode="auto">
          <a:xfrm>
            <a:off x="2456587" y="4187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1" name="Rectangle 8"/>
          <p:cNvSpPr>
            <a:spLocks noChangeArrowheads="1"/>
          </p:cNvSpPr>
          <p:nvPr/>
        </p:nvSpPr>
        <p:spPr bwMode="auto">
          <a:xfrm>
            <a:off x="2237512" y="4520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91394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3" name="AutoShape 5"/>
          <p:cNvCxnSpPr>
            <a:cxnSpLocks noChangeShapeType="1"/>
            <a:stCxn id="94" idx="2"/>
            <a:endCxn id="92" idx="6"/>
          </p:cNvCxnSpPr>
          <p:nvPr/>
        </p:nvCxnSpPr>
        <p:spPr bwMode="auto">
          <a:xfrm flipH="1">
            <a:off x="1202869" y="2152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1609269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5" name="AutoShape 5"/>
          <p:cNvCxnSpPr>
            <a:cxnSpLocks noChangeShapeType="1"/>
            <a:stCxn id="96" idx="2"/>
            <a:endCxn id="94" idx="6"/>
          </p:cNvCxnSpPr>
          <p:nvPr/>
        </p:nvCxnSpPr>
        <p:spPr bwMode="auto">
          <a:xfrm flipH="1">
            <a:off x="1898194" y="2152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230266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827584" y="1450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8" name="Gerade Verbindung mit Pfeil 97"/>
          <p:cNvCxnSpPr>
            <a:stCxn id="97" idx="2"/>
          </p:cNvCxnSpPr>
          <p:nvPr/>
        </p:nvCxnSpPr>
        <p:spPr>
          <a:xfrm>
            <a:off x="1295636" y="1820322"/>
            <a:ext cx="972108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AutoShape 3"/>
          <p:cNvCxnSpPr>
            <a:cxnSpLocks noChangeShapeType="1"/>
          </p:cNvCxnSpPr>
          <p:nvPr/>
        </p:nvCxnSpPr>
        <p:spPr bwMode="auto">
          <a:xfrm>
            <a:off x="1056819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837744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1" name="AutoShape 7"/>
          <p:cNvCxnSpPr>
            <a:cxnSpLocks noChangeShapeType="1"/>
          </p:cNvCxnSpPr>
          <p:nvPr/>
        </p:nvCxnSpPr>
        <p:spPr bwMode="auto">
          <a:xfrm>
            <a:off x="1752144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533069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" name="AutoShape 7"/>
          <p:cNvCxnSpPr>
            <a:cxnSpLocks noChangeShapeType="1"/>
          </p:cNvCxnSpPr>
          <p:nvPr/>
        </p:nvCxnSpPr>
        <p:spPr bwMode="auto">
          <a:xfrm>
            <a:off x="2456587" y="2336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2237512" y="2669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5" name="AutoShape 5"/>
          <p:cNvCxnSpPr>
            <a:cxnSpLocks noChangeShapeType="1"/>
            <a:stCxn id="36" idx="2"/>
            <a:endCxn id="62" idx="6"/>
          </p:cNvCxnSpPr>
          <p:nvPr/>
        </p:nvCxnSpPr>
        <p:spPr bwMode="auto">
          <a:xfrm flipH="1" flipV="1">
            <a:off x="2591589" y="4003085"/>
            <a:ext cx="399787" cy="436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2991376" y="3859058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7" name="AutoShape 7"/>
          <p:cNvCxnSpPr>
            <a:cxnSpLocks noChangeShapeType="1"/>
          </p:cNvCxnSpPr>
          <p:nvPr/>
        </p:nvCxnSpPr>
        <p:spPr bwMode="auto">
          <a:xfrm>
            <a:off x="3145299" y="4187730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926224" y="4521105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4067944" y="44549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00B050"/>
              </a:solidFill>
              <a:latin typeface="Cambria" pitchFamily="18" charset="0"/>
            </a:endParaRPr>
          </a:p>
        </p:txBody>
      </p:sp>
      <p:cxnSp>
        <p:nvCxnSpPr>
          <p:cNvPr id="43" name="Gerade Verbindung mit Pfeil 42"/>
          <p:cNvCxnSpPr>
            <a:stCxn id="42" idx="1"/>
          </p:cNvCxnSpPr>
          <p:nvPr/>
        </p:nvCxnSpPr>
        <p:spPr>
          <a:xfrm flipH="1" flipV="1">
            <a:off x="3347864" y="4155926"/>
            <a:ext cx="720080" cy="48372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liennummernplatzhalt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41" name="Datumsplatzhalt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Motivation: </a:t>
            </a:r>
            <a:r>
              <a:rPr lang="de-DE" b="1" dirty="0" err="1" smtClean="0">
                <a:solidFill>
                  <a:schemeClr val="tx1"/>
                </a:solidFill>
              </a:rPr>
              <a:t>Merge</a:t>
            </a:r>
            <a:r>
              <a:rPr lang="de-DE" b="1" dirty="0" smtClean="0">
                <a:solidFill>
                  <a:schemeClr val="tx1"/>
                </a:solidFill>
              </a:rPr>
              <a:t> Konflikte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</a:pPr>
            <a:endParaRPr lang="de-DE" dirty="0" smtClean="0">
              <a:latin typeface="Cambria" pitchFamily="18" charset="0"/>
            </a:endParaRPr>
          </a:p>
          <a:p>
            <a:endParaRPr lang="de-DE" dirty="0">
              <a:latin typeface="Cambria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67544" y="1491630"/>
            <a:ext cx="2988000" cy="1044000"/>
          </a:xfrm>
          <a:prstGeom prst="ellipse">
            <a:avLst/>
          </a:prstGeom>
          <a:solidFill>
            <a:srgbClr val="548DD4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Protokollierung „Wer? Was? Wie? Wann? Warum?“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292432" y="4407998"/>
            <a:ext cx="3168000" cy="396000"/>
          </a:xfrm>
          <a:prstGeom prst="ellipse">
            <a:avLst/>
          </a:prstGeom>
          <a:solidFill>
            <a:srgbClr val="548DD4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Wiederherstellung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95536" y="4157488"/>
            <a:ext cx="420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Fehlende Zuordnung </a:t>
            </a:r>
            <a:r>
              <a:rPr lang="de-DE" sz="2000" dirty="0" err="1" smtClean="0">
                <a:latin typeface="Cambria" pitchFamily="18" charset="0"/>
              </a:rPr>
              <a:t>Commits</a:t>
            </a:r>
            <a:r>
              <a:rPr lang="de-DE" sz="2000" dirty="0" smtClean="0">
                <a:latin typeface="Cambria" pitchFamily="18" charset="0"/>
              </a:rPr>
              <a:t> </a:t>
            </a:r>
            <a:r>
              <a:rPr lang="de-DE" sz="2000" dirty="0" smtClean="0">
                <a:latin typeface="Cambria Math"/>
                <a:ea typeface="Cambria Math"/>
              </a:rPr>
              <a:t>↔</a:t>
            </a:r>
            <a:r>
              <a:rPr lang="de-DE" sz="2000" dirty="0" smtClean="0">
                <a:latin typeface="Cambria" pitchFamily="18" charset="0"/>
              </a:rPr>
              <a:t> </a:t>
            </a:r>
            <a:r>
              <a:rPr lang="de-DE" sz="2000" dirty="0" err="1" smtClean="0">
                <a:latin typeface="Cambria" pitchFamily="18" charset="0"/>
              </a:rPr>
              <a:t>Defects</a:t>
            </a:r>
            <a:r>
              <a:rPr lang="de-DE" sz="2000" dirty="0" smtClean="0">
                <a:latin typeface="Cambria" pitchFamily="18" charset="0"/>
              </a:rPr>
              <a:t>/ </a:t>
            </a:r>
            <a:r>
              <a:rPr lang="de-DE" sz="2000" dirty="0" err="1" smtClean="0">
                <a:latin typeface="Cambria" pitchFamily="18" charset="0"/>
              </a:rPr>
              <a:t>Requirements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5" name="Freihandform 54"/>
          <p:cNvSpPr/>
          <p:nvPr/>
        </p:nvSpPr>
        <p:spPr>
          <a:xfrm rot="16200000">
            <a:off x="4602906" y="3981004"/>
            <a:ext cx="154093" cy="1080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27584" y="3435846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Kein Zurücknehmen einzelner </a:t>
            </a:r>
            <a:r>
              <a:rPr lang="de-DE" sz="2000" dirty="0" err="1" smtClean="0">
                <a:latin typeface="Cambria" pitchFamily="18" charset="0"/>
              </a:rPr>
              <a:t>Commits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3" name="Freihandform 22"/>
          <p:cNvSpPr/>
          <p:nvPr/>
        </p:nvSpPr>
        <p:spPr>
          <a:xfrm rot="-3240000">
            <a:off x="5580690" y="3694981"/>
            <a:ext cx="154093" cy="792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07504" y="285978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r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Umständliches Abfragen, von wem Änderung stammt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5" name="Freihandform 24"/>
          <p:cNvSpPr/>
          <p:nvPr/>
        </p:nvSpPr>
        <p:spPr>
          <a:xfrm rot="-1500000">
            <a:off x="6039952" y="3196734"/>
            <a:ext cx="154093" cy="1188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 rot="7714127">
            <a:off x="3455325" y="2312726"/>
            <a:ext cx="163306" cy="684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Veröffentlichen </a:t>
            </a:r>
            <a:r>
              <a:rPr lang="de-DE" sz="4000" b="1" dirty="0" smtClean="0">
                <a:solidFill>
                  <a:schemeClr val="tx1"/>
                </a:solidFill>
              </a:rPr>
              <a:t>(Push)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Inhaltsplatzhalter 38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338936" cy="154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Remote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40" name="Inhaltsplatzhalter 39"/>
          <p:cNvSpPr>
            <a:spLocks noGrp="1"/>
          </p:cNvSpPr>
          <p:nvPr>
            <p:ph sz="half" idx="2"/>
          </p:nvPr>
        </p:nvSpPr>
        <p:spPr>
          <a:xfrm>
            <a:off x="452776" y="3291830"/>
            <a:ext cx="5343360" cy="154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Lokal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4003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4003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27584" y="33019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de-DE" b="1" dirty="0" smtClean="0">
                <a:solidFill>
                  <a:srgbClr val="FF0000"/>
                </a:solidFill>
                <a:latin typeface="Cambria" pitchFamily="18" charset="0"/>
              </a:rPr>
              <a:t>/</a:t>
            </a:r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>
            <a:off x="1727684" y="3671322"/>
            <a:ext cx="1260140" cy="1965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platzhalter 2"/>
          <p:cNvSpPr txBox="1">
            <a:spLocks/>
          </p:cNvSpPr>
          <p:nvPr/>
        </p:nvSpPr>
        <p:spPr>
          <a:xfrm>
            <a:off x="5847824" y="2941950"/>
            <a:ext cx="2857872" cy="187220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README.md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origin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cxnSp>
        <p:nvCxnSpPr>
          <p:cNvPr id="86" name="AutoShape 3"/>
          <p:cNvCxnSpPr>
            <a:cxnSpLocks noChangeShapeType="1"/>
          </p:cNvCxnSpPr>
          <p:nvPr/>
        </p:nvCxnSpPr>
        <p:spPr bwMode="auto">
          <a:xfrm>
            <a:off x="1056819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37744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8" name="AutoShape 7"/>
          <p:cNvCxnSpPr>
            <a:cxnSpLocks noChangeShapeType="1"/>
          </p:cNvCxnSpPr>
          <p:nvPr/>
        </p:nvCxnSpPr>
        <p:spPr bwMode="auto">
          <a:xfrm>
            <a:off x="1752144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1533069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0" name="AutoShape 7"/>
          <p:cNvCxnSpPr>
            <a:cxnSpLocks noChangeShapeType="1"/>
          </p:cNvCxnSpPr>
          <p:nvPr/>
        </p:nvCxnSpPr>
        <p:spPr bwMode="auto">
          <a:xfrm>
            <a:off x="2456587" y="4187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1" name="Rectangle 8"/>
          <p:cNvSpPr>
            <a:spLocks noChangeArrowheads="1"/>
          </p:cNvSpPr>
          <p:nvPr/>
        </p:nvSpPr>
        <p:spPr bwMode="auto">
          <a:xfrm>
            <a:off x="2237512" y="4520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91394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3" name="AutoShape 5"/>
          <p:cNvCxnSpPr>
            <a:cxnSpLocks noChangeShapeType="1"/>
            <a:stCxn id="94" idx="2"/>
            <a:endCxn id="92" idx="6"/>
          </p:cNvCxnSpPr>
          <p:nvPr/>
        </p:nvCxnSpPr>
        <p:spPr bwMode="auto">
          <a:xfrm flipH="1">
            <a:off x="1202869" y="2152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1609269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5" name="AutoShape 5"/>
          <p:cNvCxnSpPr>
            <a:cxnSpLocks noChangeShapeType="1"/>
            <a:stCxn id="96" idx="2"/>
            <a:endCxn id="94" idx="6"/>
          </p:cNvCxnSpPr>
          <p:nvPr/>
        </p:nvCxnSpPr>
        <p:spPr bwMode="auto">
          <a:xfrm flipH="1">
            <a:off x="1898194" y="2152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230266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827584" y="1450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8" name="Gerade Verbindung mit Pfeil 97"/>
          <p:cNvCxnSpPr>
            <a:stCxn id="97" idx="3"/>
          </p:cNvCxnSpPr>
          <p:nvPr/>
        </p:nvCxnSpPr>
        <p:spPr>
          <a:xfrm>
            <a:off x="1763688" y="1635656"/>
            <a:ext cx="1224136" cy="3600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AutoShape 3"/>
          <p:cNvCxnSpPr>
            <a:cxnSpLocks noChangeShapeType="1"/>
          </p:cNvCxnSpPr>
          <p:nvPr/>
        </p:nvCxnSpPr>
        <p:spPr bwMode="auto">
          <a:xfrm>
            <a:off x="1056819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837744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1" name="AutoShape 7"/>
          <p:cNvCxnSpPr>
            <a:cxnSpLocks noChangeShapeType="1"/>
          </p:cNvCxnSpPr>
          <p:nvPr/>
        </p:nvCxnSpPr>
        <p:spPr bwMode="auto">
          <a:xfrm>
            <a:off x="1752144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533069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" name="AutoShape 7"/>
          <p:cNvCxnSpPr>
            <a:cxnSpLocks noChangeShapeType="1"/>
          </p:cNvCxnSpPr>
          <p:nvPr/>
        </p:nvCxnSpPr>
        <p:spPr bwMode="auto">
          <a:xfrm>
            <a:off x="2456587" y="2336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2237512" y="2669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5" name="AutoShape 5"/>
          <p:cNvCxnSpPr>
            <a:cxnSpLocks noChangeShapeType="1"/>
            <a:stCxn id="36" idx="2"/>
            <a:endCxn id="62" idx="6"/>
          </p:cNvCxnSpPr>
          <p:nvPr/>
        </p:nvCxnSpPr>
        <p:spPr bwMode="auto">
          <a:xfrm flipH="1" flipV="1">
            <a:off x="2591589" y="4003085"/>
            <a:ext cx="399787" cy="436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2991376" y="3859058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7" name="AutoShape 7"/>
          <p:cNvCxnSpPr>
            <a:cxnSpLocks noChangeShapeType="1"/>
          </p:cNvCxnSpPr>
          <p:nvPr/>
        </p:nvCxnSpPr>
        <p:spPr bwMode="auto">
          <a:xfrm>
            <a:off x="3145299" y="4187730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926224" y="4521105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4067944" y="44549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00B050"/>
              </a:solidFill>
              <a:latin typeface="Cambria" pitchFamily="18" charset="0"/>
            </a:endParaRPr>
          </a:p>
        </p:txBody>
      </p:sp>
      <p:cxnSp>
        <p:nvCxnSpPr>
          <p:cNvPr id="43" name="Gerade Verbindung mit Pfeil 42"/>
          <p:cNvCxnSpPr>
            <a:stCxn id="42" idx="1"/>
          </p:cNvCxnSpPr>
          <p:nvPr/>
        </p:nvCxnSpPr>
        <p:spPr>
          <a:xfrm flipH="1" flipV="1">
            <a:off x="3347864" y="4155926"/>
            <a:ext cx="720080" cy="48372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AutoShape 5"/>
          <p:cNvCxnSpPr>
            <a:cxnSpLocks noChangeShapeType="1"/>
            <a:stCxn id="44" idx="2"/>
            <a:endCxn id="96" idx="6"/>
          </p:cNvCxnSpPr>
          <p:nvPr/>
        </p:nvCxnSpPr>
        <p:spPr bwMode="auto">
          <a:xfrm flipH="1">
            <a:off x="2591589" y="2150309"/>
            <a:ext cx="399787" cy="1776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44" name="Oval 2"/>
          <p:cNvSpPr>
            <a:spLocks noChangeArrowheads="1"/>
          </p:cNvSpPr>
          <p:nvPr/>
        </p:nvSpPr>
        <p:spPr bwMode="auto">
          <a:xfrm>
            <a:off x="2991376" y="2005846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5" name="AutoShape 7"/>
          <p:cNvCxnSpPr>
            <a:cxnSpLocks noChangeShapeType="1"/>
          </p:cNvCxnSpPr>
          <p:nvPr/>
        </p:nvCxnSpPr>
        <p:spPr bwMode="auto">
          <a:xfrm>
            <a:off x="3145299" y="2334518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926224" y="2667893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8" name="Foliennummernplatzhalt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47" name="Datumsplatzhalter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4</a:t>
            </a:r>
            <a:endParaRPr lang="de-DE" sz="5000" dirty="0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Cambria" pitchFamily="18" charset="0"/>
              </a:rPr>
              <a:t>Push</a:t>
            </a:r>
            <a:endParaRPr lang="de-DE" sz="3600" dirty="0">
              <a:latin typeface="Cambria" pitchFamily="18" charset="0"/>
            </a:endParaRPr>
          </a:p>
        </p:txBody>
      </p:sp>
      <p:pic>
        <p:nvPicPr>
          <p:cNvPr id="5" name="Bildplatzhalter 4" descr="Eclipse Git-Menu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155" b="12155"/>
          <a:stretch>
            <a:fillRect/>
          </a:stretch>
        </p:blipFill>
        <p:spPr>
          <a:xfrm rot="420000">
            <a:off x="3485793" y="897923"/>
            <a:ext cx="4617720" cy="2948940"/>
          </a:xfr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4</a:t>
            </a:r>
            <a:endParaRPr lang="de-DE" sz="5000" dirty="0">
              <a:solidFill>
                <a:schemeClr val="tx1"/>
              </a:solidFill>
            </a:endParaRPr>
          </a:p>
        </p:txBody>
      </p:sp>
      <p:pic>
        <p:nvPicPr>
          <p:cNvPr id="5" name="Bildplatzhalter 4" descr="Eclipse Git-Menu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155" b="12155"/>
          <a:stretch>
            <a:fillRect/>
          </a:stretch>
        </p:blipFill>
        <p:spPr>
          <a:xfrm rot="420000">
            <a:off x="3485793" y="897923"/>
            <a:ext cx="4617720" cy="2948940"/>
          </a:xfrm>
        </p:spPr>
      </p:pic>
      <p:sp>
        <p:nvSpPr>
          <p:cNvPr id="7" name="Textplatzhalter 2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3170312" cy="2610401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  <a:defRPr/>
            </a:pPr>
            <a:r>
              <a:rPr lang="de-DE" sz="2200" dirty="0" smtClean="0">
                <a:latin typeface="Cambria" pitchFamily="18" charset="0"/>
              </a:rPr>
              <a:t>Pushen von 	Änderungen in 	beliebige </a:t>
            </a:r>
            <a:br>
              <a:rPr lang="de-DE" sz="2200" dirty="0" smtClean="0">
                <a:latin typeface="Cambria" pitchFamily="18" charset="0"/>
              </a:rPr>
            </a:br>
            <a:r>
              <a:rPr lang="de-DE" sz="2200" dirty="0" smtClean="0">
                <a:latin typeface="Cambria" pitchFamily="18" charset="0"/>
              </a:rPr>
              <a:t>	</a:t>
            </a:r>
            <a:r>
              <a:rPr lang="de-DE" sz="2200" dirty="0" err="1" smtClean="0">
                <a:latin typeface="Cambria" pitchFamily="18" charset="0"/>
              </a:rPr>
              <a:t>Branches</a:t>
            </a:r>
            <a:endParaRPr lang="de-DE" sz="2200" dirty="0" smtClean="0">
              <a:latin typeface="Cambria" pitchFamily="18" charset="0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  <a:defRPr/>
            </a:pPr>
            <a:r>
              <a:rPr lang="de-DE" sz="2200" dirty="0" smtClean="0">
                <a:latin typeface="Cambria" pitchFamily="18" charset="0"/>
              </a:rPr>
              <a:t>Zuordnung von </a:t>
            </a:r>
            <a:br>
              <a:rPr lang="de-DE" sz="2200" dirty="0" smtClean="0">
                <a:latin typeface="Cambria" pitchFamily="18" charset="0"/>
              </a:rPr>
            </a:br>
            <a:r>
              <a:rPr lang="de-DE" sz="2200" dirty="0" smtClean="0">
                <a:latin typeface="Cambria" pitchFamily="18" charset="0"/>
              </a:rPr>
              <a:t>	</a:t>
            </a:r>
            <a:r>
              <a:rPr lang="de-DE" sz="2200" dirty="0" err="1" smtClean="0">
                <a:latin typeface="Cambria" pitchFamily="18" charset="0"/>
              </a:rPr>
              <a:t>Commits</a:t>
            </a:r>
            <a:r>
              <a:rPr lang="de-DE" sz="2200" dirty="0" smtClean="0">
                <a:latin typeface="Cambria" pitchFamily="18" charset="0"/>
              </a:rPr>
              <a:t> zu </a:t>
            </a:r>
            <a:br>
              <a:rPr lang="de-DE" sz="2200" dirty="0" smtClean="0">
                <a:latin typeface="Cambria" pitchFamily="18" charset="0"/>
              </a:rPr>
            </a:br>
            <a:r>
              <a:rPr lang="de-DE" sz="2200" dirty="0" smtClean="0">
                <a:latin typeface="Cambria" pitchFamily="18" charset="0"/>
              </a:rPr>
              <a:t>	</a:t>
            </a:r>
            <a:r>
              <a:rPr lang="de-DE" sz="2200" dirty="0" err="1" smtClean="0">
                <a:latin typeface="Cambria" pitchFamily="18" charset="0"/>
              </a:rPr>
              <a:t>Defects</a:t>
            </a:r>
            <a:r>
              <a:rPr lang="de-DE" sz="2200" dirty="0" smtClean="0">
                <a:latin typeface="Cambria" pitchFamily="18" charset="0"/>
              </a:rPr>
              <a:t>/ </a:t>
            </a:r>
            <a:r>
              <a:rPr lang="de-DE" sz="2200" dirty="0" err="1" smtClean="0">
                <a:latin typeface="Cambria" pitchFamily="18" charset="0"/>
              </a:rPr>
              <a:t>Requirements</a:t>
            </a:r>
            <a:endParaRPr lang="de-DE" sz="2200" dirty="0" smtClean="0">
              <a:latin typeface="Cambria" pitchFamily="18" charset="0"/>
            </a:endParaRPr>
          </a:p>
          <a:p>
            <a:pPr lvl="0"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  <a:defRPr/>
            </a:pPr>
            <a:endParaRPr lang="de-DE" sz="2200" dirty="0" smtClean="0">
              <a:latin typeface="Cambria" pitchFamily="18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5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60" name="AutoShape 3"/>
          <p:cNvCxnSpPr>
            <a:cxnSpLocks noChangeShapeType="1"/>
            <a:stCxn id="59" idx="2"/>
          </p:cNvCxnSpPr>
          <p:nvPr/>
        </p:nvCxnSpPr>
        <p:spPr bwMode="auto">
          <a:xfrm flipH="1">
            <a:off x="1115616" y="2787774"/>
            <a:ext cx="160144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AutoShape 3"/>
          <p:cNvCxnSpPr>
            <a:cxnSpLocks noChangeShapeType="1"/>
            <a:stCxn id="58" idx="2"/>
            <a:endCxn id="59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Foliennummernplatzhalt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1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56" name="AutoShape 3"/>
          <p:cNvCxnSpPr>
            <a:cxnSpLocks noChangeShapeType="1"/>
            <a:stCxn id="55" idx="2"/>
          </p:cNvCxnSpPr>
          <p:nvPr/>
        </p:nvCxnSpPr>
        <p:spPr bwMode="auto">
          <a:xfrm flipH="1">
            <a:off x="1115616" y="2787774"/>
            <a:ext cx="160144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" name="AutoShape 3"/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" name="Foliennummernplatzhalt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1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59" name="AutoShape 3"/>
          <p:cNvCxnSpPr>
            <a:cxnSpLocks noChangeShapeType="1"/>
            <a:stCxn id="58" idx="2"/>
          </p:cNvCxnSpPr>
          <p:nvPr/>
        </p:nvCxnSpPr>
        <p:spPr bwMode="auto">
          <a:xfrm flipH="1">
            <a:off x="1115616" y="2787774"/>
            <a:ext cx="160144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AutoShape 3"/>
          <p:cNvCxnSpPr>
            <a:cxnSpLocks noChangeShapeType="1"/>
            <a:stCxn id="57" idx="2"/>
            <a:endCxn id="58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" name="Foliennummernplatzhalt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0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2" name="AutoShape 5"/>
          <p:cNvCxnSpPr>
            <a:cxnSpLocks noChangeShapeType="1"/>
            <a:stCxn id="23" idx="2"/>
            <a:endCxn id="19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28" name="AutoShape 3"/>
          <p:cNvCxnSpPr>
            <a:cxnSpLocks noChangeShapeType="1"/>
            <a:stCxn id="27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"/>
          <p:cNvCxnSpPr>
            <a:cxnSpLocks noChangeShapeType="1"/>
            <a:stCxn id="26" idx="2"/>
            <a:endCxn id="27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0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2" name="AutoShape 5"/>
          <p:cNvCxnSpPr>
            <a:cxnSpLocks noChangeShapeType="1"/>
            <a:stCxn id="23" idx="2"/>
            <a:endCxn id="19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28" name="AutoShape 3"/>
          <p:cNvCxnSpPr>
            <a:cxnSpLocks noChangeShapeType="1"/>
            <a:stCxn id="27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"/>
          <p:cNvCxnSpPr>
            <a:cxnSpLocks noChangeShapeType="1"/>
            <a:stCxn id="26" idx="2"/>
            <a:endCxn id="27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37</a:t>
            </a:fld>
            <a:endParaRPr kumimoji="0" lang="en-US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0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2" name="AutoShape 5"/>
          <p:cNvCxnSpPr>
            <a:cxnSpLocks noChangeShapeType="1"/>
            <a:stCxn id="23" idx="2"/>
            <a:endCxn id="19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28" name="AutoShape 3"/>
          <p:cNvCxnSpPr>
            <a:cxnSpLocks noChangeShapeType="1"/>
            <a:stCxn id="27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"/>
          <p:cNvCxnSpPr>
            <a:cxnSpLocks noChangeShapeType="1"/>
            <a:stCxn id="26" idx="2"/>
            <a:endCxn id="27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3"/>
          <p:cNvCxnSpPr>
            <a:cxnSpLocks noChangeShapeType="1"/>
            <a:stCxn id="35" idx="2"/>
          </p:cNvCxnSpPr>
          <p:nvPr/>
        </p:nvCxnSpPr>
        <p:spPr bwMode="auto">
          <a:xfrm flipH="1">
            <a:off x="1835696" y="1860962"/>
            <a:ext cx="597272" cy="150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" name="Textfeld 34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39" name="Foliennummernplatzhalt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38</a:t>
            </a:fld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branch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0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2" name="AutoShape 5"/>
          <p:cNvCxnSpPr>
            <a:cxnSpLocks noChangeShapeType="1"/>
            <a:stCxn id="23" idx="2"/>
            <a:endCxn id="19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28" name="AutoShape 3"/>
          <p:cNvCxnSpPr>
            <a:cxnSpLocks noChangeShapeType="1"/>
            <a:stCxn id="27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"/>
          <p:cNvCxnSpPr>
            <a:cxnSpLocks noChangeShapeType="1"/>
            <a:stCxn id="26" idx="2"/>
            <a:endCxn id="27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" name="AutoShape 3"/>
          <p:cNvCxnSpPr>
            <a:cxnSpLocks noChangeShapeType="1"/>
            <a:stCxn id="31" idx="2"/>
          </p:cNvCxnSpPr>
          <p:nvPr/>
        </p:nvCxnSpPr>
        <p:spPr bwMode="auto">
          <a:xfrm flipH="1">
            <a:off x="1835696" y="1860962"/>
            <a:ext cx="597272" cy="150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" name="Textfeld 30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35" name="Foliennummernplatzhalt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39</a:t>
            </a:fld>
            <a:endParaRPr kumimoji="0" lang="en-US"/>
          </a:p>
        </p:txBody>
      </p:sp>
      <p:sp>
        <p:nvSpPr>
          <p:cNvPr id="32" name="Datumsplatzhalt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Motivation: Sicherung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</a:pPr>
            <a:endParaRPr lang="de-DE" dirty="0" smtClean="0">
              <a:latin typeface="Cambria" pitchFamily="18" charset="0"/>
            </a:endParaRPr>
          </a:p>
          <a:p>
            <a:endParaRPr lang="de-DE" dirty="0">
              <a:latin typeface="Cambria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67544" y="1491630"/>
            <a:ext cx="2988000" cy="1044000"/>
          </a:xfrm>
          <a:prstGeom prst="ellipse">
            <a:avLst/>
          </a:prstGeom>
          <a:solidFill>
            <a:srgbClr val="548DD4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Protokollierung „Wer? Was? Wie? Wann? Warum?“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292432" y="4407998"/>
            <a:ext cx="3168000" cy="396000"/>
          </a:xfrm>
          <a:prstGeom prst="ellipse">
            <a:avLst/>
          </a:prstGeom>
          <a:solidFill>
            <a:srgbClr val="548DD4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Wiederherstellung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300192" y="2006244"/>
            <a:ext cx="2304000" cy="432000"/>
          </a:xfrm>
          <a:prstGeom prst="ellipse">
            <a:avLst/>
          </a:prstGeom>
          <a:solidFill>
            <a:srgbClr val="548DD4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Archivierung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95536" y="4157488"/>
            <a:ext cx="420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Fehlende Zuordnung </a:t>
            </a:r>
            <a:r>
              <a:rPr lang="de-DE" sz="2000" dirty="0" err="1" smtClean="0">
                <a:latin typeface="Cambria" pitchFamily="18" charset="0"/>
              </a:rPr>
              <a:t>Commits</a:t>
            </a:r>
            <a:r>
              <a:rPr lang="de-DE" sz="2000" dirty="0" smtClean="0">
                <a:latin typeface="Cambria" pitchFamily="18" charset="0"/>
              </a:rPr>
              <a:t> </a:t>
            </a:r>
            <a:r>
              <a:rPr lang="de-DE" sz="2000" dirty="0" smtClean="0">
                <a:latin typeface="Cambria Math"/>
                <a:ea typeface="Cambria Math"/>
              </a:rPr>
              <a:t>↔</a:t>
            </a:r>
            <a:r>
              <a:rPr lang="de-DE" sz="2000" dirty="0" smtClean="0">
                <a:latin typeface="Cambria" pitchFamily="18" charset="0"/>
              </a:rPr>
              <a:t> </a:t>
            </a:r>
            <a:r>
              <a:rPr lang="de-DE" sz="2000" dirty="0" err="1" smtClean="0">
                <a:latin typeface="Cambria" pitchFamily="18" charset="0"/>
              </a:rPr>
              <a:t>Defects</a:t>
            </a:r>
            <a:r>
              <a:rPr lang="de-DE" sz="2000" dirty="0" smtClean="0">
                <a:latin typeface="Cambria" pitchFamily="18" charset="0"/>
              </a:rPr>
              <a:t>/ </a:t>
            </a:r>
            <a:r>
              <a:rPr lang="de-DE" sz="2000" dirty="0" err="1" smtClean="0">
                <a:latin typeface="Cambria" pitchFamily="18" charset="0"/>
              </a:rPr>
              <a:t>Requirements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5" name="Freihandform 54"/>
          <p:cNvSpPr/>
          <p:nvPr/>
        </p:nvSpPr>
        <p:spPr>
          <a:xfrm rot="16200000">
            <a:off x="4602906" y="3981004"/>
            <a:ext cx="154093" cy="1080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/>
          <p:cNvSpPr txBox="1"/>
          <p:nvPr/>
        </p:nvSpPr>
        <p:spPr>
          <a:xfrm>
            <a:off x="3707904" y="1340062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Fehlende Sicherung vorläufiger/ fertiger Versionen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90" name="Freihandform 89"/>
          <p:cNvSpPr/>
          <p:nvPr/>
        </p:nvSpPr>
        <p:spPr>
          <a:xfrm rot="17700000">
            <a:off x="6161905" y="1613759"/>
            <a:ext cx="154093" cy="540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reihandform 91"/>
          <p:cNvSpPr/>
          <p:nvPr/>
        </p:nvSpPr>
        <p:spPr>
          <a:xfrm rot="2640000">
            <a:off x="3708802" y="1551891"/>
            <a:ext cx="154093" cy="540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27584" y="3435846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Kein Zurücknehmen einzelner </a:t>
            </a:r>
            <a:r>
              <a:rPr lang="de-DE" sz="2000" dirty="0" err="1" smtClean="0">
                <a:latin typeface="Cambria" pitchFamily="18" charset="0"/>
              </a:rPr>
              <a:t>Commits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3" name="Freihandform 22"/>
          <p:cNvSpPr/>
          <p:nvPr/>
        </p:nvSpPr>
        <p:spPr>
          <a:xfrm rot="-3240000">
            <a:off x="5580690" y="3694981"/>
            <a:ext cx="154093" cy="792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07504" y="285978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r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Umständliches Abfragen, von wem Änderung stammt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5" name="Freihandform 24"/>
          <p:cNvSpPr/>
          <p:nvPr/>
        </p:nvSpPr>
        <p:spPr>
          <a:xfrm rot="-1500000">
            <a:off x="6039952" y="3196734"/>
            <a:ext cx="154093" cy="1188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 rot="7714127">
            <a:off x="3455325" y="2312726"/>
            <a:ext cx="163306" cy="684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branch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0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2" name="AutoShape 5"/>
          <p:cNvCxnSpPr>
            <a:cxnSpLocks noChangeShapeType="1"/>
            <a:stCxn id="23" idx="2"/>
            <a:endCxn id="19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28" name="AutoShape 3"/>
          <p:cNvCxnSpPr>
            <a:cxnSpLocks noChangeShapeType="1"/>
            <a:stCxn id="27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"/>
          <p:cNvCxnSpPr>
            <a:cxnSpLocks noChangeShapeType="1"/>
            <a:stCxn id="26" idx="3"/>
            <a:endCxn id="33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3"/>
          <p:cNvCxnSpPr>
            <a:cxnSpLocks noChangeShapeType="1"/>
            <a:stCxn id="33" idx="2"/>
          </p:cNvCxnSpPr>
          <p:nvPr/>
        </p:nvCxnSpPr>
        <p:spPr bwMode="auto">
          <a:xfrm flipH="1">
            <a:off x="1835696" y="1860962"/>
            <a:ext cx="597272" cy="150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" name="Textfeld 32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0" name="Foliennummernplatzhalt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40</a:t>
            </a:fld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89" name="AutoShape 3"/>
          <p:cNvCxnSpPr>
            <a:cxnSpLocks noChangeShapeType="1"/>
            <a:stCxn id="88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4" name="Textfeld 93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95" name="AutoShape 3"/>
          <p:cNvCxnSpPr>
            <a:cxnSpLocks noChangeShapeType="1"/>
            <a:stCxn id="94" idx="3"/>
            <a:endCxn id="97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6" name="AutoShape 3"/>
          <p:cNvCxnSpPr>
            <a:cxnSpLocks noChangeShapeType="1"/>
            <a:stCxn id="97" idx="2"/>
          </p:cNvCxnSpPr>
          <p:nvPr/>
        </p:nvCxnSpPr>
        <p:spPr bwMode="auto">
          <a:xfrm flipH="1">
            <a:off x="1835696" y="1860962"/>
            <a:ext cx="597272" cy="150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" name="Textfeld 96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101" name="Foliennummernplatzhalter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41</a:t>
            </a:fld>
            <a:endParaRPr kumimoji="0" lang="en-US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89" name="AutoShape 3"/>
          <p:cNvCxnSpPr>
            <a:cxnSpLocks noChangeShapeType="1"/>
            <a:stCxn id="88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4" name="Textfeld 93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95" name="AutoShape 3"/>
          <p:cNvCxnSpPr>
            <a:cxnSpLocks noChangeShapeType="1"/>
            <a:stCxn id="94" idx="3"/>
            <a:endCxn id="97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6" name="AutoShape 3"/>
          <p:cNvCxnSpPr>
            <a:cxnSpLocks noChangeShapeType="1"/>
            <a:stCxn id="97" idx="2"/>
          </p:cNvCxnSpPr>
          <p:nvPr/>
        </p:nvCxnSpPr>
        <p:spPr bwMode="auto">
          <a:xfrm flipH="1">
            <a:off x="1835696" y="1860962"/>
            <a:ext cx="597272" cy="150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" name="Textfeld 96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42</a:t>
            </a:fld>
            <a:endParaRPr kumimoji="0" lang="en-US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89" name="AutoShape 3"/>
          <p:cNvCxnSpPr>
            <a:cxnSpLocks noChangeShapeType="1"/>
            <a:stCxn id="88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4" name="Textfeld 93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95" name="AutoShape 3"/>
          <p:cNvCxnSpPr>
            <a:cxnSpLocks noChangeShapeType="1"/>
            <a:stCxn id="94" idx="3"/>
            <a:endCxn id="97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6" name="AutoShape 3"/>
          <p:cNvCxnSpPr>
            <a:cxnSpLocks noChangeShapeType="1"/>
            <a:stCxn id="97" idx="2"/>
          </p:cNvCxnSpPr>
          <p:nvPr/>
        </p:nvCxnSpPr>
        <p:spPr bwMode="auto">
          <a:xfrm flipH="1">
            <a:off x="1835696" y="1860962"/>
            <a:ext cx="597272" cy="150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" name="Textfeld 96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43</a:t>
            </a:fld>
            <a:endParaRPr kumimoji="0" lang="en-US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Textfeld 43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5" name="AutoShape 3"/>
          <p:cNvCxnSpPr>
            <a:cxnSpLocks noChangeShapeType="1"/>
            <a:stCxn id="44" idx="3"/>
            <a:endCxn id="51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3"/>
          <p:cNvCxnSpPr>
            <a:cxnSpLocks noChangeShapeType="1"/>
            <a:stCxn id="51" idx="2"/>
          </p:cNvCxnSpPr>
          <p:nvPr/>
        </p:nvCxnSpPr>
        <p:spPr bwMode="auto">
          <a:xfrm>
            <a:off x="2432968" y="1860962"/>
            <a:ext cx="50800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Textfeld 50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60" name="Foliennummernplatzhalt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44</a:t>
            </a:fld>
            <a:endParaRPr kumimoji="0" lang="en-US"/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Textfeld 43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5" name="AutoShape 3"/>
          <p:cNvCxnSpPr>
            <a:cxnSpLocks noChangeShapeType="1"/>
            <a:stCxn id="44" idx="3"/>
            <a:endCxn id="51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3"/>
          <p:cNvCxnSpPr>
            <a:cxnSpLocks noChangeShapeType="1"/>
            <a:stCxn id="51" idx="2"/>
          </p:cNvCxnSpPr>
          <p:nvPr/>
        </p:nvCxnSpPr>
        <p:spPr bwMode="auto">
          <a:xfrm>
            <a:off x="2432968" y="1860962"/>
            <a:ext cx="50800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Textfeld 50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45</a:t>
            </a:fld>
            <a:endParaRPr kumimoji="0" lang="en-US"/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" name="Textfeld 38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4" name="AutoShape 3"/>
          <p:cNvCxnSpPr>
            <a:cxnSpLocks noChangeShapeType="1"/>
            <a:stCxn id="39" idx="3"/>
            <a:endCxn id="46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" name="AutoShape 3"/>
          <p:cNvCxnSpPr>
            <a:cxnSpLocks noChangeShapeType="1"/>
            <a:stCxn id="46" idx="2"/>
          </p:cNvCxnSpPr>
          <p:nvPr/>
        </p:nvCxnSpPr>
        <p:spPr bwMode="auto">
          <a:xfrm>
            <a:off x="2432968" y="1860962"/>
            <a:ext cx="50800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" name="Textfeld 45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54" name="Foliennummernplatzhalt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46</a:t>
            </a:fld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" name="Textfeld 38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4" name="AutoShape 3"/>
          <p:cNvCxnSpPr>
            <a:cxnSpLocks noChangeShapeType="1"/>
            <a:stCxn id="39" idx="3"/>
            <a:endCxn id="46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" name="AutoShape 3"/>
          <p:cNvCxnSpPr>
            <a:cxnSpLocks noChangeShapeType="1"/>
            <a:stCxn id="46" idx="2"/>
          </p:cNvCxnSpPr>
          <p:nvPr/>
        </p:nvCxnSpPr>
        <p:spPr bwMode="auto">
          <a:xfrm>
            <a:off x="2432968" y="1860962"/>
            <a:ext cx="50800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" name="Textfeld 45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47</a:t>
            </a:fld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" name="Textfeld 38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4" name="AutoShape 3"/>
          <p:cNvCxnSpPr>
            <a:cxnSpLocks noChangeShapeType="1"/>
            <a:stCxn id="39" idx="3"/>
            <a:endCxn id="46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" name="AutoShape 3"/>
          <p:cNvCxnSpPr>
            <a:cxnSpLocks noChangeShapeType="1"/>
            <a:stCxn id="46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" name="Textfeld 45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51" name="Foliennummernplatzhalt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48</a:t>
            </a:fld>
            <a:endParaRPr kumimoji="0" lang="en-US"/>
          </a:p>
        </p:txBody>
      </p:sp>
      <p:sp>
        <p:nvSpPr>
          <p:cNvPr id="27" name="Datumsplatzhalt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master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" name="Textfeld 38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4" name="AutoShape 3"/>
          <p:cNvCxnSpPr>
            <a:cxnSpLocks noChangeShapeType="1"/>
            <a:stCxn id="39" idx="3"/>
            <a:endCxn id="46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" name="AutoShape 3"/>
          <p:cNvCxnSpPr>
            <a:cxnSpLocks noChangeShapeType="1"/>
            <a:stCxn id="46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" name="Textfeld 45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49</a:t>
            </a:fld>
            <a:endParaRPr kumimoji="0" lang="en-US"/>
          </a:p>
        </p:txBody>
      </p:sp>
      <p:sp>
        <p:nvSpPr>
          <p:cNvPr id="27" name="Datumsplatzhalt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Motivation: Versionspflege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</a:pPr>
            <a:endParaRPr lang="de-DE" dirty="0" smtClean="0">
              <a:latin typeface="Cambria" pitchFamily="18" charset="0"/>
            </a:endParaRPr>
          </a:p>
          <a:p>
            <a:endParaRPr lang="de-DE" dirty="0">
              <a:latin typeface="Cambria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67544" y="1491630"/>
            <a:ext cx="2988000" cy="1044000"/>
          </a:xfrm>
          <a:prstGeom prst="ellipse">
            <a:avLst/>
          </a:prstGeom>
          <a:solidFill>
            <a:srgbClr val="548DD4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Protokollierung „Wer? Was? Wie? Wann? Warum?“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292432" y="4407998"/>
            <a:ext cx="3168000" cy="396000"/>
          </a:xfrm>
          <a:prstGeom prst="ellipse">
            <a:avLst/>
          </a:prstGeom>
          <a:solidFill>
            <a:srgbClr val="548DD4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Wiederherstellung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300192" y="2006244"/>
            <a:ext cx="2304000" cy="432000"/>
          </a:xfrm>
          <a:prstGeom prst="ellipse">
            <a:avLst/>
          </a:prstGeom>
          <a:solidFill>
            <a:srgbClr val="548DD4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Archivierung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27584" y="3435846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Kein Zurücknehmen einzelner </a:t>
            </a:r>
            <a:r>
              <a:rPr lang="de-DE" sz="2000" dirty="0" err="1" smtClean="0">
                <a:latin typeface="Cambria" pitchFamily="18" charset="0"/>
              </a:rPr>
              <a:t>Commits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1" name="Freihandform 40"/>
          <p:cNvSpPr/>
          <p:nvPr/>
        </p:nvSpPr>
        <p:spPr>
          <a:xfrm rot="-3240000">
            <a:off x="5580690" y="3694981"/>
            <a:ext cx="154093" cy="792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95536" y="4157488"/>
            <a:ext cx="420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Fehlende Zuordnung </a:t>
            </a:r>
            <a:r>
              <a:rPr lang="de-DE" sz="2000" dirty="0" err="1" smtClean="0">
                <a:latin typeface="Cambria" pitchFamily="18" charset="0"/>
              </a:rPr>
              <a:t>Commits</a:t>
            </a:r>
            <a:r>
              <a:rPr lang="de-DE" sz="2000" dirty="0" smtClean="0">
                <a:latin typeface="Cambria" pitchFamily="18" charset="0"/>
              </a:rPr>
              <a:t> </a:t>
            </a:r>
            <a:r>
              <a:rPr lang="de-DE" sz="2000" dirty="0" smtClean="0">
                <a:latin typeface="Cambria Math"/>
                <a:ea typeface="Cambria Math"/>
              </a:rPr>
              <a:t>↔</a:t>
            </a:r>
            <a:r>
              <a:rPr lang="de-DE" sz="2000" dirty="0" smtClean="0">
                <a:latin typeface="Cambria" pitchFamily="18" charset="0"/>
              </a:rPr>
              <a:t> </a:t>
            </a:r>
            <a:r>
              <a:rPr lang="de-DE" sz="2000" dirty="0" err="1" smtClean="0">
                <a:latin typeface="Cambria" pitchFamily="18" charset="0"/>
              </a:rPr>
              <a:t>Defects</a:t>
            </a:r>
            <a:r>
              <a:rPr lang="de-DE" sz="2000" dirty="0" smtClean="0">
                <a:latin typeface="Cambria" pitchFamily="18" charset="0"/>
              </a:rPr>
              <a:t>/ </a:t>
            </a:r>
            <a:r>
              <a:rPr lang="de-DE" sz="2000" dirty="0" err="1" smtClean="0">
                <a:latin typeface="Cambria" pitchFamily="18" charset="0"/>
              </a:rPr>
              <a:t>Requirements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5" name="Freihandform 54"/>
          <p:cNvSpPr/>
          <p:nvPr/>
        </p:nvSpPr>
        <p:spPr>
          <a:xfrm rot="16200000">
            <a:off x="4602906" y="3981004"/>
            <a:ext cx="154093" cy="1080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107504" y="285978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r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Umständliches Abfragen, von wem Änderung stammt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64" name="Freihandform 63"/>
          <p:cNvSpPr/>
          <p:nvPr/>
        </p:nvSpPr>
        <p:spPr>
          <a:xfrm rot="-1500000">
            <a:off x="6039952" y="3196734"/>
            <a:ext cx="154093" cy="1188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Freihandform 67"/>
          <p:cNvSpPr/>
          <p:nvPr/>
        </p:nvSpPr>
        <p:spPr>
          <a:xfrm rot="7714127">
            <a:off x="3455325" y="2312726"/>
            <a:ext cx="163306" cy="684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/>
          <p:cNvSpPr txBox="1"/>
          <p:nvPr/>
        </p:nvSpPr>
        <p:spPr>
          <a:xfrm>
            <a:off x="3707904" y="1340062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Fehlende Sicherung vorläufiger/ fertiger Versionen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90" name="Freihandform 89"/>
          <p:cNvSpPr/>
          <p:nvPr/>
        </p:nvSpPr>
        <p:spPr>
          <a:xfrm rot="17700000">
            <a:off x="6161905" y="1613759"/>
            <a:ext cx="154093" cy="540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6454368" y="2760479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Doppeltes </a:t>
            </a:r>
            <a:r>
              <a:rPr lang="de-DE" sz="2000" dirty="0" err="1" smtClean="0">
                <a:latin typeface="Cambria" pitchFamily="18" charset="0"/>
              </a:rPr>
              <a:t>Einfü</a:t>
            </a:r>
            <a:r>
              <a:rPr lang="de-DE" sz="2000" dirty="0" smtClean="0">
                <a:latin typeface="Cambria" pitchFamily="18" charset="0"/>
              </a:rPr>
              <a:t>-gen von </a:t>
            </a:r>
            <a:r>
              <a:rPr lang="de-DE" sz="2000" dirty="0" err="1" smtClean="0">
                <a:latin typeface="Cambria" pitchFamily="18" charset="0"/>
              </a:rPr>
              <a:t>Hotfixes</a:t>
            </a:r>
            <a:r>
              <a:rPr lang="de-DE" sz="2000" dirty="0" smtClean="0">
                <a:latin typeface="Cambria" pitchFamily="18" charset="0"/>
              </a:rPr>
              <a:t> in HEAD/ </a:t>
            </a:r>
            <a:r>
              <a:rPr lang="de-DE" sz="2000" dirty="0" err="1" smtClean="0">
                <a:latin typeface="Cambria" pitchFamily="18" charset="0"/>
              </a:rPr>
              <a:t>Prod</a:t>
            </a:r>
            <a:r>
              <a:rPr lang="de-DE" sz="2000" dirty="0" smtClean="0">
                <a:latin typeface="Cambria" pitchFamily="18" charset="0"/>
              </a:rPr>
              <a:t> (keine </a:t>
            </a:r>
            <a:r>
              <a:rPr lang="de-DE" sz="2000" dirty="0" err="1" smtClean="0">
                <a:latin typeface="Cambria" pitchFamily="18" charset="0"/>
              </a:rPr>
              <a:t>Branches</a:t>
            </a:r>
            <a:r>
              <a:rPr lang="de-DE" sz="2000" dirty="0" smtClean="0">
                <a:latin typeface="Cambria" pitchFamily="18" charset="0"/>
              </a:rPr>
              <a:t>)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92" name="Freihandform 91"/>
          <p:cNvSpPr/>
          <p:nvPr/>
        </p:nvSpPr>
        <p:spPr>
          <a:xfrm rot="2640000">
            <a:off x="3708802" y="1551891"/>
            <a:ext cx="154093" cy="540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 rot="10800000">
            <a:off x="7236296" y="2489232"/>
            <a:ext cx="154093" cy="360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5" name="AutoShape 3"/>
          <p:cNvCxnSpPr>
            <a:cxnSpLocks noChangeShapeType="1"/>
            <a:stCxn id="44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" name="AutoShape 3"/>
          <p:cNvCxnSpPr>
            <a:cxnSpLocks noChangeShapeType="1"/>
            <a:stCxn id="39" idx="2"/>
            <a:endCxn id="44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AutoShape 3"/>
          <p:cNvCxnSpPr>
            <a:cxnSpLocks noChangeShapeType="1"/>
            <a:stCxn id="48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8" name="Textfeld 47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52" name="Foliennummernplatzhalt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50</a:t>
            </a:fld>
            <a:endParaRPr kumimoji="0" lang="en-US"/>
          </a:p>
        </p:txBody>
      </p:sp>
      <p:sp>
        <p:nvSpPr>
          <p:cNvPr id="27" name="Datumsplatzhalt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5" name="AutoShape 3"/>
          <p:cNvCxnSpPr>
            <a:cxnSpLocks noChangeShapeType="1"/>
            <a:stCxn id="44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" name="AutoShape 3"/>
          <p:cNvCxnSpPr>
            <a:cxnSpLocks noChangeShapeType="1"/>
            <a:stCxn id="39" idx="2"/>
            <a:endCxn id="44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AutoShape 3"/>
          <p:cNvCxnSpPr>
            <a:cxnSpLocks noChangeShapeType="1"/>
            <a:stCxn id="48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8" name="Textfeld 47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51</a:t>
            </a:fld>
            <a:endParaRPr kumimoji="0" lang="en-US"/>
          </a:p>
        </p:txBody>
      </p:sp>
      <p:sp>
        <p:nvSpPr>
          <p:cNvPr id="27" name="Datumsplatzhalt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2264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51" name="AutoShape 3"/>
          <p:cNvCxnSpPr>
            <a:cxnSpLocks noChangeShapeType="1"/>
            <a:stCxn id="50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3"/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58" name="Foliennummernplatzhalt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52</a:t>
            </a:fld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noProof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noProof="0" dirty="0" err="1" smtClean="0"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2264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51" name="AutoShape 3"/>
          <p:cNvCxnSpPr>
            <a:cxnSpLocks noChangeShapeType="1"/>
            <a:stCxn id="50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3"/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53</a:t>
            </a:fld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24455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2264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4" name="AutoShape 3"/>
          <p:cNvCxnSpPr>
            <a:cxnSpLocks noChangeShapeType="1"/>
            <a:stCxn id="42" idx="2"/>
            <a:endCxn id="41" idx="0"/>
          </p:cNvCxnSpPr>
          <p:nvPr/>
        </p:nvCxnSpPr>
        <p:spPr bwMode="auto">
          <a:xfrm flipH="1">
            <a:off x="5184120" y="1860962"/>
            <a:ext cx="71912" cy="566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2699792" y="2797066"/>
            <a:ext cx="2484328" cy="7827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9" name="Foliennummernplatzhalt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54</a:t>
            </a:fld>
            <a:endParaRPr kumimoji="0" lang="en-US"/>
          </a:p>
        </p:txBody>
      </p:sp>
      <p:sp>
        <p:nvSpPr>
          <p:cNvPr id="31" name="Datumsplatzhalt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merge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24455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2264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4" name="AutoShape 3"/>
          <p:cNvCxnSpPr>
            <a:cxnSpLocks noChangeShapeType="1"/>
            <a:stCxn id="42" idx="2"/>
            <a:endCxn id="41" idx="0"/>
          </p:cNvCxnSpPr>
          <p:nvPr/>
        </p:nvCxnSpPr>
        <p:spPr bwMode="auto">
          <a:xfrm flipH="1">
            <a:off x="5184120" y="1860962"/>
            <a:ext cx="71912" cy="566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2699792" y="2797066"/>
            <a:ext cx="2484328" cy="7827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" name="Foliennummernplatzhalt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55</a:t>
            </a:fld>
            <a:endParaRPr kumimoji="0" lang="en-US"/>
          </a:p>
        </p:txBody>
      </p:sp>
      <p:sp>
        <p:nvSpPr>
          <p:cNvPr id="31" name="Datumsplatzhalt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merge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38" name="AutoShape 5"/>
          <p:cNvCxnSpPr>
            <a:cxnSpLocks noChangeShapeType="1"/>
            <a:stCxn id="69" idx="1"/>
            <a:endCxn id="78" idx="5"/>
          </p:cNvCxnSpPr>
          <p:nvPr/>
        </p:nvCxnSpPr>
        <p:spPr bwMode="auto">
          <a:xfrm flipH="1" flipV="1">
            <a:off x="3240162" y="2457435"/>
            <a:ext cx="514246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3" name="AutoShape 5"/>
          <p:cNvCxnSpPr>
            <a:cxnSpLocks noChangeShapeType="1"/>
            <a:stCxn id="69" idx="2"/>
            <a:endCxn id="62" idx="6"/>
          </p:cNvCxnSpPr>
          <p:nvPr/>
        </p:nvCxnSpPr>
        <p:spPr bwMode="auto">
          <a:xfrm flipH="1">
            <a:off x="2591589" y="3587725"/>
            <a:ext cx="112050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24455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2264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Oval 2"/>
          <p:cNvSpPr>
            <a:spLocks noChangeArrowheads="1"/>
          </p:cNvSpPr>
          <p:nvPr/>
        </p:nvSpPr>
        <p:spPr bwMode="auto">
          <a:xfrm>
            <a:off x="3712096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0" name="AutoShape 3"/>
          <p:cNvCxnSpPr>
            <a:cxnSpLocks noChangeShapeType="1"/>
          </p:cNvCxnSpPr>
          <p:nvPr/>
        </p:nvCxnSpPr>
        <p:spPr bwMode="auto">
          <a:xfrm>
            <a:off x="3854971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3635896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  <a:endCxn id="41" idx="0"/>
          </p:cNvCxnSpPr>
          <p:nvPr/>
        </p:nvCxnSpPr>
        <p:spPr bwMode="auto">
          <a:xfrm flipH="1">
            <a:off x="5184120" y="1860962"/>
            <a:ext cx="71912" cy="566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4139952" y="2797066"/>
            <a:ext cx="1044168" cy="710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" name="Foliennummernplatzhalt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56</a:t>
            </a:fld>
            <a:endParaRPr kumimoji="0" lang="en-US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merge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38" name="AutoShape 5"/>
          <p:cNvCxnSpPr>
            <a:cxnSpLocks noChangeShapeType="1"/>
            <a:stCxn id="69" idx="1"/>
            <a:endCxn id="78" idx="5"/>
          </p:cNvCxnSpPr>
          <p:nvPr/>
        </p:nvCxnSpPr>
        <p:spPr bwMode="auto">
          <a:xfrm flipH="1" flipV="1">
            <a:off x="3240162" y="2457435"/>
            <a:ext cx="514246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3" name="AutoShape 5"/>
          <p:cNvCxnSpPr>
            <a:cxnSpLocks noChangeShapeType="1"/>
            <a:stCxn id="69" idx="2"/>
            <a:endCxn id="62" idx="6"/>
          </p:cNvCxnSpPr>
          <p:nvPr/>
        </p:nvCxnSpPr>
        <p:spPr bwMode="auto">
          <a:xfrm flipH="1">
            <a:off x="2591589" y="3587725"/>
            <a:ext cx="112050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24455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2264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Oval 2"/>
          <p:cNvSpPr>
            <a:spLocks noChangeArrowheads="1"/>
          </p:cNvSpPr>
          <p:nvPr/>
        </p:nvSpPr>
        <p:spPr bwMode="auto">
          <a:xfrm>
            <a:off x="3712096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0" name="AutoShape 3"/>
          <p:cNvCxnSpPr>
            <a:cxnSpLocks noChangeShapeType="1"/>
          </p:cNvCxnSpPr>
          <p:nvPr/>
        </p:nvCxnSpPr>
        <p:spPr bwMode="auto">
          <a:xfrm>
            <a:off x="3854971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3635896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  <a:endCxn id="41" idx="0"/>
          </p:cNvCxnSpPr>
          <p:nvPr/>
        </p:nvCxnSpPr>
        <p:spPr bwMode="auto">
          <a:xfrm flipH="1">
            <a:off x="5184120" y="1860962"/>
            <a:ext cx="71912" cy="566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4139952" y="2797066"/>
            <a:ext cx="1044168" cy="710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" name="Foliennummernplatzhalt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57</a:t>
            </a:fld>
            <a:endParaRPr kumimoji="0" lang="en-US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merge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38" name="AutoShape 5"/>
          <p:cNvCxnSpPr>
            <a:cxnSpLocks noChangeShapeType="1"/>
            <a:stCxn id="69" idx="1"/>
            <a:endCxn id="78" idx="5"/>
          </p:cNvCxnSpPr>
          <p:nvPr/>
        </p:nvCxnSpPr>
        <p:spPr bwMode="auto">
          <a:xfrm flipH="1" flipV="1">
            <a:off x="3240162" y="2457435"/>
            <a:ext cx="514246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3" name="AutoShape 5"/>
          <p:cNvCxnSpPr>
            <a:cxnSpLocks noChangeShapeType="1"/>
            <a:stCxn id="69" idx="2"/>
            <a:endCxn id="62" idx="6"/>
          </p:cNvCxnSpPr>
          <p:nvPr/>
        </p:nvCxnSpPr>
        <p:spPr bwMode="auto">
          <a:xfrm flipH="1">
            <a:off x="2591589" y="3587725"/>
            <a:ext cx="112050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24455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2264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Oval 2"/>
          <p:cNvSpPr>
            <a:spLocks noChangeArrowheads="1"/>
          </p:cNvSpPr>
          <p:nvPr/>
        </p:nvSpPr>
        <p:spPr bwMode="auto">
          <a:xfrm>
            <a:off x="3712096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0" name="AutoShape 3"/>
          <p:cNvCxnSpPr>
            <a:cxnSpLocks noChangeShapeType="1"/>
          </p:cNvCxnSpPr>
          <p:nvPr/>
        </p:nvCxnSpPr>
        <p:spPr bwMode="auto">
          <a:xfrm>
            <a:off x="3854971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3635896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9" name="Rectangle 8"/>
          <p:cNvSpPr>
            <a:spLocks noChangeArrowheads="1"/>
          </p:cNvSpPr>
          <p:nvPr/>
        </p:nvSpPr>
        <p:spPr bwMode="auto">
          <a:xfrm>
            <a:off x="4331221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  <a:endCxn id="41" idx="0"/>
          </p:cNvCxnSpPr>
          <p:nvPr/>
        </p:nvCxnSpPr>
        <p:spPr bwMode="auto">
          <a:xfrm flipH="1">
            <a:off x="5184120" y="1860962"/>
            <a:ext cx="71912" cy="566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4139952" y="2797066"/>
            <a:ext cx="1044168" cy="710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0" name="Foliennummernplatzhalt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58</a:t>
            </a:fld>
            <a:endParaRPr kumimoji="0" lang="en-US"/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merge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38" name="AutoShape 5"/>
          <p:cNvCxnSpPr>
            <a:cxnSpLocks noChangeShapeType="1"/>
            <a:stCxn id="69" idx="1"/>
            <a:endCxn id="78" idx="5"/>
          </p:cNvCxnSpPr>
          <p:nvPr/>
        </p:nvCxnSpPr>
        <p:spPr bwMode="auto">
          <a:xfrm flipH="1" flipV="1">
            <a:off x="3240162" y="2457435"/>
            <a:ext cx="514246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3" name="AutoShape 5"/>
          <p:cNvCxnSpPr>
            <a:cxnSpLocks noChangeShapeType="1"/>
            <a:stCxn id="69" idx="2"/>
            <a:endCxn id="62" idx="6"/>
          </p:cNvCxnSpPr>
          <p:nvPr/>
        </p:nvCxnSpPr>
        <p:spPr bwMode="auto">
          <a:xfrm flipH="1">
            <a:off x="2591589" y="3587725"/>
            <a:ext cx="112050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24455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2264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Oval 2"/>
          <p:cNvSpPr>
            <a:spLocks noChangeArrowheads="1"/>
          </p:cNvSpPr>
          <p:nvPr/>
        </p:nvSpPr>
        <p:spPr bwMode="auto">
          <a:xfrm>
            <a:off x="3712096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0" name="AutoShape 3"/>
          <p:cNvCxnSpPr>
            <a:cxnSpLocks noChangeShapeType="1"/>
          </p:cNvCxnSpPr>
          <p:nvPr/>
        </p:nvCxnSpPr>
        <p:spPr bwMode="auto">
          <a:xfrm>
            <a:off x="3854971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3635896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9" name="Rectangle 8"/>
          <p:cNvSpPr>
            <a:spLocks noChangeArrowheads="1"/>
          </p:cNvSpPr>
          <p:nvPr/>
        </p:nvSpPr>
        <p:spPr bwMode="auto">
          <a:xfrm>
            <a:off x="4331221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  <a:endCxn id="41" idx="0"/>
          </p:cNvCxnSpPr>
          <p:nvPr/>
        </p:nvCxnSpPr>
        <p:spPr bwMode="auto">
          <a:xfrm flipH="1">
            <a:off x="5184120" y="1860962"/>
            <a:ext cx="71912" cy="566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4139952" y="2797066"/>
            <a:ext cx="1044168" cy="710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8" name="Foliennummernplatzhalt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59</a:t>
            </a:fld>
            <a:endParaRPr kumimoji="0" lang="en-US"/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Was ist </a:t>
            </a:r>
            <a:r>
              <a:rPr lang="de-DE" b="1" dirty="0" err="1" smtClean="0">
                <a:solidFill>
                  <a:schemeClr val="tx1"/>
                </a:solidFill>
              </a:rPr>
              <a:t>git</a:t>
            </a:r>
            <a:r>
              <a:rPr lang="de-DE" b="1" dirty="0" smtClean="0">
                <a:solidFill>
                  <a:schemeClr val="tx1"/>
                </a:solidFill>
              </a:rPr>
              <a:t>? </a:t>
            </a:r>
            <a:r>
              <a:rPr lang="de-DE" sz="3600" b="1" dirty="0" smtClean="0">
                <a:solidFill>
                  <a:schemeClr val="tx1"/>
                </a:solidFill>
              </a:rPr>
              <a:t>[1, 2]</a:t>
            </a:r>
            <a:endParaRPr lang="de-DE" sz="3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474840" cy="494514"/>
          </a:xfrm>
        </p:spPr>
        <p:txBody>
          <a:bodyPr/>
          <a:lstStyle/>
          <a:p>
            <a:pPr marL="274320" lvl="0" indent="-274320">
              <a:buClrTx/>
              <a:buFont typeface="Wingdings 2"/>
              <a:buChar char=""/>
            </a:pPr>
            <a:r>
              <a:rPr lang="de-DE" sz="2200" b="0" dirty="0" smtClean="0">
                <a:solidFill>
                  <a:prstClr val="black"/>
                </a:solidFill>
                <a:latin typeface="Cambria" pitchFamily="18" charset="0"/>
              </a:rPr>
              <a:t>Verteiltes Versionskontrollsystem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/>
        <p:txBody>
          <a:bodyPr anchor="b"/>
          <a:lstStyle/>
          <a:p>
            <a:pPr>
              <a:buClrTx/>
              <a:buNone/>
            </a:pPr>
            <a:r>
              <a:rPr lang="de-DE" dirty="0" smtClean="0">
                <a:latin typeface="Cambria" pitchFamily="18" charset="0"/>
              </a:rPr>
              <a:t>	</a:t>
            </a: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r>
              <a:rPr lang="de-DE" dirty="0" smtClean="0">
                <a:latin typeface="Cambria" pitchFamily="18" charset="0"/>
              </a:rPr>
              <a:t>	</a:t>
            </a:r>
            <a:r>
              <a:rPr lang="de-DE" dirty="0" err="1" smtClean="0">
                <a:latin typeface="Cambria" pitchFamily="18" charset="0"/>
              </a:rPr>
              <a:t>Git</a:t>
            </a:r>
            <a:r>
              <a:rPr lang="de-DE" dirty="0" smtClean="0">
                <a:latin typeface="Cambria" pitchFamily="18" charset="0"/>
              </a:rPr>
              <a:t>, </a:t>
            </a:r>
            <a:r>
              <a:rPr lang="de-DE" dirty="0" err="1" smtClean="0">
                <a:latin typeface="Cambria" pitchFamily="18" charset="0"/>
              </a:rPr>
              <a:t>Mercurial</a:t>
            </a:r>
            <a:r>
              <a:rPr lang="de-DE" dirty="0" smtClean="0">
                <a:latin typeface="Cambria" pitchFamily="18" charset="0"/>
              </a:rPr>
              <a:t>, …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anchor="b"/>
          <a:lstStyle/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r>
              <a:rPr lang="de-DE" dirty="0" smtClean="0">
                <a:latin typeface="Cambria" pitchFamily="18" charset="0"/>
              </a:rPr>
              <a:t>	SAVI, Subversion, …</a:t>
            </a:r>
          </a:p>
        </p:txBody>
      </p:sp>
      <p:pic>
        <p:nvPicPr>
          <p:cNvPr id="7" name="Grafik 6" descr="generic-office-desktop2-8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435846"/>
            <a:ext cx="1052491" cy="792000"/>
          </a:xfrm>
          <a:prstGeom prst="rect">
            <a:avLst/>
          </a:prstGeom>
        </p:spPr>
      </p:pic>
      <p:pic>
        <p:nvPicPr>
          <p:cNvPr id="8" name="Grafik 7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0196" y="3723878"/>
            <a:ext cx="391500" cy="432000"/>
          </a:xfrm>
          <a:prstGeom prst="rect">
            <a:avLst/>
          </a:prstGeom>
        </p:spPr>
      </p:pic>
      <p:pic>
        <p:nvPicPr>
          <p:cNvPr id="9" name="Grafik 8" descr="generic-office-desktop2-8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744" y="2427822"/>
            <a:ext cx="1052491" cy="792000"/>
          </a:xfrm>
          <a:prstGeom prst="rect">
            <a:avLst/>
          </a:prstGeom>
        </p:spPr>
      </p:pic>
      <p:pic>
        <p:nvPicPr>
          <p:cNvPr id="10" name="Grafik 9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4236" y="2715854"/>
            <a:ext cx="391500" cy="432000"/>
          </a:xfrm>
          <a:prstGeom prst="rect">
            <a:avLst/>
          </a:prstGeom>
        </p:spPr>
      </p:pic>
      <p:pic>
        <p:nvPicPr>
          <p:cNvPr id="11" name="Grafik 10" descr="generic-office-desktop2-8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2571838"/>
            <a:ext cx="1052491" cy="792000"/>
          </a:xfrm>
          <a:prstGeom prst="rect">
            <a:avLst/>
          </a:prstGeom>
        </p:spPr>
      </p:pic>
      <p:pic>
        <p:nvPicPr>
          <p:cNvPr id="12" name="Grafik 11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0316" y="2859870"/>
            <a:ext cx="391500" cy="432000"/>
          </a:xfrm>
          <a:prstGeom prst="rect">
            <a:avLst/>
          </a:prstGeom>
        </p:spPr>
      </p:pic>
      <p:pic>
        <p:nvPicPr>
          <p:cNvPr id="13" name="Grafik 12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1995686"/>
            <a:ext cx="391500" cy="432000"/>
          </a:xfrm>
          <a:prstGeom prst="rect">
            <a:avLst/>
          </a:prstGeom>
        </p:spPr>
      </p:pic>
      <p:cxnSp>
        <p:nvCxnSpPr>
          <p:cNvPr id="15" name="Gerade Verbindung mit Pfeil 14"/>
          <p:cNvCxnSpPr/>
          <p:nvPr/>
        </p:nvCxnSpPr>
        <p:spPr>
          <a:xfrm flipH="1">
            <a:off x="1691680" y="2211710"/>
            <a:ext cx="576064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915816" y="2211710"/>
            <a:ext cx="576064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607464" y="2725038"/>
            <a:ext cx="0" cy="648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288064" y="234556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>
                <a:latin typeface="Cambria" pitchFamily="18" charset="0"/>
              </a:rPr>
              <a:t>Repo</a:t>
            </a:r>
            <a:endParaRPr lang="de-DE" sz="1600" dirty="0">
              <a:latin typeface="Cambria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923928" y="321982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rgbClr val="FF0000"/>
                </a:solidFill>
                <a:latin typeface="Cambria" pitchFamily="18" charset="0"/>
              </a:rPr>
              <a:t>Repo</a:t>
            </a:r>
            <a:endParaRPr lang="de-DE" sz="16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681520" y="307580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rgbClr val="FF0000"/>
                </a:solidFill>
                <a:latin typeface="Cambria" pitchFamily="18" charset="0"/>
              </a:rPr>
              <a:t>Repo</a:t>
            </a:r>
            <a:endParaRPr lang="de-DE" sz="16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833648" y="408391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rgbClr val="FF0000"/>
                </a:solidFill>
                <a:latin typeface="Cambria" pitchFamily="18" charset="0"/>
              </a:rPr>
              <a:t>Repo</a:t>
            </a:r>
            <a:endParaRPr lang="de-DE" sz="16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709952" y="320966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Cambria" pitchFamily="18" charset="0"/>
              </a:rPr>
              <a:t>Arbeitskopie</a:t>
            </a:r>
            <a:endParaRPr lang="de-DE" sz="1600" dirty="0">
              <a:latin typeface="Cambria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67544" y="307580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Cambria" pitchFamily="18" charset="0"/>
              </a:rPr>
              <a:t>Arbeitskopie</a:t>
            </a:r>
            <a:endParaRPr lang="de-DE" sz="1600" dirty="0">
              <a:latin typeface="Cambria" pitchFamily="18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619672" y="408391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Cambria" pitchFamily="18" charset="0"/>
              </a:rPr>
              <a:t>Arbeitskopie</a:t>
            </a:r>
            <a:endParaRPr lang="de-DE" sz="1600" dirty="0">
              <a:latin typeface="Cambria" pitchFamily="18" charset="0"/>
            </a:endParaRPr>
          </a:p>
        </p:txBody>
      </p:sp>
      <p:pic>
        <p:nvPicPr>
          <p:cNvPr id="29" name="Grafik 28" descr="generic-office-desktop2-8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35856" y="3435846"/>
            <a:ext cx="1052491" cy="792000"/>
          </a:xfrm>
          <a:prstGeom prst="rect">
            <a:avLst/>
          </a:prstGeom>
        </p:spPr>
      </p:pic>
      <p:pic>
        <p:nvPicPr>
          <p:cNvPr id="30" name="Grafik 29" descr="generic-office-desktop2-8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9896" y="2427822"/>
            <a:ext cx="1052491" cy="792000"/>
          </a:xfrm>
          <a:prstGeom prst="rect">
            <a:avLst/>
          </a:prstGeom>
        </p:spPr>
      </p:pic>
      <p:pic>
        <p:nvPicPr>
          <p:cNvPr id="31" name="Grafik 30" descr="generic-office-desktop2-8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5976" y="2571838"/>
            <a:ext cx="1052491" cy="792000"/>
          </a:xfrm>
          <a:prstGeom prst="rect">
            <a:avLst/>
          </a:prstGeom>
        </p:spPr>
      </p:pic>
      <p:pic>
        <p:nvPicPr>
          <p:cNvPr id="32" name="Grafik 31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9912" y="1995686"/>
            <a:ext cx="391500" cy="432000"/>
          </a:xfrm>
          <a:prstGeom prst="rect">
            <a:avLst/>
          </a:prstGeom>
        </p:spPr>
      </p:pic>
      <p:cxnSp>
        <p:nvCxnSpPr>
          <p:cNvPr id="33" name="Gerade Verbindung mit Pfeil 32"/>
          <p:cNvCxnSpPr/>
          <p:nvPr/>
        </p:nvCxnSpPr>
        <p:spPr>
          <a:xfrm flipH="1">
            <a:off x="5919832" y="2211710"/>
            <a:ext cx="576064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7143968" y="2211710"/>
            <a:ext cx="576064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835616" y="2725038"/>
            <a:ext cx="0" cy="648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7133808" y="322998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Cambria" pitchFamily="18" charset="0"/>
              </a:rPr>
              <a:t>Arbeitskopie</a:t>
            </a:r>
            <a:endParaRPr lang="de-DE" sz="1600" dirty="0">
              <a:latin typeface="Cambria" pitchFamily="18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901560" y="309612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Cambria" pitchFamily="18" charset="0"/>
              </a:rPr>
              <a:t>Arbeitskopie</a:t>
            </a:r>
            <a:endParaRPr lang="de-DE" sz="1600" dirty="0">
              <a:latin typeface="Cambria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6033368" y="409407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Cambria" pitchFamily="18" charset="0"/>
              </a:rPr>
              <a:t>Arbeitskopie</a:t>
            </a:r>
            <a:endParaRPr lang="de-DE" sz="1600" dirty="0">
              <a:latin typeface="Cambria" pitchFamily="18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6506056" y="235572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>
                <a:latin typeface="Cambria" pitchFamily="18" charset="0"/>
              </a:rPr>
              <a:t>Repo</a:t>
            </a:r>
            <a:endParaRPr lang="de-DE" sz="1600" dirty="0">
              <a:latin typeface="Cambria" pitchFamily="18" charset="0"/>
            </a:endParaRPr>
          </a:p>
        </p:txBody>
      </p:sp>
      <p:sp>
        <p:nvSpPr>
          <p:cNvPr id="50" name="Textplatzhalter 3"/>
          <p:cNvSpPr>
            <a:spLocks noGrp="1"/>
          </p:cNvSpPr>
          <p:nvPr>
            <p:ph type="body" idx="1"/>
          </p:nvPr>
        </p:nvSpPr>
        <p:spPr>
          <a:xfrm>
            <a:off x="4860032" y="1391436"/>
            <a:ext cx="3816424" cy="494514"/>
          </a:xfrm>
        </p:spPr>
        <p:txBody>
          <a:bodyPr/>
          <a:lstStyle/>
          <a:p>
            <a:pPr marL="274320" lvl="0" indent="-274320">
              <a:buClrTx/>
            </a:pPr>
            <a:r>
              <a:rPr lang="de-DE" sz="2200" b="0" dirty="0" smtClean="0">
                <a:solidFill>
                  <a:prstClr val="black"/>
                </a:solidFill>
                <a:latin typeface="Cambria" pitchFamily="18" charset="0"/>
              </a:rPr>
              <a:t>(vs. zentrales VCS)</a:t>
            </a:r>
          </a:p>
        </p:txBody>
      </p:sp>
      <p:sp>
        <p:nvSpPr>
          <p:cNvPr id="55" name="Foliennummernplatzhalt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39" name="Datumsplatzhalt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merge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38" name="AutoShape 5"/>
          <p:cNvCxnSpPr>
            <a:cxnSpLocks noChangeShapeType="1"/>
            <a:stCxn id="69" idx="1"/>
            <a:endCxn id="78" idx="5"/>
          </p:cNvCxnSpPr>
          <p:nvPr/>
        </p:nvCxnSpPr>
        <p:spPr bwMode="auto">
          <a:xfrm flipH="1" flipV="1">
            <a:off x="3240162" y="2457435"/>
            <a:ext cx="514246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3" name="AutoShape 5"/>
          <p:cNvCxnSpPr>
            <a:cxnSpLocks noChangeShapeType="1"/>
            <a:stCxn id="69" idx="2"/>
            <a:endCxn id="62" idx="6"/>
          </p:cNvCxnSpPr>
          <p:nvPr/>
        </p:nvCxnSpPr>
        <p:spPr bwMode="auto">
          <a:xfrm flipH="1">
            <a:off x="2591589" y="3587725"/>
            <a:ext cx="112050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24455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2264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Oval 2"/>
          <p:cNvSpPr>
            <a:spLocks noChangeArrowheads="1"/>
          </p:cNvSpPr>
          <p:nvPr/>
        </p:nvSpPr>
        <p:spPr bwMode="auto">
          <a:xfrm>
            <a:off x="3712096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0" name="AutoShape 3"/>
          <p:cNvCxnSpPr>
            <a:cxnSpLocks noChangeShapeType="1"/>
          </p:cNvCxnSpPr>
          <p:nvPr/>
        </p:nvCxnSpPr>
        <p:spPr bwMode="auto">
          <a:xfrm>
            <a:off x="3854971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3635896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2" name="AutoShape 5"/>
          <p:cNvCxnSpPr>
            <a:cxnSpLocks noChangeShapeType="1"/>
            <a:stCxn id="74" idx="2"/>
            <a:endCxn id="69" idx="6"/>
          </p:cNvCxnSpPr>
          <p:nvPr/>
        </p:nvCxnSpPr>
        <p:spPr bwMode="auto">
          <a:xfrm flipH="1">
            <a:off x="4001021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4407421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5" name="AutoShape 7"/>
          <p:cNvCxnSpPr>
            <a:cxnSpLocks noChangeShapeType="1"/>
          </p:cNvCxnSpPr>
          <p:nvPr/>
        </p:nvCxnSpPr>
        <p:spPr bwMode="auto">
          <a:xfrm>
            <a:off x="4550296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9" name="Rectangle 8"/>
          <p:cNvSpPr>
            <a:spLocks noChangeArrowheads="1"/>
          </p:cNvSpPr>
          <p:nvPr/>
        </p:nvSpPr>
        <p:spPr bwMode="auto">
          <a:xfrm>
            <a:off x="4331221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  <a:endCxn id="41" idx="0"/>
          </p:cNvCxnSpPr>
          <p:nvPr/>
        </p:nvCxnSpPr>
        <p:spPr bwMode="auto">
          <a:xfrm flipH="1">
            <a:off x="5184120" y="1860962"/>
            <a:ext cx="71912" cy="566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4788024" y="2797066"/>
            <a:ext cx="396096" cy="710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" name="Foliennummernplatzhalt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60</a:t>
            </a:fld>
            <a:endParaRPr kumimoji="0" lang="en-US"/>
          </a:p>
        </p:txBody>
      </p:sp>
      <p:sp>
        <p:nvSpPr>
          <p:cNvPr id="40" name="Datumsplatzhalt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Variante: </a:t>
            </a:r>
            <a:r>
              <a:rPr lang="de-DE" b="1" dirty="0" err="1" smtClean="0">
                <a:solidFill>
                  <a:schemeClr val="tx1"/>
                </a:solidFill>
              </a:rPr>
              <a:t>Merge</a:t>
            </a:r>
            <a:r>
              <a:rPr lang="de-DE" b="1" dirty="0" smtClean="0">
                <a:solidFill>
                  <a:schemeClr val="tx1"/>
                </a:solidFill>
              </a:rPr>
              <a:t>-Konflikte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push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origin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master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10940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9922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31351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9160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530376" y="1860962"/>
            <a:ext cx="457448" cy="3507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1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 flipH="1">
            <a:off x="3275856" y="1860962"/>
            <a:ext cx="1980176" cy="3507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3275856" y="2797066"/>
            <a:ext cx="1908264" cy="6387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" name="AutoShape 5"/>
          <p:cNvCxnSpPr>
            <a:cxnSpLocks noChangeShapeType="1"/>
            <a:stCxn id="46" idx="2"/>
            <a:endCxn id="1030" idx="5"/>
          </p:cNvCxnSpPr>
          <p:nvPr/>
        </p:nvCxnSpPr>
        <p:spPr bwMode="auto">
          <a:xfrm flipH="1" flipV="1">
            <a:off x="1855882" y="3689875"/>
            <a:ext cx="443176" cy="26098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0" name="AutoShape 7"/>
          <p:cNvCxnSpPr>
            <a:cxnSpLocks noChangeShapeType="1"/>
          </p:cNvCxnSpPr>
          <p:nvPr/>
        </p:nvCxnSpPr>
        <p:spPr bwMode="auto">
          <a:xfrm>
            <a:off x="2446373" y="4153968"/>
            <a:ext cx="0" cy="2889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2227298" y="4487343"/>
            <a:ext cx="431800" cy="252413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2299058" y="3806396"/>
            <a:ext cx="288925" cy="288925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5" name="AutoShape 5"/>
          <p:cNvCxnSpPr>
            <a:cxnSpLocks noChangeShapeType="1"/>
            <a:stCxn id="62" idx="3"/>
            <a:endCxn id="46" idx="6"/>
          </p:cNvCxnSpPr>
          <p:nvPr/>
        </p:nvCxnSpPr>
        <p:spPr bwMode="auto">
          <a:xfrm flipH="1">
            <a:off x="2587983" y="3689875"/>
            <a:ext cx="446593" cy="260984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1" name="AutoShape 3"/>
          <p:cNvCxnSpPr>
            <a:cxnSpLocks noChangeShapeType="1"/>
            <a:stCxn id="65" idx="2"/>
          </p:cNvCxnSpPr>
          <p:nvPr/>
        </p:nvCxnSpPr>
        <p:spPr bwMode="auto">
          <a:xfrm>
            <a:off x="1573064" y="2869074"/>
            <a:ext cx="766688" cy="926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Textfeld 64"/>
          <p:cNvSpPr txBox="1"/>
          <p:nvPr/>
        </p:nvSpPr>
        <p:spPr>
          <a:xfrm>
            <a:off x="1043608" y="2499742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2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90" name="Foliennummernplatzhalt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61</a:t>
            </a:fld>
            <a:endParaRPr kumimoji="0" lang="en-US"/>
          </a:p>
        </p:txBody>
      </p:sp>
      <p:sp>
        <p:nvSpPr>
          <p:cNvPr id="38" name="Datumsplatzhalt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Variante: </a:t>
            </a:r>
            <a:r>
              <a:rPr lang="de-DE" b="1" dirty="0" err="1" smtClean="0">
                <a:solidFill>
                  <a:schemeClr val="tx1"/>
                </a:solidFill>
              </a:rPr>
              <a:t>Merge</a:t>
            </a:r>
            <a:r>
              <a:rPr lang="de-DE" b="1" dirty="0" smtClean="0">
                <a:solidFill>
                  <a:schemeClr val="tx1"/>
                </a:solidFill>
              </a:rPr>
              <a:t>-Konflikte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push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origin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master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Error </a:t>
            </a:r>
            <a:r>
              <a:rPr lang="de-DE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10940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9922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31351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9160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530376" y="1860962"/>
            <a:ext cx="457448" cy="3507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1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 flipH="1">
            <a:off x="3275856" y="1860962"/>
            <a:ext cx="1980176" cy="3507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3275856" y="2797066"/>
            <a:ext cx="1908264" cy="6387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" name="AutoShape 5"/>
          <p:cNvCxnSpPr>
            <a:cxnSpLocks noChangeShapeType="1"/>
            <a:stCxn id="46" idx="2"/>
            <a:endCxn id="1030" idx="5"/>
          </p:cNvCxnSpPr>
          <p:nvPr/>
        </p:nvCxnSpPr>
        <p:spPr bwMode="auto">
          <a:xfrm flipH="1" flipV="1">
            <a:off x="1855882" y="3689875"/>
            <a:ext cx="443176" cy="26098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0" name="AutoShape 7"/>
          <p:cNvCxnSpPr>
            <a:cxnSpLocks noChangeShapeType="1"/>
          </p:cNvCxnSpPr>
          <p:nvPr/>
        </p:nvCxnSpPr>
        <p:spPr bwMode="auto">
          <a:xfrm>
            <a:off x="2446373" y="4153968"/>
            <a:ext cx="0" cy="2889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2227298" y="4487343"/>
            <a:ext cx="431800" cy="252413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2299058" y="3806396"/>
            <a:ext cx="288925" cy="288925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5" name="AutoShape 5"/>
          <p:cNvCxnSpPr>
            <a:cxnSpLocks noChangeShapeType="1"/>
            <a:stCxn id="62" idx="3"/>
            <a:endCxn id="46" idx="6"/>
          </p:cNvCxnSpPr>
          <p:nvPr/>
        </p:nvCxnSpPr>
        <p:spPr bwMode="auto">
          <a:xfrm flipH="1">
            <a:off x="2587983" y="3689875"/>
            <a:ext cx="446593" cy="260984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1" name="AutoShape 3"/>
          <p:cNvCxnSpPr>
            <a:cxnSpLocks noChangeShapeType="1"/>
            <a:stCxn id="65" idx="2"/>
          </p:cNvCxnSpPr>
          <p:nvPr/>
        </p:nvCxnSpPr>
        <p:spPr bwMode="auto">
          <a:xfrm>
            <a:off x="1573064" y="2869074"/>
            <a:ext cx="766688" cy="926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Textfeld 64"/>
          <p:cNvSpPr txBox="1"/>
          <p:nvPr/>
        </p:nvSpPr>
        <p:spPr>
          <a:xfrm>
            <a:off x="1043608" y="2499742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2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8" name="Foliennummernplatzhalt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62</a:t>
            </a:fld>
            <a:endParaRPr kumimoji="0" lang="en-US"/>
          </a:p>
        </p:txBody>
      </p:sp>
      <p:sp>
        <p:nvSpPr>
          <p:cNvPr id="38" name="Datumsplatzhalt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Variante: </a:t>
            </a:r>
            <a:r>
              <a:rPr lang="de-DE" b="1" dirty="0" err="1" smtClean="0">
                <a:solidFill>
                  <a:schemeClr val="tx1"/>
                </a:solidFill>
              </a:rPr>
              <a:t>Merge</a:t>
            </a:r>
            <a:r>
              <a:rPr lang="de-DE" b="1" dirty="0" smtClean="0">
                <a:solidFill>
                  <a:schemeClr val="tx1"/>
                </a:solidFill>
              </a:rPr>
              <a:t>-Konflikte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push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origin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master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Error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fetch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merge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ODER:</a:t>
            </a: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pull</a:t>
            </a: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10940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9922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31351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9160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530376" y="1860962"/>
            <a:ext cx="457448" cy="3507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1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 flipH="1">
            <a:off x="3275856" y="1860962"/>
            <a:ext cx="1980176" cy="3507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3275856" y="2797066"/>
            <a:ext cx="1908264" cy="6387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" name="AutoShape 5"/>
          <p:cNvCxnSpPr>
            <a:cxnSpLocks noChangeShapeType="1"/>
            <a:stCxn id="46" idx="2"/>
            <a:endCxn id="1030" idx="5"/>
          </p:cNvCxnSpPr>
          <p:nvPr/>
        </p:nvCxnSpPr>
        <p:spPr bwMode="auto">
          <a:xfrm flipH="1" flipV="1">
            <a:off x="1855882" y="3689875"/>
            <a:ext cx="443176" cy="26098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0" name="AutoShape 7"/>
          <p:cNvCxnSpPr>
            <a:cxnSpLocks noChangeShapeType="1"/>
          </p:cNvCxnSpPr>
          <p:nvPr/>
        </p:nvCxnSpPr>
        <p:spPr bwMode="auto">
          <a:xfrm>
            <a:off x="2446373" y="4153968"/>
            <a:ext cx="0" cy="2889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2227298" y="4487343"/>
            <a:ext cx="431800" cy="252413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2299058" y="3806396"/>
            <a:ext cx="288925" cy="288925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5" name="AutoShape 5"/>
          <p:cNvCxnSpPr>
            <a:cxnSpLocks noChangeShapeType="1"/>
            <a:stCxn id="62" idx="3"/>
            <a:endCxn id="46" idx="6"/>
          </p:cNvCxnSpPr>
          <p:nvPr/>
        </p:nvCxnSpPr>
        <p:spPr bwMode="auto">
          <a:xfrm flipH="1">
            <a:off x="2587983" y="3689875"/>
            <a:ext cx="446593" cy="260984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1" name="AutoShape 3"/>
          <p:cNvCxnSpPr>
            <a:cxnSpLocks noChangeShapeType="1"/>
            <a:stCxn id="65" idx="2"/>
          </p:cNvCxnSpPr>
          <p:nvPr/>
        </p:nvCxnSpPr>
        <p:spPr bwMode="auto">
          <a:xfrm>
            <a:off x="1573064" y="2869074"/>
            <a:ext cx="766688" cy="926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Textfeld 64"/>
          <p:cNvSpPr txBox="1"/>
          <p:nvPr/>
        </p:nvSpPr>
        <p:spPr>
          <a:xfrm>
            <a:off x="1043608" y="2499742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2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8" name="Foliennummernplatzhalt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63</a:t>
            </a:fld>
            <a:endParaRPr kumimoji="0" lang="en-US"/>
          </a:p>
        </p:txBody>
      </p:sp>
      <p:sp>
        <p:nvSpPr>
          <p:cNvPr id="52" name="Bogen 51"/>
          <p:cNvSpPr/>
          <p:nvPr/>
        </p:nvSpPr>
        <p:spPr>
          <a:xfrm>
            <a:off x="3059832" y="2355726"/>
            <a:ext cx="514216" cy="1188000"/>
          </a:xfrm>
          <a:prstGeom prst="arc">
            <a:avLst>
              <a:gd name="adj1" fmla="val 16200000"/>
              <a:gd name="adj2" fmla="val 5200886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563888" y="235572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ambria" pitchFamily="18" charset="0"/>
              </a:rPr>
              <a:t>Lokaler </a:t>
            </a:r>
            <a:r>
              <a:rPr lang="de-DE" dirty="0" err="1" smtClean="0">
                <a:solidFill>
                  <a:srgbClr val="FF0000"/>
                </a:solidFill>
                <a:latin typeface="Cambria" pitchFamily="18" charset="0"/>
              </a:rPr>
              <a:t>Merge</a:t>
            </a:r>
            <a:endParaRPr lang="de-DE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47" name="Datumsplatzhalter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Variante: </a:t>
            </a:r>
            <a:r>
              <a:rPr lang="de-DE" b="1" dirty="0" err="1" smtClean="0">
                <a:solidFill>
                  <a:schemeClr val="tx1"/>
                </a:solidFill>
              </a:rPr>
              <a:t>Merge</a:t>
            </a:r>
            <a:r>
              <a:rPr lang="de-DE" b="1" dirty="0" smtClean="0">
                <a:solidFill>
                  <a:schemeClr val="tx1"/>
                </a:solidFill>
              </a:rPr>
              <a:t>-Konflikte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push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origin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master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Error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fetch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merge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ODER:</a:t>
            </a: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pull</a:t>
            </a: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push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10940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9922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31351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9160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530376" y="1860962"/>
            <a:ext cx="457448" cy="3507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1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 flipH="1">
            <a:off x="3275856" y="1860962"/>
            <a:ext cx="1980176" cy="3507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3275856" y="2797066"/>
            <a:ext cx="1908264" cy="6387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" name="AutoShape 5"/>
          <p:cNvCxnSpPr>
            <a:cxnSpLocks noChangeShapeType="1"/>
            <a:stCxn id="46" idx="2"/>
            <a:endCxn id="1030" idx="5"/>
          </p:cNvCxnSpPr>
          <p:nvPr/>
        </p:nvCxnSpPr>
        <p:spPr bwMode="auto">
          <a:xfrm flipH="1" flipV="1">
            <a:off x="1855882" y="3689875"/>
            <a:ext cx="443176" cy="26098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0" name="AutoShape 7"/>
          <p:cNvCxnSpPr>
            <a:cxnSpLocks noChangeShapeType="1"/>
          </p:cNvCxnSpPr>
          <p:nvPr/>
        </p:nvCxnSpPr>
        <p:spPr bwMode="auto">
          <a:xfrm>
            <a:off x="2446373" y="4153968"/>
            <a:ext cx="0" cy="2889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2227298" y="4487343"/>
            <a:ext cx="431800" cy="252413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2299058" y="3806396"/>
            <a:ext cx="288925" cy="288925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5" name="AutoShape 5"/>
          <p:cNvCxnSpPr>
            <a:cxnSpLocks noChangeShapeType="1"/>
            <a:stCxn id="62" idx="3"/>
            <a:endCxn id="46" idx="6"/>
          </p:cNvCxnSpPr>
          <p:nvPr/>
        </p:nvCxnSpPr>
        <p:spPr bwMode="auto">
          <a:xfrm flipH="1">
            <a:off x="2587983" y="3689875"/>
            <a:ext cx="446593" cy="260984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1" name="AutoShape 3"/>
          <p:cNvCxnSpPr>
            <a:cxnSpLocks noChangeShapeType="1"/>
            <a:stCxn id="65" idx="2"/>
          </p:cNvCxnSpPr>
          <p:nvPr/>
        </p:nvCxnSpPr>
        <p:spPr bwMode="auto">
          <a:xfrm>
            <a:off x="1573064" y="2869074"/>
            <a:ext cx="766688" cy="926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Textfeld 64"/>
          <p:cNvSpPr txBox="1"/>
          <p:nvPr/>
        </p:nvSpPr>
        <p:spPr>
          <a:xfrm>
            <a:off x="1043608" y="2499742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2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8" name="Foliennummernplatzhalt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64</a:t>
            </a:fld>
            <a:endParaRPr kumimoji="0" lang="en-US"/>
          </a:p>
        </p:txBody>
      </p:sp>
      <p:sp>
        <p:nvSpPr>
          <p:cNvPr id="52" name="Bogen 51"/>
          <p:cNvSpPr/>
          <p:nvPr/>
        </p:nvSpPr>
        <p:spPr>
          <a:xfrm>
            <a:off x="3059832" y="2355726"/>
            <a:ext cx="514216" cy="1188000"/>
          </a:xfrm>
          <a:prstGeom prst="arc">
            <a:avLst>
              <a:gd name="adj1" fmla="val 16200000"/>
              <a:gd name="adj2" fmla="val 5200886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563888" y="235572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ambria" pitchFamily="18" charset="0"/>
              </a:rPr>
              <a:t>Lokaler </a:t>
            </a:r>
            <a:r>
              <a:rPr lang="de-DE" dirty="0" err="1" smtClean="0">
                <a:solidFill>
                  <a:srgbClr val="FF0000"/>
                </a:solidFill>
                <a:latin typeface="Cambria" pitchFamily="18" charset="0"/>
              </a:rPr>
              <a:t>Merge</a:t>
            </a:r>
            <a:endParaRPr lang="de-DE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47" name="Datumsplatzhalter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Variante: </a:t>
            </a:r>
            <a:r>
              <a:rPr lang="de-DE" b="1" dirty="0" err="1" smtClean="0">
                <a:solidFill>
                  <a:schemeClr val="tx1"/>
                </a:solidFill>
              </a:rPr>
              <a:t>Merge</a:t>
            </a:r>
            <a:r>
              <a:rPr lang="de-DE" b="1" dirty="0" smtClean="0">
                <a:solidFill>
                  <a:schemeClr val="tx1"/>
                </a:solidFill>
              </a:rPr>
              <a:t>-Konflikte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push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origin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master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Error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fetch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merge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ODER: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pull</a:t>
            </a: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push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10940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9922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31351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9160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530376" y="1860962"/>
            <a:ext cx="457448" cy="3507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1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  <a:endCxn id="41" idx="0"/>
          </p:cNvCxnSpPr>
          <p:nvPr/>
        </p:nvCxnSpPr>
        <p:spPr bwMode="auto">
          <a:xfrm flipH="1">
            <a:off x="5184120" y="1860962"/>
            <a:ext cx="71912" cy="566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4067944" y="2797066"/>
            <a:ext cx="1116176" cy="6387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" name="AutoShape 5"/>
          <p:cNvCxnSpPr>
            <a:cxnSpLocks noChangeShapeType="1"/>
            <a:stCxn id="46" idx="2"/>
            <a:endCxn id="1030" idx="5"/>
          </p:cNvCxnSpPr>
          <p:nvPr/>
        </p:nvCxnSpPr>
        <p:spPr bwMode="auto">
          <a:xfrm flipH="1" flipV="1">
            <a:off x="1855882" y="3689875"/>
            <a:ext cx="443176" cy="26098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0" name="AutoShape 7"/>
          <p:cNvCxnSpPr>
            <a:cxnSpLocks noChangeShapeType="1"/>
          </p:cNvCxnSpPr>
          <p:nvPr/>
        </p:nvCxnSpPr>
        <p:spPr bwMode="auto">
          <a:xfrm>
            <a:off x="2446373" y="4153968"/>
            <a:ext cx="0" cy="2889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2227298" y="4487343"/>
            <a:ext cx="431800" cy="252413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2299058" y="3806396"/>
            <a:ext cx="288925" cy="288925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5" name="AutoShape 5"/>
          <p:cNvCxnSpPr>
            <a:cxnSpLocks noChangeShapeType="1"/>
            <a:stCxn id="62" idx="3"/>
            <a:endCxn id="46" idx="6"/>
          </p:cNvCxnSpPr>
          <p:nvPr/>
        </p:nvCxnSpPr>
        <p:spPr bwMode="auto">
          <a:xfrm flipH="1">
            <a:off x="2587983" y="3689875"/>
            <a:ext cx="446593" cy="260984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1" name="AutoShape 3"/>
          <p:cNvCxnSpPr>
            <a:cxnSpLocks noChangeShapeType="1"/>
            <a:stCxn id="65" idx="2"/>
          </p:cNvCxnSpPr>
          <p:nvPr/>
        </p:nvCxnSpPr>
        <p:spPr bwMode="auto">
          <a:xfrm>
            <a:off x="1573064" y="2869074"/>
            <a:ext cx="766688" cy="926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Textfeld 64"/>
          <p:cNvSpPr txBox="1"/>
          <p:nvPr/>
        </p:nvSpPr>
        <p:spPr>
          <a:xfrm>
            <a:off x="1043608" y="2499742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2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37" name="AutoShape 5"/>
          <p:cNvCxnSpPr>
            <a:cxnSpLocks noChangeShapeType="1"/>
            <a:stCxn id="47" idx="1"/>
            <a:endCxn id="78" idx="5"/>
          </p:cNvCxnSpPr>
          <p:nvPr/>
        </p:nvCxnSpPr>
        <p:spPr bwMode="auto">
          <a:xfrm flipH="1" flipV="1">
            <a:off x="3240162" y="2457435"/>
            <a:ext cx="514246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38" name="AutoShape 5"/>
          <p:cNvCxnSpPr>
            <a:cxnSpLocks noChangeShapeType="1"/>
            <a:stCxn id="47" idx="2"/>
            <a:endCxn id="62" idx="6"/>
          </p:cNvCxnSpPr>
          <p:nvPr/>
        </p:nvCxnSpPr>
        <p:spPr bwMode="auto">
          <a:xfrm flipH="1">
            <a:off x="3281189" y="3587725"/>
            <a:ext cx="43090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47" name="Oval 2"/>
          <p:cNvSpPr>
            <a:spLocks noChangeArrowheads="1"/>
          </p:cNvSpPr>
          <p:nvPr/>
        </p:nvSpPr>
        <p:spPr bwMode="auto">
          <a:xfrm>
            <a:off x="3712096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8" name="AutoShape 3"/>
          <p:cNvCxnSpPr>
            <a:cxnSpLocks noChangeShapeType="1"/>
          </p:cNvCxnSpPr>
          <p:nvPr/>
        </p:nvCxnSpPr>
        <p:spPr bwMode="auto">
          <a:xfrm>
            <a:off x="3854971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635896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3" name="Foliennummernplatzhalt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65</a:t>
            </a:fld>
            <a:endParaRPr kumimoji="0" lang="en-US"/>
          </a:p>
        </p:txBody>
      </p:sp>
      <p:sp>
        <p:nvSpPr>
          <p:cNvPr id="50" name="Datumsplatzhalt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feil nach rechts 106"/>
          <p:cNvSpPr/>
          <p:nvPr/>
        </p:nvSpPr>
        <p:spPr>
          <a:xfrm>
            <a:off x="2622534" y="1667176"/>
            <a:ext cx="1589426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6" name="Pfeil nach rechts 105"/>
          <p:cNvSpPr/>
          <p:nvPr/>
        </p:nvSpPr>
        <p:spPr>
          <a:xfrm>
            <a:off x="2627784" y="3251352"/>
            <a:ext cx="864000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Pfeil nach rechts 99"/>
          <p:cNvSpPr/>
          <p:nvPr/>
        </p:nvSpPr>
        <p:spPr>
          <a:xfrm>
            <a:off x="1403648" y="2601718"/>
            <a:ext cx="7128792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7267826" y="2805670"/>
            <a:ext cx="9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latin typeface="Cambria" pitchFamily="18" charset="0"/>
              </a:rPr>
              <a:t>dev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755576" y="3939902"/>
            <a:ext cx="7776864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Setup: </a:t>
            </a:r>
            <a:r>
              <a:rPr lang="de-DE" b="1" dirty="0" err="1" smtClean="0">
                <a:solidFill>
                  <a:schemeClr val="tx1"/>
                </a:solidFill>
              </a:rPr>
              <a:t>Branches</a:t>
            </a:r>
            <a:r>
              <a:rPr lang="de-DE" b="1" dirty="0" smtClean="0">
                <a:solidFill>
                  <a:schemeClr val="tx1"/>
                </a:solidFill>
              </a:rPr>
              <a:t> nach Stabilität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1556931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845856" y="300424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2252256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2498869" y="2170291"/>
            <a:ext cx="484654" cy="73180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2541181" y="3004245"/>
            <a:ext cx="10940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941211" y="1923678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3230136" y="2068141"/>
            <a:ext cx="406400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3636536" y="1923678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3635251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 flipH="1">
            <a:off x="3995936" y="1788954"/>
            <a:ext cx="457448" cy="206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3923928" y="1419622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1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39" name="AutoShape 5"/>
          <p:cNvCxnSpPr>
            <a:cxnSpLocks noChangeShapeType="1"/>
            <a:stCxn id="46" idx="1"/>
            <a:endCxn id="1030" idx="5"/>
          </p:cNvCxnSpPr>
          <p:nvPr/>
        </p:nvCxnSpPr>
        <p:spPr bwMode="auto">
          <a:xfrm flipH="1" flipV="1">
            <a:off x="2498869" y="3106395"/>
            <a:ext cx="485488" cy="442878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2942045" y="3506961"/>
            <a:ext cx="288925" cy="288925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5" name="AutoShape 5"/>
          <p:cNvCxnSpPr>
            <a:cxnSpLocks noChangeShapeType="1"/>
            <a:stCxn id="62" idx="3"/>
            <a:endCxn id="46" idx="6"/>
          </p:cNvCxnSpPr>
          <p:nvPr/>
        </p:nvCxnSpPr>
        <p:spPr bwMode="auto">
          <a:xfrm flipH="1">
            <a:off x="3230970" y="3106395"/>
            <a:ext cx="446593" cy="54502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1" name="AutoShape 3"/>
          <p:cNvCxnSpPr>
            <a:cxnSpLocks noChangeShapeType="1"/>
            <a:stCxn id="65" idx="1"/>
          </p:cNvCxnSpPr>
          <p:nvPr/>
        </p:nvCxnSpPr>
        <p:spPr bwMode="auto">
          <a:xfrm flipH="1">
            <a:off x="3347864" y="3650480"/>
            <a:ext cx="288032" cy="139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Textfeld 64"/>
          <p:cNvSpPr txBox="1"/>
          <p:nvPr/>
        </p:nvSpPr>
        <p:spPr>
          <a:xfrm>
            <a:off x="3635896" y="3465814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2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37" name="AutoShape 5"/>
          <p:cNvCxnSpPr>
            <a:cxnSpLocks noChangeShapeType="1"/>
            <a:stCxn id="47" idx="1"/>
            <a:endCxn id="78" idx="5"/>
          </p:cNvCxnSpPr>
          <p:nvPr/>
        </p:nvCxnSpPr>
        <p:spPr bwMode="auto">
          <a:xfrm flipH="1" flipV="1">
            <a:off x="3883149" y="2170291"/>
            <a:ext cx="514246" cy="731803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38" name="AutoShape 5"/>
          <p:cNvCxnSpPr>
            <a:cxnSpLocks noChangeShapeType="1"/>
            <a:stCxn id="47" idx="2"/>
            <a:endCxn id="62" idx="6"/>
          </p:cNvCxnSpPr>
          <p:nvPr/>
        </p:nvCxnSpPr>
        <p:spPr bwMode="auto">
          <a:xfrm flipH="1">
            <a:off x="3924176" y="3004245"/>
            <a:ext cx="43090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47" name="Oval 2"/>
          <p:cNvSpPr>
            <a:spLocks noChangeArrowheads="1"/>
          </p:cNvSpPr>
          <p:nvPr/>
        </p:nvSpPr>
        <p:spPr bwMode="auto">
          <a:xfrm>
            <a:off x="4355083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8" name="Oval 2"/>
          <p:cNvSpPr>
            <a:spLocks noChangeArrowheads="1"/>
          </p:cNvSpPr>
          <p:nvPr/>
        </p:nvSpPr>
        <p:spPr bwMode="auto">
          <a:xfrm>
            <a:off x="857552" y="4195511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9" name="AutoShape 5"/>
          <p:cNvCxnSpPr>
            <a:cxnSpLocks noChangeShapeType="1"/>
            <a:stCxn id="1026" idx="3"/>
            <a:endCxn id="88" idx="7"/>
          </p:cNvCxnSpPr>
          <p:nvPr/>
        </p:nvCxnSpPr>
        <p:spPr bwMode="auto">
          <a:xfrm flipH="1">
            <a:off x="1104165" y="3106395"/>
            <a:ext cx="495078" cy="1131428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Textfeld 95"/>
          <p:cNvSpPr txBox="1"/>
          <p:nvPr/>
        </p:nvSpPr>
        <p:spPr>
          <a:xfrm>
            <a:off x="7267826" y="4143854"/>
            <a:ext cx="9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108" name="Pfeil nach rechts 107"/>
          <p:cNvSpPr/>
          <p:nvPr/>
        </p:nvSpPr>
        <p:spPr>
          <a:xfrm>
            <a:off x="4932040" y="1676124"/>
            <a:ext cx="3600400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AutoShape 5"/>
          <p:cNvCxnSpPr>
            <a:cxnSpLocks noChangeShapeType="1"/>
            <a:stCxn id="110" idx="2"/>
            <a:endCxn id="47" idx="7"/>
          </p:cNvCxnSpPr>
          <p:nvPr/>
        </p:nvCxnSpPr>
        <p:spPr bwMode="auto">
          <a:xfrm flipH="1">
            <a:off x="4601696" y="2076196"/>
            <a:ext cx="644606" cy="825898"/>
          </a:xfrm>
          <a:prstGeom prst="straightConnector1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</p:cxnSp>
      <p:sp>
        <p:nvSpPr>
          <p:cNvPr id="110" name="Oval 2"/>
          <p:cNvSpPr>
            <a:spLocks noChangeArrowheads="1"/>
          </p:cNvSpPr>
          <p:nvPr/>
        </p:nvSpPr>
        <p:spPr bwMode="auto">
          <a:xfrm>
            <a:off x="5246302" y="1931733"/>
            <a:ext cx="288925" cy="288925"/>
          </a:xfrm>
          <a:prstGeom prst="ellipse">
            <a:avLst/>
          </a:prstGeom>
          <a:solidFill>
            <a:srgbClr val="7030A0"/>
          </a:solidFill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4" name="Textfeld 113"/>
          <p:cNvSpPr txBox="1"/>
          <p:nvPr/>
        </p:nvSpPr>
        <p:spPr>
          <a:xfrm>
            <a:off x="7247804" y="1871405"/>
            <a:ext cx="9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latin typeface="Cambria" pitchFamily="18" charset="0"/>
              </a:rPr>
              <a:t>topic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115" name="AutoShape 5"/>
          <p:cNvCxnSpPr>
            <a:cxnSpLocks noChangeShapeType="1"/>
            <a:stCxn id="116" idx="2"/>
            <a:endCxn id="110" idx="6"/>
          </p:cNvCxnSpPr>
          <p:nvPr/>
        </p:nvCxnSpPr>
        <p:spPr bwMode="auto">
          <a:xfrm flipH="1" flipV="1">
            <a:off x="5535227" y="2076196"/>
            <a:ext cx="440154" cy="1514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16" name="Oval 2"/>
          <p:cNvSpPr>
            <a:spLocks noChangeArrowheads="1"/>
          </p:cNvSpPr>
          <p:nvPr/>
        </p:nvSpPr>
        <p:spPr bwMode="auto">
          <a:xfrm>
            <a:off x="5975381" y="1933247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7" name="Foliennummernplatzhalter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66</a:t>
            </a:fld>
            <a:endParaRPr kumimoji="0" lang="en-US"/>
          </a:p>
        </p:txBody>
      </p:sp>
      <p:sp>
        <p:nvSpPr>
          <p:cNvPr id="40" name="Datumsplatzhalt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feil nach rechts 106"/>
          <p:cNvSpPr/>
          <p:nvPr/>
        </p:nvSpPr>
        <p:spPr>
          <a:xfrm>
            <a:off x="2622534" y="1667176"/>
            <a:ext cx="1589426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6" name="Pfeil nach rechts 105"/>
          <p:cNvSpPr/>
          <p:nvPr/>
        </p:nvSpPr>
        <p:spPr>
          <a:xfrm>
            <a:off x="2627784" y="3251352"/>
            <a:ext cx="864000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Pfeil nach rechts 99"/>
          <p:cNvSpPr/>
          <p:nvPr/>
        </p:nvSpPr>
        <p:spPr>
          <a:xfrm>
            <a:off x="1403648" y="2601718"/>
            <a:ext cx="7128792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7267826" y="2805670"/>
            <a:ext cx="9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latin typeface="Cambria" pitchFamily="18" charset="0"/>
              </a:rPr>
              <a:t>dev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755576" y="3939902"/>
            <a:ext cx="7776864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Setup: </a:t>
            </a:r>
            <a:r>
              <a:rPr lang="de-DE" b="1" dirty="0" err="1" smtClean="0">
                <a:solidFill>
                  <a:schemeClr val="tx1"/>
                </a:solidFill>
              </a:rPr>
              <a:t>Branches</a:t>
            </a:r>
            <a:r>
              <a:rPr lang="de-DE" b="1" dirty="0" smtClean="0">
                <a:solidFill>
                  <a:schemeClr val="tx1"/>
                </a:solidFill>
              </a:rPr>
              <a:t> nach Stabilität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1556931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845856" y="300424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2252256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2498869" y="2170291"/>
            <a:ext cx="484654" cy="73180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2541181" y="3004245"/>
            <a:ext cx="10940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941211" y="1923678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3230136" y="2068141"/>
            <a:ext cx="406400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3636536" y="1923678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3635251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 flipH="1">
            <a:off x="3995936" y="1788954"/>
            <a:ext cx="457448" cy="206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3923928" y="1419622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1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39" name="AutoShape 5"/>
          <p:cNvCxnSpPr>
            <a:cxnSpLocks noChangeShapeType="1"/>
            <a:stCxn id="46" idx="1"/>
            <a:endCxn id="1030" idx="5"/>
          </p:cNvCxnSpPr>
          <p:nvPr/>
        </p:nvCxnSpPr>
        <p:spPr bwMode="auto">
          <a:xfrm flipH="1" flipV="1">
            <a:off x="2498869" y="3106395"/>
            <a:ext cx="485488" cy="442878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2942045" y="3506961"/>
            <a:ext cx="288925" cy="288925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5" name="AutoShape 5"/>
          <p:cNvCxnSpPr>
            <a:cxnSpLocks noChangeShapeType="1"/>
            <a:stCxn id="62" idx="3"/>
            <a:endCxn id="46" idx="6"/>
          </p:cNvCxnSpPr>
          <p:nvPr/>
        </p:nvCxnSpPr>
        <p:spPr bwMode="auto">
          <a:xfrm flipH="1">
            <a:off x="3230970" y="3106395"/>
            <a:ext cx="446593" cy="54502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1" name="AutoShape 3"/>
          <p:cNvCxnSpPr>
            <a:cxnSpLocks noChangeShapeType="1"/>
            <a:stCxn id="65" idx="1"/>
          </p:cNvCxnSpPr>
          <p:nvPr/>
        </p:nvCxnSpPr>
        <p:spPr bwMode="auto">
          <a:xfrm flipH="1">
            <a:off x="3347864" y="3650480"/>
            <a:ext cx="288032" cy="139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Textfeld 64"/>
          <p:cNvSpPr txBox="1"/>
          <p:nvPr/>
        </p:nvSpPr>
        <p:spPr>
          <a:xfrm>
            <a:off x="3635896" y="3465814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2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37" name="AutoShape 5"/>
          <p:cNvCxnSpPr>
            <a:cxnSpLocks noChangeShapeType="1"/>
            <a:stCxn id="47" idx="1"/>
            <a:endCxn id="78" idx="5"/>
          </p:cNvCxnSpPr>
          <p:nvPr/>
        </p:nvCxnSpPr>
        <p:spPr bwMode="auto">
          <a:xfrm flipH="1" flipV="1">
            <a:off x="3883149" y="2170291"/>
            <a:ext cx="514246" cy="731803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38" name="AutoShape 5"/>
          <p:cNvCxnSpPr>
            <a:cxnSpLocks noChangeShapeType="1"/>
            <a:stCxn id="47" idx="2"/>
            <a:endCxn id="62" idx="6"/>
          </p:cNvCxnSpPr>
          <p:nvPr/>
        </p:nvCxnSpPr>
        <p:spPr bwMode="auto">
          <a:xfrm flipH="1">
            <a:off x="3924176" y="3004245"/>
            <a:ext cx="43090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47" name="Oval 2"/>
          <p:cNvSpPr>
            <a:spLocks noChangeArrowheads="1"/>
          </p:cNvSpPr>
          <p:nvPr/>
        </p:nvSpPr>
        <p:spPr bwMode="auto">
          <a:xfrm>
            <a:off x="4355083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8" name="Oval 2"/>
          <p:cNvSpPr>
            <a:spLocks noChangeArrowheads="1"/>
          </p:cNvSpPr>
          <p:nvPr/>
        </p:nvSpPr>
        <p:spPr bwMode="auto">
          <a:xfrm>
            <a:off x="857552" y="4195511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9" name="AutoShape 5"/>
          <p:cNvCxnSpPr>
            <a:cxnSpLocks noChangeShapeType="1"/>
            <a:stCxn id="1026" idx="3"/>
            <a:endCxn id="88" idx="7"/>
          </p:cNvCxnSpPr>
          <p:nvPr/>
        </p:nvCxnSpPr>
        <p:spPr bwMode="auto">
          <a:xfrm flipH="1">
            <a:off x="1104165" y="3106395"/>
            <a:ext cx="495078" cy="1131428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Textfeld 95"/>
          <p:cNvSpPr txBox="1"/>
          <p:nvPr/>
        </p:nvSpPr>
        <p:spPr>
          <a:xfrm>
            <a:off x="7267826" y="4143854"/>
            <a:ext cx="9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108" name="Pfeil nach rechts 107"/>
          <p:cNvSpPr/>
          <p:nvPr/>
        </p:nvSpPr>
        <p:spPr>
          <a:xfrm>
            <a:off x="4932040" y="1676124"/>
            <a:ext cx="3600400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AutoShape 5"/>
          <p:cNvCxnSpPr>
            <a:cxnSpLocks noChangeShapeType="1"/>
            <a:stCxn id="110" idx="2"/>
            <a:endCxn id="47" idx="7"/>
          </p:cNvCxnSpPr>
          <p:nvPr/>
        </p:nvCxnSpPr>
        <p:spPr bwMode="auto">
          <a:xfrm flipH="1">
            <a:off x="4601696" y="2076196"/>
            <a:ext cx="644606" cy="825898"/>
          </a:xfrm>
          <a:prstGeom prst="straightConnector1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</p:cxnSp>
      <p:sp>
        <p:nvSpPr>
          <p:cNvPr id="110" name="Oval 2"/>
          <p:cNvSpPr>
            <a:spLocks noChangeArrowheads="1"/>
          </p:cNvSpPr>
          <p:nvPr/>
        </p:nvSpPr>
        <p:spPr bwMode="auto">
          <a:xfrm>
            <a:off x="5246302" y="1931733"/>
            <a:ext cx="288925" cy="288925"/>
          </a:xfrm>
          <a:prstGeom prst="ellipse">
            <a:avLst/>
          </a:prstGeom>
          <a:solidFill>
            <a:srgbClr val="7030A0"/>
          </a:solidFill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4" name="Textfeld 113"/>
          <p:cNvSpPr txBox="1"/>
          <p:nvPr/>
        </p:nvSpPr>
        <p:spPr>
          <a:xfrm>
            <a:off x="7247804" y="1871405"/>
            <a:ext cx="9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latin typeface="Cambria" pitchFamily="18" charset="0"/>
              </a:rPr>
              <a:t>topic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115" name="AutoShape 5"/>
          <p:cNvCxnSpPr>
            <a:cxnSpLocks noChangeShapeType="1"/>
            <a:stCxn id="116" idx="2"/>
            <a:endCxn id="110" idx="6"/>
          </p:cNvCxnSpPr>
          <p:nvPr/>
        </p:nvCxnSpPr>
        <p:spPr bwMode="auto">
          <a:xfrm flipH="1" flipV="1">
            <a:off x="5535227" y="2076196"/>
            <a:ext cx="440154" cy="1514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16" name="Oval 2"/>
          <p:cNvSpPr>
            <a:spLocks noChangeArrowheads="1"/>
          </p:cNvSpPr>
          <p:nvPr/>
        </p:nvSpPr>
        <p:spPr bwMode="auto">
          <a:xfrm>
            <a:off x="5975381" y="1933247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1" name="Oval 2"/>
          <p:cNvSpPr>
            <a:spLocks noChangeArrowheads="1"/>
          </p:cNvSpPr>
          <p:nvPr/>
        </p:nvSpPr>
        <p:spPr bwMode="auto">
          <a:xfrm>
            <a:off x="3638609" y="4196566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2" name="AutoShape 5"/>
          <p:cNvCxnSpPr>
            <a:cxnSpLocks noChangeShapeType="1"/>
            <a:stCxn id="41" idx="1"/>
            <a:endCxn id="46" idx="5"/>
          </p:cNvCxnSpPr>
          <p:nvPr/>
        </p:nvCxnSpPr>
        <p:spPr bwMode="auto">
          <a:xfrm flipH="1" flipV="1">
            <a:off x="3188658" y="3753574"/>
            <a:ext cx="492263" cy="485304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51" name="Foliennummernplatzhalt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67</a:t>
            </a:fld>
            <a:endParaRPr kumimoji="0" lang="en-US"/>
          </a:p>
        </p:txBody>
      </p:sp>
      <p:sp>
        <p:nvSpPr>
          <p:cNvPr id="40" name="Datumsplatzhalt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feil nach rechts 106"/>
          <p:cNvSpPr/>
          <p:nvPr/>
        </p:nvSpPr>
        <p:spPr>
          <a:xfrm>
            <a:off x="2622534" y="1667176"/>
            <a:ext cx="1589426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6" name="Pfeil nach rechts 105"/>
          <p:cNvSpPr/>
          <p:nvPr/>
        </p:nvSpPr>
        <p:spPr>
          <a:xfrm>
            <a:off x="2627784" y="3251352"/>
            <a:ext cx="864000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Pfeil nach rechts 99"/>
          <p:cNvSpPr/>
          <p:nvPr/>
        </p:nvSpPr>
        <p:spPr>
          <a:xfrm>
            <a:off x="1403648" y="2601718"/>
            <a:ext cx="7128792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7267826" y="2805670"/>
            <a:ext cx="9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latin typeface="Cambria" pitchFamily="18" charset="0"/>
              </a:rPr>
              <a:t>dev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755576" y="3939902"/>
            <a:ext cx="7776864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Setup: </a:t>
            </a:r>
            <a:r>
              <a:rPr lang="de-DE" b="1" dirty="0" err="1" smtClean="0">
                <a:solidFill>
                  <a:schemeClr val="tx1"/>
                </a:solidFill>
              </a:rPr>
              <a:t>Branches</a:t>
            </a:r>
            <a:r>
              <a:rPr lang="de-DE" b="1" dirty="0" smtClean="0">
                <a:solidFill>
                  <a:schemeClr val="tx1"/>
                </a:solidFill>
              </a:rPr>
              <a:t> nach Stabilität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1556931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845856" y="300424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2252256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2498869" y="2170291"/>
            <a:ext cx="484654" cy="73180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2541181" y="3004245"/>
            <a:ext cx="10940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941211" y="1923678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3230136" y="2068141"/>
            <a:ext cx="406400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3636536" y="1923678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3635251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 flipH="1">
            <a:off x="3995936" y="1788954"/>
            <a:ext cx="457448" cy="206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3923928" y="1419622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1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39" name="AutoShape 5"/>
          <p:cNvCxnSpPr>
            <a:cxnSpLocks noChangeShapeType="1"/>
            <a:stCxn id="46" idx="2"/>
            <a:endCxn id="88" idx="6"/>
          </p:cNvCxnSpPr>
          <p:nvPr/>
        </p:nvCxnSpPr>
        <p:spPr bwMode="auto">
          <a:xfrm flipH="1">
            <a:off x="1146477" y="3651424"/>
            <a:ext cx="1795568" cy="6885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2942045" y="3506961"/>
            <a:ext cx="288925" cy="288925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5" name="AutoShape 5"/>
          <p:cNvCxnSpPr>
            <a:cxnSpLocks noChangeShapeType="1"/>
            <a:stCxn id="62" idx="3"/>
            <a:endCxn id="46" idx="6"/>
          </p:cNvCxnSpPr>
          <p:nvPr/>
        </p:nvCxnSpPr>
        <p:spPr bwMode="auto">
          <a:xfrm flipH="1">
            <a:off x="3230970" y="3106395"/>
            <a:ext cx="446593" cy="54502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1" name="AutoShape 3"/>
          <p:cNvCxnSpPr>
            <a:cxnSpLocks noChangeShapeType="1"/>
            <a:stCxn id="65" idx="1"/>
          </p:cNvCxnSpPr>
          <p:nvPr/>
        </p:nvCxnSpPr>
        <p:spPr bwMode="auto">
          <a:xfrm flipH="1">
            <a:off x="3347864" y="3650480"/>
            <a:ext cx="288032" cy="139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Textfeld 64"/>
          <p:cNvSpPr txBox="1"/>
          <p:nvPr/>
        </p:nvSpPr>
        <p:spPr>
          <a:xfrm>
            <a:off x="3635896" y="3465814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2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37" name="AutoShape 5"/>
          <p:cNvCxnSpPr>
            <a:cxnSpLocks noChangeShapeType="1"/>
            <a:stCxn id="47" idx="1"/>
            <a:endCxn id="78" idx="5"/>
          </p:cNvCxnSpPr>
          <p:nvPr/>
        </p:nvCxnSpPr>
        <p:spPr bwMode="auto">
          <a:xfrm flipH="1" flipV="1">
            <a:off x="3883149" y="2170291"/>
            <a:ext cx="514246" cy="731803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38" name="AutoShape 5"/>
          <p:cNvCxnSpPr>
            <a:cxnSpLocks noChangeShapeType="1"/>
            <a:stCxn id="47" idx="2"/>
            <a:endCxn id="62" idx="6"/>
          </p:cNvCxnSpPr>
          <p:nvPr/>
        </p:nvCxnSpPr>
        <p:spPr bwMode="auto">
          <a:xfrm flipH="1">
            <a:off x="3924176" y="3004245"/>
            <a:ext cx="43090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47" name="Oval 2"/>
          <p:cNvSpPr>
            <a:spLocks noChangeArrowheads="1"/>
          </p:cNvSpPr>
          <p:nvPr/>
        </p:nvSpPr>
        <p:spPr bwMode="auto">
          <a:xfrm>
            <a:off x="4355083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8" name="Oval 2"/>
          <p:cNvSpPr>
            <a:spLocks noChangeArrowheads="1"/>
          </p:cNvSpPr>
          <p:nvPr/>
        </p:nvSpPr>
        <p:spPr bwMode="auto">
          <a:xfrm>
            <a:off x="857552" y="4195511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9" name="AutoShape 5"/>
          <p:cNvCxnSpPr>
            <a:cxnSpLocks noChangeShapeType="1"/>
            <a:stCxn id="1026" idx="3"/>
            <a:endCxn id="88" idx="7"/>
          </p:cNvCxnSpPr>
          <p:nvPr/>
        </p:nvCxnSpPr>
        <p:spPr bwMode="auto">
          <a:xfrm flipH="1">
            <a:off x="1104165" y="3106395"/>
            <a:ext cx="495078" cy="1131428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Textfeld 95"/>
          <p:cNvSpPr txBox="1"/>
          <p:nvPr/>
        </p:nvSpPr>
        <p:spPr>
          <a:xfrm>
            <a:off x="7267826" y="4143854"/>
            <a:ext cx="9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108" name="Pfeil nach rechts 107"/>
          <p:cNvSpPr/>
          <p:nvPr/>
        </p:nvSpPr>
        <p:spPr>
          <a:xfrm>
            <a:off x="4932040" y="1676124"/>
            <a:ext cx="3600400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AutoShape 5"/>
          <p:cNvCxnSpPr>
            <a:cxnSpLocks noChangeShapeType="1"/>
            <a:stCxn id="110" idx="2"/>
            <a:endCxn id="47" idx="7"/>
          </p:cNvCxnSpPr>
          <p:nvPr/>
        </p:nvCxnSpPr>
        <p:spPr bwMode="auto">
          <a:xfrm flipH="1">
            <a:off x="4601696" y="2076196"/>
            <a:ext cx="644606" cy="825898"/>
          </a:xfrm>
          <a:prstGeom prst="straightConnector1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</p:cxnSp>
      <p:sp>
        <p:nvSpPr>
          <p:cNvPr id="110" name="Oval 2"/>
          <p:cNvSpPr>
            <a:spLocks noChangeArrowheads="1"/>
          </p:cNvSpPr>
          <p:nvPr/>
        </p:nvSpPr>
        <p:spPr bwMode="auto">
          <a:xfrm>
            <a:off x="5246302" y="1931733"/>
            <a:ext cx="288925" cy="288925"/>
          </a:xfrm>
          <a:prstGeom prst="ellipse">
            <a:avLst/>
          </a:prstGeom>
          <a:solidFill>
            <a:srgbClr val="7030A0"/>
          </a:solidFill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4" name="Textfeld 113"/>
          <p:cNvSpPr txBox="1"/>
          <p:nvPr/>
        </p:nvSpPr>
        <p:spPr>
          <a:xfrm>
            <a:off x="7247804" y="1871405"/>
            <a:ext cx="9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latin typeface="Cambria" pitchFamily="18" charset="0"/>
              </a:rPr>
              <a:t>topic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115" name="AutoShape 5"/>
          <p:cNvCxnSpPr>
            <a:cxnSpLocks noChangeShapeType="1"/>
            <a:stCxn id="116" idx="2"/>
            <a:endCxn id="110" idx="6"/>
          </p:cNvCxnSpPr>
          <p:nvPr/>
        </p:nvCxnSpPr>
        <p:spPr bwMode="auto">
          <a:xfrm flipH="1" flipV="1">
            <a:off x="5535227" y="2076196"/>
            <a:ext cx="440154" cy="1514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16" name="Oval 2"/>
          <p:cNvSpPr>
            <a:spLocks noChangeArrowheads="1"/>
          </p:cNvSpPr>
          <p:nvPr/>
        </p:nvSpPr>
        <p:spPr bwMode="auto">
          <a:xfrm>
            <a:off x="5975381" y="1933247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1" name="Oval 2"/>
          <p:cNvSpPr>
            <a:spLocks noChangeArrowheads="1"/>
          </p:cNvSpPr>
          <p:nvPr/>
        </p:nvSpPr>
        <p:spPr bwMode="auto">
          <a:xfrm>
            <a:off x="3638609" y="4196566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2" name="AutoShape 5"/>
          <p:cNvCxnSpPr>
            <a:cxnSpLocks noChangeShapeType="1"/>
            <a:stCxn id="41" idx="1"/>
            <a:endCxn id="46" idx="5"/>
          </p:cNvCxnSpPr>
          <p:nvPr/>
        </p:nvCxnSpPr>
        <p:spPr bwMode="auto">
          <a:xfrm flipH="1" flipV="1">
            <a:off x="3188658" y="3753574"/>
            <a:ext cx="492263" cy="485304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51" name="Foliennummernplatzhalt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68</a:t>
            </a:fld>
            <a:endParaRPr kumimoji="0" lang="en-US"/>
          </a:p>
        </p:txBody>
      </p:sp>
      <p:sp>
        <p:nvSpPr>
          <p:cNvPr id="40" name="Datumsplatzhalt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5</a:t>
            </a:r>
            <a:endParaRPr lang="de-DE" sz="5000" dirty="0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Cambria" pitchFamily="18" charset="0"/>
              </a:rPr>
              <a:t>Branchen &amp; </a:t>
            </a:r>
            <a:r>
              <a:rPr lang="de-DE" sz="3600" dirty="0" err="1" smtClean="0">
                <a:latin typeface="Cambria" pitchFamily="18" charset="0"/>
              </a:rPr>
              <a:t>Mergen</a:t>
            </a:r>
            <a:endParaRPr lang="de-DE" sz="3600" dirty="0">
              <a:latin typeface="Cambria" pitchFamily="18" charset="0"/>
            </a:endParaRPr>
          </a:p>
        </p:txBody>
      </p:sp>
      <p:pic>
        <p:nvPicPr>
          <p:cNvPr id="5" name="Bildplatzhalter 4" descr="Eclipse Git-Menu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155" b="12155"/>
          <a:stretch>
            <a:fillRect/>
          </a:stretch>
        </p:blipFill>
        <p:spPr>
          <a:xfrm rot="420000">
            <a:off x="3485793" y="897923"/>
            <a:ext cx="4617720" cy="2948940"/>
          </a:xfr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69</a:t>
            </a:fld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Verteiltes Versionskontrollsystem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de-DE" dirty="0" smtClean="0">
                <a:latin typeface="Cambria" pitchFamily="18" charset="0"/>
              </a:rPr>
              <a:t>Offline </a:t>
            </a:r>
            <a:r>
              <a:rPr lang="de-DE" dirty="0" err="1" smtClean="0">
                <a:latin typeface="Cambria" pitchFamily="18" charset="0"/>
              </a:rPr>
              <a:t>committen</a:t>
            </a:r>
            <a:r>
              <a:rPr lang="de-DE" dirty="0" smtClean="0">
                <a:latin typeface="Cambria" pitchFamily="18" charset="0"/>
              </a:rPr>
              <a:t>, später </a:t>
            </a:r>
            <a:r>
              <a:rPr lang="de-DE" dirty="0" err="1" smtClean="0">
                <a:latin typeface="Cambria" pitchFamily="18" charset="0"/>
              </a:rPr>
              <a:t>mergen</a:t>
            </a:r>
            <a:endParaRPr lang="de-DE" dirty="0" smtClean="0">
              <a:latin typeface="Cambria" pitchFamily="18" charset="0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de-DE" dirty="0" smtClean="0">
                <a:latin typeface="Cambria" pitchFamily="18" charset="0"/>
              </a:rPr>
              <a:t>Sicherung von Zwischenzuständen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de-DE" dirty="0" smtClean="0">
                <a:latin typeface="Cambria" pitchFamily="18" charset="0"/>
              </a:rPr>
              <a:t>Schnelles </a:t>
            </a:r>
            <a:r>
              <a:rPr lang="de-DE" dirty="0" err="1" smtClean="0">
                <a:latin typeface="Cambria" pitchFamily="18" charset="0"/>
              </a:rPr>
              <a:t>Committen</a:t>
            </a:r>
            <a:r>
              <a:rPr lang="de-DE" dirty="0" smtClean="0">
                <a:latin typeface="Cambria" pitchFamily="18" charset="0"/>
              </a:rPr>
              <a:t>, Rückgängig machen, Laden älterer Versionen/</a:t>
            </a:r>
            <a:r>
              <a:rPr lang="de-DE" dirty="0" err="1" smtClean="0">
                <a:latin typeface="Cambria" pitchFamily="18" charset="0"/>
              </a:rPr>
              <a:t>Histories</a:t>
            </a:r>
            <a:r>
              <a:rPr lang="de-DE" dirty="0" smtClean="0">
                <a:latin typeface="Cambria" pitchFamily="18" charset="0"/>
              </a:rPr>
              <a:t> (da lokal)</a:t>
            </a:r>
          </a:p>
          <a:p>
            <a:pPr>
              <a:buClr>
                <a:srgbClr val="FF0000"/>
              </a:buClr>
              <a:buFont typeface="Wingdings" pitchFamily="2" charset="2"/>
              <a:buChar char="û"/>
            </a:pPr>
            <a:r>
              <a:rPr lang="de-DE" dirty="0" err="1" smtClean="0">
                <a:solidFill>
                  <a:prstClr val="black"/>
                </a:solidFill>
                <a:latin typeface="Cambria" pitchFamily="18" charset="0"/>
              </a:rPr>
              <a:t>Initialer</a:t>
            </a:r>
            <a:r>
              <a:rPr lang="de-DE" dirty="0" smtClean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de-DE" dirty="0" err="1" smtClean="0">
                <a:solidFill>
                  <a:prstClr val="black"/>
                </a:solidFill>
                <a:latin typeface="Cambria" pitchFamily="18" charset="0"/>
              </a:rPr>
              <a:t>Checkout</a:t>
            </a:r>
            <a:r>
              <a:rPr lang="de-DE" dirty="0" smtClean="0">
                <a:solidFill>
                  <a:prstClr val="black"/>
                </a:solidFill>
                <a:latin typeface="Cambria" pitchFamily="18" charset="0"/>
              </a:rPr>
              <a:t> langsamer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5</a:t>
            </a:r>
            <a:endParaRPr lang="de-DE" sz="5000" dirty="0">
              <a:solidFill>
                <a:schemeClr val="tx1"/>
              </a:solidFill>
            </a:endParaRPr>
          </a:p>
        </p:txBody>
      </p:sp>
      <p:pic>
        <p:nvPicPr>
          <p:cNvPr id="5" name="Bildplatzhalter 4" descr="Eclipse Git-Menu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155" b="12155"/>
          <a:stretch>
            <a:fillRect/>
          </a:stretch>
        </p:blipFill>
        <p:spPr>
          <a:xfrm rot="420000">
            <a:off x="3485793" y="897923"/>
            <a:ext cx="4617720" cy="2948940"/>
          </a:xfrm>
        </p:spPr>
      </p:pic>
      <p:sp>
        <p:nvSpPr>
          <p:cNvPr id="7" name="Textplatzhalter 2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5402560" cy="2466385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  <a:defRPr/>
            </a:pPr>
            <a:r>
              <a:rPr lang="de-DE" sz="2200" dirty="0" smtClean="0">
                <a:latin typeface="Cambria" pitchFamily="18" charset="0"/>
              </a:rPr>
              <a:t>Automatisches</a:t>
            </a:r>
            <a:br>
              <a:rPr lang="de-DE" sz="2200" dirty="0" smtClean="0">
                <a:latin typeface="Cambria" pitchFamily="18" charset="0"/>
              </a:rPr>
            </a:br>
            <a:r>
              <a:rPr lang="de-DE" sz="2200" dirty="0" smtClean="0">
                <a:latin typeface="Cambria" pitchFamily="18" charset="0"/>
              </a:rPr>
              <a:t>	</a:t>
            </a:r>
            <a:r>
              <a:rPr lang="de-DE" sz="2200" dirty="0" err="1" smtClean="0">
                <a:latin typeface="Cambria" pitchFamily="18" charset="0"/>
              </a:rPr>
              <a:t>Mergen</a:t>
            </a:r>
            <a:r>
              <a:rPr lang="de-DE" sz="2200" dirty="0" smtClean="0">
                <a:latin typeface="Cambria" pitchFamily="18" charset="0"/>
              </a:rPr>
              <a:t> einfacher</a:t>
            </a:r>
            <a:br>
              <a:rPr lang="de-DE" sz="2200" dirty="0" smtClean="0">
                <a:latin typeface="Cambria" pitchFamily="18" charset="0"/>
              </a:rPr>
            </a:br>
            <a:r>
              <a:rPr lang="de-DE" sz="2200" dirty="0" smtClean="0">
                <a:latin typeface="Cambria" pitchFamily="18" charset="0"/>
              </a:rPr>
              <a:t> 	Konflikte</a:t>
            </a:r>
          </a:p>
          <a:p>
            <a:pPr lvl="0"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  <a:defRPr/>
            </a:pPr>
            <a:r>
              <a:rPr lang="de-DE" sz="2200" dirty="0" smtClean="0">
                <a:latin typeface="Cambria" pitchFamily="18" charset="0"/>
              </a:rPr>
              <a:t>Pull, </a:t>
            </a:r>
            <a:r>
              <a:rPr lang="de-DE" sz="2200" dirty="0" err="1" smtClean="0">
                <a:latin typeface="Cambria" pitchFamily="18" charset="0"/>
              </a:rPr>
              <a:t>Branch</a:t>
            </a:r>
            <a:r>
              <a:rPr lang="de-DE" sz="2200" dirty="0" smtClean="0">
                <a:latin typeface="Cambria" pitchFamily="18" charset="0"/>
              </a:rPr>
              <a:t>, 	</a:t>
            </a:r>
            <a:br>
              <a:rPr lang="de-DE" sz="2200" dirty="0" smtClean="0">
                <a:latin typeface="Cambria" pitchFamily="18" charset="0"/>
              </a:rPr>
            </a:br>
            <a:r>
              <a:rPr lang="de-DE" sz="2200" dirty="0" smtClean="0">
                <a:latin typeface="Cambria" pitchFamily="18" charset="0"/>
              </a:rPr>
              <a:t>	Commit , Push</a:t>
            </a:r>
            <a:br>
              <a:rPr lang="de-DE" sz="2200" dirty="0" smtClean="0">
                <a:latin typeface="Cambria" pitchFamily="18" charset="0"/>
              </a:rPr>
            </a:br>
            <a:r>
              <a:rPr lang="de-DE" sz="2200" dirty="0" smtClean="0">
                <a:latin typeface="Cambria" pitchFamily="18" charset="0"/>
              </a:rPr>
              <a:t> 	schnell und übersichtlich</a:t>
            </a:r>
          </a:p>
          <a:p>
            <a:pPr lvl="0"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  <a:defRPr/>
            </a:pPr>
            <a:r>
              <a:rPr lang="de-DE" sz="2200" dirty="0" smtClean="0">
                <a:latin typeface="Cambria" pitchFamily="18" charset="0"/>
              </a:rPr>
              <a:t>Freie Wahl wohin </a:t>
            </a:r>
            <a:r>
              <a:rPr lang="de-DE" sz="2200" dirty="0" err="1" smtClean="0">
                <a:latin typeface="Cambria" pitchFamily="18" charset="0"/>
              </a:rPr>
              <a:t>gemerged</a:t>
            </a:r>
            <a:r>
              <a:rPr lang="de-DE" sz="2200" dirty="0" smtClean="0">
                <a:latin typeface="Cambria" pitchFamily="18" charset="0"/>
              </a:rPr>
              <a:t> werden soll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70</a:t>
            </a:fld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700" b="1" spc="-30" dirty="0" err="1" smtClean="0">
                <a:solidFill>
                  <a:schemeClr val="tx1"/>
                </a:solidFill>
              </a:rPr>
              <a:t>Git</a:t>
            </a:r>
            <a:r>
              <a:rPr lang="de-DE" sz="4700" b="1" spc="-30" dirty="0" smtClean="0">
                <a:solidFill>
                  <a:schemeClr val="tx1"/>
                </a:solidFill>
              </a:rPr>
              <a:t>, </a:t>
            </a:r>
            <a:r>
              <a:rPr lang="de-DE" sz="4700" b="1" spc="-30" dirty="0" err="1" smtClean="0">
                <a:solidFill>
                  <a:schemeClr val="tx1"/>
                </a:solidFill>
              </a:rPr>
              <a:t>Maven</a:t>
            </a:r>
            <a:r>
              <a:rPr lang="de-DE" sz="4700" b="1" spc="-30" dirty="0" smtClean="0">
                <a:solidFill>
                  <a:schemeClr val="tx1"/>
                </a:solidFill>
              </a:rPr>
              <a:t>, Jenkins und SAVI </a:t>
            </a:r>
            <a:r>
              <a:rPr lang="de-DE" sz="3600" b="1" spc="-30" dirty="0" smtClean="0">
                <a:solidFill>
                  <a:schemeClr val="tx1"/>
                </a:solidFill>
              </a:rPr>
              <a:t>[1, 2, 9-13]</a:t>
            </a:r>
            <a:endParaRPr lang="de-DE" b="1" spc="-30" dirty="0">
              <a:solidFill>
                <a:schemeClr val="tx1"/>
              </a:solidFill>
            </a:endParaRPr>
          </a:p>
        </p:txBody>
      </p:sp>
      <p:pic>
        <p:nvPicPr>
          <p:cNvPr id="6" name="Grafik 5" descr="generic-office-desktop2-8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3848" y="3651958"/>
            <a:ext cx="1052491" cy="792000"/>
          </a:xfrm>
          <a:prstGeom prst="rect">
            <a:avLst/>
          </a:prstGeom>
        </p:spPr>
      </p:pic>
      <p:pic>
        <p:nvPicPr>
          <p:cNvPr id="7" name="Grafik 6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6340" y="3939990"/>
            <a:ext cx="391500" cy="432000"/>
          </a:xfrm>
          <a:prstGeom prst="rect">
            <a:avLst/>
          </a:prstGeom>
        </p:spPr>
      </p:pic>
      <p:pic>
        <p:nvPicPr>
          <p:cNvPr id="8" name="Grafik 7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452" y="2211710"/>
            <a:ext cx="391500" cy="432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15856" y="44439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ambria" pitchFamily="18" charset="0"/>
              </a:rPr>
              <a:t>Local</a:t>
            </a:r>
            <a:r>
              <a:rPr lang="de-DE" dirty="0" smtClean="0">
                <a:latin typeface="Cambria" pitchFamily="18" charset="0"/>
              </a:rPr>
              <a:t> </a:t>
            </a:r>
            <a:r>
              <a:rPr lang="de-DE" dirty="0" err="1" smtClean="0">
                <a:latin typeface="Cambria" pitchFamily="18" charset="0"/>
              </a:rPr>
              <a:t>Git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15856" y="26437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Remote </a:t>
            </a:r>
            <a:r>
              <a:rPr lang="de-DE" dirty="0" err="1" smtClean="0">
                <a:latin typeface="Cambria" pitchFamily="18" charset="0"/>
              </a:rPr>
              <a:t>Git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13" name="Gerade Verbindung mit Pfeil 12"/>
          <p:cNvCxnSpPr>
            <a:endCxn id="11" idx="2"/>
          </p:cNvCxnSpPr>
          <p:nvPr/>
        </p:nvCxnSpPr>
        <p:spPr>
          <a:xfrm flipV="1">
            <a:off x="1063928" y="3013090"/>
            <a:ext cx="0" cy="6387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084248" y="314781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mbria" pitchFamily="18" charset="0"/>
              </a:rPr>
              <a:t>Push</a:t>
            </a:r>
            <a:endParaRPr lang="de-DE" dirty="0">
              <a:latin typeface="Cambria" pitchFamily="18" charset="0"/>
            </a:endParaRPr>
          </a:p>
        </p:txBody>
      </p:sp>
      <p:pic>
        <p:nvPicPr>
          <p:cNvPr id="17" name="Grafik 16" descr="buggi-server-1-800p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5376" y="1707654"/>
            <a:ext cx="1080000" cy="1489661"/>
          </a:xfrm>
          <a:prstGeom prst="rect">
            <a:avLst/>
          </a:prstGeom>
        </p:spPr>
      </p:pic>
      <p:pic>
        <p:nvPicPr>
          <p:cNvPr id="18" name="Grafik 17" descr="DTRave-Glass-Jar-800p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0512" y="1851671"/>
            <a:ext cx="396000" cy="579156"/>
          </a:xfrm>
          <a:prstGeom prst="rect">
            <a:avLst/>
          </a:prstGeom>
        </p:spPr>
      </p:pic>
      <p:pic>
        <p:nvPicPr>
          <p:cNvPr id="19" name="Grafik 18" descr="maven-logo-black-on-whi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2360" y="2199255"/>
            <a:ext cx="1188000" cy="300487"/>
          </a:xfrm>
          <a:prstGeom prst="rect">
            <a:avLst/>
          </a:prstGeom>
        </p:spPr>
      </p:pic>
      <p:pic>
        <p:nvPicPr>
          <p:cNvPr id="20" name="Grafik 19" descr="Oceania-Globe-800px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19472" y="2571750"/>
            <a:ext cx="576904" cy="576000"/>
          </a:xfrm>
          <a:prstGeom prst="rect">
            <a:avLst/>
          </a:prstGeom>
        </p:spPr>
      </p:pic>
      <p:pic>
        <p:nvPicPr>
          <p:cNvPr id="16" name="Inhaltsplatzhalter 15" descr="226px-Jenkins_logo.svg.png"/>
          <p:cNvPicPr>
            <a:picLocks noGrp="1" noChangeAspect="1"/>
          </p:cNvPicPr>
          <p:nvPr>
            <p:ph idx="1"/>
          </p:nvPr>
        </p:nvPicPr>
        <p:blipFill>
          <a:blip r:embed="rId8" cstate="print"/>
          <a:stretch>
            <a:fillRect/>
          </a:stretch>
        </p:blipFill>
        <p:spPr>
          <a:xfrm>
            <a:off x="3727384" y="1923678"/>
            <a:ext cx="720000" cy="993987"/>
          </a:xfrm>
        </p:spPr>
      </p:pic>
      <p:pic>
        <p:nvPicPr>
          <p:cNvPr id="21" name="Grafik 20" descr="Oceania-Globe-800px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72576" y="2175734"/>
            <a:ext cx="252396" cy="252000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1331640" y="1563638"/>
            <a:ext cx="2304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Überwacht </a:t>
            </a:r>
            <a:r>
              <a:rPr lang="de-DE" dirty="0" err="1" smtClean="0">
                <a:latin typeface="Cambria" pitchFamily="18" charset="0"/>
              </a:rPr>
              <a:t>Commits</a:t>
            </a:r>
            <a:endParaRPr lang="de-DE" dirty="0" smtClean="0">
              <a:latin typeface="Cambria" pitchFamily="18" charset="0"/>
            </a:endParaRPr>
          </a:p>
          <a:p>
            <a:pPr algn="ctr"/>
            <a:endParaRPr lang="de-DE" sz="800" dirty="0" smtClean="0">
              <a:latin typeface="Cambria" pitchFamily="18" charset="0"/>
            </a:endParaRPr>
          </a:p>
          <a:p>
            <a:pPr algn="ctr"/>
            <a:r>
              <a:rPr lang="de-DE" dirty="0" smtClean="0">
                <a:latin typeface="Cambria" pitchFamily="18" charset="0"/>
              </a:rPr>
              <a:t>auf  </a:t>
            </a:r>
            <a:r>
              <a:rPr lang="de-DE" dirty="0" err="1" smtClean="0">
                <a:latin typeface="Cambria" pitchFamily="18" charset="0"/>
              </a:rPr>
              <a:t>dev</a:t>
            </a:r>
            <a:r>
              <a:rPr lang="de-DE" dirty="0" smtClean="0">
                <a:latin typeface="Cambria" pitchFamily="18" charset="0"/>
              </a:rPr>
              <a:t>-/ </a:t>
            </a:r>
          </a:p>
          <a:p>
            <a:pPr algn="ctr"/>
            <a:r>
              <a:rPr lang="de-DE" dirty="0" err="1" smtClean="0">
                <a:latin typeface="Cambria" pitchFamily="18" charset="0"/>
              </a:rPr>
              <a:t>master-Branch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929104" y="242773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War-Datei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rot="5400000" flipH="1" flipV="1">
            <a:off x="5528336" y="1419702"/>
            <a:ext cx="0" cy="144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880352" y="17491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Trigger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 rot="5400000" flipH="1" flipV="1">
            <a:off x="7272184" y="1743702"/>
            <a:ext cx="0" cy="79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6742512" y="1748294"/>
            <a:ext cx="10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ambria" pitchFamily="18" charset="0"/>
              </a:rPr>
              <a:t>Deploy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668344" y="1811883"/>
            <a:ext cx="7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DEV/ SI</a:t>
            </a:r>
            <a:endParaRPr lang="de-DE" dirty="0">
              <a:latin typeface="Cambria" pitchFamily="18" charset="0"/>
            </a:endParaRPr>
          </a:p>
        </p:txBody>
      </p:sp>
      <p:pic>
        <p:nvPicPr>
          <p:cNvPr id="30" name="Grafik 29" descr="big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00288" y="2849406"/>
            <a:ext cx="648000" cy="586440"/>
          </a:xfrm>
          <a:prstGeom prst="rect">
            <a:avLst/>
          </a:prstGeom>
        </p:spPr>
      </p:pic>
      <p:cxnSp>
        <p:nvCxnSpPr>
          <p:cNvPr id="31" name="Gerade Verbindung mit Pfeil 30"/>
          <p:cNvCxnSpPr/>
          <p:nvPr/>
        </p:nvCxnSpPr>
        <p:spPr>
          <a:xfrm>
            <a:off x="5148064" y="2859782"/>
            <a:ext cx="1101328" cy="246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881408" y="30037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Trigger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 rot="5400000" flipH="1" flipV="1">
            <a:off x="7308256" y="2757334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7668416" y="2643758"/>
            <a:ext cx="108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Automat. Smoke-</a:t>
            </a:r>
            <a:r>
              <a:rPr lang="de-DE" dirty="0" err="1" smtClean="0">
                <a:latin typeface="Cambria" pitchFamily="18" charset="0"/>
              </a:rPr>
              <a:t>test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41" name="Bogen 40"/>
          <p:cNvSpPr/>
          <p:nvPr/>
        </p:nvSpPr>
        <p:spPr>
          <a:xfrm rot="2700000" flipH="1">
            <a:off x="740785" y="1859695"/>
            <a:ext cx="3269941" cy="3552982"/>
          </a:xfrm>
          <a:prstGeom prst="arc">
            <a:avLst>
              <a:gd name="adj1" fmla="val 16497803"/>
              <a:gd name="adj2" fmla="val 2094528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oliennummernplatzhalt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71</a:t>
            </a:fld>
            <a:endParaRPr kumimoji="0" lang="en-US"/>
          </a:p>
        </p:txBody>
      </p:sp>
      <p:sp>
        <p:nvSpPr>
          <p:cNvPr id="33" name="Datumsplatzhalt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700" b="1" spc="-30" dirty="0" err="1" smtClean="0">
                <a:solidFill>
                  <a:schemeClr val="tx1"/>
                </a:solidFill>
              </a:rPr>
              <a:t>Git</a:t>
            </a:r>
            <a:r>
              <a:rPr lang="de-DE" sz="4700" b="1" spc="-30" dirty="0" smtClean="0">
                <a:solidFill>
                  <a:schemeClr val="tx1"/>
                </a:solidFill>
              </a:rPr>
              <a:t>, </a:t>
            </a:r>
            <a:r>
              <a:rPr lang="de-DE" sz="4700" b="1" spc="-30" dirty="0" err="1" smtClean="0">
                <a:solidFill>
                  <a:schemeClr val="tx1"/>
                </a:solidFill>
              </a:rPr>
              <a:t>Maven</a:t>
            </a:r>
            <a:r>
              <a:rPr lang="de-DE" sz="4700" b="1" spc="-30" dirty="0" smtClean="0">
                <a:solidFill>
                  <a:schemeClr val="tx1"/>
                </a:solidFill>
              </a:rPr>
              <a:t>, Jenkins und SAVI </a:t>
            </a:r>
            <a:r>
              <a:rPr lang="de-DE" sz="3600" b="1" spc="-30" dirty="0" smtClean="0">
                <a:solidFill>
                  <a:schemeClr val="tx1"/>
                </a:solidFill>
              </a:rPr>
              <a:t>[1, 2, 9-13]</a:t>
            </a:r>
            <a:endParaRPr lang="de-DE" b="1" spc="-30" dirty="0">
              <a:solidFill>
                <a:schemeClr val="tx1"/>
              </a:solidFill>
            </a:endParaRPr>
          </a:p>
        </p:txBody>
      </p:sp>
      <p:pic>
        <p:nvPicPr>
          <p:cNvPr id="6" name="Grafik 5" descr="generic-office-desktop2-8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3848" y="3651958"/>
            <a:ext cx="1052491" cy="792000"/>
          </a:xfrm>
          <a:prstGeom prst="rect">
            <a:avLst/>
          </a:prstGeom>
        </p:spPr>
      </p:pic>
      <p:pic>
        <p:nvPicPr>
          <p:cNvPr id="7" name="Grafik 6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6340" y="3939990"/>
            <a:ext cx="391500" cy="432000"/>
          </a:xfrm>
          <a:prstGeom prst="rect">
            <a:avLst/>
          </a:prstGeom>
        </p:spPr>
      </p:pic>
      <p:pic>
        <p:nvPicPr>
          <p:cNvPr id="8" name="Grafik 7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452" y="2211710"/>
            <a:ext cx="391500" cy="432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15856" y="44439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ambria" pitchFamily="18" charset="0"/>
              </a:rPr>
              <a:t>Local</a:t>
            </a:r>
            <a:r>
              <a:rPr lang="de-DE" dirty="0" smtClean="0">
                <a:latin typeface="Cambria" pitchFamily="18" charset="0"/>
              </a:rPr>
              <a:t> </a:t>
            </a:r>
            <a:r>
              <a:rPr lang="de-DE" dirty="0" err="1" smtClean="0">
                <a:latin typeface="Cambria" pitchFamily="18" charset="0"/>
              </a:rPr>
              <a:t>Git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15856" y="26437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Remote </a:t>
            </a:r>
            <a:r>
              <a:rPr lang="de-DE" dirty="0" err="1" smtClean="0">
                <a:latin typeface="Cambria" pitchFamily="18" charset="0"/>
              </a:rPr>
              <a:t>Git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13" name="Gerade Verbindung mit Pfeil 12"/>
          <p:cNvCxnSpPr>
            <a:endCxn id="11" idx="2"/>
          </p:cNvCxnSpPr>
          <p:nvPr/>
        </p:nvCxnSpPr>
        <p:spPr>
          <a:xfrm flipV="1">
            <a:off x="1063928" y="3013090"/>
            <a:ext cx="0" cy="6387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084248" y="314781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mbria" pitchFamily="18" charset="0"/>
              </a:rPr>
              <a:t>Push</a:t>
            </a:r>
            <a:endParaRPr lang="de-DE" dirty="0">
              <a:latin typeface="Cambria" pitchFamily="18" charset="0"/>
            </a:endParaRPr>
          </a:p>
        </p:txBody>
      </p:sp>
      <p:pic>
        <p:nvPicPr>
          <p:cNvPr id="17" name="Grafik 16" descr="buggi-server-1-800p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5376" y="1707654"/>
            <a:ext cx="1080000" cy="1489661"/>
          </a:xfrm>
          <a:prstGeom prst="rect">
            <a:avLst/>
          </a:prstGeom>
        </p:spPr>
      </p:pic>
      <p:pic>
        <p:nvPicPr>
          <p:cNvPr id="18" name="Grafik 17" descr="DTRave-Glass-Jar-800p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0512" y="1851671"/>
            <a:ext cx="396000" cy="579156"/>
          </a:xfrm>
          <a:prstGeom prst="rect">
            <a:avLst/>
          </a:prstGeom>
        </p:spPr>
      </p:pic>
      <p:pic>
        <p:nvPicPr>
          <p:cNvPr id="19" name="Grafik 18" descr="maven-logo-black-on-whi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2360" y="2199255"/>
            <a:ext cx="1188000" cy="300487"/>
          </a:xfrm>
          <a:prstGeom prst="rect">
            <a:avLst/>
          </a:prstGeom>
        </p:spPr>
      </p:pic>
      <p:pic>
        <p:nvPicPr>
          <p:cNvPr id="20" name="Grafik 19" descr="Oceania-Globe-800px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19472" y="2571750"/>
            <a:ext cx="576904" cy="576000"/>
          </a:xfrm>
          <a:prstGeom prst="rect">
            <a:avLst/>
          </a:prstGeom>
        </p:spPr>
      </p:pic>
      <p:pic>
        <p:nvPicPr>
          <p:cNvPr id="16" name="Inhaltsplatzhalter 15" descr="226px-Jenkins_logo.svg.png"/>
          <p:cNvPicPr>
            <a:picLocks noGrp="1" noChangeAspect="1"/>
          </p:cNvPicPr>
          <p:nvPr>
            <p:ph idx="1"/>
          </p:nvPr>
        </p:nvPicPr>
        <p:blipFill>
          <a:blip r:embed="rId8" cstate="print"/>
          <a:stretch>
            <a:fillRect/>
          </a:stretch>
        </p:blipFill>
        <p:spPr>
          <a:xfrm>
            <a:off x="3727384" y="1923678"/>
            <a:ext cx="720000" cy="993987"/>
          </a:xfrm>
        </p:spPr>
      </p:pic>
      <p:pic>
        <p:nvPicPr>
          <p:cNvPr id="21" name="Grafik 20" descr="Oceania-Globe-800px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72576" y="2175734"/>
            <a:ext cx="252396" cy="252000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1331640" y="1563638"/>
            <a:ext cx="2304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Überwacht </a:t>
            </a:r>
            <a:r>
              <a:rPr lang="de-DE" dirty="0" err="1" smtClean="0">
                <a:latin typeface="Cambria" pitchFamily="18" charset="0"/>
              </a:rPr>
              <a:t>Commits</a:t>
            </a:r>
            <a:endParaRPr lang="de-DE" dirty="0" smtClean="0">
              <a:latin typeface="Cambria" pitchFamily="18" charset="0"/>
            </a:endParaRPr>
          </a:p>
          <a:p>
            <a:pPr algn="ctr"/>
            <a:endParaRPr lang="de-DE" sz="800" dirty="0" smtClean="0">
              <a:latin typeface="Cambria" pitchFamily="18" charset="0"/>
            </a:endParaRPr>
          </a:p>
          <a:p>
            <a:pPr algn="ctr"/>
            <a:r>
              <a:rPr lang="de-DE" dirty="0" smtClean="0">
                <a:latin typeface="Cambria" pitchFamily="18" charset="0"/>
              </a:rPr>
              <a:t>auf  </a:t>
            </a:r>
            <a:r>
              <a:rPr lang="de-DE" dirty="0" err="1" smtClean="0">
                <a:latin typeface="Cambria" pitchFamily="18" charset="0"/>
              </a:rPr>
              <a:t>dev</a:t>
            </a:r>
            <a:r>
              <a:rPr lang="de-DE" dirty="0" smtClean="0">
                <a:latin typeface="Cambria" pitchFamily="18" charset="0"/>
              </a:rPr>
              <a:t>-/ </a:t>
            </a:r>
          </a:p>
          <a:p>
            <a:pPr algn="ctr"/>
            <a:r>
              <a:rPr lang="de-DE" dirty="0" err="1" smtClean="0">
                <a:latin typeface="Cambria" pitchFamily="18" charset="0"/>
              </a:rPr>
              <a:t>master-Branch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929104" y="242773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War-Datei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rot="5400000" flipH="1" flipV="1">
            <a:off x="5528336" y="1419702"/>
            <a:ext cx="0" cy="144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880352" y="17491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Trigger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 rot="5400000" flipH="1" flipV="1">
            <a:off x="7272184" y="1743702"/>
            <a:ext cx="0" cy="79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6742512" y="1748294"/>
            <a:ext cx="10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ambria" pitchFamily="18" charset="0"/>
              </a:rPr>
              <a:t>Deploy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668344" y="1811883"/>
            <a:ext cx="7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DEV/ SI</a:t>
            </a:r>
            <a:endParaRPr lang="de-DE" dirty="0">
              <a:latin typeface="Cambria" pitchFamily="18" charset="0"/>
            </a:endParaRPr>
          </a:p>
        </p:txBody>
      </p:sp>
      <p:pic>
        <p:nvPicPr>
          <p:cNvPr id="30" name="Grafik 29" descr="big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00288" y="2849406"/>
            <a:ext cx="648000" cy="586440"/>
          </a:xfrm>
          <a:prstGeom prst="rect">
            <a:avLst/>
          </a:prstGeom>
        </p:spPr>
      </p:pic>
      <p:cxnSp>
        <p:nvCxnSpPr>
          <p:cNvPr id="31" name="Gerade Verbindung mit Pfeil 30"/>
          <p:cNvCxnSpPr/>
          <p:nvPr/>
        </p:nvCxnSpPr>
        <p:spPr>
          <a:xfrm>
            <a:off x="5148064" y="2859782"/>
            <a:ext cx="1101328" cy="246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881408" y="30037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Trigger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 rot="5400000" flipH="1" flipV="1">
            <a:off x="7308256" y="2757334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7668416" y="2643758"/>
            <a:ext cx="108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Automat. Smoke-</a:t>
            </a:r>
            <a:r>
              <a:rPr lang="de-DE" dirty="0" err="1" smtClean="0">
                <a:latin typeface="Cambria" pitchFamily="18" charset="0"/>
              </a:rPr>
              <a:t>test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41" name="Bogen 40"/>
          <p:cNvSpPr/>
          <p:nvPr/>
        </p:nvSpPr>
        <p:spPr>
          <a:xfrm rot="2700000" flipH="1">
            <a:off x="740785" y="1859695"/>
            <a:ext cx="3269941" cy="3552982"/>
          </a:xfrm>
          <a:prstGeom prst="arc">
            <a:avLst>
              <a:gd name="adj1" fmla="val 16497803"/>
              <a:gd name="adj2" fmla="val 2094528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8900000" flipH="1" flipV="1">
            <a:off x="740786" y="-608897"/>
            <a:ext cx="3269941" cy="3552982"/>
          </a:xfrm>
          <a:prstGeom prst="arc">
            <a:avLst>
              <a:gd name="adj1" fmla="val 16497803"/>
              <a:gd name="adj2" fmla="val 20945287"/>
            </a:avLst>
          </a:prstGeom>
          <a:ln w="19050">
            <a:solidFill>
              <a:srgbClr val="4749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1835696" y="2818254"/>
            <a:ext cx="12961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47497D"/>
                </a:solidFill>
                <a:latin typeface="Cambria" pitchFamily="18" charset="0"/>
              </a:rPr>
              <a:t>Nightly</a:t>
            </a:r>
            <a:r>
              <a:rPr lang="de-DE" dirty="0" smtClean="0">
                <a:latin typeface="Cambria" pitchFamily="18" charset="0"/>
              </a:rPr>
              <a:t> </a:t>
            </a:r>
            <a:r>
              <a:rPr lang="de-DE" dirty="0" err="1" smtClean="0">
                <a:solidFill>
                  <a:srgbClr val="47497D"/>
                </a:solidFill>
                <a:latin typeface="Cambria" pitchFamily="18" charset="0"/>
              </a:rPr>
              <a:t>Checkout</a:t>
            </a:r>
            <a:endParaRPr lang="de-DE" dirty="0">
              <a:solidFill>
                <a:srgbClr val="47497D"/>
              </a:solidFill>
              <a:latin typeface="Cambria" pitchFamily="18" charset="0"/>
            </a:endParaRPr>
          </a:p>
        </p:txBody>
      </p:sp>
      <p:pic>
        <p:nvPicPr>
          <p:cNvPr id="44" name="Grafik 43" descr="big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99232" y="3530572"/>
            <a:ext cx="648000" cy="586440"/>
          </a:xfrm>
          <a:prstGeom prst="rect">
            <a:avLst/>
          </a:prstGeom>
        </p:spPr>
      </p:pic>
      <p:sp>
        <p:nvSpPr>
          <p:cNvPr id="46" name="Textfeld 45"/>
          <p:cNvSpPr txBox="1"/>
          <p:nvPr/>
        </p:nvSpPr>
        <p:spPr>
          <a:xfrm>
            <a:off x="4880352" y="3414638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47497D"/>
                </a:solidFill>
                <a:latin typeface="Cambria" pitchFamily="18" charset="0"/>
              </a:rPr>
              <a:t>Nightly</a:t>
            </a:r>
            <a:r>
              <a:rPr lang="de-DE" dirty="0" smtClean="0">
                <a:solidFill>
                  <a:srgbClr val="47497D"/>
                </a:solidFill>
                <a:latin typeface="Cambria" pitchFamily="18" charset="0"/>
              </a:rPr>
              <a:t> </a:t>
            </a:r>
          </a:p>
          <a:p>
            <a:pPr algn="ctr"/>
            <a:endParaRPr lang="de-DE" sz="600" dirty="0" smtClean="0">
              <a:solidFill>
                <a:srgbClr val="47497D"/>
              </a:solidFill>
              <a:latin typeface="Cambria" pitchFamily="18" charset="0"/>
            </a:endParaRPr>
          </a:p>
          <a:p>
            <a:pPr algn="ctr"/>
            <a:r>
              <a:rPr lang="de-DE" dirty="0" smtClean="0">
                <a:solidFill>
                  <a:srgbClr val="47497D"/>
                </a:solidFill>
                <a:latin typeface="Cambria" pitchFamily="18" charset="0"/>
              </a:rPr>
              <a:t>Trigger</a:t>
            </a:r>
            <a:endParaRPr lang="de-DE" dirty="0">
              <a:solidFill>
                <a:srgbClr val="47497D"/>
              </a:solidFill>
              <a:latin typeface="Cambria" pitchFamily="18" charset="0"/>
            </a:endParaRPr>
          </a:p>
        </p:txBody>
      </p:sp>
      <p:cxnSp>
        <p:nvCxnSpPr>
          <p:cNvPr id="47" name="Gerade Verbindung mit Pfeil 46"/>
          <p:cNvCxnSpPr/>
          <p:nvPr/>
        </p:nvCxnSpPr>
        <p:spPr>
          <a:xfrm rot="5400000" flipH="1" flipV="1">
            <a:off x="7307200" y="3438500"/>
            <a:ext cx="0" cy="720000"/>
          </a:xfrm>
          <a:prstGeom prst="straightConnector1">
            <a:avLst/>
          </a:prstGeom>
          <a:ln w="19050">
            <a:solidFill>
              <a:srgbClr val="4749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7596336" y="3468067"/>
            <a:ext cx="122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47497D"/>
                </a:solidFill>
                <a:latin typeface="Cambria" pitchFamily="18" charset="0"/>
              </a:rPr>
              <a:t>Komplett-</a:t>
            </a:r>
            <a:r>
              <a:rPr lang="de-DE" dirty="0" err="1" smtClean="0">
                <a:solidFill>
                  <a:srgbClr val="47497D"/>
                </a:solidFill>
                <a:latin typeface="Cambria" pitchFamily="18" charset="0"/>
              </a:rPr>
              <a:t>test</a:t>
            </a:r>
            <a:endParaRPr lang="de-DE" dirty="0">
              <a:solidFill>
                <a:srgbClr val="47497D"/>
              </a:solidFill>
              <a:latin typeface="Cambria" pitchFamily="18" charset="0"/>
            </a:endParaRPr>
          </a:p>
        </p:txBody>
      </p:sp>
      <p:cxnSp>
        <p:nvCxnSpPr>
          <p:cNvPr id="50" name="Gewinkelte Verbindung 49"/>
          <p:cNvCxnSpPr/>
          <p:nvPr/>
        </p:nvCxnSpPr>
        <p:spPr>
          <a:xfrm>
            <a:off x="4788024" y="3291830"/>
            <a:ext cx="1440160" cy="504000"/>
          </a:xfrm>
          <a:prstGeom prst="bentConnector3">
            <a:avLst>
              <a:gd name="adj1" fmla="val -89"/>
            </a:avLst>
          </a:prstGeom>
          <a:ln w="19050">
            <a:solidFill>
              <a:srgbClr val="4749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iennummernplatzhalt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72</a:t>
            </a:fld>
            <a:endParaRPr kumimoji="0" lang="en-US"/>
          </a:p>
        </p:txBody>
      </p:sp>
      <p:sp>
        <p:nvSpPr>
          <p:cNvPr id="38" name="Datumsplatzhalt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700" b="1" spc="-30" dirty="0" err="1" smtClean="0">
                <a:solidFill>
                  <a:schemeClr val="tx1"/>
                </a:solidFill>
              </a:rPr>
              <a:t>Git</a:t>
            </a:r>
            <a:r>
              <a:rPr lang="de-DE" sz="4700" b="1" spc="-30" dirty="0" smtClean="0">
                <a:solidFill>
                  <a:schemeClr val="tx1"/>
                </a:solidFill>
              </a:rPr>
              <a:t>, </a:t>
            </a:r>
            <a:r>
              <a:rPr lang="de-DE" sz="4700" b="1" spc="-30" dirty="0" err="1" smtClean="0">
                <a:solidFill>
                  <a:schemeClr val="tx1"/>
                </a:solidFill>
              </a:rPr>
              <a:t>Maven</a:t>
            </a:r>
            <a:r>
              <a:rPr lang="de-DE" sz="4700" b="1" spc="-30" dirty="0" smtClean="0">
                <a:solidFill>
                  <a:schemeClr val="tx1"/>
                </a:solidFill>
              </a:rPr>
              <a:t>, Jenkins und SAVI </a:t>
            </a:r>
            <a:r>
              <a:rPr lang="de-DE" sz="3600" b="1" spc="-30" dirty="0" smtClean="0">
                <a:solidFill>
                  <a:schemeClr val="tx1"/>
                </a:solidFill>
              </a:rPr>
              <a:t>[1, 2, 9-13]</a:t>
            </a:r>
            <a:endParaRPr lang="de-DE" b="1" spc="-30" dirty="0">
              <a:solidFill>
                <a:schemeClr val="tx1"/>
              </a:solidFill>
            </a:endParaRPr>
          </a:p>
        </p:txBody>
      </p:sp>
      <p:pic>
        <p:nvPicPr>
          <p:cNvPr id="6" name="Grafik 5" descr="generic-office-desktop2-8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3848" y="3651958"/>
            <a:ext cx="1052491" cy="792000"/>
          </a:xfrm>
          <a:prstGeom prst="rect">
            <a:avLst/>
          </a:prstGeom>
        </p:spPr>
      </p:pic>
      <p:pic>
        <p:nvPicPr>
          <p:cNvPr id="7" name="Grafik 6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6340" y="3939990"/>
            <a:ext cx="391500" cy="432000"/>
          </a:xfrm>
          <a:prstGeom prst="rect">
            <a:avLst/>
          </a:prstGeom>
        </p:spPr>
      </p:pic>
      <p:pic>
        <p:nvPicPr>
          <p:cNvPr id="8" name="Grafik 7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452" y="2211710"/>
            <a:ext cx="391500" cy="432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15856" y="44439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ambria" pitchFamily="18" charset="0"/>
              </a:rPr>
              <a:t>Local</a:t>
            </a:r>
            <a:r>
              <a:rPr lang="de-DE" dirty="0" smtClean="0">
                <a:latin typeface="Cambria" pitchFamily="18" charset="0"/>
              </a:rPr>
              <a:t> </a:t>
            </a:r>
            <a:r>
              <a:rPr lang="de-DE" dirty="0" err="1" smtClean="0">
                <a:latin typeface="Cambria" pitchFamily="18" charset="0"/>
              </a:rPr>
              <a:t>Git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15856" y="26437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Remote </a:t>
            </a:r>
            <a:r>
              <a:rPr lang="de-DE" dirty="0" err="1" smtClean="0">
                <a:latin typeface="Cambria" pitchFamily="18" charset="0"/>
              </a:rPr>
              <a:t>Git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13" name="Gerade Verbindung mit Pfeil 12"/>
          <p:cNvCxnSpPr>
            <a:endCxn id="11" idx="2"/>
          </p:cNvCxnSpPr>
          <p:nvPr/>
        </p:nvCxnSpPr>
        <p:spPr>
          <a:xfrm flipV="1">
            <a:off x="1063928" y="3013090"/>
            <a:ext cx="0" cy="6387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084248" y="314781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mbria" pitchFamily="18" charset="0"/>
              </a:rPr>
              <a:t>Push</a:t>
            </a:r>
            <a:endParaRPr lang="de-DE" dirty="0">
              <a:latin typeface="Cambria" pitchFamily="18" charset="0"/>
            </a:endParaRPr>
          </a:p>
        </p:txBody>
      </p:sp>
      <p:pic>
        <p:nvPicPr>
          <p:cNvPr id="17" name="Grafik 16" descr="buggi-server-1-800p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5376" y="1707654"/>
            <a:ext cx="1080000" cy="1489661"/>
          </a:xfrm>
          <a:prstGeom prst="rect">
            <a:avLst/>
          </a:prstGeom>
        </p:spPr>
      </p:pic>
      <p:pic>
        <p:nvPicPr>
          <p:cNvPr id="18" name="Grafik 17" descr="DTRave-Glass-Jar-800p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0512" y="1851671"/>
            <a:ext cx="396000" cy="579156"/>
          </a:xfrm>
          <a:prstGeom prst="rect">
            <a:avLst/>
          </a:prstGeom>
        </p:spPr>
      </p:pic>
      <p:pic>
        <p:nvPicPr>
          <p:cNvPr id="19" name="Grafik 18" descr="maven-logo-black-on-whi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2360" y="2199255"/>
            <a:ext cx="1188000" cy="300487"/>
          </a:xfrm>
          <a:prstGeom prst="rect">
            <a:avLst/>
          </a:prstGeom>
        </p:spPr>
      </p:pic>
      <p:pic>
        <p:nvPicPr>
          <p:cNvPr id="20" name="Grafik 19" descr="Oceania-Globe-800px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19472" y="2571750"/>
            <a:ext cx="576904" cy="576000"/>
          </a:xfrm>
          <a:prstGeom prst="rect">
            <a:avLst/>
          </a:prstGeom>
        </p:spPr>
      </p:pic>
      <p:pic>
        <p:nvPicPr>
          <p:cNvPr id="16" name="Inhaltsplatzhalter 15" descr="226px-Jenkins_logo.svg.png"/>
          <p:cNvPicPr>
            <a:picLocks noGrp="1" noChangeAspect="1"/>
          </p:cNvPicPr>
          <p:nvPr>
            <p:ph idx="1"/>
          </p:nvPr>
        </p:nvPicPr>
        <p:blipFill>
          <a:blip r:embed="rId8" cstate="print"/>
          <a:stretch>
            <a:fillRect/>
          </a:stretch>
        </p:blipFill>
        <p:spPr>
          <a:xfrm>
            <a:off x="3727384" y="1923678"/>
            <a:ext cx="720000" cy="993987"/>
          </a:xfrm>
        </p:spPr>
      </p:pic>
      <p:pic>
        <p:nvPicPr>
          <p:cNvPr id="21" name="Grafik 20" descr="Oceania-Globe-800px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72576" y="2175734"/>
            <a:ext cx="252396" cy="252000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1331640" y="1563638"/>
            <a:ext cx="2304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Überwacht </a:t>
            </a:r>
            <a:r>
              <a:rPr lang="de-DE" dirty="0" err="1" smtClean="0">
                <a:latin typeface="Cambria" pitchFamily="18" charset="0"/>
              </a:rPr>
              <a:t>Commits</a:t>
            </a:r>
            <a:endParaRPr lang="de-DE" dirty="0" smtClean="0">
              <a:latin typeface="Cambria" pitchFamily="18" charset="0"/>
            </a:endParaRPr>
          </a:p>
          <a:p>
            <a:pPr algn="ctr"/>
            <a:endParaRPr lang="de-DE" sz="800" dirty="0" smtClean="0">
              <a:latin typeface="Cambria" pitchFamily="18" charset="0"/>
            </a:endParaRPr>
          </a:p>
          <a:p>
            <a:pPr algn="ctr"/>
            <a:r>
              <a:rPr lang="de-DE" dirty="0" smtClean="0">
                <a:latin typeface="Cambria" pitchFamily="18" charset="0"/>
              </a:rPr>
              <a:t>auf  </a:t>
            </a:r>
            <a:r>
              <a:rPr lang="de-DE" dirty="0" err="1" smtClean="0">
                <a:latin typeface="Cambria" pitchFamily="18" charset="0"/>
              </a:rPr>
              <a:t>dev</a:t>
            </a:r>
            <a:r>
              <a:rPr lang="de-DE" dirty="0" smtClean="0">
                <a:latin typeface="Cambria" pitchFamily="18" charset="0"/>
              </a:rPr>
              <a:t>-/ </a:t>
            </a:r>
          </a:p>
          <a:p>
            <a:pPr algn="ctr"/>
            <a:r>
              <a:rPr lang="de-DE" dirty="0" err="1" smtClean="0">
                <a:latin typeface="Cambria" pitchFamily="18" charset="0"/>
              </a:rPr>
              <a:t>master-Branch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929104" y="242773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War-Datei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rot="5400000" flipH="1" flipV="1">
            <a:off x="5528336" y="1419702"/>
            <a:ext cx="0" cy="144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880352" y="17491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Trigger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 rot="5400000" flipH="1" flipV="1">
            <a:off x="7272184" y="1743702"/>
            <a:ext cx="0" cy="79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6742512" y="1748294"/>
            <a:ext cx="10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ambria" pitchFamily="18" charset="0"/>
              </a:rPr>
              <a:t>Deploy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668344" y="1811883"/>
            <a:ext cx="7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DEV/ SI</a:t>
            </a:r>
            <a:endParaRPr lang="de-DE" dirty="0">
              <a:latin typeface="Cambria" pitchFamily="18" charset="0"/>
            </a:endParaRPr>
          </a:p>
        </p:txBody>
      </p:sp>
      <p:pic>
        <p:nvPicPr>
          <p:cNvPr id="30" name="Grafik 29" descr="big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00288" y="2849406"/>
            <a:ext cx="648000" cy="586440"/>
          </a:xfrm>
          <a:prstGeom prst="rect">
            <a:avLst/>
          </a:prstGeom>
        </p:spPr>
      </p:pic>
      <p:cxnSp>
        <p:nvCxnSpPr>
          <p:cNvPr id="31" name="Gerade Verbindung mit Pfeil 30"/>
          <p:cNvCxnSpPr/>
          <p:nvPr/>
        </p:nvCxnSpPr>
        <p:spPr>
          <a:xfrm>
            <a:off x="5148064" y="2859782"/>
            <a:ext cx="1101328" cy="246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881408" y="30037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Trigger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 rot="5400000" flipH="1" flipV="1">
            <a:off x="7308256" y="2757334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7668416" y="2643758"/>
            <a:ext cx="108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Automat. Smoke-</a:t>
            </a:r>
            <a:r>
              <a:rPr lang="de-DE" dirty="0" err="1" smtClean="0">
                <a:latin typeface="Cambria" pitchFamily="18" charset="0"/>
              </a:rPr>
              <a:t>test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41" name="Bogen 40"/>
          <p:cNvSpPr/>
          <p:nvPr/>
        </p:nvSpPr>
        <p:spPr>
          <a:xfrm rot="2700000" flipH="1">
            <a:off x="740785" y="1859695"/>
            <a:ext cx="3269941" cy="3552982"/>
          </a:xfrm>
          <a:prstGeom prst="arc">
            <a:avLst>
              <a:gd name="adj1" fmla="val 16497803"/>
              <a:gd name="adj2" fmla="val 2094528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8900000" flipH="1" flipV="1">
            <a:off x="740786" y="-608897"/>
            <a:ext cx="3269941" cy="3552982"/>
          </a:xfrm>
          <a:prstGeom prst="arc">
            <a:avLst>
              <a:gd name="adj1" fmla="val 16497803"/>
              <a:gd name="adj2" fmla="val 20945287"/>
            </a:avLst>
          </a:prstGeom>
          <a:ln w="19050">
            <a:solidFill>
              <a:srgbClr val="4749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1835696" y="2818254"/>
            <a:ext cx="12961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47497D"/>
                </a:solidFill>
                <a:latin typeface="Cambria" pitchFamily="18" charset="0"/>
              </a:rPr>
              <a:t>Nightly</a:t>
            </a:r>
            <a:r>
              <a:rPr lang="de-DE" dirty="0" smtClean="0">
                <a:latin typeface="Cambria" pitchFamily="18" charset="0"/>
              </a:rPr>
              <a:t> </a:t>
            </a:r>
            <a:r>
              <a:rPr lang="de-DE" dirty="0" err="1" smtClean="0">
                <a:solidFill>
                  <a:srgbClr val="47497D"/>
                </a:solidFill>
                <a:latin typeface="Cambria" pitchFamily="18" charset="0"/>
              </a:rPr>
              <a:t>Checkout</a:t>
            </a:r>
            <a:endParaRPr lang="de-DE" dirty="0">
              <a:solidFill>
                <a:srgbClr val="47497D"/>
              </a:solidFill>
              <a:latin typeface="Cambria" pitchFamily="18" charset="0"/>
            </a:endParaRPr>
          </a:p>
        </p:txBody>
      </p:sp>
      <p:pic>
        <p:nvPicPr>
          <p:cNvPr id="44" name="Grafik 43" descr="big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99232" y="3530572"/>
            <a:ext cx="648000" cy="586440"/>
          </a:xfrm>
          <a:prstGeom prst="rect">
            <a:avLst/>
          </a:prstGeom>
        </p:spPr>
      </p:pic>
      <p:sp>
        <p:nvSpPr>
          <p:cNvPr id="46" name="Textfeld 45"/>
          <p:cNvSpPr txBox="1"/>
          <p:nvPr/>
        </p:nvSpPr>
        <p:spPr>
          <a:xfrm>
            <a:off x="4880352" y="3414638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47497D"/>
                </a:solidFill>
                <a:latin typeface="Cambria" pitchFamily="18" charset="0"/>
              </a:rPr>
              <a:t>Nightly</a:t>
            </a:r>
            <a:r>
              <a:rPr lang="de-DE" dirty="0" smtClean="0">
                <a:solidFill>
                  <a:srgbClr val="47497D"/>
                </a:solidFill>
                <a:latin typeface="Cambria" pitchFamily="18" charset="0"/>
              </a:rPr>
              <a:t> </a:t>
            </a:r>
          </a:p>
          <a:p>
            <a:pPr algn="ctr"/>
            <a:endParaRPr lang="de-DE" sz="600" dirty="0" smtClean="0">
              <a:solidFill>
                <a:srgbClr val="47497D"/>
              </a:solidFill>
              <a:latin typeface="Cambria" pitchFamily="18" charset="0"/>
            </a:endParaRPr>
          </a:p>
          <a:p>
            <a:pPr algn="ctr"/>
            <a:r>
              <a:rPr lang="de-DE" dirty="0" smtClean="0">
                <a:solidFill>
                  <a:srgbClr val="47497D"/>
                </a:solidFill>
                <a:latin typeface="Cambria" pitchFamily="18" charset="0"/>
              </a:rPr>
              <a:t>Trigger</a:t>
            </a:r>
            <a:endParaRPr lang="de-DE" dirty="0">
              <a:solidFill>
                <a:srgbClr val="47497D"/>
              </a:solidFill>
              <a:latin typeface="Cambria" pitchFamily="18" charset="0"/>
            </a:endParaRPr>
          </a:p>
        </p:txBody>
      </p:sp>
      <p:cxnSp>
        <p:nvCxnSpPr>
          <p:cNvPr id="47" name="Gerade Verbindung mit Pfeil 46"/>
          <p:cNvCxnSpPr/>
          <p:nvPr/>
        </p:nvCxnSpPr>
        <p:spPr>
          <a:xfrm rot="5400000" flipH="1" flipV="1">
            <a:off x="7307200" y="3438500"/>
            <a:ext cx="0" cy="720000"/>
          </a:xfrm>
          <a:prstGeom prst="straightConnector1">
            <a:avLst/>
          </a:prstGeom>
          <a:ln w="19050">
            <a:solidFill>
              <a:srgbClr val="4749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7596336" y="3468067"/>
            <a:ext cx="122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47497D"/>
                </a:solidFill>
                <a:latin typeface="Cambria" pitchFamily="18" charset="0"/>
              </a:rPr>
              <a:t>Komplett-</a:t>
            </a:r>
            <a:r>
              <a:rPr lang="de-DE" dirty="0" err="1" smtClean="0">
                <a:solidFill>
                  <a:srgbClr val="47497D"/>
                </a:solidFill>
                <a:latin typeface="Cambria" pitchFamily="18" charset="0"/>
              </a:rPr>
              <a:t>test</a:t>
            </a:r>
            <a:endParaRPr lang="de-DE" dirty="0">
              <a:solidFill>
                <a:srgbClr val="47497D"/>
              </a:solidFill>
              <a:latin typeface="Cambria" pitchFamily="18" charset="0"/>
            </a:endParaRPr>
          </a:p>
        </p:txBody>
      </p:sp>
      <p:cxnSp>
        <p:nvCxnSpPr>
          <p:cNvPr id="50" name="Gewinkelte Verbindung 49"/>
          <p:cNvCxnSpPr/>
          <p:nvPr/>
        </p:nvCxnSpPr>
        <p:spPr>
          <a:xfrm>
            <a:off x="4788024" y="3291830"/>
            <a:ext cx="1440160" cy="504000"/>
          </a:xfrm>
          <a:prstGeom prst="bentConnector3">
            <a:avLst>
              <a:gd name="adj1" fmla="val -89"/>
            </a:avLst>
          </a:prstGeom>
          <a:ln w="19050">
            <a:solidFill>
              <a:srgbClr val="4749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3995824" y="4218642"/>
            <a:ext cx="151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  <a:latin typeface="Cambria" pitchFamily="18" charset="0"/>
              </a:rPr>
              <a:t>SAVI </a:t>
            </a:r>
            <a:r>
              <a:rPr lang="de-DE" dirty="0" err="1" smtClean="0">
                <a:solidFill>
                  <a:srgbClr val="FF0000"/>
                </a:solidFill>
                <a:latin typeface="Cambria" pitchFamily="18" charset="0"/>
              </a:rPr>
              <a:t>Prod</a:t>
            </a:r>
            <a:r>
              <a:rPr lang="de-DE" dirty="0" smtClean="0">
                <a:solidFill>
                  <a:srgbClr val="FF0000"/>
                </a:solidFill>
                <a:latin typeface="Cambria" pitchFamily="18" charset="0"/>
              </a:rPr>
              <a:t>-Abspaltung</a:t>
            </a:r>
            <a:endParaRPr lang="de-DE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6" name="Gewinkelte Verbindung 55"/>
          <p:cNvCxnSpPr/>
          <p:nvPr/>
        </p:nvCxnSpPr>
        <p:spPr>
          <a:xfrm rot="5400000">
            <a:off x="3154080" y="3593682"/>
            <a:ext cx="999693" cy="251972"/>
          </a:xfrm>
          <a:prstGeom prst="bentConnector3">
            <a:avLst>
              <a:gd name="adj1" fmla="val 2357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 Verbindung 58"/>
          <p:cNvCxnSpPr/>
          <p:nvPr/>
        </p:nvCxnSpPr>
        <p:spPr>
          <a:xfrm rot="16200000" flipH="1">
            <a:off x="4018175" y="3593683"/>
            <a:ext cx="999693" cy="251972"/>
          </a:xfrm>
          <a:prstGeom prst="bentConnector3">
            <a:avLst>
              <a:gd name="adj1" fmla="val 2357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2627784" y="4219515"/>
            <a:ext cx="151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  <a:latin typeface="Cambria" pitchFamily="18" charset="0"/>
              </a:rPr>
              <a:t>SAVI </a:t>
            </a:r>
            <a:r>
              <a:rPr lang="de-DE" dirty="0" err="1" smtClean="0">
                <a:solidFill>
                  <a:srgbClr val="FF0000"/>
                </a:solidFill>
                <a:latin typeface="Cambria" pitchFamily="18" charset="0"/>
              </a:rPr>
              <a:t>Dev</a:t>
            </a:r>
            <a:r>
              <a:rPr lang="de-DE" dirty="0" smtClean="0">
                <a:solidFill>
                  <a:srgbClr val="FF0000"/>
                </a:solidFill>
                <a:latin typeface="Cambria" pitchFamily="18" charset="0"/>
              </a:rPr>
              <a:t>-Abspaltung</a:t>
            </a:r>
            <a:endParaRPr lang="de-DE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440192" y="3435846"/>
            <a:ext cx="12961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FF0000"/>
                </a:solidFill>
                <a:latin typeface="Cambria" pitchFamily="18" charset="0"/>
              </a:rPr>
              <a:t>Nightly</a:t>
            </a:r>
            <a:r>
              <a:rPr lang="de-DE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mbria" pitchFamily="18" charset="0"/>
              </a:rPr>
              <a:t>Copy</a:t>
            </a:r>
            <a:r>
              <a:rPr lang="de-DE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mbria" pitchFamily="18" charset="0"/>
              </a:rPr>
              <a:t>Git</a:t>
            </a:r>
            <a:r>
              <a:rPr lang="de-DE" dirty="0" smtClean="0">
                <a:solidFill>
                  <a:srgbClr val="FF0000"/>
                </a:solidFill>
                <a:latin typeface="Cambria" pitchFamily="18" charset="0"/>
              </a:rPr>
              <a:t> -&gt; SAVI</a:t>
            </a:r>
            <a:endParaRPr lang="de-DE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 rot="16200000">
            <a:off x="5229698" y="4290404"/>
            <a:ext cx="7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rgbClr val="FF0000"/>
                </a:solidFill>
                <a:latin typeface="Cambria" pitchFamily="18" charset="0"/>
              </a:rPr>
              <a:t>master-Branch</a:t>
            </a:r>
            <a:endParaRPr lang="de-DE" sz="1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 rot="5400000" flipH="1">
            <a:off x="2186198" y="4290317"/>
            <a:ext cx="7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rgbClr val="FF0000"/>
                </a:solidFill>
                <a:latin typeface="Cambria" pitchFamily="18" charset="0"/>
              </a:rPr>
              <a:t>dev-Branch</a:t>
            </a:r>
            <a:endParaRPr lang="de-DE" sz="1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55" name="Foliennummernplatzhalt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73</a:t>
            </a:fld>
            <a:endParaRPr kumimoji="0" lang="en-US"/>
          </a:p>
        </p:txBody>
      </p:sp>
      <p:sp>
        <p:nvSpPr>
          <p:cNvPr id="51" name="Datumsplatzhalter 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de-DE" sz="6000" b="1" dirty="0" smtClean="0">
                <a:latin typeface="Cambria" pitchFamily="18" charset="0"/>
              </a:rPr>
              <a:t>Fragen?</a:t>
            </a:r>
            <a:endParaRPr lang="de-DE" sz="6000" b="1" dirty="0">
              <a:latin typeface="Cambria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74</a:t>
            </a:fld>
            <a:endParaRPr kumimoji="0" lang="en-US"/>
          </a:p>
        </p:txBody>
      </p:sp>
      <p:sp>
        <p:nvSpPr>
          <p:cNvPr id="5" name="Rechteck 4"/>
          <p:cNvSpPr/>
          <p:nvPr/>
        </p:nvSpPr>
        <p:spPr>
          <a:xfrm rot="760817">
            <a:off x="4774078" y="72980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 rot="1813341">
            <a:off x="887193" y="3093593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 rot="1050617">
            <a:off x="6588679" y="3163324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 rot="18675369">
            <a:off x="7308304" y="2211710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6" name="Rechteck 15"/>
          <p:cNvSpPr/>
          <p:nvPr/>
        </p:nvSpPr>
        <p:spPr>
          <a:xfrm rot="4419637">
            <a:off x="2305671" y="2801461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 rot="20000746">
            <a:off x="1259632" y="1923678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 rot="1863258">
            <a:off x="6156176" y="2355726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9" name="Rechteck 18"/>
          <p:cNvSpPr/>
          <p:nvPr/>
        </p:nvSpPr>
        <p:spPr>
          <a:xfrm rot="19280376">
            <a:off x="1048738" y="-102022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 rot="2898098">
            <a:off x="3492328" y="4089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1" name="Rechteck 20"/>
          <p:cNvSpPr/>
          <p:nvPr/>
        </p:nvSpPr>
        <p:spPr>
          <a:xfrm rot="21115622">
            <a:off x="2183507" y="535728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2" name="Rechteck 21"/>
          <p:cNvSpPr/>
          <p:nvPr/>
        </p:nvSpPr>
        <p:spPr>
          <a:xfrm rot="20880264">
            <a:off x="6348062" y="769858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3" name="Rechteck 22"/>
          <p:cNvSpPr/>
          <p:nvPr/>
        </p:nvSpPr>
        <p:spPr>
          <a:xfrm rot="770538">
            <a:off x="4284215" y="2880940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4" name="Rechteck 23"/>
          <p:cNvSpPr/>
          <p:nvPr/>
        </p:nvSpPr>
        <p:spPr>
          <a:xfrm rot="20783741">
            <a:off x="3347530" y="2288048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5" name="Rechteck 24"/>
          <p:cNvSpPr/>
          <p:nvPr/>
        </p:nvSpPr>
        <p:spPr>
          <a:xfrm rot="2794163">
            <a:off x="7442744" y="500192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6" name="Rechteck 25"/>
          <p:cNvSpPr/>
          <p:nvPr/>
        </p:nvSpPr>
        <p:spPr>
          <a:xfrm rot="21391101">
            <a:off x="5194596" y="2641708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7" name="Datumsplatzhalt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Quellen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ClrTx/>
              <a:buFont typeface="+mj-lt"/>
              <a:buAutoNum type="arabicParenBoth"/>
            </a:pPr>
            <a:r>
              <a:rPr lang="de-DE" dirty="0" smtClean="0">
                <a:latin typeface="Cambria" pitchFamily="18" charset="0"/>
                <a:cs typeface="Courier New" pitchFamily="49" charset="0"/>
              </a:rPr>
              <a:t>https://openclipart.org/detail/158515/generic-office-desktop</a:t>
            </a:r>
          </a:p>
          <a:p>
            <a:pPr marL="514350" indent="-514350">
              <a:buClrTx/>
              <a:buFont typeface="+mj-lt"/>
              <a:buAutoNum type="arabicParenBoth"/>
            </a:pPr>
            <a:r>
              <a:rPr lang="de-DE" dirty="0" smtClean="0">
                <a:latin typeface="Cambria" pitchFamily="18" charset="0"/>
              </a:rPr>
              <a:t>https://openclipart.org/detail/94723/database-symbol</a:t>
            </a:r>
          </a:p>
          <a:p>
            <a:pPr marL="514350" indent="-514350">
              <a:buClrTx/>
              <a:buFont typeface="+mj-lt"/>
              <a:buAutoNum type="arabicParenBoth"/>
            </a:pPr>
            <a:r>
              <a:rPr lang="de-DE" dirty="0" smtClean="0">
                <a:latin typeface="Cambria" pitchFamily="18" charset="0"/>
              </a:rPr>
              <a:t>https://eclipse.org/downloads/</a:t>
            </a:r>
          </a:p>
          <a:p>
            <a:pPr marL="514350" indent="-514350">
              <a:buClrTx/>
              <a:buFont typeface="+mj-lt"/>
              <a:buAutoNum type="arabicParenBoth"/>
            </a:pPr>
            <a:r>
              <a:rPr lang="de-DE" dirty="0" smtClean="0">
                <a:latin typeface="Cambria" pitchFamily="18" charset="0"/>
              </a:rPr>
              <a:t>https://git-scm.com/doc</a:t>
            </a:r>
          </a:p>
          <a:p>
            <a:pPr marL="514350" indent="-514350">
              <a:buClrTx/>
              <a:buFont typeface="+mj-lt"/>
              <a:buAutoNum type="arabicParenBoth"/>
            </a:pPr>
            <a:r>
              <a:rPr lang="de-DE" dirty="0" smtClean="0">
                <a:latin typeface="Cambria" pitchFamily="18" charset="0"/>
              </a:rPr>
              <a:t>https://git-scm.com/download/win</a:t>
            </a:r>
          </a:p>
          <a:p>
            <a:pPr marL="514350" indent="-514350">
              <a:buClrTx/>
              <a:buFont typeface="+mj-lt"/>
              <a:buAutoNum type="arabicParenBoth"/>
            </a:pPr>
            <a:r>
              <a:rPr lang="de-DE" dirty="0" smtClean="0">
                <a:latin typeface="Cambria" pitchFamily="18" charset="0"/>
              </a:rPr>
              <a:t>https://gitbucket.github.io/gitbucket-news/about/</a:t>
            </a:r>
          </a:p>
          <a:p>
            <a:pPr marL="514350" indent="-514350">
              <a:buClrTx/>
              <a:buFont typeface="+mj-lt"/>
              <a:buAutoNum type="arabicParenBoth"/>
            </a:pPr>
            <a:r>
              <a:rPr lang="de-DE" dirty="0" smtClean="0">
                <a:latin typeface="Cambria" pitchFamily="18" charset="0"/>
              </a:rPr>
              <a:t>https://github.com/about</a:t>
            </a:r>
          </a:p>
          <a:p>
            <a:pPr marL="514350" indent="-514350">
              <a:buClrTx/>
              <a:buFont typeface="+mj-lt"/>
              <a:buAutoNum type="arabicParenBoth"/>
            </a:pPr>
            <a:r>
              <a:rPr lang="de-DE" dirty="0" smtClean="0">
                <a:latin typeface="Cambria" pitchFamily="18" charset="0"/>
              </a:rPr>
              <a:t>https://www.sourcetreeapp.com/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75</a:t>
            </a:fld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ClrTx/>
              <a:buFont typeface="+mj-lt"/>
              <a:buAutoNum type="arabicParenBoth" startAt="9"/>
            </a:pPr>
            <a:r>
              <a:rPr lang="de-DE" dirty="0" smtClean="0">
                <a:latin typeface="Cambria" pitchFamily="18" charset="0"/>
              </a:rPr>
              <a:t>https://jenkins.io/ </a:t>
            </a:r>
          </a:p>
          <a:p>
            <a:pPr marL="514350" indent="-514350">
              <a:buClrTx/>
              <a:buFont typeface="+mj-lt"/>
              <a:buAutoNum type="arabicParenBoth" startAt="9"/>
            </a:pPr>
            <a:r>
              <a:rPr lang="de-DE" dirty="0" smtClean="0">
                <a:latin typeface="Cambria" pitchFamily="18" charset="0"/>
              </a:rPr>
              <a:t>https://maven.apache.org/ </a:t>
            </a:r>
          </a:p>
          <a:p>
            <a:pPr marL="514350" indent="-514350">
              <a:buClrTx/>
              <a:buFont typeface="+mj-lt"/>
              <a:buAutoNum type="arabicParenBoth" startAt="9"/>
            </a:pPr>
            <a:r>
              <a:rPr lang="de-DE" dirty="0" smtClean="0">
                <a:latin typeface="Cambria" pitchFamily="18" charset="0"/>
              </a:rPr>
              <a:t>https://openclipart.org/detail/5142/glass-jar </a:t>
            </a:r>
          </a:p>
          <a:p>
            <a:pPr marL="514350" indent="-514350">
              <a:buClrTx/>
              <a:buFont typeface="+mj-lt"/>
              <a:buAutoNum type="arabicParenBoth" startAt="9"/>
            </a:pPr>
            <a:r>
              <a:rPr lang="de-DE" dirty="0" smtClean="0">
                <a:latin typeface="Cambria" pitchFamily="18" charset="0"/>
              </a:rPr>
              <a:t>https://openclipart.org/detail/196187/oceania-world-globe </a:t>
            </a:r>
          </a:p>
          <a:p>
            <a:pPr marL="514350" indent="-514350">
              <a:buClrTx/>
              <a:buFont typeface="+mj-lt"/>
              <a:buAutoNum type="arabicParenBoth" startAt="9"/>
            </a:pPr>
            <a:r>
              <a:rPr lang="de-DE" dirty="0" smtClean="0">
                <a:latin typeface="Cambria" pitchFamily="18" charset="0"/>
              </a:rPr>
              <a:t> https://openclipart.org/detail/21256/server </a:t>
            </a:r>
            <a:br>
              <a:rPr lang="de-DE" dirty="0" smtClean="0">
                <a:latin typeface="Cambria" pitchFamily="18" charset="0"/>
              </a:rPr>
            </a:br>
            <a:endParaRPr lang="de-DE" dirty="0" smtClean="0">
              <a:latin typeface="Cambria" pitchFamily="18" charset="0"/>
            </a:endParaRPr>
          </a:p>
          <a:p>
            <a:pPr marL="514350" indent="-514350">
              <a:buClrTx/>
              <a:buNone/>
            </a:pPr>
            <a:r>
              <a:rPr lang="de-DE" dirty="0" smtClean="0">
                <a:latin typeface="Cambria" pitchFamily="18" charset="0"/>
              </a:rPr>
              <a:t>Dokumentation:</a:t>
            </a:r>
          </a:p>
          <a:p>
            <a:pPr marL="514350" indent="-514350">
              <a:buClrTx/>
              <a:buFont typeface="Wingdings" pitchFamily="2" charset="2"/>
              <a:buChar char="v"/>
            </a:pPr>
            <a:r>
              <a:rPr lang="de-DE" dirty="0" smtClean="0">
                <a:latin typeface="Cambria" pitchFamily="18" charset="0"/>
              </a:rPr>
              <a:t>https://progit2.s3.amazonaws.com/en/2016-03-22-f3531/progit-en.1084.pdf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76</a:t>
            </a:fld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Wie funktioniert </a:t>
            </a:r>
            <a:r>
              <a:rPr lang="de-DE" b="1" dirty="0" err="1" smtClean="0">
                <a:solidFill>
                  <a:schemeClr val="tx1"/>
                </a:solidFill>
              </a:rPr>
              <a:t>git</a:t>
            </a:r>
            <a:r>
              <a:rPr lang="de-DE" b="1" dirty="0" smtClean="0">
                <a:solidFill>
                  <a:schemeClr val="tx1"/>
                </a:solidFill>
              </a:rPr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Snapshot-basiert, </a:t>
            </a:r>
            <a:r>
              <a:rPr lang="de-DE" sz="2400" dirty="0" err="1" smtClean="0">
                <a:latin typeface="Cambria" pitchFamily="18" charset="0"/>
              </a:rPr>
              <a:t>Diffs</a:t>
            </a:r>
            <a:r>
              <a:rPr lang="de-DE" sz="2400" dirty="0" smtClean="0">
                <a:latin typeface="Cambria" pitchFamily="18" charset="0"/>
              </a:rPr>
              <a:t> nur bei Bedarf</a:t>
            </a:r>
          </a:p>
          <a:p>
            <a:pPr>
              <a:buClrTx/>
            </a:pPr>
            <a:r>
              <a:rPr lang="de-DE" sz="2400" dirty="0" err="1" smtClean="0">
                <a:latin typeface="Cambria" pitchFamily="18" charset="0"/>
              </a:rPr>
              <a:t>Verzeigerte</a:t>
            </a:r>
            <a:r>
              <a:rPr lang="de-DE" sz="2400" dirty="0" smtClean="0">
                <a:latin typeface="Cambria" pitchFamily="18" charset="0"/>
              </a:rPr>
              <a:t> Struktur</a:t>
            </a:r>
          </a:p>
          <a:p>
            <a:pPr>
              <a:buClrTx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sz="3600" dirty="0" smtClean="0">
              <a:latin typeface="Cambria" pitchFamily="18" charset="0"/>
            </a:endParaRPr>
          </a:p>
          <a:p>
            <a:pPr>
              <a:buClrTx/>
            </a:pPr>
            <a:endParaRPr lang="de-DE" dirty="0">
              <a:latin typeface="Cambria" pitchFamily="18" charset="0"/>
            </a:endParaRPr>
          </a:p>
        </p:txBody>
      </p:sp>
      <p:sp>
        <p:nvSpPr>
          <p:cNvPr id="16" name="Inhaltsplatzhalter 39"/>
          <p:cNvSpPr txBox="1">
            <a:spLocks/>
          </p:cNvSpPr>
          <p:nvPr/>
        </p:nvSpPr>
        <p:spPr>
          <a:xfrm>
            <a:off x="467544" y="2355726"/>
            <a:ext cx="5184000" cy="11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5000"/>
              <a:buFont typeface="Wingdings 2"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Lokal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17" name="Oval 2"/>
          <p:cNvSpPr>
            <a:spLocks noChangeArrowheads="1"/>
          </p:cNvSpPr>
          <p:nvPr/>
        </p:nvSpPr>
        <p:spPr bwMode="auto">
          <a:xfrm>
            <a:off x="928712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cxnSp>
        <p:nvCxnSpPr>
          <p:cNvPr id="18" name="AutoShape 5"/>
          <p:cNvCxnSpPr>
            <a:cxnSpLocks noChangeShapeType="1"/>
            <a:stCxn id="19" idx="2"/>
            <a:endCxn id="17" idx="6"/>
          </p:cNvCxnSpPr>
          <p:nvPr/>
        </p:nvCxnSpPr>
        <p:spPr bwMode="auto">
          <a:xfrm flipH="1">
            <a:off x="1217637" y="3066981"/>
            <a:ext cx="761182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1978819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0" name="AutoShape 5"/>
          <p:cNvCxnSpPr>
            <a:cxnSpLocks noChangeShapeType="1"/>
            <a:stCxn id="21" idx="2"/>
            <a:endCxn id="19" idx="6"/>
          </p:cNvCxnSpPr>
          <p:nvPr/>
        </p:nvCxnSpPr>
        <p:spPr bwMode="auto">
          <a:xfrm flipH="1">
            <a:off x="2267744" y="3066981"/>
            <a:ext cx="71918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1" name="Oval 2"/>
          <p:cNvSpPr>
            <a:spLocks noChangeArrowheads="1"/>
          </p:cNvSpPr>
          <p:nvPr/>
        </p:nvSpPr>
        <p:spPr bwMode="auto">
          <a:xfrm>
            <a:off x="2986931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529392" y="315708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onsolas" pitchFamily="49" charset="0"/>
                <a:cs typeface="Consolas" pitchFamily="49" charset="0"/>
              </a:rPr>
              <a:t>f47o11o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79152" y="3147814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b21a98r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586256" y="3157974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b12a34z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638048" y="23658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3121680" y="2705606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635896" y="2880802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Wie funktioniert </a:t>
            </a:r>
            <a:r>
              <a:rPr lang="de-DE" b="1" dirty="0" err="1" smtClean="0">
                <a:solidFill>
                  <a:schemeClr val="tx1"/>
                </a:solidFill>
              </a:rPr>
              <a:t>git</a:t>
            </a:r>
            <a:r>
              <a:rPr lang="de-DE" b="1" dirty="0" smtClean="0">
                <a:solidFill>
                  <a:schemeClr val="tx1"/>
                </a:solidFill>
              </a:rPr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51610"/>
            <a:ext cx="8229600" cy="3424396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Snapshot-basiert, </a:t>
            </a:r>
            <a:r>
              <a:rPr lang="de-DE" sz="2400" dirty="0" err="1" smtClean="0">
                <a:latin typeface="Cambria" pitchFamily="18" charset="0"/>
              </a:rPr>
              <a:t>Diffs</a:t>
            </a:r>
            <a:r>
              <a:rPr lang="de-DE" sz="2400" dirty="0" smtClean="0">
                <a:latin typeface="Cambria" pitchFamily="18" charset="0"/>
              </a:rPr>
              <a:t> nur bei Bedarf</a:t>
            </a:r>
          </a:p>
          <a:p>
            <a:pPr>
              <a:buClrTx/>
            </a:pPr>
            <a:r>
              <a:rPr lang="de-DE" sz="2400" dirty="0" err="1" smtClean="0">
                <a:latin typeface="Cambria" pitchFamily="18" charset="0"/>
              </a:rPr>
              <a:t>Verzeigerte</a:t>
            </a:r>
            <a:r>
              <a:rPr lang="de-DE" sz="2400" dirty="0" smtClean="0">
                <a:latin typeface="Cambria" pitchFamily="18" charset="0"/>
              </a:rPr>
              <a:t> Struktur</a:t>
            </a:r>
          </a:p>
          <a:p>
            <a:pPr>
              <a:buClrTx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sz="4000" dirty="0" smtClean="0">
              <a:latin typeface="Cambria" pitchFamily="18" charset="0"/>
            </a:endParaRPr>
          </a:p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Speicher-Adressierung über Hash-Werte</a:t>
            </a:r>
          </a:p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Ständiges Branchen, Ändern, </a:t>
            </a:r>
            <a:r>
              <a:rPr lang="de-DE" sz="2400" dirty="0" err="1" smtClean="0">
                <a:latin typeface="Cambria" pitchFamily="18" charset="0"/>
              </a:rPr>
              <a:t>Stagen</a:t>
            </a:r>
            <a:r>
              <a:rPr lang="de-DE" sz="2400" dirty="0" smtClean="0">
                <a:latin typeface="Cambria" pitchFamily="18" charset="0"/>
              </a:rPr>
              <a:t>, Commit, Push (</a:t>
            </a:r>
            <a:r>
              <a:rPr lang="de-DE" sz="2400" dirty="0" err="1" smtClean="0">
                <a:latin typeface="Cambria" pitchFamily="18" charset="0"/>
              </a:rPr>
              <a:t>Merge</a:t>
            </a:r>
            <a:r>
              <a:rPr lang="de-DE" sz="2400" dirty="0" smtClean="0">
                <a:latin typeface="Cambria" pitchFamily="18" charset="0"/>
              </a:rPr>
              <a:t>)</a:t>
            </a:r>
          </a:p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(Index zum Zusammenfassen von Dateien zu </a:t>
            </a:r>
            <a:r>
              <a:rPr lang="de-DE" sz="2400" dirty="0" err="1" smtClean="0">
                <a:latin typeface="Cambria" pitchFamily="18" charset="0"/>
              </a:rPr>
              <a:t>Commits</a:t>
            </a:r>
            <a:r>
              <a:rPr lang="de-DE" sz="2400" dirty="0" smtClean="0">
                <a:latin typeface="Cambria" pitchFamily="18" charset="0"/>
              </a:rPr>
              <a:t>)</a:t>
            </a:r>
            <a:endParaRPr lang="de-DE" sz="2400" dirty="0">
              <a:latin typeface="Cambria" pitchFamily="18" charset="0"/>
            </a:endParaRPr>
          </a:p>
        </p:txBody>
      </p:sp>
      <p:sp>
        <p:nvSpPr>
          <p:cNvPr id="16" name="Inhaltsplatzhalter 39"/>
          <p:cNvSpPr txBox="1">
            <a:spLocks/>
          </p:cNvSpPr>
          <p:nvPr/>
        </p:nvSpPr>
        <p:spPr>
          <a:xfrm>
            <a:off x="467544" y="2355726"/>
            <a:ext cx="5184000" cy="11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5000"/>
              <a:buFont typeface="Wingdings 2"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Lokal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17" name="Oval 2"/>
          <p:cNvSpPr>
            <a:spLocks noChangeArrowheads="1"/>
          </p:cNvSpPr>
          <p:nvPr/>
        </p:nvSpPr>
        <p:spPr bwMode="auto">
          <a:xfrm>
            <a:off x="928712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cxnSp>
        <p:nvCxnSpPr>
          <p:cNvPr id="18" name="AutoShape 5"/>
          <p:cNvCxnSpPr>
            <a:cxnSpLocks noChangeShapeType="1"/>
            <a:stCxn id="19" idx="2"/>
            <a:endCxn id="17" idx="6"/>
          </p:cNvCxnSpPr>
          <p:nvPr/>
        </p:nvCxnSpPr>
        <p:spPr bwMode="auto">
          <a:xfrm flipH="1">
            <a:off x="1217637" y="3066981"/>
            <a:ext cx="761182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1978819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0" name="AutoShape 5"/>
          <p:cNvCxnSpPr>
            <a:cxnSpLocks noChangeShapeType="1"/>
            <a:stCxn id="21" idx="2"/>
            <a:endCxn id="19" idx="6"/>
          </p:cNvCxnSpPr>
          <p:nvPr/>
        </p:nvCxnSpPr>
        <p:spPr bwMode="auto">
          <a:xfrm flipH="1">
            <a:off x="2267744" y="3066981"/>
            <a:ext cx="71918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1" name="Oval 2"/>
          <p:cNvSpPr>
            <a:spLocks noChangeArrowheads="1"/>
          </p:cNvSpPr>
          <p:nvPr/>
        </p:nvSpPr>
        <p:spPr bwMode="auto">
          <a:xfrm>
            <a:off x="2986931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529392" y="315708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onsolas" pitchFamily="49" charset="0"/>
                <a:cs typeface="Consolas" pitchFamily="49" charset="0"/>
              </a:rPr>
              <a:t>f47o11o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79152" y="3147814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b21a98r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586256" y="3157974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b12a34z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635896" y="2880802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638048" y="23658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121680" y="2705606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liennummernplatzhalt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Matthias Hirzel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1833</Words>
  <Application>Microsoft Office PowerPoint</Application>
  <PresentationFormat>Bildschirmpräsentation (16:9)</PresentationFormat>
  <Paragraphs>896</Paragraphs>
  <Slides>76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76</vt:i4>
      </vt:variant>
    </vt:vector>
  </HeadingPairs>
  <TitlesOfParts>
    <vt:vector size="77" baseType="lpstr">
      <vt:lpstr>Flow</vt:lpstr>
      <vt:lpstr>Versionskontrolle mit git</vt:lpstr>
      <vt:lpstr>Motivation: Merge Konflikte</vt:lpstr>
      <vt:lpstr>Motivation: Merge Konflikte</vt:lpstr>
      <vt:lpstr>Motivation: Sicherung</vt:lpstr>
      <vt:lpstr>Motivation: Versionspflege</vt:lpstr>
      <vt:lpstr>Was ist git? [1, 2]</vt:lpstr>
      <vt:lpstr>Verteiltes Versionskontrollsystem</vt:lpstr>
      <vt:lpstr>Wie funktioniert git?</vt:lpstr>
      <vt:lpstr>Wie funktioniert git?</vt:lpstr>
      <vt:lpstr>Funktionsweise: Folgen</vt:lpstr>
      <vt:lpstr>Anforderungen [3-8]</vt:lpstr>
      <vt:lpstr>Anforderungen [3-8]</vt:lpstr>
      <vt:lpstr>Anforderungen [3-8]</vt:lpstr>
      <vt:lpstr>Demo 1</vt:lpstr>
      <vt:lpstr>Demo 1</vt:lpstr>
      <vt:lpstr>Rückkehr zu früheren Commits</vt:lpstr>
      <vt:lpstr>Rückkehr zu früheren Commits</vt:lpstr>
      <vt:lpstr>Demo 2</vt:lpstr>
      <vt:lpstr>Demo 2</vt:lpstr>
      <vt:lpstr>Remote und lokales Repository</vt:lpstr>
      <vt:lpstr>Remote und lokales Repository</vt:lpstr>
      <vt:lpstr>Einchecken (Add, Commit)</vt:lpstr>
      <vt:lpstr>Einchecken (Add, Commit)</vt:lpstr>
      <vt:lpstr>Einchecken (Add, Commit)</vt:lpstr>
      <vt:lpstr>Einchecken (Add, Commit)</vt:lpstr>
      <vt:lpstr>Demo 3</vt:lpstr>
      <vt:lpstr>Demo 3</vt:lpstr>
      <vt:lpstr>Einchecken (Add, Commit)</vt:lpstr>
      <vt:lpstr>Veröffentlichen (Push)</vt:lpstr>
      <vt:lpstr>Veröffentlichen (Push)</vt:lpstr>
      <vt:lpstr>Demo 4</vt:lpstr>
      <vt:lpstr>Demo 4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Variante: Merge-Konflikte</vt:lpstr>
      <vt:lpstr>Variante: Merge-Konflikte</vt:lpstr>
      <vt:lpstr>Variante: Merge-Konflikte</vt:lpstr>
      <vt:lpstr>Variante: Merge-Konflikte</vt:lpstr>
      <vt:lpstr>Variante: Merge-Konflikte</vt:lpstr>
      <vt:lpstr>Setup: Branches nach Stabilität</vt:lpstr>
      <vt:lpstr>Setup: Branches nach Stabilität</vt:lpstr>
      <vt:lpstr>Setup: Branches nach Stabilität</vt:lpstr>
      <vt:lpstr>Demo 5</vt:lpstr>
      <vt:lpstr>Demo 5</vt:lpstr>
      <vt:lpstr>Git, Maven, Jenkins und SAVI [1, 2, 9-13]</vt:lpstr>
      <vt:lpstr>Git, Maven, Jenkins und SAVI [1, 2, 9-13]</vt:lpstr>
      <vt:lpstr>Git, Maven, Jenkins und SAVI [1, 2, 9-13]</vt:lpstr>
      <vt:lpstr>Folie 74</vt:lpstr>
      <vt:lpstr>Quellen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Versionskontrolle mit git</dc:title>
  <dc:creator/>
  <cp:lastModifiedBy/>
  <cp:revision>295</cp:revision>
  <dcterms:created xsi:type="dcterms:W3CDTF">2017-01-14T16:19:53Z</dcterms:created>
  <dcterms:modified xsi:type="dcterms:W3CDTF">2017-01-25T23:35:50Z</dcterms:modified>
</cp:coreProperties>
</file>